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7"/>
    <p:restoredTop sz="96809"/>
  </p:normalViewPr>
  <p:slideViewPr>
    <p:cSldViewPr snapToGrid="0">
      <p:cViewPr varScale="1">
        <p:scale>
          <a:sx n="128" d="100"/>
          <a:sy n="128" d="100"/>
        </p:scale>
        <p:origin x="17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9F5E-5615-F771-2B17-41787BEE64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9DEC2-3538-D7E2-7A82-D2FFE17AA4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8331A-383A-7BDB-872E-4D0DEA720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C39-6F43-8E45-AFE5-342785A00EEA}" type="datetimeFigureOut">
              <a:rPr lang="en-SE" smtClean="0"/>
              <a:t>2024-03-11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B940A-B908-BD8A-1DD1-717802375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A9EBB-E5D6-EBBD-79CF-9A0CCA59A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D79-8DBC-5A47-94F2-C673E384DB0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3540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4DDBB-7F19-1795-AC5A-1E663C837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4D9407-C9BB-5997-9A7A-FE76135223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ADCAD-CDF1-2C25-8605-21B5C5765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C39-6F43-8E45-AFE5-342785A00EEA}" type="datetimeFigureOut">
              <a:rPr lang="en-SE" smtClean="0"/>
              <a:t>2024-03-11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55F6-7894-E449-E7FF-BA3DCB51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5A3C7-2222-7BAD-8587-C1C6424D5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D79-8DBC-5A47-94F2-C673E384DB0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570170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68C154-2528-F59D-2501-8E3F8A0050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AC9AB-980E-3643-BFB3-411EF1C5A6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60200-8670-6339-1459-990A4C17A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C39-6F43-8E45-AFE5-342785A00EEA}" type="datetimeFigureOut">
              <a:rPr lang="en-SE" smtClean="0"/>
              <a:t>2024-03-11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497C4-F52B-272F-A08F-BF40F30FA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2DB8F-7067-47F2-3168-1C8D3D915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D79-8DBC-5A47-94F2-C673E384DB0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9203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A07A5-8EBB-3A1B-479B-822F84DBD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B6F91-C230-3BDB-7318-B103B69A4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B6A9-C2A2-D007-BED5-B2D237C0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C39-6F43-8E45-AFE5-342785A00EEA}" type="datetimeFigureOut">
              <a:rPr lang="en-SE" smtClean="0"/>
              <a:t>2024-03-11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D9224-77B6-C37D-8B18-F0FA4E9C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AF37-3352-D80B-17D1-3524D359D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D79-8DBC-5A47-94F2-C673E384DB0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4864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9D3B-5D74-1FE7-5851-FEA2AA4F1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CF380-DDE8-4D63-192C-E897318EF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C6AD6-1F15-2946-08C7-0CEB676B0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C39-6F43-8E45-AFE5-342785A00EEA}" type="datetimeFigureOut">
              <a:rPr lang="en-SE" smtClean="0"/>
              <a:t>2024-03-11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4D032-E3AE-5CBC-16C5-A3A26825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C7666-A938-FE1C-3F4B-872CB1203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D79-8DBC-5A47-94F2-C673E384DB0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91144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C667D-BC8E-4CF7-0A02-CDFF6B12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16861-33F3-9208-7D55-CF9392D956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28E8-5916-C53E-4AAC-C0A0DD8109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B14589-5F29-9C08-9201-35910DC2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C39-6F43-8E45-AFE5-342785A00EEA}" type="datetimeFigureOut">
              <a:rPr lang="en-SE" smtClean="0"/>
              <a:t>2024-03-11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B630F-6BF4-DF0C-C632-638EB10B2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1B48C-157E-7196-75C1-79A68CE7A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D79-8DBC-5A47-94F2-C673E384DB0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5837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D75C-BDFB-2756-759C-ABCCBCD94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4BFD6-CAD6-271F-76DE-352EC0DD2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4F9F12-5496-900D-F758-B022234253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E7EDC4-70C2-16AE-B9F1-B3A17BACF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FFE485-A686-EC79-167A-4827993C5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037930-B253-6A76-4CE5-8E5341C5D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C39-6F43-8E45-AFE5-342785A00EEA}" type="datetimeFigureOut">
              <a:rPr lang="en-SE" smtClean="0"/>
              <a:t>2024-03-11</a:t>
            </a:fld>
            <a:endParaRPr lang="en-S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C78E4-F93F-E7F8-2937-8B27D5C1F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03DEB7-03F0-9506-A291-3851C142C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D79-8DBC-5A47-94F2-C673E384DB0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54352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EAA72-D145-9C15-FE07-8CCC126AF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937E0C-63EF-115C-766F-DA9ADDC36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C39-6F43-8E45-AFE5-342785A00EEA}" type="datetimeFigureOut">
              <a:rPr lang="en-SE" smtClean="0"/>
              <a:t>2024-03-11</a:t>
            </a:fld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EFCB31-AA50-AE04-7109-93967969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30AB0E-D3DF-45BE-D799-43E63EA87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D79-8DBC-5A47-94F2-C673E384DB0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6869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098F63-591D-DED2-E61E-7BB96F173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C39-6F43-8E45-AFE5-342785A00EEA}" type="datetimeFigureOut">
              <a:rPr lang="en-SE" smtClean="0"/>
              <a:t>2024-03-11</a:t>
            </a:fld>
            <a:endParaRPr lang="en-S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291915-080B-A715-6267-84096AD5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1ECC7D-C862-1E47-BBC1-AC1FAD3F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D79-8DBC-5A47-94F2-C673E384DB0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01084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EEF5-428C-ED90-C81B-BCA1D8742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B22B2-91BF-C183-4D36-0AFC4CE6F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A167AB-584D-4CAB-DD87-B6B9ED5997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97710-BBA7-4C93-9486-EE2C05A1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C39-6F43-8E45-AFE5-342785A00EEA}" type="datetimeFigureOut">
              <a:rPr lang="en-SE" smtClean="0"/>
              <a:t>2024-03-11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B7C43D-7B5C-B3CE-8101-ED317DF8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02E4DE-D754-FE11-8474-2391DA91E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D79-8DBC-5A47-94F2-C673E384DB0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5135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12470-9876-34A5-500E-4B40FEFF0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A8FCE-5620-00DF-E3CD-1A67E8F05A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460F7-E37A-F395-4DD5-FFDB68F420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E617D-FF4D-5FC5-3EB1-CD7D164BF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10C39-6F43-8E45-AFE5-342785A00EEA}" type="datetimeFigureOut">
              <a:rPr lang="en-SE" smtClean="0"/>
              <a:t>2024-03-11</a:t>
            </a:fld>
            <a:endParaRPr lang="en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FC7F4-9EB7-E28E-CC21-5C86C75F8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8EC3FB-31C7-373C-3E0C-CD7FAA088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C2D79-8DBC-5A47-94F2-C673E384DB0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9932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3437B0-3128-277F-89F0-F64173CC6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95F260-E10F-9291-BF14-B26A676E1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B8B6D-6E1A-34CE-8AD1-1A0506168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010C39-6F43-8E45-AFE5-342785A00EEA}" type="datetimeFigureOut">
              <a:rPr lang="en-SE" smtClean="0"/>
              <a:t>2024-03-11</a:t>
            </a:fld>
            <a:endParaRPr lang="en-S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3038C-C661-8766-B187-232DA68DF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678DE-6614-61B3-EB8B-574AC20D7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0C2D79-8DBC-5A47-94F2-C673E384DB0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04771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54B8-C5F1-8D0B-EFB1-85A092691A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GB" sz="5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ATLS</a:t>
            </a:r>
            <a:r>
              <a:rPr lang="en-GB" sz="5400" baseline="300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®</a:t>
            </a:r>
            <a:r>
              <a:rPr lang="en-GB" sz="54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vs standard care trial </a:t>
            </a:r>
            <a:endParaRPr lang="en-SE" sz="54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DDE52-6CCE-DA03-13CC-04C1763537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kern="100" spc="75" dirty="0">
                <a:solidFill>
                  <a:srgbClr val="5A5A5A"/>
                </a:solidFill>
                <a:effectLst/>
                <a:latin typeface="Helvetica Neue Light" panose="02000403000000020004" pitchFamily="2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Trial Management Group meeting, 11th March 2024</a:t>
            </a:r>
            <a:endParaRPr lang="en-SE" kern="100" spc="75" dirty="0">
              <a:solidFill>
                <a:srgbClr val="5A5A5A"/>
              </a:solidFill>
              <a:effectLst/>
              <a:latin typeface="Helvetica Neue Light" panose="02000403000000020004" pitchFamily="2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446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7B9F-9FF7-5EBE-C744-4B62B26A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FD57-8239-6A99-97CE-7F059ECE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sz="2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Decide to go ahead with the attached protocol for ethics submissions</a:t>
            </a:r>
            <a:endParaRPr lang="en-SE" sz="2400" kern="100" dirty="0">
              <a:effectLst/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Decide to use the attached Trial Management Charter</a:t>
            </a:r>
            <a:endParaRPr lang="en-SE" sz="2400" kern="100" dirty="0">
              <a:effectLst/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Decide to join Trial Steering Committee and Data Monitoring Committee into a Joint Trial Steering and Data Monitoring Committee</a:t>
            </a:r>
            <a:endParaRPr lang="en-SE" sz="2400" kern="100" dirty="0">
              <a:effectLst/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Identify external members for the joint committee</a:t>
            </a:r>
            <a:endParaRPr lang="en-SE" sz="2400" kern="100" dirty="0">
              <a:effectLst/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Present cluster screening progress</a:t>
            </a:r>
            <a:endParaRPr lang="en-SE" sz="2400" kern="100" dirty="0">
              <a:effectLst/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US" sz="2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Present timeline</a:t>
            </a:r>
            <a:endParaRPr lang="en-SE" sz="2400" kern="100" dirty="0">
              <a:effectLst/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329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7B9F-9FF7-5EBE-C744-4B62B26A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FD57-8239-6A99-97CE-7F059ECE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SE" sz="2400" kern="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Consent</a:t>
            </a:r>
          </a:p>
          <a:p>
            <a:r>
              <a:rPr lang="en-GB" sz="2400" kern="100" dirty="0" err="1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Opt</a:t>
            </a:r>
            <a:r>
              <a:rPr lang="en-GB" sz="2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out consent for </a:t>
            </a:r>
            <a:r>
              <a:rPr lang="en-GB" sz="2400" b="1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in-hospital </a:t>
            </a:r>
            <a:r>
              <a:rPr lang="en-GB" sz="2400" b="1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data collection;</a:t>
            </a:r>
          </a:p>
          <a:p>
            <a:r>
              <a:rPr lang="en-GB" sz="2400" kern="100" dirty="0" err="1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Opt</a:t>
            </a:r>
            <a:r>
              <a:rPr lang="en-GB" sz="2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in consent for </a:t>
            </a:r>
            <a:r>
              <a:rPr lang="en-GB" sz="2400" b="1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follow-up </a:t>
            </a:r>
            <a:r>
              <a:rPr lang="en-GB" sz="2400" b="1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data collection;</a:t>
            </a:r>
            <a:endParaRPr lang="en-GB" sz="2400" b="1" kern="100" dirty="0">
              <a:effectLst/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sz="2400" kern="100" dirty="0" err="1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Opt</a:t>
            </a:r>
            <a:r>
              <a:rPr lang="en-GB" sz="2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in assent for </a:t>
            </a:r>
            <a:r>
              <a:rPr lang="en-GB" sz="2400" b="1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follow-up data collection for participants who are minors; </a:t>
            </a:r>
            <a:r>
              <a:rPr lang="en-GB" sz="2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and</a:t>
            </a:r>
          </a:p>
          <a:p>
            <a:r>
              <a:rPr lang="en-GB" sz="2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Waiver of informed consent for patients who are unconscious or otherwise unable to provide consent and do not have a legally authorized representative. </a:t>
            </a:r>
            <a:endParaRPr lang="en-SE" sz="2400" kern="100" dirty="0">
              <a:effectLst/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765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7B9F-9FF7-5EBE-C744-4B62B26A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>
                <a:latin typeface="Helvetica Neue Light" panose="02000403000000020004" pitchFamily="2" charset="0"/>
                <a:ea typeface="Helvetica Neue Light" panose="02000403000000020004" pitchFamily="2" charset="0"/>
              </a:rPr>
              <a:t>Trial Management Group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FD57-8239-6A99-97CE-7F059ECE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pPr marL="0" lvl="0" indent="0">
              <a:buNone/>
            </a:pPr>
            <a:r>
              <a:rPr lang="en-SE" sz="2400" kern="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Members</a:t>
            </a:r>
          </a:p>
          <a:p>
            <a:r>
              <a:rPr lang="en-GB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Girish D </a:t>
            </a:r>
            <a:r>
              <a:rPr lang="en-GB" sz="2400" kern="1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Bakhshi</a:t>
            </a:r>
            <a:endParaRPr lang="en-GB" sz="2400" kern="1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sz="2400" kern="1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Debojit</a:t>
            </a:r>
            <a:r>
              <a:rPr lang="en-GB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400" kern="1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Basak</a:t>
            </a:r>
            <a:endParaRPr lang="en-GB" sz="2400" kern="1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Abhinav </a:t>
            </a:r>
            <a:r>
              <a:rPr lang="en-GB" sz="2400" kern="1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Bassi</a:t>
            </a:r>
            <a:endParaRPr lang="en-GB" sz="2400" kern="1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Johanna Berg</a:t>
            </a:r>
          </a:p>
          <a:p>
            <a:r>
              <a:rPr lang="en-GB" sz="2400" kern="1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Shamita</a:t>
            </a:r>
            <a:r>
              <a:rPr lang="en-GB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Chatterjee</a:t>
            </a:r>
          </a:p>
          <a:p>
            <a:r>
              <a:rPr lang="en-GB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Kapil Dev </a:t>
            </a:r>
            <a:r>
              <a:rPr lang="en-GB" sz="2400" kern="1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Soni</a:t>
            </a:r>
            <a:endParaRPr lang="en-SE" sz="2400" kern="1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SE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Martin Gerdin Wärnberg</a:t>
            </a:r>
          </a:p>
          <a:p>
            <a:r>
              <a:rPr lang="en-GB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Karla Hemming</a:t>
            </a:r>
            <a:endParaRPr lang="en-SE" sz="2400" kern="1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Vivekanand Jha</a:t>
            </a:r>
          </a:p>
          <a:p>
            <a:r>
              <a:rPr lang="en-GB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Monty </a:t>
            </a:r>
            <a:r>
              <a:rPr lang="en-GB" sz="2400" kern="1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Khajanchi</a:t>
            </a:r>
            <a:endParaRPr lang="en-GB" sz="2400" kern="1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Anurag Mishra</a:t>
            </a:r>
          </a:p>
          <a:p>
            <a:r>
              <a:rPr lang="en-GB" sz="2400" kern="1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Samriddhi</a:t>
            </a:r>
            <a:r>
              <a:rPr lang="en-GB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Ranjan</a:t>
            </a:r>
          </a:p>
          <a:p>
            <a:r>
              <a:rPr lang="en-GB" sz="2400" kern="1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Nobhojit</a:t>
            </a:r>
            <a:r>
              <a:rPr lang="en-GB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Roy</a:t>
            </a:r>
          </a:p>
          <a:p>
            <a:r>
              <a:rPr lang="en-GB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Rajdeep Singh</a:t>
            </a:r>
          </a:p>
          <a:p>
            <a:r>
              <a:rPr lang="en-GB" sz="2400" kern="1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Lovisa</a:t>
            </a:r>
            <a:r>
              <a:rPr lang="en-GB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</a:t>
            </a:r>
            <a:r>
              <a:rPr lang="en-GB" sz="2400" kern="1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Strömmer</a:t>
            </a:r>
            <a:endParaRPr lang="en-GB" sz="2400" kern="1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r>
              <a:rPr lang="en-GB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Li </a:t>
            </a:r>
            <a:r>
              <a:rPr lang="en-GB" sz="2400" kern="100" dirty="0" err="1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Felländer</a:t>
            </a:r>
            <a:r>
              <a:rPr lang="en-GB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-Tsai</a:t>
            </a:r>
          </a:p>
          <a:p>
            <a:endParaRPr lang="en-SE" sz="2400" kern="1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endParaRPr lang="en-SE" sz="2400" kern="100" dirty="0">
              <a:effectLst/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1270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7B9F-9FF7-5EBE-C744-4B62B26A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Joint Trial Steering and Data Monitoring Committee</a:t>
            </a:r>
            <a:endParaRPr lang="en-SE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FD57-8239-6A99-97CE-7F059ECE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pPr marL="0" lvl="0" indent="0">
              <a:buNone/>
            </a:pPr>
            <a:r>
              <a:rPr lang="en-SE" sz="2400" kern="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Rationale</a:t>
            </a:r>
          </a:p>
          <a:p>
            <a:r>
              <a:rPr lang="en-SE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Reduced complexity – meet once per year/every batch</a:t>
            </a:r>
          </a:p>
          <a:p>
            <a:r>
              <a:rPr lang="en-SE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No blinding – no closed meetings</a:t>
            </a:r>
          </a:p>
          <a:p>
            <a:r>
              <a:rPr lang="en-SE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Low safety risks</a:t>
            </a:r>
          </a:p>
          <a:p>
            <a:pPr marL="0" indent="0">
              <a:buNone/>
            </a:pPr>
            <a:endParaRPr lang="en-SE" sz="2400" kern="1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SE" sz="2400" kern="1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Composition</a:t>
            </a:r>
          </a:p>
          <a:p>
            <a:r>
              <a:rPr lang="en-SE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Chair with previous experience</a:t>
            </a:r>
          </a:p>
          <a:p>
            <a:r>
              <a:rPr lang="en-SE" sz="2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Subject matter </a:t>
            </a:r>
          </a:p>
          <a:p>
            <a:r>
              <a:rPr lang="en-SE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Statistician</a:t>
            </a:r>
          </a:p>
          <a:p>
            <a:r>
              <a:rPr lang="en-SE" sz="2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Patient/community representative</a:t>
            </a:r>
          </a:p>
        </p:txBody>
      </p:sp>
    </p:spTree>
    <p:extLst>
      <p:ext uri="{BB962C8B-B14F-4D97-AF65-F5344CB8AC3E}">
        <p14:creationId xmlns:p14="http://schemas.microsoft.com/office/powerpoint/2010/main" val="1138234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7B9F-9FF7-5EBE-C744-4B62B26A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Cluster screening</a:t>
            </a:r>
            <a:endParaRPr lang="en-SE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54A87E2-30EF-2D81-1CFC-CB0173736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SE" sz="1800" kern="100" dirty="0">
                <a:effectLst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In-depth interviews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H.B.T. Medical College &amp; </a:t>
            </a:r>
            <a:r>
              <a:rPr lang="en-GB" sz="1800" kern="100" dirty="0" err="1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Dr.</a:t>
            </a:r>
            <a:r>
              <a:rPr lang="en-GB" sz="18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R.N. Cooper Municipal General Hospital, Mumbai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All India Institute of Medical Sciences, </a:t>
            </a:r>
            <a:r>
              <a:rPr lang="en-GB" sz="1800" kern="100" dirty="0" err="1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Mangalagiri</a:t>
            </a:r>
            <a:endParaRPr lang="en-GB" sz="1800" kern="100" dirty="0"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Christian Medical College and Hospital Ludhiana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kern="100" dirty="0" err="1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Rajawadi</a:t>
            </a:r>
            <a:r>
              <a:rPr lang="en-GB" sz="18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 Hospital, Mumbai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Government Medical College &amp; Hospital, Chandigarh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GB" sz="18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Himalayan Institute of Medical Sciences, Uttarakhand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FC1574E-D104-EC06-D616-82535C6BE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83188" y="1109662"/>
            <a:ext cx="61722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91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7B9F-9FF7-5EBE-C744-4B62B26A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Timeline</a:t>
            </a:r>
            <a:endParaRPr lang="en-SE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1F905D1-5293-2B6D-2A4B-569B30602E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7286785"/>
              </p:ext>
            </p:extLst>
          </p:nvPr>
        </p:nvGraphicFramePr>
        <p:xfrm>
          <a:off x="838200" y="1825625"/>
          <a:ext cx="9679051" cy="228600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6089374">
                  <a:extLst>
                    <a:ext uri="{9D8B030D-6E8A-4147-A177-3AD203B41FA5}">
                      <a16:colId xmlns:a16="http://schemas.microsoft.com/office/drawing/2014/main" val="2155919534"/>
                    </a:ext>
                  </a:extLst>
                </a:gridCol>
                <a:gridCol w="3589677">
                  <a:extLst>
                    <a:ext uri="{9D8B030D-6E8A-4147-A177-3AD203B41FA5}">
                      <a16:colId xmlns:a16="http://schemas.microsoft.com/office/drawing/2014/main" val="15810694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E" sz="24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sz="2400" b="0" i="0" dirty="0"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9184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Trial registrations (CTRI and ClinicalTrials.gov)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March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2610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Site ethics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April-June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7511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HMSC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April-June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487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E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Start Batch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E" sz="2400" b="0" i="0" dirty="0">
                          <a:latin typeface="Helvetica Neue Light" panose="02000403000000020004" pitchFamily="2" charset="0"/>
                          <a:ea typeface="Helvetica Neue Light" panose="02000403000000020004" pitchFamily="2" charset="0"/>
                          <a:cs typeface="Helvetica Neue" panose="02000503000000020004" pitchFamily="2" charset="0"/>
                        </a:rPr>
                        <a:t>October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6111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5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7B9F-9FF7-5EBE-C744-4B62B26AD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Next steps</a:t>
            </a:r>
            <a:endParaRPr lang="en-SE" dirty="0">
              <a:latin typeface="Helvetica Neue Light" panose="02000403000000020004" pitchFamily="2" charset="0"/>
              <a:ea typeface="Helvetica Neue Light" panose="0200040300000002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6FD57-8239-6A99-97CE-7F059ECE7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SE" sz="2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Screen additional sites</a:t>
            </a:r>
          </a:p>
          <a:p>
            <a:r>
              <a:rPr lang="en-SE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Identify committee members – send suggestions to Martin</a:t>
            </a:r>
          </a:p>
          <a:p>
            <a:r>
              <a:rPr lang="en-SE" sz="2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N</a:t>
            </a:r>
            <a:r>
              <a:rPr lang="en-GB" sz="2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e</a:t>
            </a:r>
            <a:r>
              <a:rPr lang="en-SE" sz="2400" kern="100" dirty="0">
                <a:effectLst/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xt meeting </a:t>
            </a:r>
            <a:r>
              <a:rPr lang="en-SE" sz="2400" kern="100" dirty="0">
                <a:latin typeface="Helvetica Neue Light" panose="02000403000000020004" pitchFamily="2" charset="0"/>
                <a:ea typeface="Helvetica Neue Light" panose="02000403000000020004" pitchFamily="2" charset="0"/>
                <a:cs typeface="Helvetica Neue" panose="02000503000000020004" pitchFamily="2" charset="0"/>
              </a:rPr>
              <a:t>May 15</a:t>
            </a:r>
            <a:endParaRPr lang="en-SE" sz="2400" kern="100" dirty="0">
              <a:effectLst/>
              <a:latin typeface="Helvetica Neue Light" panose="02000403000000020004" pitchFamily="2" charset="0"/>
              <a:ea typeface="Helvetica Neue Light" panose="02000403000000020004" pitchFamily="2" charset="0"/>
              <a:cs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558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300</Words>
  <Application>Microsoft Macintosh PowerPoint</Application>
  <PresentationFormat>Widescreen</PresentationFormat>
  <Paragraphs>67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Helvetica Neue</vt:lpstr>
      <vt:lpstr>HELVETICA NEUE LIGHT</vt:lpstr>
      <vt:lpstr>HELVETICA NEUE LIGHT</vt:lpstr>
      <vt:lpstr>Office Theme</vt:lpstr>
      <vt:lpstr>ATLS® vs standard care trial </vt:lpstr>
      <vt:lpstr>Agenda</vt:lpstr>
      <vt:lpstr>Protocol</vt:lpstr>
      <vt:lpstr>Trial Management Group</vt:lpstr>
      <vt:lpstr>Joint Trial Steering and Data Monitoring Committee</vt:lpstr>
      <vt:lpstr>Cluster screening</vt:lpstr>
      <vt:lpstr>Timeline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ATLS® vs standard care trial </dc:title>
  <dc:creator>Martin Gerdin Wärnberg</dc:creator>
  <cp:lastModifiedBy>Martin Gerdin Wärnberg</cp:lastModifiedBy>
  <cp:revision>3</cp:revision>
  <dcterms:created xsi:type="dcterms:W3CDTF">2024-03-11T04:10:09Z</dcterms:created>
  <dcterms:modified xsi:type="dcterms:W3CDTF">2024-03-11T14:39:29Z</dcterms:modified>
</cp:coreProperties>
</file>