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076136846" r:id="rId2"/>
    <p:sldId id="2076136849" r:id="rId3"/>
    <p:sldId id="20761367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5B09F-0067-C048-BCCA-D514F17250B3}">
          <p14:sldIdLst>
            <p14:sldId id="2076136846"/>
            <p14:sldId id="2076136849"/>
            <p14:sldId id="2076136774"/>
          </p14:sldIdLst>
        </p14:section>
      </p14:sectionLst>
    </p:ex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814"/>
    <a:srgbClr val="5B9CD5"/>
    <a:srgbClr val="E4E5E6"/>
    <a:srgbClr val="000000"/>
    <a:srgbClr val="415152"/>
    <a:srgbClr val="8566AC"/>
    <a:srgbClr val="223746"/>
    <a:srgbClr val="29384D"/>
    <a:srgbClr val="8565AC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3" autoAdjust="0"/>
    <p:restoredTop sz="95988" autoAdjust="0"/>
  </p:normalViewPr>
  <p:slideViewPr>
    <p:cSldViewPr snapToGrid="0">
      <p:cViewPr varScale="1">
        <p:scale>
          <a:sx n="114" d="100"/>
          <a:sy n="114" d="100"/>
        </p:scale>
        <p:origin x="750" y="108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 showGuides="1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6/16/2021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91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5446B-27C0-9C44-9B78-417F41D53721}"/>
              </a:ext>
            </a:extLst>
          </p:cNvPr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A9281-6F4E-C844-8FD5-964013F3B52B}"/>
              </a:ext>
            </a:extLst>
          </p:cNvPr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9B6F9-E215-3344-BA2B-BE27EDE1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826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58" r:id="rId6"/>
    <p:sldLayoutId id="2147483732" r:id="rId7"/>
    <p:sldLayoutId id="2147483726" r:id="rId8"/>
    <p:sldLayoutId id="2147483730" r:id="rId9"/>
    <p:sldLayoutId id="2147483658" r:id="rId10"/>
    <p:sldLayoutId id="2147483727" r:id="rId11"/>
    <p:sldLayoutId id="2147483659" r:id="rId12"/>
    <p:sldLayoutId id="2147483708" r:id="rId13"/>
    <p:sldLayoutId id="2147483660" r:id="rId14"/>
    <p:sldLayoutId id="2147483705" r:id="rId15"/>
    <p:sldLayoutId id="2147483707" r:id="rId16"/>
    <p:sldLayoutId id="2147483710" r:id="rId17"/>
    <p:sldLayoutId id="2147483711" r:id="rId18"/>
    <p:sldLayoutId id="2147483714" r:id="rId19"/>
    <p:sldLayoutId id="2147483716" r:id="rId20"/>
    <p:sldLayoutId id="214748371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/>
              <a:t>FortiGate and FortiWeb Active-Active in AWS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3F187E-D736-E04E-8E39-30FF745C1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Martin Giguere</a:t>
            </a:r>
          </a:p>
          <a:p>
            <a:r>
              <a:rPr lang="en-US" dirty="0"/>
              <a:t>Principal Cloud Architect, Canada</a:t>
            </a:r>
          </a:p>
        </p:txBody>
      </p:sp>
    </p:spTree>
    <p:extLst>
      <p:ext uri="{BB962C8B-B14F-4D97-AF65-F5344CB8AC3E}">
        <p14:creationId xmlns:p14="http://schemas.microsoft.com/office/powerpoint/2010/main" val="131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D12B7EC-9EFB-46DA-B97C-97D305F2C38C}"/>
              </a:ext>
            </a:extLst>
          </p:cNvPr>
          <p:cNvSpPr/>
          <p:nvPr/>
        </p:nvSpPr>
        <p:spPr bwMode="auto">
          <a:xfrm>
            <a:off x="9773097" y="2036654"/>
            <a:ext cx="1693862" cy="2324557"/>
          </a:xfrm>
          <a:prstGeom prst="rect">
            <a:avLst/>
          </a:prstGeom>
          <a:noFill/>
          <a:ln w="12700">
            <a:solidFill>
              <a:srgbClr val="78AD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1E18A28-7EBF-46AB-9D3C-A3D28A99BC1A}"/>
              </a:ext>
            </a:extLst>
          </p:cNvPr>
          <p:cNvSpPr/>
          <p:nvPr/>
        </p:nvSpPr>
        <p:spPr bwMode="auto">
          <a:xfrm>
            <a:off x="7931163" y="2041317"/>
            <a:ext cx="1693862" cy="2324557"/>
          </a:xfrm>
          <a:prstGeom prst="rect">
            <a:avLst/>
          </a:prstGeom>
          <a:noFill/>
          <a:ln w="12700">
            <a:solidFill>
              <a:srgbClr val="78AD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E083907-30D3-479E-BA1A-33A8C64588C4}"/>
              </a:ext>
            </a:extLst>
          </p:cNvPr>
          <p:cNvGrpSpPr/>
          <p:nvPr/>
        </p:nvGrpSpPr>
        <p:grpSpPr>
          <a:xfrm flipH="1">
            <a:off x="9829997" y="3303719"/>
            <a:ext cx="1504634" cy="926578"/>
            <a:chOff x="468852" y="3583293"/>
            <a:chExt cx="1504634" cy="926578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9D30297-6176-417C-9A0B-F24C677285C8}"/>
                </a:ext>
              </a:extLst>
            </p:cNvPr>
            <p:cNvSpPr/>
            <p:nvPr/>
          </p:nvSpPr>
          <p:spPr>
            <a:xfrm>
              <a:off x="468852" y="3583293"/>
              <a:ext cx="1504634" cy="92657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31" name="Graphic 35">
              <a:extLst>
                <a:ext uri="{FF2B5EF4-FFF2-40B4-BE49-F238E27FC236}">
                  <a16:creationId xmlns:a16="http://schemas.microsoft.com/office/drawing/2014/main" id="{BFBFA861-FFF7-4CBC-9798-F33D773CF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0" y="4282299"/>
              <a:ext cx="234084" cy="22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54573BE-EC07-4D2B-833C-30DCA4679CB0}"/>
              </a:ext>
            </a:extLst>
          </p:cNvPr>
          <p:cNvGrpSpPr/>
          <p:nvPr/>
        </p:nvGrpSpPr>
        <p:grpSpPr>
          <a:xfrm>
            <a:off x="8037917" y="3313587"/>
            <a:ext cx="1504634" cy="926578"/>
            <a:chOff x="468852" y="3583293"/>
            <a:chExt cx="1504634" cy="92657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C40A307-E62D-4DB7-8C51-4DC202154D28}"/>
                </a:ext>
              </a:extLst>
            </p:cNvPr>
            <p:cNvSpPr/>
            <p:nvPr/>
          </p:nvSpPr>
          <p:spPr>
            <a:xfrm>
              <a:off x="468852" y="3583293"/>
              <a:ext cx="1504634" cy="92657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25" name="Graphic 35">
              <a:extLst>
                <a:ext uri="{FF2B5EF4-FFF2-40B4-BE49-F238E27FC236}">
                  <a16:creationId xmlns:a16="http://schemas.microsoft.com/office/drawing/2014/main" id="{D595A843-1163-4887-A081-C6C0B7E8A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0" y="4282299"/>
              <a:ext cx="234084" cy="222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6C474F7-82DE-4A75-AC07-9B107934B128}"/>
              </a:ext>
            </a:extLst>
          </p:cNvPr>
          <p:cNvGrpSpPr>
            <a:grpSpLocks noChangeAspect="1"/>
          </p:cNvGrpSpPr>
          <p:nvPr/>
        </p:nvGrpSpPr>
        <p:grpSpPr>
          <a:xfrm>
            <a:off x="8051961" y="2287272"/>
            <a:ext cx="1444557" cy="936624"/>
            <a:chOff x="367311" y="2987257"/>
            <a:chExt cx="1765300" cy="114458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4D5E6A1-F5D0-48A4-848A-B890920890C8}"/>
                </a:ext>
              </a:extLst>
            </p:cNvPr>
            <p:cNvSpPr/>
            <p:nvPr/>
          </p:nvSpPr>
          <p:spPr>
            <a:xfrm>
              <a:off x="367311" y="2988845"/>
              <a:ext cx="1765300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98" name="Graphic 34">
              <a:extLst>
                <a:ext uri="{FF2B5EF4-FFF2-40B4-BE49-F238E27FC236}">
                  <a16:creationId xmlns:a16="http://schemas.microsoft.com/office/drawing/2014/main" id="{DEA71B03-9C62-4669-932A-6962104F7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11" y="2987257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36BA800-BECC-431B-8EEF-F9B3E841DD3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84433" y="2280662"/>
            <a:ext cx="1444557" cy="936624"/>
            <a:chOff x="367311" y="2987257"/>
            <a:chExt cx="1765300" cy="1144588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031211D-195F-4417-A947-0F01B297347D}"/>
                </a:ext>
              </a:extLst>
            </p:cNvPr>
            <p:cNvSpPr/>
            <p:nvPr/>
          </p:nvSpPr>
          <p:spPr>
            <a:xfrm>
              <a:off x="367311" y="2988845"/>
              <a:ext cx="1765300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04" name="Graphic 34">
              <a:extLst>
                <a:ext uri="{FF2B5EF4-FFF2-40B4-BE49-F238E27FC236}">
                  <a16:creationId xmlns:a16="http://schemas.microsoft.com/office/drawing/2014/main" id="{6855E26C-DC77-4E8D-AB20-3A8211262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11" y="2987257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489FC71-6C3F-45A6-9CB8-54DB40CF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0" y="-41365"/>
            <a:ext cx="10515600" cy="1325563"/>
          </a:xfrm>
        </p:spPr>
        <p:txBody>
          <a:bodyPr/>
          <a:lstStyle/>
          <a:p>
            <a:r>
              <a:rPr lang="en-CA" sz="3200" dirty="0"/>
              <a:t>FortiGate and FortiWeb Active-Active in AWS</a:t>
            </a:r>
            <a:endParaRPr lang="en-CA" sz="3200" dirty="0">
              <a:latin typeface="+mn-lt"/>
            </a:endParaRPr>
          </a:p>
        </p:txBody>
      </p:sp>
      <p:pic>
        <p:nvPicPr>
          <p:cNvPr id="171" name="Picture 2" descr="Image result for aws logo">
            <a:extLst>
              <a:ext uri="{FF2B5EF4-FFF2-40B4-BE49-F238E27FC236}">
                <a16:creationId xmlns:a16="http://schemas.microsoft.com/office/drawing/2014/main" id="{27E3EF32-78CC-467E-B4EE-F667652C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722" y="6262223"/>
            <a:ext cx="1139368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Rectangle 290">
            <a:extLst>
              <a:ext uri="{FF2B5EF4-FFF2-40B4-BE49-F238E27FC236}">
                <a16:creationId xmlns:a16="http://schemas.microsoft.com/office/drawing/2014/main" id="{DD266241-79AF-478D-8617-E4BDBB349D8E}"/>
              </a:ext>
            </a:extLst>
          </p:cNvPr>
          <p:cNvSpPr/>
          <p:nvPr/>
        </p:nvSpPr>
        <p:spPr>
          <a:xfrm>
            <a:off x="2767122" y="1621490"/>
            <a:ext cx="8984109" cy="47108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87ABF42A-E01A-49F9-8021-40D2D84C5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6727" y="1622042"/>
            <a:ext cx="330200" cy="330200"/>
          </a:xfrm>
          <a:prstGeom prst="rect">
            <a:avLst/>
          </a:prstGeom>
        </p:spPr>
      </p:pic>
      <p:sp>
        <p:nvSpPr>
          <p:cNvPr id="132" name="TextBox 31">
            <a:extLst>
              <a:ext uri="{FF2B5EF4-FFF2-40B4-BE49-F238E27FC236}">
                <a16:creationId xmlns:a16="http://schemas.microsoft.com/office/drawing/2014/main" id="{34FA06F6-CA65-4C39-9D76-418097AD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11" y="4644014"/>
            <a:ext cx="1584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ea typeface="Verdana" pitchFamily="34" charset="0"/>
                <a:cs typeface="Helvetica Neue"/>
              </a:rPr>
              <a:t>FortiGate Active-Active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BGP Routing and IPSEC VPN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BBF7B1-1AB3-4003-BF28-B8F5135719D2}"/>
              </a:ext>
            </a:extLst>
          </p:cNvPr>
          <p:cNvSpPr/>
          <p:nvPr/>
        </p:nvSpPr>
        <p:spPr>
          <a:xfrm>
            <a:off x="7789128" y="1728912"/>
            <a:ext cx="3876399" cy="2817771"/>
          </a:xfrm>
          <a:prstGeom prst="rect">
            <a:avLst/>
          </a:prstGeom>
          <a:noFill/>
          <a:ln w="12700">
            <a:solidFill>
              <a:srgbClr val="248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ea typeface="+mn-ea"/>
                <a:cs typeface="+mn-cs"/>
              </a:rPr>
              <a:t>VPC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FD4E466E-3578-4C9C-9367-5E308D5BF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8224" y="1727107"/>
            <a:ext cx="277535" cy="277535"/>
          </a:xfrm>
          <a:prstGeom prst="rect">
            <a:avLst/>
          </a:prstGeom>
        </p:spPr>
      </p:pic>
      <p:pic>
        <p:nvPicPr>
          <p:cNvPr id="135" name="Picture 276">
            <a:extLst>
              <a:ext uri="{FF2B5EF4-FFF2-40B4-BE49-F238E27FC236}">
                <a16:creationId xmlns:a16="http://schemas.microsoft.com/office/drawing/2014/main" id="{5DDC5366-B47C-4958-9CFB-1C3D057258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88" y="3031095"/>
            <a:ext cx="538630" cy="53877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lumMod val="2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76">
            <a:extLst>
              <a:ext uri="{FF2B5EF4-FFF2-40B4-BE49-F238E27FC236}">
                <a16:creationId xmlns:a16="http://schemas.microsoft.com/office/drawing/2014/main" id="{EB18DDAF-4DCC-4F60-8B0C-A76908EA65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22" y="3021574"/>
            <a:ext cx="538630" cy="53877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lumMod val="2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31">
            <a:extLst>
              <a:ext uri="{FF2B5EF4-FFF2-40B4-BE49-F238E27FC236}">
                <a16:creationId xmlns:a16="http://schemas.microsoft.com/office/drawing/2014/main" id="{0CEA60CA-7370-4DB2-8FED-6B7DA2AFF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302" y="3708269"/>
            <a:ext cx="12324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ea typeface="Verdana" pitchFamily="34" charset="0"/>
                <a:cs typeface="Helvetica Neue"/>
              </a:rPr>
              <a:t>FortiGate A-A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E391EC-092C-4917-8BF5-5A09C39216CC}"/>
              </a:ext>
            </a:extLst>
          </p:cNvPr>
          <p:cNvGrpSpPr/>
          <p:nvPr/>
        </p:nvGrpSpPr>
        <p:grpSpPr>
          <a:xfrm>
            <a:off x="9498725" y="1667079"/>
            <a:ext cx="685730" cy="363247"/>
            <a:chOff x="9498725" y="1667079"/>
            <a:chExt cx="685730" cy="363247"/>
          </a:xfrm>
        </p:grpSpPr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1EFF3CBC-6CC1-4BD4-9950-DBE887C2E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498725" y="1667079"/>
              <a:ext cx="363247" cy="363247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B8E1662-DE82-4D9B-91B8-F24FB00BC7A0}"/>
                </a:ext>
              </a:extLst>
            </p:cNvPr>
            <p:cNvSpPr txBox="1"/>
            <p:nvPr/>
          </p:nvSpPr>
          <p:spPr>
            <a:xfrm>
              <a:off x="9768957" y="1795453"/>
              <a:ext cx="415498" cy="223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900" dirty="0">
                  <a:solidFill>
                    <a:srgbClr val="6B3DC9"/>
                  </a:solidFill>
                  <a:cs typeface="Arial" panose="020B0604020202020204" pitchFamily="34" charset="0"/>
                </a:rPr>
                <a:t>IGW</a:t>
              </a:r>
              <a:endParaRPr lang="en-CA" sz="900" dirty="0">
                <a:solidFill>
                  <a:srgbClr val="6B3DC9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0EBA9AC-A327-455A-95BE-3153141198B9}"/>
              </a:ext>
            </a:extLst>
          </p:cNvPr>
          <p:cNvSpPr txBox="1"/>
          <p:nvPr/>
        </p:nvSpPr>
        <p:spPr>
          <a:xfrm>
            <a:off x="9786674" y="2019376"/>
            <a:ext cx="402675" cy="22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900" dirty="0">
                <a:solidFill>
                  <a:srgbClr val="6B3DC9"/>
                </a:solidFill>
                <a:cs typeface="Arial" panose="020B0604020202020204" pitchFamily="34" charset="0"/>
              </a:rPr>
              <a:t>ALB</a:t>
            </a:r>
            <a:endParaRPr lang="en-CA" sz="900" dirty="0">
              <a:solidFill>
                <a:srgbClr val="6B3DC9"/>
              </a:solidFill>
              <a:cs typeface="Arial" panose="020B0604020202020204" pitchFamily="34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86E4C0A2-B1CD-46DC-9FD4-E1D8CC9E47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1683" y="2017924"/>
            <a:ext cx="332859" cy="325600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B6CBE964-48E0-4D4F-8C0D-A42A387531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60444" y="2775246"/>
            <a:ext cx="711200" cy="711200"/>
          </a:xfrm>
          <a:prstGeom prst="rect">
            <a:avLst/>
          </a:prstGeom>
        </p:spPr>
      </p:pic>
      <p:cxnSp>
        <p:nvCxnSpPr>
          <p:cNvPr id="156" name="Elbow Connector 157">
            <a:extLst>
              <a:ext uri="{FF2B5EF4-FFF2-40B4-BE49-F238E27FC236}">
                <a16:creationId xmlns:a16="http://schemas.microsoft.com/office/drawing/2014/main" id="{D058F1C4-0582-4D26-818F-452D057ABCDF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4804412" y="2515886"/>
            <a:ext cx="1529390" cy="317493"/>
          </a:xfrm>
          <a:prstGeom prst="bentConnector3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8">
            <a:extLst>
              <a:ext uri="{FF2B5EF4-FFF2-40B4-BE49-F238E27FC236}">
                <a16:creationId xmlns:a16="http://schemas.microsoft.com/office/drawing/2014/main" id="{8E6E8DAF-0F05-464C-9C2C-03A546EF161C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786119" y="2964586"/>
            <a:ext cx="1547683" cy="94574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A67D07-FBF8-4FA7-BBA7-938395D406B1}"/>
              </a:ext>
            </a:extLst>
          </p:cNvPr>
          <p:cNvSpPr txBox="1"/>
          <p:nvPr/>
        </p:nvSpPr>
        <p:spPr>
          <a:xfrm>
            <a:off x="5950797" y="3544521"/>
            <a:ext cx="15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Transit GW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B38BE4-EA1B-4764-86EB-FA359C26839A}"/>
              </a:ext>
            </a:extLst>
          </p:cNvPr>
          <p:cNvSpPr txBox="1"/>
          <p:nvPr/>
        </p:nvSpPr>
        <p:spPr>
          <a:xfrm>
            <a:off x="5368474" y="2355596"/>
            <a:ext cx="15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+mn-ea"/>
                <a:cs typeface="+mn-cs"/>
              </a:rPr>
              <a:t>Transit Gateway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+mn-ea"/>
                <a:cs typeface="+mn-cs"/>
              </a:rPr>
              <a:t>VPC Attachments</a:t>
            </a:r>
          </a:p>
        </p:txBody>
      </p:sp>
      <p:sp>
        <p:nvSpPr>
          <p:cNvPr id="160" name="TextBox 31">
            <a:extLst>
              <a:ext uri="{FF2B5EF4-FFF2-40B4-BE49-F238E27FC236}">
                <a16:creationId xmlns:a16="http://schemas.microsoft.com/office/drawing/2014/main" id="{DC632C42-586F-499C-B180-EC7AECD3D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167" y="2959200"/>
            <a:ext cx="100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Verdana" pitchFamily="34" charset="0"/>
                <a:cs typeface="Helvetica Neue"/>
              </a:rPr>
              <a:t>IPSEC VPN Attachments</a:t>
            </a:r>
          </a:p>
        </p:txBody>
      </p:sp>
      <p:cxnSp>
        <p:nvCxnSpPr>
          <p:cNvPr id="161" name="Elbow Connector 157">
            <a:extLst>
              <a:ext uri="{FF2B5EF4-FFF2-40B4-BE49-F238E27FC236}">
                <a16:creationId xmlns:a16="http://schemas.microsoft.com/office/drawing/2014/main" id="{96E9020B-66A1-467C-9A13-3633B572BB5C}"/>
              </a:ext>
            </a:extLst>
          </p:cNvPr>
          <p:cNvCxnSpPr>
            <a:cxnSpLocks/>
          </p:cNvCxnSpPr>
          <p:nvPr/>
        </p:nvCxnSpPr>
        <p:spPr>
          <a:xfrm>
            <a:off x="7079567" y="2967685"/>
            <a:ext cx="1405370" cy="592660"/>
          </a:xfrm>
          <a:prstGeom prst="bentConnector4">
            <a:avLst>
              <a:gd name="adj1" fmla="val 53521"/>
              <a:gd name="adj2" fmla="val 138572"/>
            </a:avLst>
          </a:prstGeom>
          <a:ln w="38100">
            <a:solidFill>
              <a:srgbClr val="00206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57">
            <a:extLst>
              <a:ext uri="{FF2B5EF4-FFF2-40B4-BE49-F238E27FC236}">
                <a16:creationId xmlns:a16="http://schemas.microsoft.com/office/drawing/2014/main" id="{B6BBCC57-5534-4FB7-862B-F4C6AF2EDA45}"/>
              </a:ext>
            </a:extLst>
          </p:cNvPr>
          <p:cNvCxnSpPr>
            <a:cxnSpLocks/>
          </p:cNvCxnSpPr>
          <p:nvPr/>
        </p:nvCxnSpPr>
        <p:spPr>
          <a:xfrm>
            <a:off x="7054536" y="3314414"/>
            <a:ext cx="3173667" cy="255452"/>
          </a:xfrm>
          <a:prstGeom prst="bentConnector4">
            <a:avLst>
              <a:gd name="adj1" fmla="val 12743"/>
              <a:gd name="adj2" fmla="val 244175"/>
            </a:avLst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57">
            <a:extLst>
              <a:ext uri="{FF2B5EF4-FFF2-40B4-BE49-F238E27FC236}">
                <a16:creationId xmlns:a16="http://schemas.microsoft.com/office/drawing/2014/main" id="{9DF4080B-E732-43C2-B037-45B9415D2465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2015256" y="1139729"/>
            <a:ext cx="7665508" cy="543594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Graphic 210">
            <a:extLst>
              <a:ext uri="{FF2B5EF4-FFF2-40B4-BE49-F238E27FC236}">
                <a16:creationId xmlns:a16="http://schemas.microsoft.com/office/drawing/2014/main" id="{3FE54EA6-FE4C-4620-82E7-D2891AB71C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30409" y="797305"/>
            <a:ext cx="684847" cy="684847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FAB16C3A-EF41-4981-81FF-1D8347E9AF3B}"/>
              </a:ext>
            </a:extLst>
          </p:cNvPr>
          <p:cNvSpPr txBox="1"/>
          <p:nvPr/>
        </p:nvSpPr>
        <p:spPr>
          <a:xfrm>
            <a:off x="1399928" y="1410209"/>
            <a:ext cx="80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Internet</a:t>
            </a:r>
          </a:p>
        </p:txBody>
      </p:sp>
      <p:sp>
        <p:nvSpPr>
          <p:cNvPr id="168" name="TextBox 31">
            <a:extLst>
              <a:ext uri="{FF2B5EF4-FFF2-40B4-BE49-F238E27FC236}">
                <a16:creationId xmlns:a16="http://schemas.microsoft.com/office/drawing/2014/main" id="{AD2B8D6C-0580-4C09-B3AF-EC17EDF87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011" y="4979744"/>
            <a:ext cx="15845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000" b="1" dirty="0">
                <a:solidFill>
                  <a:srgbClr val="414042"/>
                </a:solidFill>
                <a:ea typeface="Verdana" pitchFamily="34" charset="0"/>
                <a:cs typeface="Helvetica Neue"/>
              </a:rPr>
              <a:t>FortiWeb Active-Active</a:t>
            </a:r>
          </a:p>
        </p:txBody>
      </p:sp>
      <p:pic>
        <p:nvPicPr>
          <p:cNvPr id="169" name="Picture 120">
            <a:extLst>
              <a:ext uri="{FF2B5EF4-FFF2-40B4-BE49-F238E27FC236}">
                <a16:creationId xmlns:a16="http://schemas.microsoft.com/office/drawing/2014/main" id="{E328A71B-524B-4783-9068-4E14A954AF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886" y="2625214"/>
            <a:ext cx="547376" cy="5410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20">
            <a:extLst>
              <a:ext uri="{FF2B5EF4-FFF2-40B4-BE49-F238E27FC236}">
                <a16:creationId xmlns:a16="http://schemas.microsoft.com/office/drawing/2014/main" id="{DC1F0510-27C2-48D6-BFC0-8B6F40FF3C0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046" y="2625214"/>
            <a:ext cx="547376" cy="5410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31">
            <a:extLst>
              <a:ext uri="{FF2B5EF4-FFF2-40B4-BE49-F238E27FC236}">
                <a16:creationId xmlns:a16="http://schemas.microsoft.com/office/drawing/2014/main" id="{02508B76-BD52-4334-AAAD-53945A0F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9689" y="3724919"/>
            <a:ext cx="123249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ea typeface="Verdana" pitchFamily="34" charset="0"/>
                <a:cs typeface="Helvetica Neue"/>
              </a:rPr>
              <a:t>FortiWeb A-A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EAAC8D0-B8B3-4B41-AEC0-CD58D1D23C8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60843" y="2311047"/>
            <a:ext cx="301507" cy="30848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A659B23-69CC-4E44-94E5-60C8EBCD3CDE}"/>
              </a:ext>
            </a:extLst>
          </p:cNvPr>
          <p:cNvSpPr txBox="1"/>
          <p:nvPr/>
        </p:nvSpPr>
        <p:spPr>
          <a:xfrm>
            <a:off x="9781920" y="2351433"/>
            <a:ext cx="369012" cy="22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900" dirty="0">
                <a:solidFill>
                  <a:srgbClr val="6B3DC9"/>
                </a:solidFill>
                <a:cs typeface="Arial" panose="020B0604020202020204" pitchFamily="34" charset="0"/>
              </a:rPr>
              <a:t>NLB</a:t>
            </a:r>
            <a:endParaRPr lang="en-CA" sz="900" dirty="0">
              <a:solidFill>
                <a:srgbClr val="6B3DC9"/>
              </a:solidFill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27AB34-F125-4B05-B255-0518695D4C34}"/>
              </a:ext>
            </a:extLst>
          </p:cNvPr>
          <p:cNvSpPr txBox="1"/>
          <p:nvPr/>
        </p:nvSpPr>
        <p:spPr>
          <a:xfrm>
            <a:off x="9963550" y="1827581"/>
            <a:ext cx="151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248814"/>
                </a:solidFill>
                <a:effectLst/>
                <a:uLnTx/>
                <a:uFillTx/>
                <a:ea typeface="+mn-ea"/>
                <a:cs typeface="+mn-cs"/>
              </a:rPr>
              <a:t>10.10.0.0/16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BE76B4-9D24-4603-A1B8-506BEFE0486D}"/>
              </a:ext>
            </a:extLst>
          </p:cNvPr>
          <p:cNvSpPr txBox="1"/>
          <p:nvPr/>
        </p:nvSpPr>
        <p:spPr>
          <a:xfrm>
            <a:off x="3608943" y="1985312"/>
            <a:ext cx="151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248814"/>
                </a:solidFill>
                <a:effectLst/>
                <a:uLnTx/>
                <a:uFillTx/>
                <a:ea typeface="+mn-ea"/>
                <a:cs typeface="+mn-cs"/>
              </a:rPr>
              <a:t>10.1.0.0/16</a:t>
            </a:r>
          </a:p>
        </p:txBody>
      </p:sp>
      <p:sp>
        <p:nvSpPr>
          <p:cNvPr id="127" name="TextBox 31">
            <a:extLst>
              <a:ext uri="{FF2B5EF4-FFF2-40B4-BE49-F238E27FC236}">
                <a16:creationId xmlns:a16="http://schemas.microsoft.com/office/drawing/2014/main" id="{490613EE-2D04-433D-BEE0-8C6FC7E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218" y="3077211"/>
            <a:ext cx="11662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ea typeface="Verdana" pitchFamily="34" charset="0"/>
                <a:cs typeface="Helvetica Neue"/>
              </a:rPr>
              <a:t>Spoke-1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E8D24B-A452-43BC-89D1-5F90BB953958}"/>
              </a:ext>
            </a:extLst>
          </p:cNvPr>
          <p:cNvSpPr/>
          <p:nvPr/>
        </p:nvSpPr>
        <p:spPr>
          <a:xfrm>
            <a:off x="3124426" y="1960556"/>
            <a:ext cx="1679986" cy="1110660"/>
          </a:xfrm>
          <a:prstGeom prst="rect">
            <a:avLst/>
          </a:prstGeom>
          <a:noFill/>
          <a:ln w="12700">
            <a:solidFill>
              <a:srgbClr val="248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70AD47"/>
                </a:solidFill>
                <a:effectLst/>
                <a:uLnTx/>
                <a:uFillTx/>
                <a:ea typeface="+mn-ea"/>
                <a:cs typeface="+mn-cs"/>
              </a:rPr>
              <a:t>VPC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752F3F92-2624-4D55-8A26-F64FB7F97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3489" y="1959212"/>
            <a:ext cx="277535" cy="277535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141D4611-3236-449A-85D0-C023B44C59B6}"/>
              </a:ext>
            </a:extLst>
          </p:cNvPr>
          <p:cNvGrpSpPr/>
          <p:nvPr/>
        </p:nvGrpSpPr>
        <p:grpSpPr>
          <a:xfrm>
            <a:off x="3105196" y="3353655"/>
            <a:ext cx="2001302" cy="1348831"/>
            <a:chOff x="3123489" y="1959212"/>
            <a:chExt cx="2001302" cy="13488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3E8FDC-F2B5-4ACF-84DA-54A5EDF75EFA}"/>
                </a:ext>
              </a:extLst>
            </p:cNvPr>
            <p:cNvSpPr txBox="1"/>
            <p:nvPr/>
          </p:nvSpPr>
          <p:spPr>
            <a:xfrm>
              <a:off x="3608943" y="1985312"/>
              <a:ext cx="15158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rgbClr val="248814"/>
                  </a:solidFill>
                  <a:effectLst/>
                  <a:uLnTx/>
                  <a:uFillTx/>
                  <a:ea typeface="+mn-ea"/>
                  <a:cs typeface="+mn-cs"/>
                </a:rPr>
                <a:t>10.2.0.0/16</a:t>
              </a:r>
            </a:p>
          </p:txBody>
        </p:sp>
        <p:sp>
          <p:nvSpPr>
            <p:cNvPr id="78" name="TextBox 31">
              <a:extLst>
                <a:ext uri="{FF2B5EF4-FFF2-40B4-BE49-F238E27FC236}">
                  <a16:creationId xmlns:a16="http://schemas.microsoft.com/office/drawing/2014/main" id="{928F4C14-D246-4F2F-8453-98243C11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218" y="3077211"/>
              <a:ext cx="116628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ea typeface="Verdana" pitchFamily="34" charset="0"/>
                  <a:cs typeface="Helvetica Neue"/>
                </a:rPr>
                <a:t>Spoke-2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B2489-BAD0-400A-918D-BC25C6C2F545}"/>
                </a:ext>
              </a:extLst>
            </p:cNvPr>
            <p:cNvSpPr/>
            <p:nvPr/>
          </p:nvSpPr>
          <p:spPr>
            <a:xfrm>
              <a:off x="3124426" y="1960556"/>
              <a:ext cx="1679986" cy="1110660"/>
            </a:xfrm>
            <a:prstGeom prst="rect">
              <a:avLst/>
            </a:prstGeom>
            <a:noFill/>
            <a:ln w="12700">
              <a:solidFill>
                <a:srgbClr val="248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 w="0"/>
                  <a:solidFill>
                    <a:srgbClr val="70AD47"/>
                  </a:solidFill>
                  <a:effectLst/>
                  <a:uLnTx/>
                  <a:uFillTx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EFB2465-B7E7-4E4D-9364-76EE8A5E2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3489" y="1959212"/>
              <a:ext cx="277535" cy="27753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994F54-5E41-4031-B07E-F1109206D707}"/>
              </a:ext>
            </a:extLst>
          </p:cNvPr>
          <p:cNvGrpSpPr/>
          <p:nvPr/>
        </p:nvGrpSpPr>
        <p:grpSpPr>
          <a:xfrm>
            <a:off x="3146142" y="4748098"/>
            <a:ext cx="2001302" cy="1348831"/>
            <a:chOff x="3123489" y="1959212"/>
            <a:chExt cx="2001302" cy="134883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C58BD5-6A44-49FE-91C2-9C9D405BAA2F}"/>
                </a:ext>
              </a:extLst>
            </p:cNvPr>
            <p:cNvSpPr txBox="1"/>
            <p:nvPr/>
          </p:nvSpPr>
          <p:spPr>
            <a:xfrm>
              <a:off x="3608943" y="1985312"/>
              <a:ext cx="15158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rgbClr val="248814"/>
                  </a:solidFill>
                  <a:effectLst/>
                  <a:uLnTx/>
                  <a:uFillTx/>
                  <a:ea typeface="+mn-ea"/>
                  <a:cs typeface="+mn-cs"/>
                </a:rPr>
                <a:t>10.3.0.0/16</a:t>
              </a:r>
            </a:p>
          </p:txBody>
        </p:sp>
        <p:sp>
          <p:nvSpPr>
            <p:cNvPr id="89" name="TextBox 31">
              <a:extLst>
                <a:ext uri="{FF2B5EF4-FFF2-40B4-BE49-F238E27FC236}">
                  <a16:creationId xmlns:a16="http://schemas.microsoft.com/office/drawing/2014/main" id="{4610D2BC-C9F8-4B7E-A063-F0B6CDA20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218" y="3077211"/>
              <a:ext cx="116628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ea typeface="Verdana" pitchFamily="34" charset="0"/>
                  <a:cs typeface="Helvetica Neue"/>
                </a:rPr>
                <a:t>Spoke-MGMT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1A5A06-BF18-41F8-892A-6FF6B59D22B4}"/>
                </a:ext>
              </a:extLst>
            </p:cNvPr>
            <p:cNvSpPr/>
            <p:nvPr/>
          </p:nvSpPr>
          <p:spPr>
            <a:xfrm>
              <a:off x="3124426" y="1960556"/>
              <a:ext cx="1679986" cy="1110660"/>
            </a:xfrm>
            <a:prstGeom prst="rect">
              <a:avLst/>
            </a:prstGeom>
            <a:noFill/>
            <a:ln w="12700">
              <a:solidFill>
                <a:srgbClr val="248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 w="0"/>
                  <a:solidFill>
                    <a:srgbClr val="70AD47"/>
                  </a:solidFill>
                  <a:effectLst/>
                  <a:uLnTx/>
                  <a:uFillTx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8CD90477-4D25-41EA-A470-F892CD70F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3489" y="1959212"/>
              <a:ext cx="277535" cy="277535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ABF0322-7C85-4293-BF07-DFD69B6821BD}"/>
              </a:ext>
            </a:extLst>
          </p:cNvPr>
          <p:cNvSpPr txBox="1"/>
          <p:nvPr/>
        </p:nvSpPr>
        <p:spPr>
          <a:xfrm>
            <a:off x="2843583" y="5675222"/>
            <a:ext cx="365806" cy="194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700" dirty="0">
                <a:solidFill>
                  <a:srgbClr val="6B3DC9"/>
                </a:solidFill>
                <a:cs typeface="Arial" panose="020B0604020202020204" pitchFamily="34" charset="0"/>
              </a:rPr>
              <a:t>IGW</a:t>
            </a:r>
            <a:endParaRPr lang="en-CA" sz="700" dirty="0">
              <a:solidFill>
                <a:srgbClr val="6B3DC9"/>
              </a:solidFill>
              <a:cs typeface="Arial" panose="020B0604020202020204" pitchFamily="34" charset="0"/>
            </a:endParaRPr>
          </a:p>
        </p:txBody>
      </p:sp>
      <p:cxnSp>
        <p:nvCxnSpPr>
          <p:cNvPr id="102" name="Elbow Connector 157">
            <a:extLst>
              <a:ext uri="{FF2B5EF4-FFF2-40B4-BE49-F238E27FC236}">
                <a16:creationId xmlns:a16="http://schemas.microsoft.com/office/drawing/2014/main" id="{E89BBE31-ED17-4656-9D9B-907DC81F35D5}"/>
              </a:ext>
            </a:extLst>
          </p:cNvPr>
          <p:cNvCxnSpPr>
            <a:cxnSpLocks/>
            <a:stCxn id="165" idx="3"/>
            <a:endCxn id="97" idx="1"/>
          </p:cNvCxnSpPr>
          <p:nvPr/>
        </p:nvCxnSpPr>
        <p:spPr>
          <a:xfrm>
            <a:off x="2015256" y="1139729"/>
            <a:ext cx="1034437" cy="44602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58">
            <a:extLst>
              <a:ext uri="{FF2B5EF4-FFF2-40B4-BE49-F238E27FC236}">
                <a16:creationId xmlns:a16="http://schemas.microsoft.com/office/drawing/2014/main" id="{E89D0758-EE6F-4868-B053-463DC0B90CBF}"/>
              </a:ext>
            </a:extLst>
          </p:cNvPr>
          <p:cNvCxnSpPr>
            <a:cxnSpLocks/>
            <a:stCxn id="90" idx="3"/>
            <a:endCxn id="155" idx="1"/>
          </p:cNvCxnSpPr>
          <p:nvPr/>
        </p:nvCxnSpPr>
        <p:spPr>
          <a:xfrm flipV="1">
            <a:off x="4827065" y="3130846"/>
            <a:ext cx="1533379" cy="2173926"/>
          </a:xfrm>
          <a:prstGeom prst="bentConnector3">
            <a:avLst>
              <a:gd name="adj1" fmla="val 58079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BA2009A-EE6F-47E9-819F-D5286FAB98F5}"/>
              </a:ext>
            </a:extLst>
          </p:cNvPr>
          <p:cNvGrpSpPr>
            <a:grpSpLocks noChangeAspect="1"/>
          </p:cNvGrpSpPr>
          <p:nvPr/>
        </p:nvGrpSpPr>
        <p:grpSpPr>
          <a:xfrm>
            <a:off x="3202679" y="2540938"/>
            <a:ext cx="721153" cy="467582"/>
            <a:chOff x="281531" y="5001291"/>
            <a:chExt cx="1765300" cy="114458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8FAD3B0-4D80-4B75-A70B-685668783825}"/>
                </a:ext>
              </a:extLst>
            </p:cNvPr>
            <p:cNvSpPr/>
            <p:nvPr/>
          </p:nvSpPr>
          <p:spPr>
            <a:xfrm>
              <a:off x="281531" y="5002879"/>
              <a:ext cx="1765300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1" name="Graphic 35">
              <a:extLst>
                <a:ext uri="{FF2B5EF4-FFF2-40B4-BE49-F238E27FC236}">
                  <a16:creationId xmlns:a16="http://schemas.microsoft.com/office/drawing/2014/main" id="{C5A6D009-96CB-40EE-AEBC-7E099D4EA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31" y="500129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0A2B65-7380-4F14-AE46-EA1BD2154541}"/>
              </a:ext>
            </a:extLst>
          </p:cNvPr>
          <p:cNvSpPr/>
          <p:nvPr/>
        </p:nvSpPr>
        <p:spPr bwMode="auto">
          <a:xfrm>
            <a:off x="3199780" y="2281403"/>
            <a:ext cx="728769" cy="749588"/>
          </a:xfrm>
          <a:prstGeom prst="rect">
            <a:avLst/>
          </a:prstGeom>
          <a:noFill/>
          <a:ln w="12700">
            <a:solidFill>
              <a:srgbClr val="78AD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6CD007-A5B6-4847-B30F-FD49236B803C}"/>
              </a:ext>
            </a:extLst>
          </p:cNvPr>
          <p:cNvSpPr/>
          <p:nvPr/>
        </p:nvSpPr>
        <p:spPr bwMode="auto">
          <a:xfrm>
            <a:off x="4000290" y="2277320"/>
            <a:ext cx="728769" cy="749588"/>
          </a:xfrm>
          <a:prstGeom prst="rect">
            <a:avLst/>
          </a:prstGeom>
          <a:noFill/>
          <a:ln w="12700">
            <a:solidFill>
              <a:srgbClr val="78ADD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825697-B1A9-4B43-A68A-2AB9D3648BB5}"/>
              </a:ext>
            </a:extLst>
          </p:cNvPr>
          <p:cNvGrpSpPr>
            <a:grpSpLocks noChangeAspect="1"/>
          </p:cNvGrpSpPr>
          <p:nvPr/>
        </p:nvGrpSpPr>
        <p:grpSpPr>
          <a:xfrm>
            <a:off x="3299439" y="2520586"/>
            <a:ext cx="578485" cy="506907"/>
            <a:chOff x="3236684" y="2329290"/>
            <a:chExt cx="691014" cy="605512"/>
          </a:xfrm>
        </p:grpSpPr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24CA7881-534F-4A3E-AA0C-B4EE6F16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242569" y="2329290"/>
              <a:ext cx="685129" cy="605512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4552865-9F5C-4129-834A-B1DCDA6FD0ED}"/>
                </a:ext>
              </a:extLst>
            </p:cNvPr>
            <p:cNvSpPr/>
            <p:nvPr/>
          </p:nvSpPr>
          <p:spPr>
            <a:xfrm>
              <a:off x="3236684" y="2619042"/>
              <a:ext cx="685129" cy="257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Verdana" pitchFamily="34" charset="0"/>
                  <a:cs typeface="Helvetica Neue"/>
                </a:rPr>
                <a:t>Server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86A7C4B-E6C8-4B99-99BD-372E9BD4F531}"/>
              </a:ext>
            </a:extLst>
          </p:cNvPr>
          <p:cNvGrpSpPr/>
          <p:nvPr/>
        </p:nvGrpSpPr>
        <p:grpSpPr>
          <a:xfrm>
            <a:off x="3206130" y="3671145"/>
            <a:ext cx="1529279" cy="753671"/>
            <a:chOff x="374410" y="2183448"/>
            <a:chExt cx="1529279" cy="75367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EE5AC09-3A5F-48A6-A12B-ED1C949255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7309" y="2447066"/>
              <a:ext cx="721153" cy="467582"/>
              <a:chOff x="281531" y="5001291"/>
              <a:chExt cx="1765300" cy="1144588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949CA3A-43B0-4219-9CF4-40F2DD0425A9}"/>
                  </a:ext>
                </a:extLst>
              </p:cNvPr>
              <p:cNvSpPr/>
              <p:nvPr/>
            </p:nvSpPr>
            <p:spPr>
              <a:xfrm>
                <a:off x="281531" y="5002879"/>
                <a:ext cx="1765300" cy="1143000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5" name="Graphic 35">
                <a:extLst>
                  <a:ext uri="{FF2B5EF4-FFF2-40B4-BE49-F238E27FC236}">
                    <a16:creationId xmlns:a16="http://schemas.microsoft.com/office/drawing/2014/main" id="{D2884659-96AE-494B-933E-B8FC72969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531" y="5001291"/>
                <a:ext cx="274637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9F6B0C-263B-4114-BD43-321585DCDE34}"/>
                </a:ext>
              </a:extLst>
            </p:cNvPr>
            <p:cNvSpPr/>
            <p:nvPr/>
          </p:nvSpPr>
          <p:spPr bwMode="auto">
            <a:xfrm>
              <a:off x="374410" y="2187531"/>
              <a:ext cx="728769" cy="749588"/>
            </a:xfrm>
            <a:prstGeom prst="rect">
              <a:avLst/>
            </a:prstGeom>
            <a:noFill/>
            <a:ln w="12700">
              <a:solidFill>
                <a:srgbClr val="78ADD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6AC1B24-934E-4DF6-B802-7DFE3DB8ADAE}"/>
                </a:ext>
              </a:extLst>
            </p:cNvPr>
            <p:cNvSpPr/>
            <p:nvPr/>
          </p:nvSpPr>
          <p:spPr bwMode="auto">
            <a:xfrm>
              <a:off x="1174920" y="2183448"/>
              <a:ext cx="728769" cy="749588"/>
            </a:xfrm>
            <a:prstGeom prst="rect">
              <a:avLst/>
            </a:prstGeom>
            <a:noFill/>
            <a:ln w="12700">
              <a:solidFill>
                <a:srgbClr val="78ADD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AZ2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4CCB53F-5054-4ACD-A673-A24F8FB4AF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069" y="2426714"/>
              <a:ext cx="578485" cy="506907"/>
              <a:chOff x="3236684" y="2329290"/>
              <a:chExt cx="691014" cy="605512"/>
            </a:xfrm>
          </p:grpSpPr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8D844351-DC3B-42CF-8622-69F80D059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242569" y="2329290"/>
                <a:ext cx="685129" cy="605512"/>
              </a:xfrm>
              <a:prstGeom prst="rect">
                <a:avLst/>
              </a:prstGeom>
            </p:spPr>
          </p:pic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E0E5523-AACC-4E65-B7AD-C15349C3B80B}"/>
                  </a:ext>
                </a:extLst>
              </p:cNvPr>
              <p:cNvSpPr/>
              <p:nvPr/>
            </p:nvSpPr>
            <p:spPr>
              <a:xfrm>
                <a:off x="3236684" y="2421731"/>
                <a:ext cx="685129" cy="404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Verdana" pitchFamily="34" charset="0"/>
                    <a:cs typeface="Helvetica Neue"/>
                  </a:rPr>
                  <a:t>Web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Verdana" pitchFamily="34" charset="0"/>
                    <a:cs typeface="Helvetica Neue"/>
                  </a:rPr>
                  <a:t>Server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BD55D1-5C60-41F6-B4CB-7A4C95C801BA}"/>
              </a:ext>
            </a:extLst>
          </p:cNvPr>
          <p:cNvGrpSpPr/>
          <p:nvPr/>
        </p:nvGrpSpPr>
        <p:grpSpPr>
          <a:xfrm>
            <a:off x="3214245" y="5071245"/>
            <a:ext cx="1529279" cy="753671"/>
            <a:chOff x="437597" y="4307996"/>
            <a:chExt cx="1529279" cy="753671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E000D0A-DCE8-42AD-B35D-6244411DDC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241" y="4586287"/>
              <a:ext cx="723408" cy="469045"/>
              <a:chOff x="367311" y="2987257"/>
              <a:chExt cx="1765300" cy="1144588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4FAC4E6-E628-4D18-8A2D-BCB102E860AE}"/>
                  </a:ext>
                </a:extLst>
              </p:cNvPr>
              <p:cNvSpPr/>
              <p:nvPr/>
            </p:nvSpPr>
            <p:spPr>
              <a:xfrm>
                <a:off x="367311" y="2988845"/>
                <a:ext cx="1765300" cy="1143000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34">
                <a:extLst>
                  <a:ext uri="{FF2B5EF4-FFF2-40B4-BE49-F238E27FC236}">
                    <a16:creationId xmlns:a16="http://schemas.microsoft.com/office/drawing/2014/main" id="{88FC95E3-947E-4391-9C5C-AB6B6D43BD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11" y="2987257"/>
                <a:ext cx="274638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C0772C1-3C8D-4291-8501-F24302696CBC}"/>
                </a:ext>
              </a:extLst>
            </p:cNvPr>
            <p:cNvGrpSpPr/>
            <p:nvPr/>
          </p:nvGrpSpPr>
          <p:grpSpPr>
            <a:xfrm>
              <a:off x="437597" y="4307996"/>
              <a:ext cx="1529279" cy="753671"/>
              <a:chOff x="374410" y="2183448"/>
              <a:chExt cx="1529279" cy="753671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3DFF642-E917-40A0-B04A-2693978E57BD}"/>
                  </a:ext>
                </a:extLst>
              </p:cNvPr>
              <p:cNvSpPr/>
              <p:nvPr/>
            </p:nvSpPr>
            <p:spPr bwMode="auto">
              <a:xfrm>
                <a:off x="374410" y="2187531"/>
                <a:ext cx="728769" cy="749588"/>
              </a:xfrm>
              <a:prstGeom prst="rect">
                <a:avLst/>
              </a:prstGeom>
              <a:noFill/>
              <a:ln w="12700">
                <a:solidFill>
                  <a:srgbClr val="78ADD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AZ1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4BA69B4-C20C-4FC0-A8D7-C6841DD14AF9}"/>
                  </a:ext>
                </a:extLst>
              </p:cNvPr>
              <p:cNvSpPr/>
              <p:nvPr/>
            </p:nvSpPr>
            <p:spPr bwMode="auto">
              <a:xfrm>
                <a:off x="1174920" y="2183448"/>
                <a:ext cx="728769" cy="749588"/>
              </a:xfrm>
              <a:prstGeom prst="rect">
                <a:avLst/>
              </a:prstGeom>
              <a:noFill/>
              <a:ln w="12700">
                <a:solidFill>
                  <a:srgbClr val="78ADD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AZ2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B7F95BA6-DC81-4034-8CA7-9E4C54A74C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4069" y="2426714"/>
                <a:ext cx="578485" cy="506907"/>
                <a:chOff x="3236684" y="2329290"/>
                <a:chExt cx="691014" cy="605512"/>
              </a:xfrm>
            </p:grpSpPr>
            <p:pic>
              <p:nvPicPr>
                <p:cNvPr id="181" name="Graphic 180">
                  <a:extLst>
                    <a:ext uri="{FF2B5EF4-FFF2-40B4-BE49-F238E27FC236}">
                      <a16:creationId xmlns:a16="http://schemas.microsoft.com/office/drawing/2014/main" id="{CD3D7558-ECF6-4563-81FC-62FB48C47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2569" y="2329290"/>
                  <a:ext cx="685129" cy="605512"/>
                </a:xfrm>
                <a:prstGeom prst="rect">
                  <a:avLst/>
                </a:prstGeom>
              </p:spPr>
            </p:pic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E06B119-746A-4080-8E6A-C87C7FF990B9}"/>
                    </a:ext>
                  </a:extLst>
                </p:cNvPr>
                <p:cNvSpPr/>
                <p:nvPr/>
              </p:nvSpPr>
              <p:spPr>
                <a:xfrm>
                  <a:off x="3236684" y="2421731"/>
                  <a:ext cx="685129" cy="4044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Verdana" pitchFamily="34" charset="0"/>
                      <a:cs typeface="Helvetica Neue"/>
                    </a:rPr>
                    <a:t>Bastion Host</a:t>
                  </a:r>
                </a:p>
              </p:txBody>
            </p:sp>
          </p:grpSp>
        </p:grpSp>
      </p:grpSp>
      <p:pic>
        <p:nvPicPr>
          <p:cNvPr id="1026" name="Picture 2" descr="http://tgw-terraform-fwb-alb1-1959474966.us-east-1.elb.amazonaws.com/dvwa/images/logo.png">
            <a:extLst>
              <a:ext uri="{FF2B5EF4-FFF2-40B4-BE49-F238E27FC236}">
                <a16:creationId xmlns:a16="http://schemas.microsoft.com/office/drawing/2014/main" id="{1F26BD24-1579-4D6D-A5BC-C8905315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56" y="2647841"/>
            <a:ext cx="265790" cy="15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851C7B5-E73C-4077-9CFF-9AB4C54C68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49693" y="5471267"/>
            <a:ext cx="257364" cy="2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69057</TotalTime>
  <Words>86</Words>
  <Application>Microsoft Office PowerPoint</Application>
  <PresentationFormat>Widescreen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Inter</vt:lpstr>
      <vt:lpstr>Fortinet Theme</vt:lpstr>
      <vt:lpstr>FortiGate and FortiWeb Active-Active in AWS</vt:lpstr>
      <vt:lpstr>FortiGate and FortiWeb Active-Active in AWS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/>
  <dc:creator>Microsoft Office User</dc:creator>
  <cp:keywords/>
  <dc:description/>
  <cp:lastModifiedBy>Martin Giguere</cp:lastModifiedBy>
  <cp:revision>738</cp:revision>
  <cp:lastPrinted>2021-01-11T23:45:02Z</cp:lastPrinted>
  <dcterms:created xsi:type="dcterms:W3CDTF">2019-01-23T23:41:37Z</dcterms:created>
  <dcterms:modified xsi:type="dcterms:W3CDTF">2021-06-16T15:29:32Z</dcterms:modified>
  <cp:category/>
</cp:coreProperties>
</file>