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CB636-53D7-4720-98A1-6F5A6F397C01}" type="datetimeFigureOut">
              <a:rPr lang="cs-CZ" smtClean="0"/>
              <a:t>12.2.2015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B2622-B329-4317-872D-CDCFB67C10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597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2622-B329-4317-872D-CDCFB67C105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587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EFCD-24A2-4DDC-B004-26E684197BE4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B3A2-8F64-46AA-9115-84DD8A384EC6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A00A-F3C3-4867-8815-0FE0B01276B5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FE41-1D5A-4C45-9BE0-DF99A2750B36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D956-22DE-44E2-B28C-EF72CBBEABD7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D8A2-0BCE-41C9-B304-0EA956626DEA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AB-2A0E-41FA-9386-3E1675A98A2D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16F-5CC8-45E1-877E-8F0BD691EDEE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FFFF-CFCB-48E0-808D-D0159FEFF22E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359-C611-4790-A1C4-FC0CB5AD6759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697A-2E95-4BE9-9A5A-172DD403DCFC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1F63D-6A9D-44D7-B41F-A32346A30789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Třídy a objekty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ALG2 – cvičení 1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Martin Golasowski LS 2014/2015	VŠB – TU Ostrava</a:t>
            </a:r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Algoritmy II – Úkoly a náplň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041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Test – </a:t>
            </a:r>
            <a:r>
              <a:rPr lang="cs-CZ" dirty="0" smtClean="0"/>
              <a:t>min. 10 / max. 20 bodů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Projekt – </a:t>
            </a:r>
            <a:r>
              <a:rPr lang="cs-CZ" dirty="0" smtClean="0"/>
              <a:t>obhajoba na cvičení - POVINNÁ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Písemná práce </a:t>
            </a:r>
            <a:r>
              <a:rPr lang="cs-CZ" dirty="0" smtClean="0"/>
              <a:t>– min. 20 / max. 40 bodů</a:t>
            </a:r>
          </a:p>
          <a:p>
            <a:pPr marL="0" indent="0">
              <a:buNone/>
            </a:pPr>
            <a:endParaRPr lang="cs-CZ" b="1" dirty="0" smtClean="0"/>
          </a:p>
          <a:p>
            <a:pPr marL="0" indent="0">
              <a:buNone/>
            </a:pPr>
            <a:r>
              <a:rPr lang="cs-CZ" b="1" dirty="0" smtClean="0"/>
              <a:t>Co se bude řešit:</a:t>
            </a:r>
          </a:p>
          <a:p>
            <a:pPr marL="0" indent="0">
              <a:buNone/>
            </a:pPr>
            <a:r>
              <a:rPr lang="cs-CZ" dirty="0" smtClean="0"/>
              <a:t>Základy OOP v C++</a:t>
            </a:r>
            <a:br>
              <a:rPr lang="cs-CZ" dirty="0" smtClean="0"/>
            </a:br>
            <a:r>
              <a:rPr lang="cs-CZ" dirty="0" smtClean="0"/>
              <a:t>	 třídy, objekty, dědičnost, polymorfismus, abstraktní třídy, </a:t>
            </a:r>
            <a:r>
              <a:rPr lang="cs-CZ" dirty="0" err="1" smtClean="0"/>
              <a:t>virtální</a:t>
            </a:r>
            <a:r>
              <a:rPr lang="cs-CZ" dirty="0" smtClean="0"/>
              <a:t> 	metody…</a:t>
            </a:r>
          </a:p>
          <a:p>
            <a:pPr marL="0" indent="0">
              <a:buNone/>
            </a:pPr>
            <a:r>
              <a:rPr lang="cs-CZ" dirty="0" smtClean="0"/>
              <a:t>Datové struktury a jejich implementace – </a:t>
            </a:r>
            <a:br>
              <a:rPr lang="cs-CZ" dirty="0" smtClean="0"/>
            </a:br>
            <a:r>
              <a:rPr lang="cs-CZ" dirty="0" smtClean="0"/>
              <a:t>	grafy, stromy, seznamy, </a:t>
            </a:r>
            <a:r>
              <a:rPr lang="cs-CZ" dirty="0" err="1" smtClean="0"/>
              <a:t>hašovací</a:t>
            </a:r>
            <a:r>
              <a:rPr lang="cs-CZ" dirty="0" smtClean="0"/>
              <a:t> tabulky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68" y="1646238"/>
            <a:ext cx="6113505" cy="338986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Objektově orientovaný přístup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274276" cy="4351338"/>
          </a:xfrm>
        </p:spPr>
        <p:txBody>
          <a:bodyPr/>
          <a:lstStyle/>
          <a:p>
            <a:r>
              <a:rPr lang="cs-CZ" dirty="0" smtClean="0"/>
              <a:t>C vs. C++</a:t>
            </a:r>
          </a:p>
          <a:p>
            <a:r>
              <a:rPr lang="cs-CZ" dirty="0" smtClean="0"/>
              <a:t>Procedurální vs. Objektový jazyk</a:t>
            </a:r>
          </a:p>
          <a:p>
            <a:r>
              <a:rPr lang="cs-CZ" dirty="0" smtClean="0"/>
              <a:t>Funkce nahrazeny metodami </a:t>
            </a:r>
          </a:p>
          <a:p>
            <a:r>
              <a:rPr lang="cs-CZ" dirty="0" smtClean="0"/>
              <a:t>Tvorba složených datových typů</a:t>
            </a:r>
          </a:p>
          <a:p>
            <a:r>
              <a:rPr lang="cs-CZ" dirty="0" smtClean="0"/>
              <a:t>Tvorba složitých hierarchií</a:t>
            </a:r>
          </a:p>
          <a:p>
            <a:r>
              <a:rPr lang="cs-CZ" dirty="0" smtClean="0"/>
              <a:t>Návrhy komplexních systémů</a:t>
            </a:r>
          </a:p>
          <a:p>
            <a:r>
              <a:rPr lang="cs-CZ" b="1" dirty="0" smtClean="0"/>
              <a:t>Modularita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Martin Golasowski LS 2014/2015	VŠB – TU </a:t>
            </a:r>
            <a:r>
              <a:rPr lang="cs-CZ" dirty="0" smtClean="0"/>
              <a:t>Ostrava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12789"/>
            <a:ext cx="10515600" cy="1325563"/>
          </a:xfrm>
        </p:spPr>
        <p:txBody>
          <a:bodyPr/>
          <a:lstStyle/>
          <a:p>
            <a:r>
              <a:rPr lang="cs-CZ" dirty="0" smtClean="0"/>
              <a:t>Typy objektů - Třídy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Obdélník 5"/>
          <p:cNvSpPr/>
          <p:nvPr/>
        </p:nvSpPr>
        <p:spPr>
          <a:xfrm>
            <a:off x="2073876" y="3107658"/>
            <a:ext cx="1729946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Třída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5018900" y="1538352"/>
            <a:ext cx="4940643" cy="1449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Metody</a:t>
            </a:r>
          </a:p>
          <a:p>
            <a:pPr algn="ctr"/>
            <a:r>
              <a:rPr lang="cs-CZ" dirty="0" smtClean="0"/>
              <a:t>Funkce, které objekt této třídy bude mít.</a:t>
            </a:r>
          </a:p>
          <a:p>
            <a:pPr algn="ctr"/>
            <a:endParaRPr lang="cs-CZ" dirty="0" smtClean="0"/>
          </a:p>
          <a:p>
            <a:pPr algn="ctr"/>
            <a:r>
              <a:rPr lang="cs-CZ" dirty="0" smtClean="0"/>
              <a:t>Operace, které půjdou s objektem provádět.</a:t>
            </a:r>
          </a:p>
        </p:txBody>
      </p:sp>
      <p:sp>
        <p:nvSpPr>
          <p:cNvPr id="9" name="Obdélník 8"/>
          <p:cNvSpPr/>
          <p:nvPr/>
        </p:nvSpPr>
        <p:spPr>
          <a:xfrm>
            <a:off x="5018901" y="3783161"/>
            <a:ext cx="4940643" cy="1449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Atributy</a:t>
            </a:r>
          </a:p>
          <a:p>
            <a:pPr algn="ctr"/>
            <a:r>
              <a:rPr lang="cs-CZ" dirty="0" smtClean="0"/>
              <a:t>Proměnné, které objekt této třídy bude mít.</a:t>
            </a:r>
          </a:p>
          <a:p>
            <a:pPr algn="ctr"/>
            <a:endParaRPr lang="cs-CZ" dirty="0" smtClean="0"/>
          </a:p>
          <a:p>
            <a:pPr algn="ctr"/>
            <a:r>
              <a:rPr lang="cs-CZ" dirty="0" smtClean="0"/>
              <a:t>Jejich hodnota definuje stav objektu.</a:t>
            </a:r>
          </a:p>
        </p:txBody>
      </p:sp>
      <p:cxnSp>
        <p:nvCxnSpPr>
          <p:cNvPr id="11" name="Přímá spojnice 10"/>
          <p:cNvCxnSpPr>
            <a:stCxn id="6" idx="3"/>
            <a:endCxn id="7" idx="1"/>
          </p:cNvCxnSpPr>
          <p:nvPr/>
        </p:nvCxnSpPr>
        <p:spPr>
          <a:xfrm flipV="1">
            <a:off x="3803822" y="2263283"/>
            <a:ext cx="1215078" cy="118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>
            <a:stCxn id="6" idx="3"/>
            <a:endCxn id="9" idx="1"/>
          </p:cNvCxnSpPr>
          <p:nvPr/>
        </p:nvCxnSpPr>
        <p:spPr>
          <a:xfrm>
            <a:off x="3803822" y="3445410"/>
            <a:ext cx="1215079" cy="1062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0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Konstruktor a destruktor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988541" y="1690688"/>
            <a:ext cx="47449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Konstruktor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Volá se při vytváření instance dané třídy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Je vždy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Jmenuje se stejně jako třída, jejíž je členem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Používá se pro inicializaci členských polí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Pro inicializaci stavu objektu – příprava k práci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Nepoužívá se jako výkonná metoda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5717059" y="1690688"/>
            <a:ext cx="47449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Destruktor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Volá se při mazání instance třídy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„</a:t>
            </a:r>
            <a:r>
              <a:rPr lang="cs-CZ" dirty="0" err="1" smtClean="0"/>
              <a:t>delete</a:t>
            </a:r>
            <a:r>
              <a:rPr lang="cs-CZ" dirty="0" smtClean="0"/>
              <a:t>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 smtClean="0"/>
              <a:t>out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scope</a:t>
            </a:r>
            <a:endParaRPr lang="cs-CZ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Konec programu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Název stejný jako konstruktor, navíc se znakem ~ (tilda) před názvem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Ukončení síťového připojení, připojení k databázi, souboru, službě, atd.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Uvolnění místních prostředků – uzavření souborů a </a:t>
            </a:r>
            <a:r>
              <a:rPr lang="cs-CZ" dirty="0" err="1" smtClean="0"/>
              <a:t>streamů</a:t>
            </a:r>
            <a:r>
              <a:rPr lang="cs-CZ" dirty="0" smtClean="0"/>
              <a:t>, dealokace paměti, atd.</a:t>
            </a:r>
          </a:p>
        </p:txBody>
      </p:sp>
    </p:spTree>
    <p:extLst>
      <p:ext uri="{BB962C8B-B14F-4D97-AF65-F5344CB8AC3E}">
        <p14:creationId xmlns:p14="http://schemas.microsoft.com/office/powerpoint/2010/main" val="29529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Implementace v C++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675371" y="2208685"/>
            <a:ext cx="4623486" cy="374727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class</a:t>
            </a:r>
            <a:r>
              <a:rPr lang="cs-CZ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Lamp</a:t>
            </a:r>
          </a:p>
          <a:p>
            <a:pPr marL="0" indent="0">
              <a:buNone/>
            </a:pP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	public </a:t>
            </a:r>
            <a:r>
              <a:rPr lang="en-US" sz="20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bool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20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SwitchedOn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Anonymous Pro" panose="02060609030202000504" pitchFamily="49" charset="0"/>
                <a:ea typeface="Anonymous Pro" panose="02060609030202000504" pitchFamily="49" charset="0"/>
              </a:rPr>
              <a:t>	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Lamp();</a:t>
            </a:r>
            <a:endParaRPr lang="cs-CZ" sz="20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cs-CZ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	~Lamp();</a:t>
            </a:r>
            <a:endParaRPr lang="en-US" sz="2000" dirty="0" smtClean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	public void </a:t>
            </a:r>
            <a:r>
              <a:rPr lang="en-US" sz="20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SwitchOn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Anonymous Pro" panose="02060609030202000504" pitchFamily="49" charset="0"/>
                <a:ea typeface="Anonymous Pro" panose="02060609030202000504" pitchFamily="49" charset="0"/>
              </a:rPr>
              <a:t>	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public void </a:t>
            </a:r>
            <a:r>
              <a:rPr lang="en-US" sz="20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SwitchOff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}</a:t>
            </a:r>
            <a:endParaRPr lang="cs-CZ" sz="20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298857" y="2208685"/>
            <a:ext cx="4623486" cy="37472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#include &lt;</a:t>
            </a:r>
            <a:r>
              <a:rPr lang="en-US" sz="20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Lamp.h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Lamp::Lamp()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{ </a:t>
            </a:r>
            <a:r>
              <a:rPr lang="en-US" sz="20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this.SwitchedOn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= false;}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Lamp::~Lamp() { }</a:t>
            </a:r>
            <a:endParaRPr lang="en-US" sz="20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Lamp::</a:t>
            </a:r>
            <a:r>
              <a:rPr lang="en-US" sz="20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SwitchOn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{ </a:t>
            </a:r>
            <a:r>
              <a:rPr lang="en-US" sz="20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this.SwitchedOn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= true;}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Lamp::</a:t>
            </a:r>
            <a:r>
              <a:rPr lang="en-US" sz="20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SwitchOff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{ </a:t>
            </a:r>
            <a:r>
              <a:rPr lang="en-US" sz="2000" dirty="0" err="1" smtClean="0">
                <a:latin typeface="Anonymous Pro" panose="02060609030202000504" pitchFamily="49" charset="0"/>
                <a:ea typeface="Anonymous Pro" panose="02060609030202000504" pitchFamily="49" charset="0"/>
              </a:rPr>
              <a:t>this.SwitchedOn</a:t>
            </a:r>
            <a:r>
              <a:rPr lang="en-US" sz="2000" dirty="0" smtClean="0">
                <a:latin typeface="Anonymous Pro" panose="02060609030202000504" pitchFamily="49" charset="0"/>
                <a:ea typeface="Anonymous Pro" panose="02060609030202000504" pitchFamily="49" charset="0"/>
              </a:rPr>
              <a:t> = false;}</a:t>
            </a:r>
            <a:endParaRPr lang="cs-CZ" sz="20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298857" y="1562354"/>
            <a:ext cx="2930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Soubor</a:t>
            </a:r>
            <a:r>
              <a:rPr lang="en-US" b="1" dirty="0" smtClean="0"/>
              <a:t> Lamp.</a:t>
            </a:r>
            <a:r>
              <a:rPr lang="cs-CZ" b="1" dirty="0" err="1" smtClean="0"/>
              <a:t>cpp</a:t>
            </a:r>
            <a:r>
              <a:rPr lang="cs-CZ" b="1" dirty="0" smtClean="0"/>
              <a:t/>
            </a:r>
            <a:br>
              <a:rPr lang="cs-CZ" b="1" dirty="0" smtClean="0"/>
            </a:br>
            <a:r>
              <a:rPr lang="cs-CZ" dirty="0" smtClean="0"/>
              <a:t>Definice těl členských metod.</a:t>
            </a:r>
            <a:endParaRPr lang="cs-CZ" dirty="0"/>
          </a:p>
          <a:p>
            <a:endParaRPr lang="cs-CZ" b="1" dirty="0"/>
          </a:p>
        </p:txBody>
      </p:sp>
      <p:sp>
        <p:nvSpPr>
          <p:cNvPr id="9" name="TextovéPole 8"/>
          <p:cNvSpPr txBox="1"/>
          <p:nvPr/>
        </p:nvSpPr>
        <p:spPr>
          <a:xfrm>
            <a:off x="1675371" y="1562354"/>
            <a:ext cx="2932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Soubor</a:t>
            </a:r>
            <a:r>
              <a:rPr lang="en-US" b="1" dirty="0" smtClean="0"/>
              <a:t> </a:t>
            </a:r>
            <a:r>
              <a:rPr lang="en-US" b="1" dirty="0" err="1" smtClean="0"/>
              <a:t>Lamp.h</a:t>
            </a:r>
            <a:r>
              <a:rPr lang="en-US" b="1" dirty="0" smtClean="0"/>
              <a:t> </a:t>
            </a:r>
            <a:r>
              <a:rPr lang="cs-CZ" b="1" dirty="0" smtClean="0"/>
              <a:t/>
            </a:r>
            <a:br>
              <a:rPr lang="cs-CZ" b="1" dirty="0" smtClean="0"/>
            </a:br>
            <a:r>
              <a:rPr lang="en-US" dirty="0" err="1" smtClean="0"/>
              <a:t>Deklarace</a:t>
            </a:r>
            <a:r>
              <a:rPr lang="en-US" dirty="0" smtClean="0"/>
              <a:t> t</a:t>
            </a:r>
            <a:r>
              <a:rPr lang="cs-CZ" dirty="0" err="1" smtClean="0"/>
              <a:t>řídy</a:t>
            </a:r>
            <a:r>
              <a:rPr lang="cs-CZ" dirty="0"/>
              <a:t> </a:t>
            </a:r>
            <a:r>
              <a:rPr lang="cs-CZ" dirty="0" smtClean="0"/>
              <a:t>a jejích členů.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04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000" dirty="0" smtClean="0"/>
              <a:t>Implementujte třídu s názvem Lamp. Třída představuje lampu, která je buď zapnutá nebo vypnutá. Poskytněte příslušné metody pro ovládání lampy.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000" dirty="0" smtClean="0"/>
              <a:t>Rozšiřte implementaci tak, aby lampa měla omezenou životnost (počet zapnutí) žárovky. Demonstrujte její práci.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000" dirty="0" smtClean="0"/>
              <a:t>Vytvořte větší množství instancí lampy s různou životností.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000" dirty="0" smtClean="0"/>
              <a:t>Poskytněte metodu pro zjišťování životnosti.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23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341</Words>
  <Application>Microsoft Office PowerPoint</Application>
  <PresentationFormat>Širokoúhlá obrazovka</PresentationFormat>
  <Paragraphs>83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Anonymous Pro</vt:lpstr>
      <vt:lpstr>Arial</vt:lpstr>
      <vt:lpstr>Calibri</vt:lpstr>
      <vt:lpstr>Calibri Light</vt:lpstr>
      <vt:lpstr>Motiv Office</vt:lpstr>
      <vt:lpstr>Třídy a objekty</vt:lpstr>
      <vt:lpstr>Algoritmy II – Úkoly a náplň</vt:lpstr>
      <vt:lpstr>Objektově orientovaný přístup</vt:lpstr>
      <vt:lpstr>Typy objektů - Třídy</vt:lpstr>
      <vt:lpstr>Konstruktor a destruktor</vt:lpstr>
      <vt:lpstr>Implementace v C++</vt:lpstr>
      <vt:lpstr>Úkoly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Třídy a objekty</dc:title>
  <dc:creator>Martin</dc:creator>
  <cp:lastModifiedBy>Martin</cp:lastModifiedBy>
  <cp:revision>4</cp:revision>
  <dcterms:created xsi:type="dcterms:W3CDTF">2015-02-10T16:58:07Z</dcterms:created>
  <dcterms:modified xsi:type="dcterms:W3CDTF">2015-02-12T10:09:14Z</dcterms:modified>
</cp:coreProperties>
</file>