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8" r:id="rId10"/>
    <p:sldId id="264" r:id="rId11"/>
    <p:sldId id="265" r:id="rId12"/>
    <p:sldId id="270" r:id="rId13"/>
    <p:sldId id="271" r:id="rId14"/>
    <p:sldId id="267" r:id="rId15"/>
    <p:sldId id="266" r:id="rId16"/>
    <p:sldId id="273" r:id="rId17"/>
    <p:sldId id="272" r:id="rId18"/>
    <p:sldId id="263" r:id="rId19"/>
    <p:sldId id="274" r:id="rId20"/>
    <p:sldId id="275" r:id="rId21"/>
    <p:sldId id="276" r:id="rId22"/>
    <p:sldId id="277" r:id="rId23"/>
    <p:sldId id="278" r:id="rId24"/>
    <p:sldId id="279" r:id="rId25"/>
    <p:sldId id="283" r:id="rId26"/>
    <p:sldId id="281" r:id="rId27"/>
    <p:sldId id="282" r:id="rId28"/>
  </p:sldIdLst>
  <p:sldSz cx="12192000" cy="6858000"/>
  <p:notesSz cx="6858000" cy="9144000"/>
  <p:embeddedFontLst>
    <p:embeddedFont>
      <p:font typeface="Caveat" panose="020B0604020202020204" charset="0"/>
      <p:regular r:id="rId30"/>
      <p:bold r:id="rId31"/>
    </p:embeddedFont>
    <p:embeddedFont>
      <p:font typeface="Comfortaa" panose="020B0604020202020204" charset="0"/>
      <p:regular r:id="rId32"/>
      <p:bold r:id="rId33"/>
    </p:embeddedFont>
    <p:embeddedFont>
      <p:font typeface="Poppins Medium" panose="00000600000000000000" pitchFamily="2" charset="0"/>
      <p:regular r:id="rId34"/>
      <p:bold r:id="rId35"/>
      <p:italic r:id="rId36"/>
      <p:boldItalic r:id="rId37"/>
    </p:embeddedFont>
    <p:embeddedFont>
      <p:font typeface="Roboto" panose="02000000000000000000" pitchFamily="2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4" roundtripDataSignature="AMtx7mhZHHdrNOJdpMY0m3CNXAoQ0vn8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>
      <p:cViewPr varScale="1">
        <p:scale>
          <a:sx n="76" d="100"/>
          <a:sy n="76" d="100"/>
        </p:scale>
        <p:origin x="70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nb-NO" sz="1800" dirty="0">
                <a:effectLst/>
                <a:latin typeface="HelveticaNeueLT Std Lt Cn"/>
                <a:ea typeface="Helvetica Neue"/>
                <a:cs typeface="Helvetica Neue"/>
              </a:rPr>
              <a:t>Dette lysbildet kan presenteres for å ønske deltakerne velkommen. Bruk logoen til ditt eget universitet/institusjon for å gi det lokale partnerskapet en nøkkelrolle.</a:t>
            </a: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nb-NO" sz="1800" kern="100" dirty="0">
                <a:effectLst/>
                <a:latin typeface="HelveticaNeueLT Std Lt Cn"/>
                <a:ea typeface="Helvetica Neue"/>
                <a:cs typeface="Helvetica Neue"/>
              </a:rPr>
              <a:t>Mål.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nb-NO" sz="1800" kern="100" dirty="0">
                <a:effectLst/>
                <a:latin typeface="HelveticaNeueLT Std Lt Cn"/>
                <a:ea typeface="Helvetica Neue"/>
                <a:cs typeface="Helvetica Neue"/>
              </a:rPr>
              <a:t>Basert på et populært spill (Monopol).</a:t>
            </a:r>
          </a:p>
          <a:p>
            <a:pPr marL="342900" lvl="0" indent="-34290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nb-NO" sz="1800" dirty="0">
                <a:effectLst/>
                <a:latin typeface="HelveticaNeueLT Std Lt Cn"/>
                <a:ea typeface="Helvetica Neue"/>
                <a:cs typeface="Helvetica Neue"/>
              </a:rPr>
              <a:t>Betingelser for å vinne.</a:t>
            </a:r>
            <a:endParaRPr dirty="0"/>
          </a:p>
        </p:txBody>
      </p:sp>
      <p:sp>
        <p:nvSpPr>
          <p:cNvPr id="167" name="Google Shape;16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nb-NO" sz="1800" kern="100" dirty="0">
                <a:effectLst/>
                <a:latin typeface="HelveticaNeueLT Std Lt Cn"/>
                <a:ea typeface="Helvetica Neue"/>
                <a:cs typeface="Helvetica Neue"/>
              </a:rPr>
              <a:t>Mål.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nb-NO" sz="1800" kern="100" dirty="0">
                <a:effectLst/>
                <a:latin typeface="HelveticaNeueLT Std Lt Cn"/>
                <a:ea typeface="Helvetica Neue"/>
                <a:cs typeface="Helvetica Neue"/>
              </a:rPr>
              <a:t>Raske søk.</a:t>
            </a:r>
          </a:p>
          <a:p>
            <a:pPr marL="342900" lvl="0" indent="-34290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nb-NO" sz="1800" dirty="0">
                <a:effectLst/>
                <a:latin typeface="HelveticaNeueLT Std Lt Cn"/>
                <a:ea typeface="Helvetica Neue"/>
                <a:cs typeface="Helvetica Neue"/>
              </a:rPr>
              <a:t>Betingelser for å vinne.</a:t>
            </a:r>
            <a:endParaRPr dirty="0"/>
          </a:p>
        </p:txBody>
      </p:sp>
      <p:sp>
        <p:nvSpPr>
          <p:cNvPr id="181" name="Google Shape;18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nb-NO" sz="1800" kern="100" dirty="0">
                <a:effectLst/>
                <a:latin typeface="HelveticaNeueLT Std Lt Cn"/>
                <a:ea typeface="Helvetica Neue"/>
                <a:cs typeface="Helvetica Neue"/>
              </a:rPr>
              <a:t>Mål.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nb-NO" sz="1800" kern="100" dirty="0">
                <a:effectLst/>
                <a:latin typeface="HelveticaNeueLT Std Lt Cn"/>
                <a:ea typeface="Helvetica Neue"/>
                <a:cs typeface="Helvetica Neue"/>
              </a:rPr>
              <a:t>Basert på et populært spill (Memo).</a:t>
            </a:r>
          </a:p>
          <a:p>
            <a:pPr marL="342900" lvl="0" indent="-34290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nb-NO" sz="1800" dirty="0">
                <a:effectLst/>
                <a:latin typeface="HelveticaNeueLT Std Lt Cn"/>
                <a:ea typeface="Helvetica Neue"/>
                <a:cs typeface="Helvetica Neue"/>
              </a:rPr>
              <a:t>Betingelser for å vinne.</a:t>
            </a:r>
            <a:endParaRPr dirty="0"/>
          </a:p>
        </p:txBody>
      </p:sp>
      <p:sp>
        <p:nvSpPr>
          <p:cNvPr id="247" name="Google Shape;24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0" name="Google Shape;26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5" name="Google Shape;28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2" name="Google Shape;27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nb-NO" sz="1800" kern="100" dirty="0">
                <a:effectLst/>
                <a:latin typeface="HelveticaNeueLT Std Lt Cn"/>
                <a:ea typeface="Helvetica Neue"/>
                <a:cs typeface="Helvetica Neue"/>
              </a:rPr>
              <a:t>Mål.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nb-NO" sz="1800" kern="100" dirty="0">
                <a:effectLst/>
                <a:latin typeface="HelveticaNeueLT Std Lt Cn"/>
                <a:ea typeface="Helvetica Neue"/>
                <a:cs typeface="Helvetica Neue"/>
              </a:rPr>
              <a:t>Basert på et populært spill (Snakes &amp; Ladders).</a:t>
            </a:r>
            <a:endParaRPr lang="en-GB" sz="1800" kern="100" dirty="0">
              <a:effectLst/>
              <a:latin typeface="Calibri" panose="020F0502020204030204" pitchFamily="34" charset="0"/>
              <a:ea typeface="Helvetica Neue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nb-NO" sz="1800" dirty="0">
                <a:effectLst/>
                <a:latin typeface="HelveticaNeueLT Std Lt Cn"/>
                <a:ea typeface="Helvetica Neue"/>
                <a:cs typeface="Helvetica Neue"/>
              </a:rPr>
              <a:t>Betingelser for å vinne.</a:t>
            </a:r>
            <a:endParaRPr dirty="0"/>
          </a:p>
        </p:txBody>
      </p:sp>
      <p:sp>
        <p:nvSpPr>
          <p:cNvPr id="153" name="Google Shape;15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67bb54d98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7" name="Google Shape;297;g267bb54d9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5ac47f60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255ac47f60a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nb-NO" sz="1800" kern="100" dirty="0">
                <a:effectLst/>
                <a:latin typeface="HelveticaNeueLT Std Lt Cn"/>
                <a:ea typeface="Helvetica Neue"/>
                <a:cs typeface="Helvetica Neue"/>
              </a:rPr>
              <a:t>DALI er et prosjekt som et utviklet i strategisk samarbeid med EU-kommisjonens Erasmus+ program, utviklet av fem universiteter mellom 2021 og 2023.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8" name="Google Shape;98;g255ac47f60a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nb-NO" sz="1800" dirty="0">
                <a:effectLst/>
                <a:latin typeface="HelveticaNeueLT Std Lt Cn"/>
                <a:ea typeface="Helvetica Neue"/>
                <a:cs typeface="Helvetica Neue"/>
              </a:rPr>
              <a:t>Fjern hvis minispillene ikke spilles.</a:t>
            </a:r>
            <a:endParaRPr dirty="0"/>
          </a:p>
        </p:txBody>
      </p:sp>
      <p:sp>
        <p:nvSpPr>
          <p:cNvPr id="310" name="Google Shape;31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55ac47f60a_0_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dirty="0"/>
              <a:t> </a:t>
            </a:r>
            <a:r>
              <a:rPr lang="nb-NO" sz="1800" dirty="0">
                <a:effectLst/>
                <a:latin typeface="HelveticaNeueLT Std Lt Cn"/>
                <a:ea typeface="Helvetica Neue"/>
                <a:cs typeface="Helvetica Neue"/>
              </a:rPr>
              <a:t>Tid for å dele deltakerne inn i grupper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nb-NO" sz="1800" dirty="0">
                <a:effectLst/>
                <a:latin typeface="HelveticaNeueLT Std Lt Cn"/>
              </a:rPr>
              <a:t>Bilde: </a:t>
            </a:r>
            <a:r>
              <a:rPr lang="es-ES" dirty="0"/>
              <a:t>https://cdn.pixabay.com/photo/2018/03/21/06/30/community-3245739_1280.png</a:t>
            </a:r>
            <a:endParaRPr dirty="0"/>
          </a:p>
        </p:txBody>
      </p:sp>
      <p:sp>
        <p:nvSpPr>
          <p:cNvPr id="315" name="Google Shape;315;g255ac47f60a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nb-NO" sz="1800" dirty="0">
                <a:effectLst/>
                <a:latin typeface="HelveticaNeueLT Std Lt Cn"/>
                <a:ea typeface="Helvetica Neue"/>
                <a:cs typeface="Helvetica Neue"/>
              </a:rPr>
              <a:t>Dette lysbildet kan vises under spillet. Alternativt kan man vise en tidteller.</a:t>
            </a:r>
            <a:endParaRPr dirty="0"/>
          </a:p>
        </p:txBody>
      </p:sp>
      <p:sp>
        <p:nvSpPr>
          <p:cNvPr id="321" name="Google Shape;32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nb-NO" sz="1800" dirty="0">
                <a:effectLst/>
                <a:latin typeface="HelveticaNeueLT Std Lt Cn"/>
                <a:ea typeface="Helvetica Neue"/>
                <a:cs typeface="Helvetica Neue"/>
              </a:rPr>
              <a:t>Vis skjermen for å annonsere at spilltiden er over. Du kan bruke en alarm-lyd for å annonsere at spillet er ferdig.</a:t>
            </a:r>
            <a:endParaRPr dirty="0"/>
          </a:p>
        </p:txBody>
      </p:sp>
      <p:sp>
        <p:nvSpPr>
          <p:cNvPr id="327" name="Google Shape;32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nb-NO" sz="1800" dirty="0">
                <a:effectLst/>
                <a:latin typeface="HelveticaNeueLT Std Lt Cn"/>
                <a:ea typeface="Helvetica Neue"/>
                <a:cs typeface="Helvetica Neue"/>
              </a:rPr>
              <a:t>Tid for avsluttende refleksjoner og vurdering. Spillere kan oppmuntres til å delta ved å svare på spørsmål om hva de har lært. Det anbefales å stille spørsmål om forkunnskaper for å kunne sammenligne, reflektere og utvide kunnskap og ferdigheter.</a:t>
            </a:r>
            <a:endParaRPr dirty="0"/>
          </a:p>
        </p:txBody>
      </p:sp>
      <p:sp>
        <p:nvSpPr>
          <p:cNvPr id="333" name="Google Shape;33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5ac47f60a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5ac47f60a_0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nb-NO" sz="1800" dirty="0">
                <a:effectLst/>
                <a:latin typeface="HelveticaNeueLT Std Lt Cn"/>
                <a:ea typeface="Helvetica Neue"/>
                <a:cs typeface="Helvetica Neue"/>
              </a:rPr>
              <a:t>Ferdighetene som nevnes av voksne kan kontekstualiseres i vårt rammeverk. Rammeverket er tilgjengelig på DALI-nettsiden.</a:t>
            </a:r>
            <a:endParaRPr dirty="0"/>
          </a:p>
        </p:txBody>
      </p:sp>
      <p:sp>
        <p:nvSpPr>
          <p:cNvPr id="339" name="Google Shape;339;g255ac47f60a_0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nb-NO" sz="1800" dirty="0">
                <a:effectLst/>
                <a:latin typeface="HelveticaNeueLT Std Lt Cn"/>
                <a:ea typeface="Helvetica Neue"/>
                <a:cs typeface="Helvetica Neue"/>
              </a:rPr>
              <a:t>Takk for deltakelsen</a:t>
            </a:r>
            <a:endParaRPr dirty="0"/>
          </a:p>
        </p:txBody>
      </p:sp>
      <p:sp>
        <p:nvSpPr>
          <p:cNvPr id="383" name="Google Shape;38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nb-NO" sz="1800" dirty="0">
                <a:effectLst/>
                <a:latin typeface="HelveticaNeueLT Std Lt Cn"/>
                <a:ea typeface="Helvetica Neue"/>
                <a:cs typeface="Helvetica Neue"/>
              </a:rPr>
              <a:t>Vis dette lysbildet mens spillerne går, som gir dem mulighet til å </a:t>
            </a:r>
            <a:r>
              <a:rPr lang="nb-NO" sz="1800" dirty="0" err="1">
                <a:effectLst/>
                <a:latin typeface="HelveticaNeueLT Std Lt Cn"/>
                <a:ea typeface="Helvetica Neue"/>
                <a:cs typeface="Helvetica Neue"/>
              </a:rPr>
              <a:t>scanne</a:t>
            </a:r>
            <a:r>
              <a:rPr lang="nb-NO" sz="1800" dirty="0">
                <a:effectLst/>
                <a:latin typeface="HelveticaNeueLT Std Lt Cn"/>
                <a:ea typeface="Helvetica Neue"/>
                <a:cs typeface="Helvetica Neue"/>
              </a:rPr>
              <a:t> QR-kodene med telefonen el. s</a:t>
            </a:r>
            <a:endParaRPr dirty="0"/>
          </a:p>
        </p:txBody>
      </p:sp>
      <p:sp>
        <p:nvSpPr>
          <p:cNvPr id="389" name="Google Shape;38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nb-NO" sz="1800" dirty="0">
                <a:effectLst/>
                <a:latin typeface="HelveticaNeueLT Std Lt Cn"/>
                <a:ea typeface="Helvetica Neue"/>
                <a:cs typeface="Helvetica Neue"/>
              </a:rPr>
              <a:t>DALI står for Data </a:t>
            </a:r>
            <a:r>
              <a:rPr lang="nb-NO" sz="1800" dirty="0" err="1">
                <a:effectLst/>
                <a:latin typeface="HelveticaNeueLT Std Lt Cn"/>
                <a:ea typeface="Helvetica Neue"/>
                <a:cs typeface="Helvetica Neue"/>
              </a:rPr>
              <a:t>Literacy</a:t>
            </a:r>
            <a:r>
              <a:rPr lang="nb-NO" sz="1800" dirty="0">
                <a:effectLst/>
                <a:latin typeface="HelveticaNeueLT Std Lt Cn"/>
                <a:ea typeface="Helvetica Neue"/>
                <a:cs typeface="Helvetica Neue"/>
              </a:rPr>
              <a:t> for </a:t>
            </a:r>
            <a:r>
              <a:rPr lang="nb-NO" sz="1800" dirty="0" err="1">
                <a:effectLst/>
                <a:latin typeface="HelveticaNeueLT Std Lt Cn"/>
                <a:ea typeface="Helvetica Neue"/>
                <a:cs typeface="Helvetica Neue"/>
              </a:rPr>
              <a:t>Citizenship</a:t>
            </a:r>
            <a:r>
              <a:rPr lang="nb-NO" sz="1800" dirty="0">
                <a:effectLst/>
                <a:latin typeface="HelveticaNeueLT Std Lt Cn"/>
                <a:ea typeface="Helvetica Neue"/>
                <a:cs typeface="Helvetica Neue"/>
              </a:rPr>
              <a:t>. DALI har som mål å gjøre enkeltpersoner (unge voksne, voksne og elder) I stand til å ta et ansvarlig medborgerskap/samfunnsengasjement når det gjelder data, gjennom å tilegne seg og utvikle nøkkelkompetanse knyttet til data </a:t>
            </a:r>
            <a:r>
              <a:rPr lang="nb-NO" sz="1800" dirty="0" err="1">
                <a:effectLst/>
                <a:latin typeface="HelveticaNeueLT Std Lt Cn"/>
                <a:ea typeface="Helvetica Neue"/>
                <a:cs typeface="Helvetica Neue"/>
              </a:rPr>
              <a:t>literacy</a:t>
            </a:r>
            <a:r>
              <a:rPr lang="nb-NO" sz="1800" dirty="0">
                <a:effectLst/>
                <a:latin typeface="HelveticaNeueLT Std Lt Cn"/>
                <a:ea typeface="Helvetica Neue"/>
                <a:cs typeface="Helvetica Neue"/>
              </a:rPr>
              <a:t>. Voksne (som lærere, foreldre, familier, arbeidstakere osv.) er ansvarlige for sosial bruk og regulering av data, bade hjemme og i utdanningen av unge mennesker. I de fleste av våre land er voksne juridisk ansvarlige for barnas data. I tillegg møter den eldre generasjonen data i hverdagen, for eksempel som besteforeldre i samspill med familien, og som borgere i samspill med offentlige tjenester som skate- og helsesystemer.</a:t>
            </a:r>
            <a:endParaRPr dirty="0"/>
          </a:p>
        </p:txBody>
      </p:sp>
      <p:sp>
        <p:nvSpPr>
          <p:cNvPr id="111" name="Google Shape;111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5ac47f60a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255ac47f60a_0_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nb-NO" sz="1800" kern="100" dirty="0">
                <a:effectLst/>
                <a:latin typeface="HelveticaNeueLT Std Lt Cn"/>
                <a:ea typeface="Helvetica Neue"/>
                <a:cs typeface="Helvetica Neue"/>
              </a:rPr>
              <a:t>Tilretteleggere kan introdusere definisjonen av data og ferdigheter knyttet til datahåndtering: 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nb-NO" sz="1800" kern="100" dirty="0">
                <a:effectLst/>
                <a:latin typeface="HelveticaNeueLT Std Lt Cn"/>
                <a:ea typeface="Helvetica Neue"/>
                <a:cs typeface="Helvetica Neue"/>
              </a:rPr>
              <a:t>Data </a:t>
            </a:r>
            <a:r>
              <a:rPr lang="nb-NO" sz="1800" kern="100" dirty="0" err="1">
                <a:effectLst/>
                <a:latin typeface="HelveticaNeueLT Std Lt Cn"/>
                <a:ea typeface="Helvetica Neue"/>
                <a:cs typeface="Helvetica Neue"/>
              </a:rPr>
              <a:t>literacy</a:t>
            </a:r>
            <a:r>
              <a:rPr lang="nb-NO" sz="1800" kern="100" dirty="0">
                <a:effectLst/>
                <a:latin typeface="HelveticaNeueLT Std Lt Cn"/>
                <a:ea typeface="Helvetica Neue"/>
                <a:cs typeface="Helvetica Neue"/>
              </a:rPr>
              <a:t> er evnen til å trekke ut viktig informasjon fra data. Det innebærer å finne måter å ta informerte beslutninger på i hverdagen, og u ulike sammenhenger i henhold til personlige og kollektive mål.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b-NO" sz="1800" dirty="0">
                <a:effectLst/>
                <a:latin typeface="HelveticaNeueLT Std Lt Cn"/>
                <a:ea typeface="Helvetica Neue"/>
                <a:cs typeface="Helvetica Neue"/>
              </a:rPr>
              <a:t>Data kan defineres som «målinger eller observasjoner som er samlet inn som en kilde til informasjon» (</a:t>
            </a:r>
            <a:r>
              <a:rPr lang="nb-NO" sz="1800" dirty="0" err="1">
                <a:effectLst/>
                <a:latin typeface="HelveticaNeueLT Std Lt Cn"/>
                <a:ea typeface="Helvetica Neue"/>
                <a:cs typeface="Helvetica Neue"/>
              </a:rPr>
              <a:t>Australian</a:t>
            </a:r>
            <a:r>
              <a:rPr lang="nb-NO" sz="1800" dirty="0">
                <a:effectLst/>
                <a:latin typeface="HelveticaNeueLT Std Lt Cn"/>
                <a:ea typeface="Helvetica Neue"/>
                <a:cs typeface="Helvetica Neue"/>
              </a:rPr>
              <a:t> </a:t>
            </a:r>
            <a:r>
              <a:rPr lang="nb-NO" sz="1800" dirty="0" err="1">
                <a:effectLst/>
                <a:latin typeface="HelveticaNeueLT Std Lt Cn"/>
                <a:ea typeface="Helvetica Neue"/>
                <a:cs typeface="Helvetica Neue"/>
              </a:rPr>
              <a:t>Bureau</a:t>
            </a:r>
            <a:r>
              <a:rPr lang="nb-NO" sz="1800" dirty="0">
                <a:effectLst/>
                <a:latin typeface="HelveticaNeueLT Std Lt Cn"/>
                <a:ea typeface="Helvetica Neue"/>
                <a:cs typeface="Helvetica Neue"/>
              </a:rPr>
              <a:t> </a:t>
            </a:r>
            <a:r>
              <a:rPr lang="nb-NO" sz="1800" dirty="0" err="1">
                <a:effectLst/>
                <a:latin typeface="HelveticaNeueLT Std Lt Cn"/>
                <a:ea typeface="Helvetica Neue"/>
                <a:cs typeface="Helvetica Neue"/>
              </a:rPr>
              <a:t>of</a:t>
            </a:r>
            <a:r>
              <a:rPr lang="nb-NO" sz="1800" dirty="0">
                <a:effectLst/>
                <a:latin typeface="HelveticaNeueLT Std Lt Cn"/>
                <a:ea typeface="Helvetica Neue"/>
                <a:cs typeface="Helvetica Neue"/>
              </a:rPr>
              <a:t> </a:t>
            </a:r>
            <a:r>
              <a:rPr lang="nb-NO" sz="1800" dirty="0" err="1">
                <a:effectLst/>
                <a:latin typeface="HelveticaNeueLT Std Lt Cn"/>
                <a:ea typeface="Helvetica Neue"/>
                <a:cs typeface="Helvetica Neue"/>
              </a:rPr>
              <a:t>Statistics</a:t>
            </a:r>
            <a:r>
              <a:rPr lang="nb-NO" sz="1800" dirty="0">
                <a:effectLst/>
                <a:latin typeface="HelveticaNeueLT Std Lt Cn"/>
                <a:ea typeface="Helvetica Neue"/>
                <a:cs typeface="Helvetica Neue"/>
              </a:rPr>
              <a:t>, 2022). Vi har ikke bare et passivt forhold til data, som noe som hentes ut fra oss i våre Postdigitale liv. Derfor er det å kunne håndtere data på en effektiv og etisk forsvarlig mate, og mer generelt å kunne navigere I en stadig mer </a:t>
            </a:r>
            <a:r>
              <a:rPr lang="nb-NO" sz="1800" dirty="0" err="1">
                <a:effectLst/>
                <a:latin typeface="HelveticaNeueLT Std Lt Cn"/>
                <a:ea typeface="Helvetica Neue"/>
                <a:cs typeface="Helvetica Neue"/>
              </a:rPr>
              <a:t>datafisert</a:t>
            </a:r>
            <a:r>
              <a:rPr lang="nb-NO" sz="1800" dirty="0">
                <a:effectLst/>
                <a:latin typeface="HelveticaNeueLT Std Lt Cn"/>
                <a:ea typeface="Helvetica Neue"/>
                <a:cs typeface="Helvetica Neue"/>
              </a:rPr>
              <a:t> hverdag, blitt en forutsetning for arbeid, utdanning og samfunnsliv i dagens kulturer og samfunn (Castañeda et al., 2024).</a:t>
            </a:r>
            <a:endParaRPr lang="nb-NO" dirty="0"/>
          </a:p>
        </p:txBody>
      </p:sp>
      <p:sp>
        <p:nvSpPr>
          <p:cNvPr id="116" name="Google Shape;116;g255ac47f60a_0_7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nb-NO" sz="1800" dirty="0">
                <a:effectLst/>
                <a:latin typeface="HelveticaNeueLT Std Lt Cn"/>
                <a:ea typeface="Helvetica Neue"/>
                <a:cs typeface="Helvetica Neue"/>
              </a:rPr>
              <a:t>Start med å spørre deltakerne om deres nåværende datakunnskap og praksis. Dette kan ta lang tid hvis det er mange som deltar. Derfor er det viktig å oppsummere og å ta notater om spillernes nåværende data </a:t>
            </a:r>
            <a:r>
              <a:rPr lang="nb-NO" sz="1800" dirty="0" err="1">
                <a:effectLst/>
                <a:latin typeface="HelveticaNeueLT Std Lt Cn"/>
                <a:ea typeface="Helvetica Neue"/>
                <a:cs typeface="Helvetica Neue"/>
              </a:rPr>
              <a:t>literacy</a:t>
            </a:r>
            <a:r>
              <a:rPr lang="nb-NO" sz="1800" dirty="0">
                <a:effectLst/>
                <a:latin typeface="HelveticaNeueLT Std Lt Cn"/>
                <a:ea typeface="Helvetica Neue"/>
                <a:cs typeface="Helvetica Neue"/>
              </a:rPr>
              <a:t> ferdigheter og kunnskap. Som avslutning på økten kan disse notatene være nyttig for å trekke ut ny kunnskap etter å ha spilt.</a:t>
            </a:r>
            <a:endParaRPr dirty="0"/>
          </a:p>
        </p:txBody>
      </p:sp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5ac47f60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255ac47f60a_0_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nb-NO" sz="1800" kern="100" dirty="0">
                <a:effectLst/>
                <a:latin typeface="HelveticaNeueLT Std Lt Cn"/>
                <a:ea typeface="Helvetica Neue"/>
                <a:cs typeface="Helvetica Neue"/>
              </a:rPr>
              <a:t>Presenter spillene som skal spilles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7" name="Google Shape;127;g255ac47f60a_0_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5ac47f60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255ac47f60a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nb-NO" sz="1800" kern="100" dirty="0">
                <a:effectLst/>
                <a:latin typeface="HelveticaNeueLT Std Lt Cn"/>
                <a:ea typeface="Helvetica Neue"/>
                <a:cs typeface="Helvetica Neue"/>
              </a:rPr>
              <a:t>I de følgende lysbildene presenteres noen hovedpunkter for hvert spill. Lysbilder av spill du ikke skal presentere, kan fjernes. 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nb-NO" sz="1800" kern="100" dirty="0">
                <a:effectLst/>
                <a:latin typeface="HelveticaNeueLT Std Lt Cn"/>
                <a:ea typeface="Helvetica Neue"/>
                <a:cs typeface="Helvetica Neue"/>
              </a:rPr>
              <a:t>Det første kulepunktet er for læringsmålene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nb-NO" sz="1800" kern="100" dirty="0">
                <a:effectLst/>
                <a:latin typeface="HelveticaNeueLT Std Lt Cn"/>
                <a:ea typeface="Helvetica Neue"/>
                <a:cs typeface="Helvetica Neue"/>
              </a:rPr>
              <a:t>Det andre punktet er noen relevante karakteristikker ved spillet som kan hjelpe på forståelsen av spillet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b-NO" sz="1800" dirty="0">
                <a:effectLst/>
                <a:latin typeface="HelveticaNeueLT Std Lt Cn"/>
                <a:ea typeface="Helvetica Neue"/>
                <a:cs typeface="Helvetica Neue"/>
              </a:rPr>
              <a:t>Det tredje sier noe om betingelsene for å vinne spillet.</a:t>
            </a:r>
            <a:endParaRPr dirty="0"/>
          </a:p>
        </p:txBody>
      </p:sp>
      <p:sp>
        <p:nvSpPr>
          <p:cNvPr id="133" name="Google Shape;133;g255ac47f60a_0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nb-NO" sz="1800" kern="100" dirty="0">
                <a:effectLst/>
                <a:latin typeface="HelveticaNeueLT Std Lt Cn"/>
                <a:ea typeface="Helvetica Neue"/>
                <a:cs typeface="Helvetica Neue"/>
              </a:rPr>
              <a:t>Mål.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nb-NO" sz="1800" kern="100">
                <a:effectLst/>
                <a:latin typeface="HelveticaNeueLT Std Lt Cn"/>
                <a:ea typeface="Helvetica Neue"/>
                <a:cs typeface="Helvetica Neue"/>
              </a:rPr>
              <a:t>Basert på et populært spill (Snakes &amp; Ladders).</a:t>
            </a:r>
          </a:p>
          <a:p>
            <a:pPr marL="342900" lvl="0" indent="-34290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nb-NO" sz="1800">
                <a:effectLst/>
                <a:latin typeface="HelveticaNeueLT Std Lt Cn"/>
                <a:ea typeface="Helvetica Neue"/>
                <a:cs typeface="Helvetica Neue"/>
              </a:rPr>
              <a:t>Betingelser for å vinne.</a:t>
            </a:r>
            <a:endParaRPr lang="nb-NO" dirty="0"/>
          </a:p>
        </p:txBody>
      </p:sp>
      <p:sp>
        <p:nvSpPr>
          <p:cNvPr id="234" name="Google Shape;2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nb-NO" sz="1800" kern="100" dirty="0">
                <a:effectLst/>
                <a:latin typeface="HelveticaNeueLT Std Lt Cn"/>
                <a:ea typeface="Helvetica Neue"/>
                <a:cs typeface="Helvetica Neue"/>
              </a:rPr>
              <a:t>Mål.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nb-NO" sz="1800" kern="100" dirty="0">
                <a:effectLst/>
                <a:latin typeface="HelveticaNeueLT Std Lt Cn"/>
                <a:ea typeface="Helvetica Neue"/>
                <a:cs typeface="Helvetica Neue"/>
              </a:rPr>
              <a:t>Historiefortelling.</a:t>
            </a:r>
          </a:p>
          <a:p>
            <a:pPr marL="342900" lvl="0" indent="-34290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nb-NO" sz="1800" dirty="0">
                <a:effectLst/>
                <a:latin typeface="HelveticaNeueLT Std Lt Cn"/>
                <a:ea typeface="Helvetica Neue"/>
                <a:cs typeface="Helvetica Neue"/>
              </a:rPr>
              <a:t>Betingelser for å vinne.</a:t>
            </a:r>
            <a:endParaRPr dirty="0"/>
          </a:p>
        </p:txBody>
      </p:sp>
      <p:sp>
        <p:nvSpPr>
          <p:cNvPr id="221" name="Google Shape;22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3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4" name="Google Shape;34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3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3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0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15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16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12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6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19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17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406E"/>
              </a:buClr>
              <a:buSzPts val="4000"/>
              <a:buFont typeface="Poppins Medium"/>
              <a:buNone/>
            </a:pPr>
            <a:r>
              <a:rPr lang="es-ES" sz="4000" dirty="0">
                <a:solidFill>
                  <a:srgbClr val="0D406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City</a:t>
            </a:r>
            <a:br>
              <a:rPr lang="es-ES" sz="4000" dirty="0">
                <a:solidFill>
                  <a:srgbClr val="0D406E"/>
                </a:solidFill>
                <a:latin typeface="Poppins Medium"/>
                <a:ea typeface="Poppins Medium"/>
                <a:cs typeface="Poppins Medium"/>
                <a:sym typeface="Poppins Medium"/>
              </a:rPr>
            </a:br>
            <a:r>
              <a:rPr lang="es-ES" sz="4000" dirty="0">
                <a:solidFill>
                  <a:srgbClr val="0D406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DATE</a:t>
            </a:r>
            <a:endParaRPr dirty="0"/>
          </a:p>
        </p:txBody>
      </p:sp>
      <p:sp>
        <p:nvSpPr>
          <p:cNvPr id="89" name="Google Shape;89;p1"/>
          <p:cNvSpPr txBox="1">
            <a:spLocks noGrp="1"/>
          </p:cNvSpPr>
          <p:nvPr>
            <p:ph type="body" idx="2"/>
          </p:nvPr>
        </p:nvSpPr>
        <p:spPr>
          <a:xfrm>
            <a:off x="7685903" y="1836025"/>
            <a:ext cx="4399005" cy="4181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nb-NO" dirty="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nb-NO" dirty="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nb-NO" dirty="0"/>
              <a:t>Sett inn din LOGO her</a:t>
            </a: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8069" y="430957"/>
            <a:ext cx="3928985" cy="5304678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/>
        </p:nvSpPr>
        <p:spPr>
          <a:xfrm>
            <a:off x="4659897" y="4238367"/>
            <a:ext cx="2531700" cy="10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406E"/>
              </a:buClr>
              <a:buSzPct val="100000"/>
              <a:buFont typeface="Poppins Medium"/>
              <a:buNone/>
            </a:pPr>
            <a:r>
              <a:rPr lang="nb-NO" sz="4000" b="0" i="0" u="none" strike="noStrike" cap="none" dirty="0">
                <a:solidFill>
                  <a:srgbClr val="0D406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Sted</a:t>
            </a:r>
            <a:endParaRPr lang="nb-N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406E"/>
              </a:buClr>
              <a:buSzPct val="100000"/>
              <a:buFont typeface="Poppins Medium"/>
              <a:buNone/>
            </a:pPr>
            <a:r>
              <a:rPr lang="nb-NO" sz="4000" b="0" i="0" u="none" strike="noStrike" cap="none" dirty="0">
                <a:solidFill>
                  <a:srgbClr val="0D406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Dato</a:t>
            </a:r>
            <a:endParaRPr lang="nb-N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4015214" y="929683"/>
            <a:ext cx="3902529" cy="29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75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4B4C7"/>
              </a:buClr>
              <a:buSzPct val="100000"/>
              <a:buFont typeface="Poppins Medium"/>
              <a:buNone/>
            </a:pPr>
            <a:r>
              <a:rPr lang="nb-NO" sz="7200" b="0" i="0" u="none" strike="noStrike" cap="none" dirty="0">
                <a:solidFill>
                  <a:srgbClr val="64B4C7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Å spille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4B4C7"/>
              </a:buClr>
              <a:buSzPct val="100000"/>
              <a:buFont typeface="Poppins Medium"/>
              <a:buNone/>
            </a:pPr>
            <a:r>
              <a:rPr lang="nb-NO" sz="7200" b="0" i="0" u="none" strike="noStrike" cap="none" dirty="0">
                <a:solidFill>
                  <a:srgbClr val="64B4C7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DALI</a:t>
            </a:r>
            <a:endParaRPr lang="nb-N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03800" y="69841"/>
            <a:ext cx="838200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8075" y="5829100"/>
            <a:ext cx="3929101" cy="825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"/>
          <p:cNvSpPr txBox="1">
            <a:spLocks noGrp="1"/>
          </p:cNvSpPr>
          <p:nvPr>
            <p:ph type="title"/>
          </p:nvPr>
        </p:nvSpPr>
        <p:spPr>
          <a:xfrm>
            <a:off x="846788" y="0"/>
            <a:ext cx="1049842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Poppins Medium"/>
              <a:buNone/>
            </a:pPr>
            <a:r>
              <a:rPr lang="es-ES">
                <a:solidFill>
                  <a:srgbClr val="00206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Daliopoly</a:t>
            </a:r>
            <a:endParaRPr>
              <a:solidFill>
                <a:srgbClr val="00206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70" name="Google Shape;170;p11"/>
          <p:cNvSpPr/>
          <p:nvPr/>
        </p:nvSpPr>
        <p:spPr>
          <a:xfrm>
            <a:off x="4719123" y="2487167"/>
            <a:ext cx="6917705" cy="941833"/>
          </a:xfrm>
          <a:prstGeom prst="rect">
            <a:avLst/>
          </a:prstGeom>
          <a:noFill/>
          <a:ln w="38100" cap="flat" cmpd="sng">
            <a:solidFill>
              <a:srgbClr val="64B4C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1"/>
          <p:cNvSpPr/>
          <p:nvPr/>
        </p:nvSpPr>
        <p:spPr>
          <a:xfrm>
            <a:off x="4703819" y="4844143"/>
            <a:ext cx="6933009" cy="1070527"/>
          </a:xfrm>
          <a:prstGeom prst="rect">
            <a:avLst/>
          </a:prstGeom>
          <a:noFill/>
          <a:ln w="38100" cap="flat" cmpd="sng">
            <a:solidFill>
              <a:srgbClr val="64B4C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b-NO" sz="1800" b="0" i="0" u="none" strike="noStrike" cap="none" dirty="0">
                <a:solidFill>
                  <a:srgbClr val="0D406E"/>
                </a:solidFill>
                <a:latin typeface="Calibri"/>
                <a:ea typeface="Calibri"/>
                <a:cs typeface="Calibri"/>
                <a:sym typeface="Calibri"/>
              </a:rPr>
              <a:t>Vinneren av spillet er den spilleren som først får 3 sett. </a:t>
            </a:r>
            <a:endParaRPr lang="nb-N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1"/>
          <p:cNvSpPr/>
          <p:nvPr/>
        </p:nvSpPr>
        <p:spPr>
          <a:xfrm>
            <a:off x="4719123" y="3665655"/>
            <a:ext cx="6917705" cy="941833"/>
          </a:xfrm>
          <a:prstGeom prst="rect">
            <a:avLst/>
          </a:prstGeom>
          <a:noFill/>
          <a:ln w="38100" cap="flat" cmpd="sng">
            <a:solidFill>
              <a:srgbClr val="64B4C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nb-NO" sz="1800" b="0" i="0" u="none" strike="noStrike" cap="none" dirty="0">
              <a:solidFill>
                <a:srgbClr val="0D406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b-NO" sz="1800" b="0" i="0" u="none" strike="noStrike" cap="none" dirty="0">
                <a:solidFill>
                  <a:srgbClr val="0D406E"/>
                </a:solidFill>
                <a:latin typeface="Calibri"/>
                <a:ea typeface="Calibri"/>
                <a:cs typeface="Calibri"/>
                <a:sym typeface="Calibri"/>
              </a:rPr>
              <a:t>   Et taktisk kortspill med data som tema, med artefakt- og handlingskort </a:t>
            </a:r>
            <a:endParaRPr lang="nb-NO" sz="180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nb-NO"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07863" y="3504690"/>
            <a:ext cx="598714" cy="598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19766" y="2359369"/>
            <a:ext cx="598714" cy="598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1" descr="Logotipo, Icono&#10;&#10;Descripción generada automá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42638" y="4650011"/>
            <a:ext cx="663939" cy="66393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1"/>
          <p:cNvSpPr txBox="1"/>
          <p:nvPr/>
        </p:nvSpPr>
        <p:spPr>
          <a:xfrm>
            <a:off x="5554635" y="2658726"/>
            <a:ext cx="5246680" cy="646500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b-NO" sz="1800" b="0" i="0" u="none" strike="noStrike" cap="none" dirty="0">
                <a:solidFill>
                  <a:srgbClr val="0D406E"/>
                </a:solidFill>
                <a:latin typeface="Calibri"/>
                <a:ea typeface="Calibri"/>
                <a:cs typeface="Calibri"/>
                <a:sym typeface="Calibri"/>
              </a:rPr>
              <a:t>Forstå hvordan samfunnet former bruken av data og påvirker politiske beslutninger</a:t>
            </a:r>
            <a:endParaRPr lang="nb-N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4300" y="2435662"/>
            <a:ext cx="1831101" cy="254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43188" y="2487174"/>
            <a:ext cx="1796490" cy="2493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"/>
          <p:cNvSpPr txBox="1">
            <a:spLocks noGrp="1"/>
          </p:cNvSpPr>
          <p:nvPr>
            <p:ph type="title"/>
          </p:nvPr>
        </p:nvSpPr>
        <p:spPr>
          <a:xfrm>
            <a:off x="846788" y="97721"/>
            <a:ext cx="1049842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Poppins Medium"/>
              <a:buNone/>
            </a:pPr>
            <a:r>
              <a:rPr lang="es-ES">
                <a:solidFill>
                  <a:srgbClr val="00206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Game of phones</a:t>
            </a:r>
            <a:endParaRPr>
              <a:solidFill>
                <a:srgbClr val="00206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84" name="Google Shape;184;p12"/>
          <p:cNvSpPr/>
          <p:nvPr/>
        </p:nvSpPr>
        <p:spPr>
          <a:xfrm>
            <a:off x="4719123" y="2487167"/>
            <a:ext cx="6917705" cy="941833"/>
          </a:xfrm>
          <a:prstGeom prst="rect">
            <a:avLst/>
          </a:prstGeom>
          <a:noFill/>
          <a:ln w="38100" cap="flat" cmpd="sng">
            <a:solidFill>
              <a:srgbClr val="64B4C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2"/>
          <p:cNvSpPr/>
          <p:nvPr/>
        </p:nvSpPr>
        <p:spPr>
          <a:xfrm>
            <a:off x="4703819" y="4844143"/>
            <a:ext cx="6933009" cy="1070527"/>
          </a:xfrm>
          <a:prstGeom prst="rect">
            <a:avLst/>
          </a:prstGeom>
          <a:noFill/>
          <a:ln w="38100" cap="flat" cmpd="sng">
            <a:solidFill>
              <a:srgbClr val="64B4C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b-NO" sz="1800" b="0" i="0" u="none" strike="noStrike" cap="none" dirty="0">
                <a:solidFill>
                  <a:srgbClr val="0D406E"/>
                </a:solidFill>
                <a:latin typeface="Calibri"/>
                <a:ea typeface="Calibri"/>
                <a:cs typeface="Calibri"/>
                <a:sym typeface="Calibri"/>
              </a:rPr>
              <a:t>Spilleren som vant flest runder, vinner spillet. </a:t>
            </a:r>
          </a:p>
        </p:txBody>
      </p:sp>
      <p:sp>
        <p:nvSpPr>
          <p:cNvPr id="186" name="Google Shape;186;p12"/>
          <p:cNvSpPr/>
          <p:nvPr/>
        </p:nvSpPr>
        <p:spPr>
          <a:xfrm>
            <a:off x="4719123" y="3665655"/>
            <a:ext cx="6917705" cy="941833"/>
          </a:xfrm>
          <a:prstGeom prst="rect">
            <a:avLst/>
          </a:prstGeom>
          <a:noFill/>
          <a:ln w="38100" cap="flat" cmpd="sng">
            <a:solidFill>
              <a:srgbClr val="64B4C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nb-NO" sz="1800" b="0" i="0" u="none" strike="noStrike" cap="none" dirty="0">
              <a:solidFill>
                <a:srgbClr val="0D406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b-NO" sz="1800" b="0" i="0" u="none" strike="noStrike" cap="none" dirty="0">
                <a:solidFill>
                  <a:srgbClr val="0D406E"/>
                </a:solidFill>
                <a:latin typeface="Calibri"/>
                <a:ea typeface="Calibri"/>
                <a:cs typeface="Calibri"/>
                <a:sym typeface="Calibri"/>
              </a:rPr>
              <a:t>Søk raskt på nettet for å finne det resultatet som passer best med beskrivelsen på kortet. </a:t>
            </a:r>
            <a:endParaRPr lang="nb-NO"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5250" y="3504690"/>
            <a:ext cx="598714" cy="598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19766" y="2359369"/>
            <a:ext cx="598714" cy="598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2" descr="Logotipo, Icono&#10;&#10;Descripción generada automá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42638" y="4650011"/>
            <a:ext cx="663939" cy="66393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2"/>
          <p:cNvSpPr txBox="1"/>
          <p:nvPr/>
        </p:nvSpPr>
        <p:spPr>
          <a:xfrm>
            <a:off x="5989475" y="2634833"/>
            <a:ext cx="4377000" cy="646500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b-NO" sz="1800" b="0" i="0" u="none" strike="noStrike" cap="none" dirty="0">
                <a:solidFill>
                  <a:srgbClr val="0D406E"/>
                </a:solidFill>
                <a:latin typeface="Calibri"/>
                <a:ea typeface="Calibri"/>
                <a:cs typeface="Calibri"/>
                <a:sym typeface="Calibri"/>
              </a:rPr>
              <a:t>Dele og kommunisere datasett som allerede eksisterer, under etiske hensyn.</a:t>
            </a:r>
            <a:endParaRPr lang="nb-N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2" descr="Logotipo, nombre de la empresa&#10;&#10;Descripción generada automáticament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24551" y="2552054"/>
            <a:ext cx="1892300" cy="267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36569" y="4007634"/>
            <a:ext cx="1998483" cy="1540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3"/>
          <p:cNvSpPr txBox="1">
            <a:spLocks noGrp="1"/>
          </p:cNvSpPr>
          <p:nvPr>
            <p:ph type="title"/>
          </p:nvPr>
        </p:nvSpPr>
        <p:spPr>
          <a:xfrm>
            <a:off x="846788" y="317742"/>
            <a:ext cx="1049842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Poppins Medium"/>
              <a:buNone/>
            </a:pPr>
            <a:r>
              <a:rPr lang="es-ES">
                <a:solidFill>
                  <a:srgbClr val="00206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Data Iceberg</a:t>
            </a:r>
            <a:endParaRPr/>
          </a:p>
        </p:txBody>
      </p:sp>
      <p:sp>
        <p:nvSpPr>
          <p:cNvPr id="250" name="Google Shape;250;p13"/>
          <p:cNvSpPr/>
          <p:nvPr/>
        </p:nvSpPr>
        <p:spPr>
          <a:xfrm>
            <a:off x="4719123" y="2487099"/>
            <a:ext cx="6917705" cy="941833"/>
          </a:xfrm>
          <a:prstGeom prst="rect">
            <a:avLst/>
          </a:prstGeom>
          <a:noFill/>
          <a:ln w="38100" cap="flat" cmpd="sng">
            <a:solidFill>
              <a:srgbClr val="64B4C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ES" sz="2400" b="0" i="0" u="none" strike="noStrike" cap="none">
                <a:solidFill>
                  <a:srgbClr val="0D406E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3"/>
          <p:cNvSpPr/>
          <p:nvPr/>
        </p:nvSpPr>
        <p:spPr>
          <a:xfrm>
            <a:off x="4741223" y="4844211"/>
            <a:ext cx="6933009" cy="1070527"/>
          </a:xfrm>
          <a:prstGeom prst="rect">
            <a:avLst/>
          </a:prstGeom>
          <a:noFill/>
          <a:ln w="38100" cap="flat" cmpd="sng">
            <a:solidFill>
              <a:srgbClr val="64B4C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nb-NO" sz="1800" b="0" i="0" u="none" strike="noStrike" cap="none" dirty="0">
                <a:solidFill>
                  <a:srgbClr val="0D406E"/>
                </a:solidFill>
                <a:latin typeface="Calibri"/>
                <a:ea typeface="Calibri"/>
                <a:cs typeface="Calibri"/>
                <a:sym typeface="Calibri"/>
              </a:rPr>
              <a:t>Den spilleren med flest par av matchende kort, og som har plassert disse på riktig plass på sitt personlige spillbrett, vinner. </a:t>
            </a:r>
            <a:endParaRPr lang="nb-NO"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3"/>
          <p:cNvSpPr/>
          <p:nvPr/>
        </p:nvSpPr>
        <p:spPr>
          <a:xfrm>
            <a:off x="4719123" y="3513255"/>
            <a:ext cx="6917700" cy="941700"/>
          </a:xfrm>
          <a:prstGeom prst="rect">
            <a:avLst/>
          </a:prstGeom>
          <a:noFill/>
          <a:ln w="38100" cap="flat" cmpd="sng">
            <a:solidFill>
              <a:srgbClr val="64B4C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nb-NO" sz="1800" b="0" i="0" u="none" strike="noStrike" cap="none" dirty="0">
                <a:solidFill>
                  <a:srgbClr val="0D406E"/>
                </a:solidFill>
                <a:latin typeface="Calibri"/>
                <a:ea typeface="Calibri"/>
                <a:cs typeface="Calibri"/>
                <a:sym typeface="Calibri"/>
              </a:rPr>
              <a:t>   Et hukommelsesspill med ulike typer data og tilhørende eksempler som spillerne skal gjette på. </a:t>
            </a:r>
          </a:p>
        </p:txBody>
      </p:sp>
      <p:pic>
        <p:nvPicPr>
          <p:cNvPr id="253" name="Google Shape;25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5250" y="3467247"/>
            <a:ext cx="598714" cy="598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89560" y="2396351"/>
            <a:ext cx="598714" cy="598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5396" y="2181504"/>
            <a:ext cx="3821267" cy="3910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3" descr="Logotipo, Icono&#10;&#10;Descripción generada automáticament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342638" y="4650011"/>
            <a:ext cx="663939" cy="663939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3"/>
          <p:cNvSpPr txBox="1"/>
          <p:nvPr/>
        </p:nvSpPr>
        <p:spPr>
          <a:xfrm>
            <a:off x="5371153" y="2764691"/>
            <a:ext cx="60960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nb-NO" sz="1800" b="0" i="0" u="none" strike="noStrike" cap="none" dirty="0">
                <a:solidFill>
                  <a:srgbClr val="0D406E"/>
                </a:solidFill>
                <a:latin typeface="Calibri"/>
                <a:ea typeface="Calibri"/>
                <a:cs typeface="Calibri"/>
                <a:sym typeface="Calibri"/>
              </a:rPr>
              <a:t>Forstå hva data er, og hvordan det skapes.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"/>
          <p:cNvSpPr txBox="1">
            <a:spLocks noGrp="1"/>
          </p:cNvSpPr>
          <p:nvPr>
            <p:ph type="title"/>
          </p:nvPr>
        </p:nvSpPr>
        <p:spPr>
          <a:xfrm>
            <a:off x="846788" y="124530"/>
            <a:ext cx="1049842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Poppins Medium"/>
              <a:buNone/>
            </a:pPr>
            <a:r>
              <a:rPr lang="es-ES" i="1">
                <a:solidFill>
                  <a:srgbClr val="00206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Protearn</a:t>
            </a:r>
            <a:r>
              <a:rPr lang="es-ES">
                <a:solidFill>
                  <a:srgbClr val="00206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your data</a:t>
            </a:r>
            <a:endParaRPr/>
          </a:p>
        </p:txBody>
      </p:sp>
      <p:sp>
        <p:nvSpPr>
          <p:cNvPr id="263" name="Google Shape;263;p14"/>
          <p:cNvSpPr/>
          <p:nvPr/>
        </p:nvSpPr>
        <p:spPr>
          <a:xfrm>
            <a:off x="4719123" y="2334767"/>
            <a:ext cx="6917700" cy="941700"/>
          </a:xfrm>
          <a:prstGeom prst="rect">
            <a:avLst/>
          </a:prstGeom>
          <a:noFill/>
          <a:ln w="38100" cap="flat" cmpd="sng">
            <a:solidFill>
              <a:srgbClr val="64B4C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nb-NO" sz="1800" b="0" i="0" u="none" strike="noStrike" cap="none" dirty="0">
                <a:solidFill>
                  <a:srgbClr val="0D406E"/>
                </a:solidFill>
                <a:latin typeface="Calibri"/>
                <a:ea typeface="Calibri"/>
                <a:cs typeface="Calibri"/>
                <a:sym typeface="Calibri"/>
              </a:rPr>
              <a:t>Bruke eksterne enheter eller apper for å sample inn data. </a:t>
            </a:r>
            <a:endParaRPr lang="nb-NO"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4"/>
          <p:cNvSpPr/>
          <p:nvPr/>
        </p:nvSpPr>
        <p:spPr>
          <a:xfrm>
            <a:off x="4703819" y="4767943"/>
            <a:ext cx="6933000" cy="1889400"/>
          </a:xfrm>
          <a:prstGeom prst="rect">
            <a:avLst/>
          </a:prstGeom>
          <a:noFill/>
          <a:ln w="38100" cap="flat" cmpd="sng">
            <a:solidFill>
              <a:srgbClr val="64B4C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nb-NO" sz="1800" b="0" i="0" u="none" strike="noStrike" cap="none" dirty="0">
                <a:solidFill>
                  <a:srgbClr val="0D406E"/>
                </a:solidFill>
                <a:latin typeface="Calibri"/>
                <a:ea typeface="Calibri"/>
                <a:cs typeface="Calibri"/>
                <a:sym typeface="Calibri"/>
              </a:rPr>
              <a:t>Den første spilleren som kommer til den siste boksen (med et flagg) STOPPER spillet. Vinneren er den spilleren som har beskyttet mest data (datakort dekket med lås-kort), og med flest data-kort dekket med læringskort (lyspære-kort).</a:t>
            </a:r>
            <a:endParaRPr lang="nb-NO"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4"/>
          <p:cNvSpPr/>
          <p:nvPr/>
        </p:nvSpPr>
        <p:spPr>
          <a:xfrm>
            <a:off x="4719125" y="3404988"/>
            <a:ext cx="6917700" cy="1212900"/>
          </a:xfrm>
          <a:prstGeom prst="rect">
            <a:avLst/>
          </a:prstGeom>
          <a:noFill/>
          <a:ln w="38100" cap="flat" cmpd="sng">
            <a:solidFill>
              <a:srgbClr val="64B4C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nb-NO" sz="1800" b="0" i="0" u="none" strike="noStrike" cap="none" dirty="0">
                <a:solidFill>
                  <a:srgbClr val="0D406E"/>
                </a:solidFill>
                <a:latin typeface="Calibri"/>
                <a:ea typeface="Calibri"/>
                <a:cs typeface="Calibri"/>
                <a:sym typeface="Calibri"/>
              </a:rPr>
              <a:t> Ved å bevege seg på spillbrettet vil spilleren samle inn data (kort med data-ikon), som kan brukes til å utføre 3 handlinger.</a:t>
            </a:r>
            <a:endParaRPr lang="nb-NO"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6" name="Google Shape;26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87993" y="3312900"/>
            <a:ext cx="598714" cy="598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19766" y="2250512"/>
            <a:ext cx="598714" cy="598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611" y="2685362"/>
            <a:ext cx="4301382" cy="2902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4" descr="Logotipo, Icono&#10;&#10;Descripción generada automáticament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342638" y="4650011"/>
            <a:ext cx="663939" cy="663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"/>
          <p:cNvSpPr txBox="1">
            <a:spLocks noGrp="1"/>
          </p:cNvSpPr>
          <p:nvPr>
            <p:ph type="title"/>
          </p:nvPr>
        </p:nvSpPr>
        <p:spPr>
          <a:xfrm>
            <a:off x="846788" y="124530"/>
            <a:ext cx="1049842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Poppins Medium"/>
              <a:buNone/>
            </a:pPr>
            <a:r>
              <a:rPr lang="es-ES">
                <a:solidFill>
                  <a:srgbClr val="00206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Data Takeover</a:t>
            </a:r>
            <a:endParaRPr>
              <a:solidFill>
                <a:srgbClr val="00206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11" name="Google Shape;211;p15"/>
          <p:cNvSpPr/>
          <p:nvPr/>
        </p:nvSpPr>
        <p:spPr>
          <a:xfrm>
            <a:off x="4719123" y="2487167"/>
            <a:ext cx="6917700" cy="941700"/>
          </a:xfrm>
          <a:prstGeom prst="rect">
            <a:avLst/>
          </a:prstGeom>
          <a:noFill/>
          <a:ln w="38100" cap="flat" cmpd="sng">
            <a:solidFill>
              <a:srgbClr val="64B4C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nb-NO" sz="18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lang="nb-NO" sz="180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nb-NO" sz="1800" b="0" i="0" u="none" strike="noStrike" cap="none" dirty="0">
                <a:solidFill>
                  <a:srgbClr val="0D406E"/>
                </a:solidFill>
                <a:latin typeface="Calibri"/>
                <a:ea typeface="Calibri"/>
                <a:cs typeface="Calibri"/>
                <a:sym typeface="Calibri"/>
              </a:rPr>
              <a:t>  Vite at data har en verdi. Vite at data kan brukes til flere formål</a:t>
            </a:r>
            <a:endParaRPr lang="nb-NO"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5"/>
          <p:cNvSpPr/>
          <p:nvPr/>
        </p:nvSpPr>
        <p:spPr>
          <a:xfrm>
            <a:off x="4703819" y="4844143"/>
            <a:ext cx="6933009" cy="1070527"/>
          </a:xfrm>
          <a:prstGeom prst="rect">
            <a:avLst/>
          </a:prstGeom>
          <a:noFill/>
          <a:ln w="38100" cap="flat" cmpd="sng">
            <a:solidFill>
              <a:srgbClr val="64B4C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nb-NO" sz="1800" b="0" i="0" u="none" strike="noStrike" cap="none" dirty="0">
                <a:solidFill>
                  <a:srgbClr val="0D406E"/>
                </a:solidFill>
                <a:latin typeface="Calibri"/>
                <a:ea typeface="Calibri"/>
                <a:cs typeface="Calibri"/>
                <a:sym typeface="Calibri"/>
              </a:rPr>
              <a:t> En spiller vinner når alle motstanderne har mistet alle sine Innflytelsesrik Aktør-kort</a:t>
            </a:r>
            <a:endParaRPr lang="nb-NO"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5"/>
          <p:cNvSpPr/>
          <p:nvPr/>
        </p:nvSpPr>
        <p:spPr>
          <a:xfrm>
            <a:off x="4719123" y="3665655"/>
            <a:ext cx="6917705" cy="941833"/>
          </a:xfrm>
          <a:prstGeom prst="rect">
            <a:avLst/>
          </a:prstGeom>
          <a:noFill/>
          <a:ln w="38100" cap="flat" cmpd="sng">
            <a:solidFill>
              <a:srgbClr val="64B4C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nb-NO" sz="1800" b="0" i="0" u="none" strike="noStrike" cap="none" dirty="0">
                <a:solidFill>
                  <a:srgbClr val="0D406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b-NO" sz="1800" dirty="0">
                <a:solidFill>
                  <a:srgbClr val="0D406E"/>
                </a:solidFill>
                <a:latin typeface="Calibri"/>
                <a:ea typeface="Calibri"/>
                <a:cs typeface="Calibri"/>
                <a:sym typeface="Calibri"/>
              </a:rPr>
              <a:t>I s</a:t>
            </a:r>
            <a:r>
              <a:rPr lang="nb-NO" sz="1800" b="0" i="0" u="none" strike="noStrike" cap="none" dirty="0">
                <a:solidFill>
                  <a:srgbClr val="0D406E"/>
                </a:solidFill>
                <a:latin typeface="Calibri"/>
                <a:ea typeface="Calibri"/>
                <a:cs typeface="Calibri"/>
                <a:sym typeface="Calibri"/>
              </a:rPr>
              <a:t>pillet er bløffing en sentral spillmekanikk.</a:t>
            </a:r>
            <a:endParaRPr lang="nb-NO"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4" name="Google Shape;21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43516" y="3581615"/>
            <a:ext cx="598714" cy="598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71479" y="2319077"/>
            <a:ext cx="598714" cy="598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5"/>
          <p:cNvPicPr preferRelativeResize="0"/>
          <p:nvPr/>
        </p:nvPicPr>
        <p:blipFill rotWithShape="1">
          <a:blip r:embed="rId5">
            <a:alphaModFix/>
          </a:blip>
          <a:srcRect r="42131"/>
          <a:stretch/>
        </p:blipFill>
        <p:spPr>
          <a:xfrm>
            <a:off x="0" y="1937536"/>
            <a:ext cx="4221999" cy="2199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5"/>
          <p:cNvPicPr preferRelativeResize="0"/>
          <p:nvPr/>
        </p:nvPicPr>
        <p:blipFill rotWithShape="1">
          <a:blip r:embed="rId5">
            <a:alphaModFix/>
          </a:blip>
          <a:srcRect l="56743"/>
          <a:stretch/>
        </p:blipFill>
        <p:spPr>
          <a:xfrm>
            <a:off x="599668" y="4208055"/>
            <a:ext cx="3362011" cy="234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5" descr="Logotipo, Icono&#10;&#10;Descripción generada automáticament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342638" y="4650011"/>
            <a:ext cx="663939" cy="663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"/>
          <p:cNvSpPr txBox="1">
            <a:spLocks noGrp="1"/>
          </p:cNvSpPr>
          <p:nvPr>
            <p:ph type="title"/>
          </p:nvPr>
        </p:nvSpPr>
        <p:spPr>
          <a:xfrm>
            <a:off x="846788" y="124530"/>
            <a:ext cx="1049842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Poppins Medium"/>
              <a:buNone/>
            </a:pPr>
            <a:r>
              <a:rPr lang="es-ES">
                <a:solidFill>
                  <a:srgbClr val="00206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Data chain</a:t>
            </a:r>
            <a:endParaRPr>
              <a:solidFill>
                <a:srgbClr val="00206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98" name="Google Shape;198;p16"/>
          <p:cNvSpPr/>
          <p:nvPr/>
        </p:nvSpPr>
        <p:spPr>
          <a:xfrm>
            <a:off x="4719132" y="2356038"/>
            <a:ext cx="6917700" cy="1073100"/>
          </a:xfrm>
          <a:prstGeom prst="rect">
            <a:avLst/>
          </a:prstGeom>
          <a:noFill/>
          <a:ln w="38100" cap="flat" cmpd="sng">
            <a:solidFill>
              <a:srgbClr val="64B4C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nb-NO" sz="1800" b="0" i="0" u="none" strike="noStrike" cap="none" dirty="0">
                <a:solidFill>
                  <a:srgbClr val="0D406E"/>
                </a:solidFill>
                <a:latin typeface="Calibri"/>
                <a:ea typeface="Calibri"/>
                <a:cs typeface="Calibri"/>
                <a:sym typeface="Calibri"/>
              </a:rPr>
              <a:t>   Forstå hvordan dataaktivismebevegelser kan endre interessenters bruk av data.</a:t>
            </a:r>
            <a:endParaRPr lang="nb-NO"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6"/>
          <p:cNvSpPr/>
          <p:nvPr/>
        </p:nvSpPr>
        <p:spPr>
          <a:xfrm>
            <a:off x="4703819" y="4844143"/>
            <a:ext cx="6933009" cy="1070527"/>
          </a:xfrm>
          <a:prstGeom prst="rect">
            <a:avLst/>
          </a:prstGeom>
          <a:noFill/>
          <a:ln w="38100" cap="flat" cmpd="sng">
            <a:solidFill>
              <a:srgbClr val="64B4C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nb-NO" sz="1800" b="0" i="0" u="none" strike="noStrike" cap="none" dirty="0">
                <a:solidFill>
                  <a:srgbClr val="0D406E"/>
                </a:solidFill>
                <a:latin typeface="Calibri"/>
                <a:ea typeface="Calibri"/>
                <a:cs typeface="Calibri"/>
                <a:sym typeface="Calibri"/>
              </a:rPr>
              <a:t> Når en kjede av 6 kort er dannet mellom to lagkamerater, blir disse erklært som vinnere, og spillet avsluttes.</a:t>
            </a:r>
          </a:p>
        </p:txBody>
      </p:sp>
      <p:sp>
        <p:nvSpPr>
          <p:cNvPr id="200" name="Google Shape;200;p16"/>
          <p:cNvSpPr/>
          <p:nvPr/>
        </p:nvSpPr>
        <p:spPr>
          <a:xfrm>
            <a:off x="4719123" y="3665655"/>
            <a:ext cx="6917705" cy="941833"/>
          </a:xfrm>
          <a:prstGeom prst="rect">
            <a:avLst/>
          </a:prstGeom>
          <a:noFill/>
          <a:ln w="38100" cap="flat" cmpd="sng">
            <a:solidFill>
              <a:srgbClr val="64B4C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nb-NO" sz="1800" b="0" i="0" u="none" strike="noStrike" cap="none" dirty="0">
                <a:solidFill>
                  <a:srgbClr val="0D406E"/>
                </a:solidFill>
                <a:latin typeface="Calibri"/>
                <a:ea typeface="Calibri"/>
                <a:cs typeface="Calibri"/>
                <a:sym typeface="Calibri"/>
              </a:rPr>
              <a:t>   Spillere går inn i roller som dataaktivister eller datameglere. Inspirert av Magic </a:t>
            </a:r>
            <a:r>
              <a:rPr lang="nb-NO" sz="1800" b="0" i="0" u="none" strike="noStrike" cap="none" dirty="0" err="1">
                <a:solidFill>
                  <a:srgbClr val="0D406E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nb-NO" sz="1800" b="0" i="0" u="none" strike="noStrike" cap="none" dirty="0">
                <a:solidFill>
                  <a:srgbClr val="0D406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b-NO" sz="1800" b="0" i="0" u="none" strike="noStrike" cap="none" dirty="0" err="1">
                <a:solidFill>
                  <a:srgbClr val="0D406E"/>
                </a:solidFill>
                <a:latin typeface="Calibri"/>
                <a:ea typeface="Calibri"/>
                <a:cs typeface="Calibri"/>
                <a:sym typeface="Calibri"/>
              </a:rPr>
              <a:t>Gathering</a:t>
            </a:r>
            <a:r>
              <a:rPr lang="nb-NO" sz="1800" b="0" i="0" u="none" strike="noStrike" cap="none" dirty="0">
                <a:solidFill>
                  <a:srgbClr val="0D406E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lang="nb-NO"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43525" y="3537857"/>
            <a:ext cx="598714" cy="598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43525" y="2182150"/>
            <a:ext cx="598714" cy="682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6" descr="Logotipo, Icono&#10;&#10;Descripción generada automá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43525" y="4678775"/>
            <a:ext cx="663939" cy="663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35100" y="2126018"/>
            <a:ext cx="3114675" cy="33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866707" y="1450093"/>
            <a:ext cx="1079500" cy="1509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7"/>
          <p:cNvSpPr txBox="1">
            <a:spLocks noGrp="1"/>
          </p:cNvSpPr>
          <p:nvPr>
            <p:ph type="title"/>
          </p:nvPr>
        </p:nvSpPr>
        <p:spPr>
          <a:xfrm>
            <a:off x="846788" y="124530"/>
            <a:ext cx="1049842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Poppins Medium"/>
              <a:buNone/>
            </a:pPr>
            <a:r>
              <a:rPr lang="es-ES">
                <a:solidFill>
                  <a:srgbClr val="00206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DATABI</a:t>
            </a:r>
            <a:endParaRPr>
              <a:solidFill>
                <a:srgbClr val="00206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88" name="Google Shape;288;p17"/>
          <p:cNvSpPr/>
          <p:nvPr/>
        </p:nvSpPr>
        <p:spPr>
          <a:xfrm>
            <a:off x="4719123" y="2487167"/>
            <a:ext cx="6917705" cy="941833"/>
          </a:xfrm>
          <a:prstGeom prst="rect">
            <a:avLst/>
          </a:prstGeom>
          <a:noFill/>
          <a:ln w="38100" cap="flat" cmpd="sng">
            <a:solidFill>
              <a:srgbClr val="64B4C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nb-NO" sz="1800" b="0" i="0" u="none" strike="noStrike" cap="none" dirty="0">
                <a:solidFill>
                  <a:srgbClr val="0D406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nb-NO" sz="180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nb-NO" sz="1800" b="0" i="0" u="none" strike="noStrike" cap="none" dirty="0">
                <a:solidFill>
                  <a:srgbClr val="0D406E"/>
                </a:solidFill>
                <a:latin typeface="Calibri"/>
                <a:ea typeface="Calibri"/>
                <a:cs typeface="Calibri"/>
                <a:sym typeface="Calibri"/>
              </a:rPr>
              <a:t>    Forstå egen innflytelse på medborgere eller interessenter; hjelpe dem å forstå muligheter og bruk av data.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7"/>
          <p:cNvSpPr/>
          <p:nvPr/>
        </p:nvSpPr>
        <p:spPr>
          <a:xfrm>
            <a:off x="4703819" y="4844143"/>
            <a:ext cx="6933009" cy="1070527"/>
          </a:xfrm>
          <a:prstGeom prst="rect">
            <a:avLst/>
          </a:prstGeom>
          <a:noFill/>
          <a:ln w="38100" cap="flat" cmpd="sng">
            <a:solidFill>
              <a:srgbClr val="64B4C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nb-NO" sz="1800" b="0" i="0" u="none" strike="noStrike" cap="none" dirty="0">
                <a:solidFill>
                  <a:srgbClr val="0D406E"/>
                </a:solidFill>
                <a:latin typeface="Calibri"/>
                <a:ea typeface="Calibri"/>
                <a:cs typeface="Calibri"/>
                <a:sym typeface="Calibri"/>
              </a:rPr>
              <a:t>Dere har alle fullført alle kategoriene... Vinnere! </a:t>
            </a:r>
            <a:endParaRPr lang="nb-NO"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7"/>
          <p:cNvSpPr/>
          <p:nvPr/>
        </p:nvSpPr>
        <p:spPr>
          <a:xfrm>
            <a:off x="4719123" y="3665655"/>
            <a:ext cx="6917705" cy="941833"/>
          </a:xfrm>
          <a:prstGeom prst="rect">
            <a:avLst/>
          </a:prstGeom>
          <a:noFill/>
          <a:ln w="38100" cap="flat" cmpd="sng">
            <a:solidFill>
              <a:srgbClr val="64B4C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nb-NO" sz="1800" b="0" i="0" u="none" strike="noStrike" cap="none" dirty="0">
                <a:solidFill>
                  <a:srgbClr val="0D406E"/>
                </a:solidFill>
                <a:latin typeface="Calibri"/>
                <a:ea typeface="Calibri"/>
                <a:cs typeface="Calibri"/>
                <a:sym typeface="Calibri"/>
              </a:rPr>
              <a:t> DATABI er et samarbeidsspill, som vil si at alle spillere er på samme lag. </a:t>
            </a:r>
            <a:endParaRPr lang="nb-NO"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1" name="Google Shape;29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5250" y="3537857"/>
            <a:ext cx="598714" cy="598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45568" y="2291416"/>
            <a:ext cx="598714" cy="598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2007506"/>
            <a:ext cx="4278462" cy="3391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7" descr="Logotipo, Icono&#10;&#10;Descripción generada automáticament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342638" y="4650011"/>
            <a:ext cx="663939" cy="663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>
            <a:spLocks noGrp="1"/>
          </p:cNvSpPr>
          <p:nvPr>
            <p:ph type="title"/>
          </p:nvPr>
        </p:nvSpPr>
        <p:spPr>
          <a:xfrm>
            <a:off x="846788" y="124530"/>
            <a:ext cx="1049842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Poppins Medium"/>
              <a:buNone/>
            </a:pPr>
            <a:r>
              <a:rPr lang="es-ES">
                <a:solidFill>
                  <a:srgbClr val="00206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Dalicious week</a:t>
            </a:r>
            <a:endParaRPr>
              <a:solidFill>
                <a:srgbClr val="00206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75" name="Google Shape;275;p18"/>
          <p:cNvSpPr/>
          <p:nvPr/>
        </p:nvSpPr>
        <p:spPr>
          <a:xfrm>
            <a:off x="4719123" y="2487167"/>
            <a:ext cx="6917705" cy="941833"/>
          </a:xfrm>
          <a:prstGeom prst="rect">
            <a:avLst/>
          </a:prstGeom>
          <a:noFill/>
          <a:ln w="38100" cap="flat" cmpd="sng">
            <a:solidFill>
              <a:srgbClr val="64B4C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nb-NO" sz="1800" b="0" i="0" u="none" strike="noStrike" cap="none" dirty="0">
                <a:solidFill>
                  <a:srgbClr val="0D406E"/>
                </a:solidFill>
                <a:latin typeface="Calibri"/>
                <a:ea typeface="Calibri"/>
                <a:cs typeface="Calibri"/>
                <a:sym typeface="Calibri"/>
              </a:rPr>
              <a:t>Opprette, redigere og lagre enkle </a:t>
            </a:r>
            <a:r>
              <a:rPr lang="nb-NO" sz="1800" b="0" i="0" u="none" strike="noStrike" cap="none" dirty="0" err="1">
                <a:solidFill>
                  <a:srgbClr val="0D406E"/>
                </a:solidFill>
                <a:latin typeface="Calibri"/>
                <a:ea typeface="Calibri"/>
                <a:cs typeface="Calibri"/>
                <a:sym typeface="Calibri"/>
              </a:rPr>
              <a:t>filmormater</a:t>
            </a:r>
            <a:r>
              <a:rPr lang="nb-NO" sz="1800" b="0" i="0" u="none" strike="noStrike" cap="none" dirty="0">
                <a:solidFill>
                  <a:srgbClr val="0D406E"/>
                </a:solidFill>
                <a:latin typeface="Calibri"/>
                <a:ea typeface="Calibri"/>
                <a:cs typeface="Calibri"/>
                <a:sym typeface="Calibri"/>
              </a:rPr>
              <a:t> (.</a:t>
            </a:r>
            <a:r>
              <a:rPr lang="nb-NO" sz="1800" b="0" i="0" u="none" strike="noStrike" cap="none" dirty="0" err="1">
                <a:solidFill>
                  <a:srgbClr val="0D406E"/>
                </a:solidFill>
                <a:latin typeface="Calibri"/>
                <a:ea typeface="Calibri"/>
                <a:cs typeface="Calibri"/>
                <a:sym typeface="Calibri"/>
              </a:rPr>
              <a:t>txt</a:t>
            </a:r>
            <a:r>
              <a:rPr lang="nb-NO" sz="1800" b="0" i="0" u="none" strike="noStrike" cap="none" dirty="0">
                <a:solidFill>
                  <a:srgbClr val="0D406E"/>
                </a:solidFill>
                <a:latin typeface="Calibri"/>
                <a:ea typeface="Calibri"/>
                <a:cs typeface="Calibri"/>
                <a:sym typeface="Calibri"/>
              </a:rPr>
              <a:t> or .</a:t>
            </a:r>
            <a:r>
              <a:rPr lang="nb-NO" sz="1800" b="0" i="0" u="none" strike="noStrike" cap="none" dirty="0" err="1">
                <a:solidFill>
                  <a:srgbClr val="0D406E"/>
                </a:solidFill>
                <a:latin typeface="Calibri"/>
                <a:ea typeface="Calibri"/>
                <a:cs typeface="Calibri"/>
                <a:sym typeface="Calibri"/>
              </a:rPr>
              <a:t>xsl</a:t>
            </a:r>
            <a:r>
              <a:rPr lang="nb-NO" sz="1800" b="0" i="0" u="none" strike="noStrike" cap="none" dirty="0">
                <a:solidFill>
                  <a:srgbClr val="0D406E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 lang="nb-NO"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8"/>
          <p:cNvSpPr/>
          <p:nvPr/>
        </p:nvSpPr>
        <p:spPr>
          <a:xfrm>
            <a:off x="4703819" y="4844143"/>
            <a:ext cx="6933009" cy="1070527"/>
          </a:xfrm>
          <a:prstGeom prst="rect">
            <a:avLst/>
          </a:prstGeom>
          <a:noFill/>
          <a:ln w="38100" cap="flat" cmpd="sng">
            <a:solidFill>
              <a:srgbClr val="64B4C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nb-NO" sz="1800" b="0" i="0" u="none" strike="noStrike" cap="none" dirty="0">
                <a:solidFill>
                  <a:srgbClr val="0D406E"/>
                </a:solidFill>
                <a:latin typeface="Calibri"/>
                <a:ea typeface="Calibri"/>
                <a:cs typeface="Calibri"/>
                <a:sym typeface="Calibri"/>
              </a:rPr>
              <a:t> Personen som når sin ideelle uke er vinneren (eller den som er nærmest etter 7 runder).</a:t>
            </a:r>
            <a:endParaRPr lang="nb-NO"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8"/>
          <p:cNvSpPr/>
          <p:nvPr/>
        </p:nvSpPr>
        <p:spPr>
          <a:xfrm>
            <a:off x="4719123" y="3665655"/>
            <a:ext cx="6917705" cy="941833"/>
          </a:xfrm>
          <a:prstGeom prst="rect">
            <a:avLst/>
          </a:prstGeom>
          <a:noFill/>
          <a:ln w="38100" cap="flat" cmpd="sng">
            <a:solidFill>
              <a:srgbClr val="64B4C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8" name="Google Shape;27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9643" y="2292161"/>
            <a:ext cx="598714" cy="598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6354" y="1884040"/>
            <a:ext cx="3639003" cy="4637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42638" y="3513172"/>
            <a:ext cx="598714" cy="598714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18"/>
          <p:cNvSpPr txBox="1"/>
          <p:nvPr/>
        </p:nvSpPr>
        <p:spPr>
          <a:xfrm>
            <a:off x="4850089" y="3688983"/>
            <a:ext cx="6626089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b-NO" sz="1800" dirty="0">
                <a:solidFill>
                  <a:srgbClr val="0D406E"/>
                </a:solidFill>
                <a:latin typeface="Calibri"/>
                <a:ea typeface="Calibri"/>
                <a:cs typeface="Calibri"/>
                <a:sym typeface="Calibri"/>
              </a:rPr>
              <a:t>Hovedm</a:t>
            </a:r>
            <a:r>
              <a:rPr lang="nb-NO" sz="1800" b="0" i="0" u="none" strike="noStrike" cap="none" dirty="0">
                <a:solidFill>
                  <a:srgbClr val="0D406E"/>
                </a:solidFill>
                <a:latin typeface="Calibri"/>
                <a:ea typeface="Calibri"/>
                <a:cs typeface="Calibri"/>
                <a:sym typeface="Calibri"/>
              </a:rPr>
              <a:t>ålet er å oppnå din “ideelle uke” ved å effektivt organisere timeplanen din, og gjennomføre aktiviteter knyttet til energi, hvile, trening og kjærlighet. </a:t>
            </a:r>
            <a:endParaRPr lang="nb-NO"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2" name="Google Shape;282;p18" descr="Logotipo, Icono&#10;&#10;Descripción generada automáticament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342638" y="4650011"/>
            <a:ext cx="663939" cy="663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>
            <a:spLocks noGrp="1"/>
          </p:cNvSpPr>
          <p:nvPr>
            <p:ph type="title"/>
          </p:nvPr>
        </p:nvSpPr>
        <p:spPr>
          <a:xfrm>
            <a:off x="838200" y="57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Poppins Medium"/>
              <a:buNone/>
            </a:pPr>
            <a:r>
              <a:rPr lang="es-ES">
                <a:solidFill>
                  <a:srgbClr val="00206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Dali Life</a:t>
            </a:r>
            <a:endParaRPr>
              <a:solidFill>
                <a:srgbClr val="00206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56" name="Google Shape;156;p19"/>
          <p:cNvSpPr/>
          <p:nvPr/>
        </p:nvSpPr>
        <p:spPr>
          <a:xfrm>
            <a:off x="4719123" y="2487167"/>
            <a:ext cx="6917705" cy="941833"/>
          </a:xfrm>
          <a:prstGeom prst="rect">
            <a:avLst/>
          </a:prstGeom>
          <a:noFill/>
          <a:ln w="38100" cap="flat" cmpd="sng">
            <a:solidFill>
              <a:srgbClr val="64B4C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D406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9"/>
          <p:cNvSpPr/>
          <p:nvPr/>
        </p:nvSpPr>
        <p:spPr>
          <a:xfrm>
            <a:off x="4703819" y="4844143"/>
            <a:ext cx="6933009" cy="1070527"/>
          </a:xfrm>
          <a:prstGeom prst="rect">
            <a:avLst/>
          </a:prstGeom>
          <a:noFill/>
          <a:ln w="38100" cap="flat" cmpd="sng">
            <a:solidFill>
              <a:srgbClr val="64B4C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D406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9"/>
          <p:cNvSpPr/>
          <p:nvPr/>
        </p:nvSpPr>
        <p:spPr>
          <a:xfrm>
            <a:off x="4719123" y="3665655"/>
            <a:ext cx="6917705" cy="941833"/>
          </a:xfrm>
          <a:prstGeom prst="rect">
            <a:avLst/>
          </a:prstGeom>
          <a:noFill/>
          <a:ln w="38100" cap="flat" cmpd="sng">
            <a:solidFill>
              <a:srgbClr val="64B4C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nb-NO" sz="1800" b="0" i="0" u="none" strike="noStrike" cap="none" dirty="0">
                <a:solidFill>
                  <a:srgbClr val="0D406E"/>
                </a:solidFill>
                <a:latin typeface="Calibri"/>
                <a:ea typeface="Calibri"/>
                <a:cs typeface="Calibri"/>
                <a:sym typeface="Calibri"/>
              </a:rPr>
              <a:t>   Et læringsspill som blander hendelses- og handlingskort i et kappløp mot mållinjen.</a:t>
            </a:r>
            <a:endParaRPr lang="nb-NO"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5250" y="3499338"/>
            <a:ext cx="598714" cy="598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19766" y="2348665"/>
            <a:ext cx="598714" cy="598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8761" y="1392627"/>
            <a:ext cx="3632521" cy="4981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9" descr="Logotipo, Icono&#10;&#10;Descripción generada automáticament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342638" y="4650011"/>
            <a:ext cx="663939" cy="66393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9"/>
          <p:cNvSpPr txBox="1"/>
          <p:nvPr/>
        </p:nvSpPr>
        <p:spPr>
          <a:xfrm>
            <a:off x="5114671" y="5056240"/>
            <a:ext cx="60960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2400"/>
            </a:pPr>
            <a:r>
              <a:rPr lang="nb-NO" sz="1800" b="0" i="0" u="none" strike="noStrike" cap="none" dirty="0">
                <a:solidFill>
                  <a:srgbClr val="0D406E"/>
                </a:solidFill>
                <a:latin typeface="Calibri"/>
                <a:ea typeface="Calibri"/>
                <a:cs typeface="Calibri"/>
                <a:sym typeface="Calibri"/>
              </a:rPr>
              <a:t>Vinneren av spillet er den første personen som når sirkelen merket “FINISH”</a:t>
            </a:r>
            <a:endParaRPr lang="nb-NO"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n-GB"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9"/>
          <p:cNvSpPr txBox="1"/>
          <p:nvPr/>
        </p:nvSpPr>
        <p:spPr>
          <a:xfrm>
            <a:off x="5317836" y="2773429"/>
            <a:ext cx="5654963" cy="369291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b-NO" sz="1800" b="0" i="0" u="none" strike="noStrike" cap="none" dirty="0">
                <a:solidFill>
                  <a:srgbClr val="0D406E"/>
                </a:solidFill>
                <a:latin typeface="Calibri"/>
                <a:ea typeface="Calibri"/>
                <a:cs typeface="Calibri"/>
                <a:sym typeface="Calibri"/>
              </a:rPr>
              <a:t>Være bevisst på eksistensen av data</a:t>
            </a:r>
            <a:endParaRPr lang="en-GB" sz="2400" b="0" i="0" u="none" strike="noStrike" cap="none" dirty="0">
              <a:solidFill>
                <a:srgbClr val="0D406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67bb54d984_0_0"/>
          <p:cNvSpPr txBox="1">
            <a:spLocks noGrp="1"/>
          </p:cNvSpPr>
          <p:nvPr>
            <p:ph type="title"/>
          </p:nvPr>
        </p:nvSpPr>
        <p:spPr>
          <a:xfrm>
            <a:off x="838200" y="57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Poppins Medium"/>
              <a:buNone/>
            </a:pPr>
            <a:r>
              <a:rPr lang="es-ES">
                <a:solidFill>
                  <a:srgbClr val="00206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Dali Escape Room</a:t>
            </a:r>
            <a:endParaRPr>
              <a:solidFill>
                <a:srgbClr val="00206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300" name="Google Shape;300;g267bb54d984_0_0"/>
          <p:cNvSpPr/>
          <p:nvPr/>
        </p:nvSpPr>
        <p:spPr>
          <a:xfrm>
            <a:off x="4719123" y="2487167"/>
            <a:ext cx="6917700" cy="941700"/>
          </a:xfrm>
          <a:prstGeom prst="rect">
            <a:avLst/>
          </a:prstGeom>
          <a:noFill/>
          <a:ln w="38100" cap="flat" cmpd="sng">
            <a:solidFill>
              <a:srgbClr val="64B4C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D406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267bb54d984_0_0"/>
          <p:cNvSpPr/>
          <p:nvPr/>
        </p:nvSpPr>
        <p:spPr>
          <a:xfrm>
            <a:off x="4703819" y="4844143"/>
            <a:ext cx="6933000" cy="1070400"/>
          </a:xfrm>
          <a:prstGeom prst="rect">
            <a:avLst/>
          </a:prstGeom>
          <a:noFill/>
          <a:ln w="38100" cap="flat" cmpd="sng">
            <a:solidFill>
              <a:srgbClr val="64B4C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nb-NO" sz="1800" b="0" i="0" u="none" strike="noStrike" cap="none" dirty="0">
                <a:solidFill>
                  <a:srgbClr val="0D406E"/>
                </a:solidFill>
                <a:latin typeface="Calibri"/>
                <a:ea typeface="Calibri"/>
                <a:cs typeface="Calibri"/>
                <a:sym typeface="Calibri"/>
              </a:rPr>
              <a:t>Spillerne må fullføre spillet innen en gitt tidsramme</a:t>
            </a:r>
            <a:endParaRPr lang="nb-NO" sz="1800" dirty="0"/>
          </a:p>
        </p:txBody>
      </p:sp>
      <p:sp>
        <p:nvSpPr>
          <p:cNvPr id="302" name="Google Shape;302;g267bb54d984_0_0"/>
          <p:cNvSpPr/>
          <p:nvPr/>
        </p:nvSpPr>
        <p:spPr>
          <a:xfrm>
            <a:off x="4719123" y="3665655"/>
            <a:ext cx="6917700" cy="941700"/>
          </a:xfrm>
          <a:prstGeom prst="rect">
            <a:avLst/>
          </a:prstGeom>
          <a:noFill/>
          <a:ln w="38100" cap="flat" cmpd="sng">
            <a:solidFill>
              <a:srgbClr val="64B4C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nb-NO" sz="1800" b="0" i="0" u="none" strike="noStrike" cap="none" dirty="0">
                <a:solidFill>
                  <a:srgbClr val="0D406E"/>
                </a:solidFill>
                <a:latin typeface="Calibri"/>
                <a:ea typeface="Calibri"/>
                <a:cs typeface="Calibri"/>
                <a:sym typeface="Calibri"/>
              </a:rPr>
              <a:t>Et lag-basert spill med 9 overlappende puslespill</a:t>
            </a:r>
            <a:endParaRPr lang="nb-NO"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3" name="Google Shape;303;g267bb54d984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5250" y="3499338"/>
            <a:ext cx="598714" cy="598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g267bb54d984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19766" y="2348665"/>
            <a:ext cx="598714" cy="598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g267bb54d984_0_0" descr="Logotipo, Icono&#10;&#10;Descripción generada automá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42638" y="4650011"/>
            <a:ext cx="663939" cy="663939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g267bb54d984_0_0"/>
          <p:cNvSpPr txBox="1"/>
          <p:nvPr/>
        </p:nvSpPr>
        <p:spPr>
          <a:xfrm>
            <a:off x="5006577" y="2363294"/>
            <a:ext cx="6444651" cy="923289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nb-NO" sz="1800" b="0" i="0" u="none" strike="noStrike" cap="none" dirty="0">
                <a:solidFill>
                  <a:srgbClr val="0D406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nb-NO" sz="180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nb-NO" sz="1800" b="0" i="0" u="none" strike="noStrike" cap="none" dirty="0">
                <a:solidFill>
                  <a:srgbClr val="0D406E"/>
                </a:solidFill>
                <a:latin typeface="Calibri"/>
                <a:ea typeface="Calibri"/>
                <a:cs typeface="Calibri"/>
                <a:sym typeface="Calibri"/>
              </a:rPr>
              <a:t>    Forstå egen innflytelse på medborgere eller interessenter; hjelpe dem med å forstå muligheter og bruk av data.</a:t>
            </a:r>
            <a:endParaRPr lang="nb-NO"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" name="Google Shape;307;g267bb54d984_0_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96700" y="1518300"/>
            <a:ext cx="4037838" cy="4948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5ac47f60a_0_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pic>
        <p:nvPicPr>
          <p:cNvPr id="101" name="Google Shape;101;g255ac47f60a_0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47415" y="5678164"/>
            <a:ext cx="5203759" cy="109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g255ac47f60a_0_1" descr="Go Study | Course Find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9400" y="1775575"/>
            <a:ext cx="1702858" cy="117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g255ac47f60a_0_1" descr="University of Bergen : Rankings, Fees &amp;amp; Courses Details | Top Universitie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8199" y="365125"/>
            <a:ext cx="1325700" cy="13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g255ac47f60a_0_1" descr="Logotipo, nombre de la empresa&#10;&#10;Descripción generada automáticamente"/>
          <p:cNvPicPr preferRelativeResize="0"/>
          <p:nvPr/>
        </p:nvPicPr>
        <p:blipFill rotWithShape="1">
          <a:blip r:embed="rId6">
            <a:alphaModFix/>
          </a:blip>
          <a:srcRect t="26358" b="23086"/>
          <a:stretch/>
        </p:blipFill>
        <p:spPr>
          <a:xfrm>
            <a:off x="277650" y="4678175"/>
            <a:ext cx="3084032" cy="86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255ac47f60a_0_1" descr="Un letrero de color blanco&#10;&#10;Descripción generada automáticamente con confianza media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18924" y="2894049"/>
            <a:ext cx="1325699" cy="169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255ac47f60a_0_1" descr="Universidad de Murcia - Cursos.com"/>
          <p:cNvPicPr preferRelativeResize="0"/>
          <p:nvPr/>
        </p:nvPicPr>
        <p:blipFill rotWithShape="1">
          <a:blip r:embed="rId8">
            <a:alphaModFix/>
          </a:blip>
          <a:srcRect t="24302" b="23632"/>
          <a:stretch/>
        </p:blipFill>
        <p:spPr>
          <a:xfrm>
            <a:off x="277651" y="5791476"/>
            <a:ext cx="3327386" cy="86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255ac47f60a_0_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965669" y="365123"/>
            <a:ext cx="8388129" cy="4603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406E"/>
        </a:soli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0"/>
          <p:cNvSpPr txBox="1"/>
          <p:nvPr/>
        </p:nvSpPr>
        <p:spPr>
          <a:xfrm>
            <a:off x="0" y="2613392"/>
            <a:ext cx="12191999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lang="es-ES" sz="10000" b="0" i="0" u="none" strike="noStrike" cap="none" dirty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5 online </a:t>
            </a:r>
            <a:r>
              <a:rPr lang="es-ES" sz="10000" b="0" i="0" u="none" strike="noStrike" cap="none" dirty="0" err="1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minispill</a:t>
            </a:r>
            <a:endParaRPr sz="10000" b="0" i="0" u="none" strike="noStrike" cap="none" dirty="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406E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g255ac47f60a_0_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71843" y="152400"/>
            <a:ext cx="6678419" cy="6553199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g255ac47f60a_0_86"/>
          <p:cNvSpPr txBox="1"/>
          <p:nvPr/>
        </p:nvSpPr>
        <p:spPr>
          <a:xfrm>
            <a:off x="186874" y="1757386"/>
            <a:ext cx="5612100" cy="327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b-NO" sz="6000" b="0" i="0" u="none" strike="noStrike" cap="none" dirty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Organisering av spillere og grupper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406E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2"/>
          <p:cNvSpPr txBox="1"/>
          <p:nvPr/>
        </p:nvSpPr>
        <p:spPr>
          <a:xfrm>
            <a:off x="816120" y="974355"/>
            <a:ext cx="3823567" cy="4708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lang="nb-NO" sz="10000" b="0" i="0" u="none" strike="noStrike" cap="none" dirty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Tid for å spille</a:t>
            </a:r>
          </a:p>
        </p:txBody>
      </p:sp>
      <p:pic>
        <p:nvPicPr>
          <p:cNvPr id="324" name="Google Shape;324;p22" descr="Pantalla de computadora con fondo azul&#10;&#10;Descripción generada automáticamente con confianza baj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52314" y="643467"/>
            <a:ext cx="3050157" cy="5571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406E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3"/>
          <p:cNvSpPr txBox="1"/>
          <p:nvPr/>
        </p:nvSpPr>
        <p:spPr>
          <a:xfrm>
            <a:off x="4670078" y="1145431"/>
            <a:ext cx="7371148" cy="45671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23"/>
          <p:cNvSpPr txBox="1"/>
          <p:nvPr/>
        </p:nvSpPr>
        <p:spPr>
          <a:xfrm>
            <a:off x="0" y="1469457"/>
            <a:ext cx="5945226" cy="4708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lang="es-ES" sz="10000" b="0" i="0" u="none" strike="noStrike" cap="none" dirty="0" err="1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Tid</a:t>
            </a:r>
            <a:r>
              <a:rPr lang="es-ES" sz="10000" b="0" i="0" u="none" strike="noStrike" cap="none" dirty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s-ES" sz="10000" b="0" i="0" u="none" strike="noStrike" cap="none" dirty="0" err="1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for</a:t>
            </a:r>
            <a:r>
              <a:rPr lang="es-ES" sz="10000" b="0" i="0" u="none" strike="noStrike" cap="none" dirty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  å </a:t>
            </a:r>
            <a:r>
              <a:rPr lang="es-ES" sz="10000" b="0" i="0" u="none" strike="noStrike" cap="none" dirty="0" err="1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avslutte</a:t>
            </a:r>
            <a:endParaRPr sz="10000" b="0" i="0" u="none" strike="noStrike" cap="none" dirty="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406E"/>
        </a:solid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4"/>
          <p:cNvSpPr txBox="1"/>
          <p:nvPr/>
        </p:nvSpPr>
        <p:spPr>
          <a:xfrm>
            <a:off x="2259718" y="1461283"/>
            <a:ext cx="8047835" cy="31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lang="nb-NO" sz="10000" b="0" i="0" u="none" strike="noStrike" cap="none" dirty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Hva har dere lært?</a:t>
            </a:r>
            <a:endParaRPr lang="nb-N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55ac47f60a_0_93"/>
          <p:cNvSpPr txBox="1"/>
          <p:nvPr/>
        </p:nvSpPr>
        <p:spPr>
          <a:xfrm>
            <a:off x="822480" y="401000"/>
            <a:ext cx="3909465" cy="10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77500" lnSpcReduction="2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4B4C7"/>
              </a:buClr>
              <a:buSzPct val="120000"/>
              <a:buFont typeface="Poppins Medium"/>
              <a:buNone/>
            </a:pPr>
            <a:r>
              <a:rPr lang="es-ES" sz="6000" b="0" i="0" u="none" strike="noStrike" cap="none" dirty="0">
                <a:solidFill>
                  <a:srgbClr val="64B4C7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Rammeverk</a:t>
            </a:r>
            <a:endParaRPr sz="6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g255ac47f60a_0_93"/>
          <p:cNvSpPr txBox="1"/>
          <p:nvPr/>
        </p:nvSpPr>
        <p:spPr>
          <a:xfrm>
            <a:off x="8473360" y="3507130"/>
            <a:ext cx="3638700" cy="12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-ES" sz="1900" b="1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3200" b="0" i="0" u="none" strike="noStrike" cap="none" dirty="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Engasjere gjennom data</a:t>
            </a:r>
            <a:endParaRPr sz="1900" b="1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g255ac47f60a_0_93"/>
          <p:cNvSpPr txBox="1"/>
          <p:nvPr/>
        </p:nvSpPr>
        <p:spPr>
          <a:xfrm>
            <a:off x="626672" y="2706600"/>
            <a:ext cx="2964031" cy="10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2800" b="0" i="0" u="none" strike="noStrike" cap="none" dirty="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Forstå data</a:t>
            </a:r>
            <a:endParaRPr sz="2800" b="0" i="0" u="none" strike="noStrike" cap="none" dirty="0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344" name="Google Shape;344;g255ac47f60a_0_93"/>
          <p:cNvSpPr txBox="1"/>
          <p:nvPr/>
        </p:nvSpPr>
        <p:spPr>
          <a:xfrm>
            <a:off x="5065901" y="498277"/>
            <a:ext cx="3055500" cy="12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0" i="0" u="none" strike="noStrike" cap="none" dirty="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Handling ut fra data</a:t>
            </a:r>
            <a:endParaRPr sz="1600" b="1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5" name="Google Shape;345;g255ac47f60a_0_93"/>
          <p:cNvSpPr txBox="1"/>
          <p:nvPr/>
        </p:nvSpPr>
        <p:spPr>
          <a:xfrm>
            <a:off x="4742575" y="6081975"/>
            <a:ext cx="42893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nb-NO" sz="4000" b="0" i="0" u="none" strike="noStrike" cap="none" dirty="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Etikk &amp;  Personvern</a:t>
            </a:r>
            <a:endParaRPr lang="nb-NO" sz="2200" b="1" i="0" u="none" strike="noStrike" cap="none" dirty="0">
              <a:solidFill>
                <a:srgbClr val="134F5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6" name="Google Shape;346;g255ac47f60a_0_93"/>
          <p:cNvPicPr preferRelativeResize="0"/>
          <p:nvPr/>
        </p:nvPicPr>
        <p:blipFill rotWithShape="1">
          <a:blip r:embed="rId3">
            <a:alphaModFix/>
          </a:blip>
          <a:srcRect t="9222"/>
          <a:stretch/>
        </p:blipFill>
        <p:spPr>
          <a:xfrm>
            <a:off x="4943000" y="2914650"/>
            <a:ext cx="2200750" cy="177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7" name="Google Shape;347;g255ac47f60a_0_93"/>
          <p:cNvCxnSpPr/>
          <p:nvPr/>
        </p:nvCxnSpPr>
        <p:spPr>
          <a:xfrm rot="10800000" flipH="1">
            <a:off x="1295400" y="6058050"/>
            <a:ext cx="10134600" cy="57000"/>
          </a:xfrm>
          <a:prstGeom prst="straightConnector1">
            <a:avLst/>
          </a:prstGeom>
          <a:noFill/>
          <a:ln w="38100" cap="flat" cmpd="sng">
            <a:solidFill>
              <a:srgbClr val="45818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8" name="Google Shape;348;g255ac47f60a_0_93"/>
          <p:cNvCxnSpPr>
            <a:stCxn id="343" idx="3"/>
            <a:endCxn id="346" idx="1"/>
          </p:cNvCxnSpPr>
          <p:nvPr/>
        </p:nvCxnSpPr>
        <p:spPr>
          <a:xfrm>
            <a:off x="3590703" y="3255300"/>
            <a:ext cx="1352400" cy="548700"/>
          </a:xfrm>
          <a:prstGeom prst="curvedConnector3">
            <a:avLst>
              <a:gd name="adj1" fmla="val 49996"/>
            </a:avLst>
          </a:prstGeom>
          <a:noFill/>
          <a:ln w="38100" cap="flat" cmpd="sng">
            <a:solidFill>
              <a:srgbClr val="666666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49" name="Google Shape;349;g255ac47f60a_0_93"/>
          <p:cNvCxnSpPr>
            <a:stCxn id="344" idx="2"/>
            <a:endCxn id="346" idx="0"/>
          </p:cNvCxnSpPr>
          <p:nvPr/>
        </p:nvCxnSpPr>
        <p:spPr>
          <a:xfrm rot="5400000">
            <a:off x="5720951" y="2042077"/>
            <a:ext cx="1195200" cy="550200"/>
          </a:xfrm>
          <a:prstGeom prst="curvedConnector3">
            <a:avLst>
              <a:gd name="adj1" fmla="val 49995"/>
            </a:avLst>
          </a:prstGeom>
          <a:noFill/>
          <a:ln w="38100" cap="flat" cmpd="sng">
            <a:solidFill>
              <a:srgbClr val="44546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50" name="Google Shape;350;g255ac47f60a_0_93"/>
          <p:cNvCxnSpPr>
            <a:stCxn id="342" idx="1"/>
          </p:cNvCxnSpPr>
          <p:nvPr/>
        </p:nvCxnSpPr>
        <p:spPr>
          <a:xfrm rot="10800000">
            <a:off x="7143760" y="3706780"/>
            <a:ext cx="1329600" cy="4110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44546A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351" name="Google Shape;351;g255ac47f60a_0_93"/>
          <p:cNvGrpSpPr/>
          <p:nvPr/>
        </p:nvGrpSpPr>
        <p:grpSpPr>
          <a:xfrm>
            <a:off x="131015" y="3657626"/>
            <a:ext cx="4875050" cy="2038982"/>
            <a:chOff x="23901" y="3660999"/>
            <a:chExt cx="4875050" cy="2038982"/>
          </a:xfrm>
        </p:grpSpPr>
        <p:sp>
          <p:nvSpPr>
            <p:cNvPr id="352" name="Google Shape;352;g255ac47f60a_0_93"/>
            <p:cNvSpPr txBox="1"/>
            <p:nvPr/>
          </p:nvSpPr>
          <p:spPr>
            <a:xfrm>
              <a:off x="175136" y="3660999"/>
              <a:ext cx="3534363" cy="923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s-ES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Mentale operasjoner, refleksjoner og prosesser som ikke nødvendigvis innebærer handling.</a:t>
              </a:r>
              <a:endParaRPr dirty="0"/>
            </a:p>
          </p:txBody>
        </p:sp>
        <p:sp>
          <p:nvSpPr>
            <p:cNvPr id="353" name="Google Shape;353;g255ac47f60a_0_93"/>
            <p:cNvSpPr txBox="1"/>
            <p:nvPr/>
          </p:nvSpPr>
          <p:spPr>
            <a:xfrm>
              <a:off x="23901" y="5150093"/>
              <a:ext cx="1485900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s-ES" sz="1600" b="0" i="0" u="none" strike="noStrike" cap="none" dirty="0">
                  <a:solidFill>
                    <a:srgbClr val="000000"/>
                  </a:solidFill>
                  <a:latin typeface="Comfortaa"/>
                  <a:ea typeface="Comfortaa"/>
                  <a:cs typeface="Comfortaa"/>
                  <a:sym typeface="Comfortaa"/>
                </a:rPr>
                <a:t>Kunnskap</a:t>
              </a:r>
              <a:endParaRPr sz="1600" b="0" i="0" u="none" strike="noStrike" cap="none" dirty="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354" name="Google Shape;354;g255ac47f60a_0_93"/>
            <p:cNvSpPr txBox="1"/>
            <p:nvPr/>
          </p:nvSpPr>
          <p:spPr>
            <a:xfrm>
              <a:off x="1718476" y="5150093"/>
              <a:ext cx="1485900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s-ES" sz="1600" dirty="0">
                  <a:latin typeface="Comfortaa"/>
                  <a:ea typeface="Comfortaa"/>
                  <a:cs typeface="Comfortaa"/>
                  <a:sym typeface="Comfortaa"/>
                </a:rPr>
                <a:t>Bevi</a:t>
              </a:r>
              <a:r>
                <a:rPr lang="es-ES" sz="1600" b="0" i="0" u="none" strike="noStrike" cap="none" dirty="0">
                  <a:solidFill>
                    <a:srgbClr val="000000"/>
                  </a:solidFill>
                  <a:latin typeface="Comfortaa"/>
                  <a:ea typeface="Comfortaa"/>
                  <a:cs typeface="Comfortaa"/>
                  <a:sym typeface="Comfortaa"/>
                </a:rPr>
                <a:t>ssthet</a:t>
              </a:r>
              <a:endParaRPr sz="1600" b="0" i="0" u="none" strike="noStrike" cap="none" dirty="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355" name="Google Shape;355;g255ac47f60a_0_93"/>
            <p:cNvSpPr txBox="1"/>
            <p:nvPr/>
          </p:nvSpPr>
          <p:spPr>
            <a:xfrm>
              <a:off x="3413051" y="5022903"/>
              <a:ext cx="1485900" cy="6770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nb-NO" sz="1600" b="0" i="0" u="none" strike="noStrike" cap="none" dirty="0">
                  <a:solidFill>
                    <a:srgbClr val="000000"/>
                  </a:solidFill>
                  <a:latin typeface="Comfortaa"/>
                  <a:ea typeface="Comfortaa"/>
                  <a:cs typeface="Comfortaa"/>
                  <a:sym typeface="Comfortaa"/>
                </a:rPr>
                <a:t>Kritisk tenkning</a:t>
              </a:r>
              <a:endParaRPr sz="1600" b="0" i="0" u="none" strike="noStrike" cap="none" dirty="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cxnSp>
          <p:nvCxnSpPr>
            <p:cNvPr id="356" name="Google Shape;356;g255ac47f60a_0_93"/>
            <p:cNvCxnSpPr/>
            <p:nvPr/>
          </p:nvCxnSpPr>
          <p:spPr>
            <a:xfrm flipH="1">
              <a:off x="766851" y="4804999"/>
              <a:ext cx="1278300" cy="235200"/>
            </a:xfrm>
            <a:prstGeom prst="bentConnector3">
              <a:avLst>
                <a:gd name="adj1" fmla="val 108418"/>
              </a:avLst>
            </a:prstGeom>
            <a:noFill/>
            <a:ln w="9525" cap="flat" cmpd="sng">
              <a:solidFill>
                <a:srgbClr val="44546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7" name="Google Shape;357;g255ac47f60a_0_93"/>
            <p:cNvCxnSpPr>
              <a:endCxn id="354" idx="0"/>
            </p:cNvCxnSpPr>
            <p:nvPr/>
          </p:nvCxnSpPr>
          <p:spPr>
            <a:xfrm>
              <a:off x="2043826" y="4805093"/>
              <a:ext cx="417600" cy="345000"/>
            </a:xfrm>
            <a:prstGeom prst="bentConnector2">
              <a:avLst/>
            </a:prstGeom>
            <a:noFill/>
            <a:ln w="9525" cap="flat" cmpd="sng">
              <a:solidFill>
                <a:srgbClr val="44546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8" name="Google Shape;358;g255ac47f60a_0_93"/>
            <p:cNvCxnSpPr>
              <a:stCxn id="352" idx="2"/>
              <a:endCxn id="355" idx="0"/>
            </p:cNvCxnSpPr>
            <p:nvPr/>
          </p:nvCxnSpPr>
          <p:spPr>
            <a:xfrm rot="16200000" flipH="1">
              <a:off x="2829857" y="3696758"/>
              <a:ext cx="438605" cy="2213683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44546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359" name="Google Shape;359;g255ac47f60a_0_93"/>
          <p:cNvGrpSpPr/>
          <p:nvPr/>
        </p:nvGrpSpPr>
        <p:grpSpPr>
          <a:xfrm>
            <a:off x="7296150" y="588931"/>
            <a:ext cx="4875050" cy="1789093"/>
            <a:chOff x="7296150" y="588931"/>
            <a:chExt cx="4875050" cy="1789093"/>
          </a:xfrm>
        </p:grpSpPr>
        <p:sp>
          <p:nvSpPr>
            <p:cNvPr id="360" name="Google Shape;360;g255ac47f60a_0_93"/>
            <p:cNvSpPr txBox="1"/>
            <p:nvPr/>
          </p:nvSpPr>
          <p:spPr>
            <a:xfrm>
              <a:off x="8005855" y="588931"/>
              <a:ext cx="3291000" cy="6770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s-ES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Handlinger som kan utføres materielt eller teknisk</a:t>
              </a:r>
              <a:endParaRPr dirty="0"/>
            </a:p>
          </p:txBody>
        </p:sp>
        <p:grpSp>
          <p:nvGrpSpPr>
            <p:cNvPr id="361" name="Google Shape;361;g255ac47f60a_0_93"/>
            <p:cNvGrpSpPr/>
            <p:nvPr/>
          </p:nvGrpSpPr>
          <p:grpSpPr>
            <a:xfrm>
              <a:off x="7296150" y="1266008"/>
              <a:ext cx="4875050" cy="1112016"/>
              <a:chOff x="7143750" y="1266008"/>
              <a:chExt cx="4875050" cy="1112016"/>
            </a:xfrm>
          </p:grpSpPr>
          <p:sp>
            <p:nvSpPr>
              <p:cNvPr id="362" name="Google Shape;362;g255ac47f60a_0_93"/>
              <p:cNvSpPr txBox="1"/>
              <p:nvPr/>
            </p:nvSpPr>
            <p:spPr>
              <a:xfrm>
                <a:off x="7143750" y="1607125"/>
                <a:ext cx="1485900" cy="6770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es-ES" sz="1600" b="0" i="0" u="none" strike="noStrike" cap="none" dirty="0">
                    <a:solidFill>
                      <a:srgbClr val="000000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Samle </a:t>
                </a:r>
                <a:endParaRPr sz="1600" b="0" i="0" u="none" strike="noStrike" cap="none" dirty="0">
                  <a:solidFill>
                    <a:srgbClr val="000000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es-ES" sz="1600" b="0" i="0" u="none" strike="noStrike" cap="none" dirty="0">
                    <a:solidFill>
                      <a:srgbClr val="000000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Data</a:t>
                </a:r>
                <a:endParaRPr sz="1600" b="0" i="0" u="none" strike="noStrike" cap="none" dirty="0">
                  <a:solidFill>
                    <a:srgbClr val="000000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</p:txBody>
          </p:sp>
          <p:sp>
            <p:nvSpPr>
              <p:cNvPr id="363" name="Google Shape;363;g255ac47f60a_0_93"/>
              <p:cNvSpPr txBox="1"/>
              <p:nvPr/>
            </p:nvSpPr>
            <p:spPr>
              <a:xfrm>
                <a:off x="8879475" y="1577488"/>
                <a:ext cx="1485900" cy="6770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es-ES" sz="1600" b="0" i="0" u="none" strike="noStrike" cap="none" dirty="0">
                    <a:solidFill>
                      <a:srgbClr val="000000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Håndtere</a:t>
                </a:r>
                <a:endParaRPr sz="1600" b="0" i="0" u="none" strike="noStrike" cap="none" dirty="0">
                  <a:solidFill>
                    <a:srgbClr val="000000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es-ES" sz="1600" b="0" i="0" u="none" strike="noStrike" cap="none" dirty="0">
                    <a:solidFill>
                      <a:srgbClr val="000000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Data</a:t>
                </a:r>
                <a:endParaRPr sz="1600" b="0" i="0" u="none" strike="noStrike" cap="none" dirty="0">
                  <a:solidFill>
                    <a:srgbClr val="000000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</p:txBody>
          </p:sp>
          <p:sp>
            <p:nvSpPr>
              <p:cNvPr id="364" name="Google Shape;364;g255ac47f60a_0_93"/>
              <p:cNvSpPr txBox="1"/>
              <p:nvPr/>
            </p:nvSpPr>
            <p:spPr>
              <a:xfrm>
                <a:off x="10532900" y="1454725"/>
                <a:ext cx="1485900" cy="9232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es-ES" sz="1600" b="0" i="0" u="none" strike="noStrike" cap="none" dirty="0">
                    <a:solidFill>
                      <a:srgbClr val="000000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Dele </a:t>
                </a:r>
                <a:endParaRPr sz="1600" b="0" i="0" u="none" strike="noStrike" cap="none" dirty="0">
                  <a:solidFill>
                    <a:srgbClr val="000000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es-ES" sz="1600" dirty="0">
                    <a:latin typeface="Comfortaa"/>
                    <a:ea typeface="Comfortaa"/>
                    <a:cs typeface="Comfortaa"/>
                    <a:sym typeface="Comfortaa"/>
                  </a:rPr>
                  <a:t>D</a:t>
                </a:r>
                <a:r>
                  <a:rPr lang="es-ES" sz="1600" b="0" i="0" u="none" strike="noStrike" cap="none" dirty="0">
                    <a:solidFill>
                      <a:srgbClr val="000000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ata</a:t>
                </a:r>
                <a:r>
                  <a:rPr lang="es-ES" sz="1600" dirty="0">
                    <a:latin typeface="Comfortaa"/>
                    <a:ea typeface="Comfortaa"/>
                    <a:cs typeface="Comfortaa"/>
                    <a:sym typeface="Comfortaa"/>
                  </a:rPr>
                  <a:t>-</a:t>
                </a:r>
                <a:r>
                  <a:rPr lang="es-ES" sz="1600" b="0" i="0" u="none" strike="noStrike" cap="none" dirty="0">
                    <a:solidFill>
                      <a:srgbClr val="000000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artefakter</a:t>
                </a:r>
                <a:endParaRPr sz="1600" b="0" i="0" u="none" strike="noStrike" cap="none" dirty="0">
                  <a:solidFill>
                    <a:srgbClr val="000000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</p:txBody>
          </p:sp>
          <p:cxnSp>
            <p:nvCxnSpPr>
              <p:cNvPr id="365" name="Google Shape;365;g255ac47f60a_0_93"/>
              <p:cNvCxnSpPr>
                <a:endCxn id="362" idx="0"/>
              </p:cNvCxnSpPr>
              <p:nvPr/>
            </p:nvCxnSpPr>
            <p:spPr>
              <a:xfrm flipH="1">
                <a:off x="7886700" y="1371925"/>
                <a:ext cx="1278300" cy="235200"/>
              </a:xfrm>
              <a:prstGeom prst="bentConnector2">
                <a:avLst/>
              </a:prstGeom>
              <a:noFill/>
              <a:ln w="9525" cap="flat" cmpd="sng">
                <a:solidFill>
                  <a:srgbClr val="44546A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66" name="Google Shape;366;g255ac47f60a_0_93"/>
              <p:cNvCxnSpPr>
                <a:stCxn id="360" idx="2"/>
                <a:endCxn id="363" idx="0"/>
              </p:cNvCxnSpPr>
              <p:nvPr/>
            </p:nvCxnSpPr>
            <p:spPr>
              <a:xfrm rot="16200000" flipH="1">
                <a:off x="9404951" y="1360013"/>
                <a:ext cx="311479" cy="123470"/>
              </a:xfrm>
              <a:prstGeom prst="bentConnector3">
                <a:avLst>
                  <a:gd name="adj1" fmla="val 50000"/>
                </a:avLst>
              </a:prstGeom>
              <a:noFill/>
              <a:ln w="9525" cap="flat" cmpd="sng">
                <a:solidFill>
                  <a:srgbClr val="44546A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67" name="Google Shape;367;g255ac47f60a_0_93"/>
              <p:cNvCxnSpPr>
                <a:endCxn id="364" idx="0"/>
              </p:cNvCxnSpPr>
              <p:nvPr/>
            </p:nvCxnSpPr>
            <p:spPr>
              <a:xfrm>
                <a:off x="9165050" y="1371925"/>
                <a:ext cx="2110800" cy="82800"/>
              </a:xfrm>
              <a:prstGeom prst="bentConnector2">
                <a:avLst/>
              </a:prstGeom>
              <a:noFill/>
              <a:ln w="9525" cap="flat" cmpd="sng">
                <a:solidFill>
                  <a:srgbClr val="44546A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368" name="Google Shape;368;g255ac47f60a_0_93"/>
          <p:cNvGrpSpPr/>
          <p:nvPr/>
        </p:nvGrpSpPr>
        <p:grpSpPr>
          <a:xfrm>
            <a:off x="6678249" y="4495687"/>
            <a:ext cx="5513826" cy="1561448"/>
            <a:chOff x="6678249" y="4495687"/>
            <a:chExt cx="5513826" cy="1561448"/>
          </a:xfrm>
        </p:grpSpPr>
        <p:sp>
          <p:nvSpPr>
            <p:cNvPr id="369" name="Google Shape;369;g255ac47f60a_0_93"/>
            <p:cNvSpPr txBox="1"/>
            <p:nvPr/>
          </p:nvSpPr>
          <p:spPr>
            <a:xfrm>
              <a:off x="7556251" y="4495687"/>
              <a:ext cx="4042500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s-ES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Handlinger som påvirker individer og verden</a:t>
              </a:r>
              <a:endParaRPr dirty="0"/>
            </a:p>
          </p:txBody>
        </p:sp>
        <p:grpSp>
          <p:nvGrpSpPr>
            <p:cNvPr id="370" name="Google Shape;370;g255ac47f60a_0_93"/>
            <p:cNvGrpSpPr/>
            <p:nvPr/>
          </p:nvGrpSpPr>
          <p:grpSpPr>
            <a:xfrm>
              <a:off x="6678249" y="5358069"/>
              <a:ext cx="4274176" cy="699066"/>
              <a:chOff x="257974" y="5403569"/>
              <a:chExt cx="4274176" cy="699066"/>
            </a:xfrm>
          </p:grpSpPr>
          <p:sp>
            <p:nvSpPr>
              <p:cNvPr id="371" name="Google Shape;371;g255ac47f60a_0_93"/>
              <p:cNvSpPr txBox="1"/>
              <p:nvPr/>
            </p:nvSpPr>
            <p:spPr>
              <a:xfrm>
                <a:off x="257974" y="5425557"/>
                <a:ext cx="1485900" cy="6770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nb-NO" sz="1600" dirty="0">
                    <a:latin typeface="Comfortaa"/>
                    <a:ea typeface="Comfortaa"/>
                    <a:cs typeface="Comfortaa"/>
                    <a:sym typeface="Comfortaa"/>
                  </a:rPr>
                  <a:t>Politikk og regulering</a:t>
                </a:r>
                <a:endParaRPr sz="1600" b="0" i="0" u="none" strike="noStrike" cap="none" dirty="0">
                  <a:solidFill>
                    <a:srgbClr val="000000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</p:txBody>
          </p:sp>
          <p:sp>
            <p:nvSpPr>
              <p:cNvPr id="372" name="Google Shape;372;g255ac47f60a_0_93"/>
              <p:cNvSpPr txBox="1"/>
              <p:nvPr/>
            </p:nvSpPr>
            <p:spPr>
              <a:xfrm>
                <a:off x="1745180" y="5403569"/>
                <a:ext cx="1485900" cy="6770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nb-NO" sz="1600" b="0" i="0" u="none" strike="noStrike" cap="none" dirty="0">
                    <a:solidFill>
                      <a:srgbClr val="000000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Beslutnings-taking</a:t>
                </a:r>
                <a:endParaRPr sz="1600" b="0" i="0" u="none" strike="noStrike" cap="none" dirty="0">
                  <a:solidFill>
                    <a:srgbClr val="000000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</p:txBody>
          </p:sp>
          <p:sp>
            <p:nvSpPr>
              <p:cNvPr id="373" name="Google Shape;373;g255ac47f60a_0_93"/>
              <p:cNvSpPr txBox="1"/>
              <p:nvPr/>
            </p:nvSpPr>
            <p:spPr>
              <a:xfrm>
                <a:off x="3046250" y="5404325"/>
                <a:ext cx="1485900" cy="6770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es-ES" sz="1600" b="0" i="0" u="none" strike="noStrike" cap="none" dirty="0">
                    <a:solidFill>
                      <a:srgbClr val="000000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Data</a:t>
                </a:r>
                <a:r>
                  <a:rPr lang="nb-NO" sz="1600" b="0" i="0" u="none" strike="noStrike" cap="none" dirty="0">
                    <a:solidFill>
                      <a:srgbClr val="000000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-aktivisme</a:t>
                </a:r>
                <a:endParaRPr sz="1600" b="0" i="0" u="none" strike="noStrike" cap="none" dirty="0">
                  <a:solidFill>
                    <a:srgbClr val="000000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</p:txBody>
          </p:sp>
        </p:grpSp>
        <p:sp>
          <p:nvSpPr>
            <p:cNvPr id="374" name="Google Shape;374;g255ac47f60a_0_93"/>
            <p:cNvSpPr txBox="1"/>
            <p:nvPr/>
          </p:nvSpPr>
          <p:spPr>
            <a:xfrm>
              <a:off x="10706175" y="5361400"/>
              <a:ext cx="1485900" cy="6770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nb-NO" sz="1600" b="0" i="0" u="none" strike="noStrike" cap="none" dirty="0">
                  <a:solidFill>
                    <a:srgbClr val="000000"/>
                  </a:solidFill>
                  <a:latin typeface="Comfortaa"/>
                  <a:ea typeface="Comfortaa"/>
                  <a:cs typeface="Comfortaa"/>
                  <a:sym typeface="Comfortaa"/>
                </a:rPr>
                <a:t>Data-påvirkning</a:t>
              </a:r>
              <a:endParaRPr sz="1600" b="0" i="0" u="none" strike="noStrike" cap="none" dirty="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cxnSp>
          <p:nvCxnSpPr>
            <p:cNvPr id="375" name="Google Shape;375;g255ac47f60a_0_93"/>
            <p:cNvCxnSpPr>
              <a:stCxn id="369" idx="2"/>
              <a:endCxn id="371" idx="0"/>
            </p:cNvCxnSpPr>
            <p:nvPr/>
          </p:nvCxnSpPr>
          <p:spPr>
            <a:xfrm rot="5400000">
              <a:off x="8272594" y="4075149"/>
              <a:ext cx="453513" cy="2156302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44546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76" name="Google Shape;376;g255ac47f60a_0_93"/>
            <p:cNvCxnSpPr>
              <a:stCxn id="369" idx="2"/>
              <a:endCxn id="374" idx="0"/>
            </p:cNvCxnSpPr>
            <p:nvPr/>
          </p:nvCxnSpPr>
          <p:spPr>
            <a:xfrm rot="16200000" flipH="1">
              <a:off x="10295885" y="4208160"/>
              <a:ext cx="434856" cy="1871624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44546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377" name="Google Shape;377;g255ac47f60a_0_93"/>
          <p:cNvCxnSpPr>
            <a:stCxn id="372" idx="0"/>
            <a:endCxn id="372" idx="0"/>
          </p:cNvCxnSpPr>
          <p:nvPr/>
        </p:nvCxnSpPr>
        <p:spPr>
          <a:xfrm>
            <a:off x="8908405" y="5358069"/>
            <a:ext cx="0" cy="0"/>
          </a:xfrm>
          <a:prstGeom prst="straightConnector1">
            <a:avLst/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8" name="Google Shape;378;g255ac47f60a_0_93"/>
          <p:cNvCxnSpPr>
            <a:stCxn id="372" idx="0"/>
            <a:endCxn id="372" idx="0"/>
          </p:cNvCxnSpPr>
          <p:nvPr/>
        </p:nvCxnSpPr>
        <p:spPr>
          <a:xfrm>
            <a:off x="8908405" y="5358069"/>
            <a:ext cx="0" cy="0"/>
          </a:xfrm>
          <a:prstGeom prst="straightConnector1">
            <a:avLst/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9" name="Google Shape;379;g255ac47f60a_0_93"/>
          <p:cNvCxnSpPr>
            <a:stCxn id="369" idx="2"/>
            <a:endCxn id="372" idx="0"/>
          </p:cNvCxnSpPr>
          <p:nvPr/>
        </p:nvCxnSpPr>
        <p:spPr>
          <a:xfrm rot="5400000">
            <a:off x="9027191" y="4807758"/>
            <a:ext cx="431525" cy="66909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0" name="Google Shape;380;g255ac47f60a_0_93"/>
          <p:cNvCxnSpPr>
            <a:stCxn id="369" idx="2"/>
            <a:endCxn id="373" idx="0"/>
          </p:cNvCxnSpPr>
          <p:nvPr/>
        </p:nvCxnSpPr>
        <p:spPr>
          <a:xfrm rot="16200000" flipH="1">
            <a:off x="9677348" y="4826697"/>
            <a:ext cx="432281" cy="63197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406E"/>
        </a:solidFill>
        <a:effectLst/>
      </p:bgPr>
    </p:bg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7447" y="679450"/>
            <a:ext cx="8128000" cy="54991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26"/>
          <p:cNvSpPr txBox="1"/>
          <p:nvPr/>
        </p:nvSpPr>
        <p:spPr>
          <a:xfrm>
            <a:off x="496764" y="1414725"/>
            <a:ext cx="6781367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lang="nb-NO" sz="10000" b="0" i="0" u="none" strike="noStrike" cap="none" dirty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Takk!</a:t>
            </a:r>
            <a:endParaRPr lang="nb-N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9"/>
          <p:cNvSpPr txBox="1">
            <a:spLocks noGrp="1"/>
          </p:cNvSpPr>
          <p:nvPr>
            <p:ph type="body" idx="2"/>
          </p:nvPr>
        </p:nvSpPr>
        <p:spPr>
          <a:xfrm>
            <a:off x="7685903" y="1836025"/>
            <a:ext cx="4399005" cy="4181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ES" dirty="0" err="1"/>
              <a:t>Sett</a:t>
            </a:r>
            <a:r>
              <a:rPr lang="es-ES" dirty="0"/>
              <a:t> </a:t>
            </a:r>
            <a:r>
              <a:rPr lang="es-ES" dirty="0" err="1"/>
              <a:t>inn</a:t>
            </a:r>
            <a:r>
              <a:rPr lang="es-ES" dirty="0"/>
              <a:t> din LOGO </a:t>
            </a:r>
            <a:r>
              <a:rPr lang="es-ES" dirty="0" err="1"/>
              <a:t>her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392" name="Google Shape;392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3871" y="487133"/>
            <a:ext cx="3928985" cy="5304678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29"/>
          <p:cNvSpPr txBox="1"/>
          <p:nvPr/>
        </p:nvSpPr>
        <p:spPr>
          <a:xfrm>
            <a:off x="9286393" y="5746863"/>
            <a:ext cx="2531736" cy="1045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406E"/>
              </a:buClr>
              <a:buSzPts val="2800"/>
              <a:buFont typeface="Poppins Medium"/>
              <a:buNone/>
            </a:pPr>
            <a:r>
              <a:rPr lang="es-ES" sz="2800" b="0" i="0" u="none" strike="noStrike" cap="none" dirty="0" err="1">
                <a:solidFill>
                  <a:srgbClr val="0D406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Sted</a:t>
            </a: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406E"/>
              </a:buClr>
              <a:buSzPts val="2800"/>
              <a:buFont typeface="Poppins Medium"/>
              <a:buNone/>
            </a:pPr>
            <a:r>
              <a:rPr lang="es-ES" sz="2800" b="0" i="0" u="none" strike="noStrike" cap="none" dirty="0">
                <a:solidFill>
                  <a:srgbClr val="0D406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Dato</a:t>
            </a: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4" name="Google Shape;394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41225" y="126341"/>
            <a:ext cx="838200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3800" y="5857300"/>
            <a:ext cx="3929101" cy="825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340825" y="3390371"/>
            <a:ext cx="2054405" cy="2089006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29"/>
          <p:cNvSpPr txBox="1"/>
          <p:nvPr/>
        </p:nvSpPr>
        <p:spPr>
          <a:xfrm>
            <a:off x="5050245" y="5484034"/>
            <a:ext cx="263565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https://toolkit.dalicitizens.eu/</a:t>
            </a:r>
            <a:endParaRPr/>
          </a:p>
        </p:txBody>
      </p:sp>
      <p:pic>
        <p:nvPicPr>
          <p:cNvPr id="398" name="Google Shape;398;p2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340825" y="640151"/>
            <a:ext cx="2054405" cy="2094339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29"/>
          <p:cNvSpPr txBox="1"/>
          <p:nvPr/>
        </p:nvSpPr>
        <p:spPr>
          <a:xfrm>
            <a:off x="5344670" y="2704672"/>
            <a:ext cx="205056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https://dalicitizens.eu/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5ac47f60a_0_72"/>
          <p:cNvSpPr/>
          <p:nvPr/>
        </p:nvSpPr>
        <p:spPr>
          <a:xfrm>
            <a:off x="244929" y="4988378"/>
            <a:ext cx="5851071" cy="1706335"/>
          </a:xfrm>
          <a:custGeom>
            <a:avLst/>
            <a:gdLst/>
            <a:ahLst/>
            <a:cxnLst/>
            <a:rect l="l" t="t" r="r" b="b"/>
            <a:pathLst>
              <a:path w="5851071" h="1706335" extrusionOk="0">
                <a:moveTo>
                  <a:pt x="0" y="853168"/>
                </a:moveTo>
                <a:cubicBezTo>
                  <a:pt x="-150119" y="289379"/>
                  <a:pt x="1168610" y="52993"/>
                  <a:pt x="2925536" y="0"/>
                </a:cubicBezTo>
                <a:cubicBezTo>
                  <a:pt x="4567346" y="5491"/>
                  <a:pt x="5824994" y="382805"/>
                  <a:pt x="5851072" y="853168"/>
                </a:cubicBezTo>
                <a:cubicBezTo>
                  <a:pt x="5672143" y="1499094"/>
                  <a:pt x="4510790" y="1874782"/>
                  <a:pt x="2925536" y="1706336"/>
                </a:cubicBezTo>
                <a:cubicBezTo>
                  <a:pt x="1240009" y="1668148"/>
                  <a:pt x="49325" y="1347928"/>
                  <a:pt x="0" y="853168"/>
                </a:cubicBezTo>
                <a:close/>
              </a:path>
            </a:pathLst>
          </a:custGeom>
          <a:noFill/>
          <a:ln w="508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/>
        </p:nvSpPr>
        <p:spPr>
          <a:xfrm>
            <a:off x="2254915" y="366481"/>
            <a:ext cx="7776600" cy="4585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lang="es-ES" sz="10000" b="0" i="0" u="none" strike="noStrike" cap="none" dirty="0" err="1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Hva</a:t>
            </a:r>
            <a:r>
              <a:rPr lang="es-ES" sz="10000" b="0" i="0" u="none" strike="noStrike" cap="none" dirty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s-ES" sz="10000" b="0" i="0" u="none" strike="noStrike" cap="none" dirty="0" err="1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vet</a:t>
            </a:r>
            <a:r>
              <a:rPr lang="es-ES" sz="10000" b="0" i="0" u="none" strike="noStrike" cap="none" dirty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du </a:t>
            </a:r>
            <a:r>
              <a:rPr lang="es-ES" sz="9600" b="0" i="0" u="none" strike="noStrike" cap="none" dirty="0" err="1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om</a:t>
            </a:r>
            <a:r>
              <a:rPr lang="es-ES" sz="9600" b="0" i="0" u="none" strike="noStrike" cap="none" dirty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dine data?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g255ac47f60a_0_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19550" y="0"/>
            <a:ext cx="12237698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g255ac47f60a_0_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41538" y="2640713"/>
            <a:ext cx="2940925" cy="2331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255ac47f60a_0_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7781">
            <a:off x="875568" y="933312"/>
            <a:ext cx="2868863" cy="1904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255ac47f60a_0_13" descr="Logotipo, nombre de la empresa&#10;&#10;Descripción generada automá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59878" y="97924"/>
            <a:ext cx="1484340" cy="210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255ac47f60a_0_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298700" y="341525"/>
            <a:ext cx="3076299" cy="207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255ac47f60a_0_13"/>
          <p:cNvPicPr preferRelativeResize="0"/>
          <p:nvPr/>
        </p:nvPicPr>
        <p:blipFill rotWithShape="1">
          <a:blip r:embed="rId7">
            <a:alphaModFix/>
          </a:blip>
          <a:srcRect r="42129"/>
          <a:stretch/>
        </p:blipFill>
        <p:spPr>
          <a:xfrm>
            <a:off x="4644501" y="5195600"/>
            <a:ext cx="2930675" cy="155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255ac47f60a_0_13"/>
          <p:cNvPicPr preferRelativeResize="0"/>
          <p:nvPr/>
        </p:nvPicPr>
        <p:blipFill rotWithShape="1">
          <a:blip r:embed="rId7">
            <a:alphaModFix/>
          </a:blip>
          <a:srcRect l="56743"/>
          <a:stretch/>
        </p:blipFill>
        <p:spPr>
          <a:xfrm>
            <a:off x="7508900" y="5192412"/>
            <a:ext cx="2207450" cy="1567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255ac47f60a_0_13"/>
          <p:cNvPicPr preferRelativeResize="0"/>
          <p:nvPr/>
        </p:nvPicPr>
        <p:blipFill rotWithShape="1">
          <a:blip r:embed="rId8">
            <a:alphaModFix/>
          </a:blip>
          <a:srcRect t="3300" r="48649"/>
          <a:stretch/>
        </p:blipFill>
        <p:spPr>
          <a:xfrm>
            <a:off x="891320" y="5304310"/>
            <a:ext cx="2627304" cy="1446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255ac47f60a_0_1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04008" y="3017900"/>
            <a:ext cx="1649475" cy="2102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255ac47f60a_0_1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862629" y="3571063"/>
            <a:ext cx="2207440" cy="3027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255ac47f60a_0_13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146637" y="2500574"/>
            <a:ext cx="2474776" cy="253234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255ac47f60a_0_13"/>
          <p:cNvSpPr txBox="1"/>
          <p:nvPr/>
        </p:nvSpPr>
        <p:spPr>
          <a:xfrm>
            <a:off x="0" y="127527"/>
            <a:ext cx="7259100" cy="13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406E"/>
              </a:buClr>
              <a:buSzPts val="5000"/>
              <a:buFont typeface="Poppins Medium"/>
              <a:buNone/>
            </a:pPr>
            <a:r>
              <a:rPr lang="es-ES" sz="5000" b="0" i="0" u="none" strike="noStrike" cap="none" dirty="0" err="1">
                <a:solidFill>
                  <a:srgbClr val="0D406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Hvilke</a:t>
            </a:r>
            <a:r>
              <a:rPr lang="es-ES" sz="5000" b="0" i="0" u="none" strike="noStrike" cap="none" dirty="0">
                <a:solidFill>
                  <a:srgbClr val="0D406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s-ES" sz="5000" b="0" i="0" u="none" strike="noStrike" cap="none" dirty="0" err="1">
                <a:solidFill>
                  <a:srgbClr val="0D406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spill</a:t>
            </a:r>
            <a:r>
              <a:rPr lang="es-ES" sz="5000" b="0" i="0" u="none" strike="noStrike" cap="none" dirty="0">
                <a:solidFill>
                  <a:srgbClr val="0D406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g255ac47f60a_0_1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35100" y="3098775"/>
            <a:ext cx="1512441" cy="2101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255ac47f60a_0_1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998385" y="341525"/>
            <a:ext cx="1079500" cy="1509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255ac47f60a_0_1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1287925" y="340586"/>
            <a:ext cx="539750" cy="754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255ac47f60a_0_1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1264136" y="1201444"/>
            <a:ext cx="539750" cy="754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255ac47f60a_0_1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0454511" y="1974762"/>
            <a:ext cx="1079500" cy="1078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9"/>
          <p:cNvSpPr txBox="1">
            <a:spLocks noGrp="1"/>
          </p:cNvSpPr>
          <p:nvPr>
            <p:ph type="title"/>
          </p:nvPr>
        </p:nvSpPr>
        <p:spPr>
          <a:xfrm>
            <a:off x="846788" y="554147"/>
            <a:ext cx="1049842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Poppins Medium"/>
              <a:buNone/>
            </a:pPr>
            <a:r>
              <a:rPr lang="es-ES">
                <a:solidFill>
                  <a:srgbClr val="00206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Wifi and Data!</a:t>
            </a:r>
            <a:endParaRPr/>
          </a:p>
        </p:txBody>
      </p:sp>
      <p:pic>
        <p:nvPicPr>
          <p:cNvPr id="237" name="Google Shape;237;p9"/>
          <p:cNvPicPr preferRelativeResize="0"/>
          <p:nvPr/>
        </p:nvPicPr>
        <p:blipFill rotWithShape="1">
          <a:blip r:embed="rId3">
            <a:alphaModFix/>
          </a:blip>
          <a:srcRect t="1088"/>
          <a:stretch/>
        </p:blipFill>
        <p:spPr>
          <a:xfrm>
            <a:off x="113325" y="2868175"/>
            <a:ext cx="4140349" cy="2720524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9"/>
          <p:cNvSpPr/>
          <p:nvPr/>
        </p:nvSpPr>
        <p:spPr>
          <a:xfrm>
            <a:off x="4703819" y="2496637"/>
            <a:ext cx="6917705" cy="941833"/>
          </a:xfrm>
          <a:prstGeom prst="rect">
            <a:avLst/>
          </a:prstGeom>
          <a:noFill/>
          <a:ln w="38100" cap="flat" cmpd="sng">
            <a:solidFill>
              <a:srgbClr val="64B4C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b-NO" sz="1800" b="0" i="0" u="none" strike="noStrike" cap="none" dirty="0">
                <a:solidFill>
                  <a:srgbClr val="0D406E"/>
                </a:solidFill>
                <a:latin typeface="Calibri"/>
                <a:ea typeface="Calibri"/>
                <a:cs typeface="Calibri"/>
                <a:sym typeface="Calibri"/>
              </a:rPr>
              <a:t> Være bevisst på / ha kunnskap om at data eksisterer</a:t>
            </a:r>
            <a:endParaRPr lang="nb-NO" sz="2400" b="0" i="0" u="none" strike="noStrike" cap="none" dirty="0">
              <a:solidFill>
                <a:srgbClr val="0D406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9"/>
          <p:cNvSpPr/>
          <p:nvPr/>
        </p:nvSpPr>
        <p:spPr>
          <a:xfrm>
            <a:off x="4703819" y="4844143"/>
            <a:ext cx="6933009" cy="1070527"/>
          </a:xfrm>
          <a:prstGeom prst="rect">
            <a:avLst/>
          </a:prstGeom>
          <a:noFill/>
          <a:ln w="38100" cap="flat" cmpd="sng">
            <a:solidFill>
              <a:srgbClr val="64B4C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9"/>
          <p:cNvSpPr/>
          <p:nvPr/>
        </p:nvSpPr>
        <p:spPr>
          <a:xfrm>
            <a:off x="4719123" y="3665655"/>
            <a:ext cx="6917705" cy="941833"/>
          </a:xfrm>
          <a:prstGeom prst="rect">
            <a:avLst/>
          </a:prstGeom>
          <a:noFill/>
          <a:ln w="38100" cap="flat" cmpd="sng">
            <a:solidFill>
              <a:srgbClr val="64B4C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nb-NO" sz="1800" b="0" i="0" u="none" strike="noStrike" cap="none" dirty="0">
                <a:solidFill>
                  <a:srgbClr val="0D406E"/>
                </a:solidFill>
                <a:latin typeface="Calibri"/>
                <a:ea typeface="Calibri"/>
                <a:cs typeface="Calibri"/>
                <a:sym typeface="Calibri"/>
              </a:rPr>
              <a:t>En tilpasning av brettspillet ‘</a:t>
            </a:r>
            <a:r>
              <a:rPr lang="nb-NO" sz="1800" b="0" i="0" u="none" strike="noStrike" cap="none" dirty="0" err="1">
                <a:solidFill>
                  <a:srgbClr val="0D406E"/>
                </a:solidFill>
                <a:latin typeface="Calibri"/>
                <a:ea typeface="Calibri"/>
                <a:cs typeface="Calibri"/>
                <a:sym typeface="Calibri"/>
              </a:rPr>
              <a:t>Stigespill</a:t>
            </a:r>
            <a:r>
              <a:rPr lang="nb-NO" sz="1800" b="0" i="0" u="none" strike="noStrike" cap="none" dirty="0">
                <a:solidFill>
                  <a:srgbClr val="0D406E"/>
                </a:solidFill>
                <a:latin typeface="Calibri"/>
                <a:ea typeface="Calibri"/>
                <a:cs typeface="Calibri"/>
                <a:sym typeface="Calibri"/>
              </a:rPr>
              <a:t>’, med </a:t>
            </a:r>
            <a:r>
              <a:rPr lang="nb-NO" sz="1800" b="0" i="0" u="none" strike="noStrike" cap="none" dirty="0" err="1">
                <a:solidFill>
                  <a:srgbClr val="0D406E"/>
                </a:solidFill>
                <a:latin typeface="Calibri"/>
                <a:ea typeface="Calibri"/>
                <a:cs typeface="Calibri"/>
                <a:sym typeface="Calibri"/>
              </a:rPr>
              <a:t>trivia</a:t>
            </a:r>
            <a:r>
              <a:rPr lang="nb-NO" sz="1800" b="0" i="0" u="none" strike="noStrike" cap="none" dirty="0">
                <a:solidFill>
                  <a:srgbClr val="0D406E"/>
                </a:solidFill>
                <a:latin typeface="Calibri"/>
                <a:ea typeface="Calibri"/>
                <a:cs typeface="Calibri"/>
                <a:sym typeface="Calibri"/>
              </a:rPr>
              <a:t>-spørsmål om data. </a:t>
            </a:r>
            <a:endParaRPr lang="nb-NO"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1" name="Google Shape;24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19766" y="3554277"/>
            <a:ext cx="598714" cy="598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19766" y="2269452"/>
            <a:ext cx="598714" cy="598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9" descr="Logotipo, Icono&#10;&#10;Descripción generada automáticament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342638" y="4650011"/>
            <a:ext cx="663939" cy="663939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9"/>
          <p:cNvSpPr txBox="1"/>
          <p:nvPr/>
        </p:nvSpPr>
        <p:spPr>
          <a:xfrm>
            <a:off x="5018480" y="5056240"/>
            <a:ext cx="609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nb-NO" sz="1800" b="0" i="0" u="none" strike="noStrike" cap="none" dirty="0">
                <a:solidFill>
                  <a:srgbClr val="0D406E"/>
                </a:solidFill>
                <a:latin typeface="Calibri"/>
                <a:ea typeface="Calibri"/>
                <a:cs typeface="Calibri"/>
                <a:sym typeface="Calibri"/>
              </a:rPr>
              <a:t>Den første spilleren som får sin spillfigur over målstreken (posisjon 36), vinner spillet.</a:t>
            </a:r>
            <a:endParaRPr lang="nb-NO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"/>
          <p:cNvSpPr txBox="1">
            <a:spLocks noGrp="1"/>
          </p:cNvSpPr>
          <p:nvPr>
            <p:ph type="title"/>
          </p:nvPr>
        </p:nvSpPr>
        <p:spPr>
          <a:xfrm>
            <a:off x="846788" y="488205"/>
            <a:ext cx="1049842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Poppins Medium"/>
              <a:buNone/>
            </a:pPr>
            <a:r>
              <a:rPr lang="es-ES">
                <a:solidFill>
                  <a:srgbClr val="00206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Where is Data in your Story?</a:t>
            </a:r>
            <a:endParaRPr/>
          </a:p>
        </p:txBody>
      </p:sp>
      <p:sp>
        <p:nvSpPr>
          <p:cNvPr id="224" name="Google Shape;224;p10"/>
          <p:cNvSpPr/>
          <p:nvPr/>
        </p:nvSpPr>
        <p:spPr>
          <a:xfrm>
            <a:off x="4719123" y="2487167"/>
            <a:ext cx="6917705" cy="941833"/>
          </a:xfrm>
          <a:prstGeom prst="rect">
            <a:avLst/>
          </a:prstGeom>
          <a:noFill/>
          <a:ln w="38100" cap="flat" cmpd="sng">
            <a:solidFill>
              <a:srgbClr val="64B4C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b-NO" sz="1800" b="0" i="0" u="none" strike="noStrike" cap="none" dirty="0">
                <a:solidFill>
                  <a:srgbClr val="0D406E"/>
                </a:solidFill>
                <a:latin typeface="Calibri"/>
                <a:ea typeface="Calibri"/>
                <a:cs typeface="Calibri"/>
                <a:sym typeface="Calibri"/>
              </a:rPr>
              <a:t>Forstå individets og sivilsamfunnets potensial for å bruke data</a:t>
            </a:r>
            <a:endParaRPr lang="nb-NO"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0"/>
          <p:cNvSpPr/>
          <p:nvPr/>
        </p:nvSpPr>
        <p:spPr>
          <a:xfrm>
            <a:off x="4703819" y="4844143"/>
            <a:ext cx="6933009" cy="1070527"/>
          </a:xfrm>
          <a:prstGeom prst="rect">
            <a:avLst/>
          </a:prstGeom>
          <a:noFill/>
          <a:ln w="38100" cap="flat" cmpd="sng">
            <a:solidFill>
              <a:srgbClr val="64B4C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0"/>
          <p:cNvSpPr/>
          <p:nvPr/>
        </p:nvSpPr>
        <p:spPr>
          <a:xfrm>
            <a:off x="4719123" y="3665655"/>
            <a:ext cx="6917705" cy="941833"/>
          </a:xfrm>
          <a:prstGeom prst="rect">
            <a:avLst/>
          </a:prstGeom>
          <a:noFill/>
          <a:ln w="38100" cap="flat" cmpd="sng">
            <a:solidFill>
              <a:srgbClr val="64B4C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nb-NO" sz="1800" b="0" i="0" u="none" strike="noStrike" cap="none" dirty="0">
                <a:solidFill>
                  <a:srgbClr val="0D406E"/>
                </a:solidFill>
                <a:latin typeface="Calibri"/>
                <a:ea typeface="Calibri"/>
                <a:cs typeface="Calibri"/>
                <a:sym typeface="Calibri"/>
              </a:rPr>
              <a:t>    Lag en fortelling ved hjelp av illustrasjonene på kortene. </a:t>
            </a:r>
            <a:r>
              <a:rPr lang="nb-NO" sz="1800" dirty="0">
                <a:solidFill>
                  <a:srgbClr val="0D406E"/>
                </a:solidFill>
                <a:latin typeface="Calibri"/>
                <a:ea typeface="Calibri"/>
                <a:cs typeface="Calibri"/>
                <a:sym typeface="Calibri"/>
              </a:rPr>
              <a:t>De illustrerer ulike aktiviteter, personer og</a:t>
            </a:r>
            <a:r>
              <a:rPr lang="nb-NO" sz="1800" b="0" i="0" u="none" strike="noStrike" cap="none" dirty="0">
                <a:solidFill>
                  <a:srgbClr val="0D406E"/>
                </a:solidFill>
                <a:latin typeface="Calibri"/>
                <a:ea typeface="Calibri"/>
                <a:cs typeface="Calibri"/>
                <a:sym typeface="Calibri"/>
              </a:rPr>
              <a:t> data man skaper i hverdagen. </a:t>
            </a:r>
            <a:endParaRPr lang="nb-NO"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95772" y="3521617"/>
            <a:ext cx="598714" cy="598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34179" y="2280924"/>
            <a:ext cx="598714" cy="598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0"/>
          <p:cNvPicPr preferRelativeResize="0"/>
          <p:nvPr/>
        </p:nvPicPr>
        <p:blipFill rotWithShape="1">
          <a:blip r:embed="rId5">
            <a:alphaModFix/>
          </a:blip>
          <a:srcRect t="2124" r="48649" b="-1408"/>
          <a:stretch/>
        </p:blipFill>
        <p:spPr>
          <a:xfrm>
            <a:off x="186300" y="2879650"/>
            <a:ext cx="3883274" cy="21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0"/>
          <p:cNvSpPr txBox="1"/>
          <p:nvPr/>
        </p:nvSpPr>
        <p:spPr>
          <a:xfrm>
            <a:off x="5032892" y="4897622"/>
            <a:ext cx="631231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b-NO" sz="1800" b="0" i="0" u="none" strike="noStrike" cap="none" dirty="0">
                <a:solidFill>
                  <a:srgbClr val="0D406E"/>
                </a:solidFill>
                <a:latin typeface="Calibri"/>
                <a:ea typeface="Calibri"/>
                <a:cs typeface="Calibri"/>
                <a:sym typeface="Calibri"/>
              </a:rPr>
              <a:t>Fortellingen som får flest stemmer, vinner runden. Etter tre runder kåres vinneren: den som har vunnet flest runder, vinner spillet. </a:t>
            </a:r>
            <a:endParaRPr lang="nb-N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p10" descr="Logotipo, Icono&#10;&#10;Descripción generada automáticament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387153" y="4695002"/>
            <a:ext cx="663939" cy="663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1413</Words>
  <Application>Microsoft Office PowerPoint</Application>
  <PresentationFormat>Widescreen</PresentationFormat>
  <Paragraphs>143</Paragraphs>
  <Slides>27</Slides>
  <Notes>27</Notes>
  <HiddenSlides>0</HiddenSlides>
  <MMClips>0</MMClips>
  <ScaleCrop>false</ScaleCrop>
  <HeadingPairs>
    <vt:vector size="6" baseType="variant">
      <vt:variant>
        <vt:lpstr>Brukte skrifter</vt:lpstr>
      </vt:variant>
      <vt:variant>
        <vt:i4>8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27</vt:i4>
      </vt:variant>
    </vt:vector>
  </HeadingPairs>
  <TitlesOfParts>
    <vt:vector size="36" baseType="lpstr">
      <vt:lpstr>Poppins Medium</vt:lpstr>
      <vt:lpstr>Symbol</vt:lpstr>
      <vt:lpstr>HelveticaNeueLT Std Lt Cn</vt:lpstr>
      <vt:lpstr>Roboto</vt:lpstr>
      <vt:lpstr>Calibri</vt:lpstr>
      <vt:lpstr>Comfortaa</vt:lpstr>
      <vt:lpstr>Arial</vt:lpstr>
      <vt:lpstr>Caveat</vt:lpstr>
      <vt:lpstr>Tema de Office</vt:lpstr>
      <vt:lpstr>City DATE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Wifi and Data!</vt:lpstr>
      <vt:lpstr>Where is Data in your Story?</vt:lpstr>
      <vt:lpstr>Daliopoly</vt:lpstr>
      <vt:lpstr>Game of phones</vt:lpstr>
      <vt:lpstr>Data Iceberg</vt:lpstr>
      <vt:lpstr>Protearn your data</vt:lpstr>
      <vt:lpstr>Data Takeover</vt:lpstr>
      <vt:lpstr>Data chain</vt:lpstr>
      <vt:lpstr>DATABI</vt:lpstr>
      <vt:lpstr>Dalicious week</vt:lpstr>
      <vt:lpstr>Dali Life</vt:lpstr>
      <vt:lpstr>Dali Escape Room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City DATE</dc:title>
  <dc:creator>Inma Haba Ortuño</dc:creator>
  <cp:lastModifiedBy>Fride Haram Klykken</cp:lastModifiedBy>
  <cp:revision>24</cp:revision>
  <dcterms:created xsi:type="dcterms:W3CDTF">2022-09-05T17:46:35Z</dcterms:created>
  <dcterms:modified xsi:type="dcterms:W3CDTF">2024-02-23T10:59:47Z</dcterms:modified>
</cp:coreProperties>
</file>