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61" r:id="rId3"/>
    <p:sldId id="291" r:id="rId4"/>
    <p:sldId id="281" r:id="rId5"/>
    <p:sldId id="289" r:id="rId6"/>
    <p:sldId id="288" r:id="rId7"/>
    <p:sldId id="290" r:id="rId8"/>
    <p:sldId id="282" r:id="rId9"/>
    <p:sldId id="283" r:id="rId10"/>
    <p:sldId id="292" r:id="rId11"/>
    <p:sldId id="284" r:id="rId12"/>
    <p:sldId id="293" r:id="rId13"/>
    <p:sldId id="294" r:id="rId14"/>
    <p:sldId id="306" r:id="rId15"/>
    <p:sldId id="262" r:id="rId16"/>
    <p:sldId id="287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86" r:id="rId28"/>
    <p:sldId id="267" r:id="rId29"/>
    <p:sldId id="268" r:id="rId30"/>
    <p:sldId id="269" r:id="rId31"/>
    <p:sldId id="270" r:id="rId32"/>
    <p:sldId id="272" r:id="rId33"/>
    <p:sldId id="274" r:id="rId34"/>
    <p:sldId id="275" r:id="rId35"/>
    <p:sldId id="276" r:id="rId36"/>
    <p:sldId id="277" r:id="rId37"/>
    <p:sldId id="278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61"/>
            <p14:sldId id="291"/>
            <p14:sldId id="281"/>
            <p14:sldId id="289"/>
            <p14:sldId id="288"/>
            <p14:sldId id="290"/>
            <p14:sldId id="282"/>
            <p14:sldId id="283"/>
            <p14:sldId id="292"/>
            <p14:sldId id="284"/>
            <p14:sldId id="293"/>
            <p14:sldId id="294"/>
            <p14:sldId id="306"/>
            <p14:sldId id="262"/>
            <p14:sldId id="287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Tema 1" id="{6D9936A3-3945-4757-BC8B-B5C252D8E036}">
          <p14:sldIdLst>
            <p14:sldId id="286"/>
            <p14:sldId id="267"/>
          </p14:sldIdLst>
        </p14:section>
        <p14:section name="Diapositivas de muestra para elementos visuales" id="{BAB3A466-96C9-4230-9978-795378D75699}">
          <p14:sldIdLst>
            <p14:sldId id="268"/>
            <p14:sldId id="269"/>
            <p14:sldId id="270"/>
          </p14:sldIdLst>
        </p14:section>
        <p14:section name="Caso práctico" id="{8C0305C9-B152-4FBA-A789-FE1976D53990}">
          <p14:sldIdLst>
            <p14:sldId id="272"/>
            <p14:sldId id="274"/>
          </p14:sldIdLst>
        </p14:section>
        <p14:section name="Conclusión y resumen" id="{790CEF5B-569A-4C2F-BED5-750B08C0E5AD}">
          <p14:sldIdLst>
            <p14:sldId id="275"/>
            <p14:sldId id="276"/>
            <p14:sldId id="277"/>
          </p14:sldIdLst>
        </p14:section>
        <p14:section name="Apéndice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7" d="100"/>
          <a:sy n="77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Nuevo empleado</c:v>
                </c:pt>
                <c:pt idx="1">
                  <c:v>1 año</c:v>
                </c:pt>
                <c:pt idx="2">
                  <c:v>2 años</c:v>
                </c:pt>
                <c:pt idx="3">
                  <c:v>3 años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17344"/>
        <c:axId val="34066368"/>
      </c:lineChart>
      <c:catAx>
        <c:axId val="7417344"/>
        <c:scaling>
          <c:orientation val="minMax"/>
        </c:scaling>
        <c:delete val="0"/>
        <c:axPos val="b"/>
        <c:majorTickMark val="out"/>
        <c:minorTickMark val="none"/>
        <c:tickLblPos val="nextTo"/>
        <c:crossAx val="34066368"/>
        <c:crosses val="autoZero"/>
        <c:auto val="1"/>
        <c:lblAlgn val="ctr"/>
        <c:lblOffset val="100"/>
        <c:noMultiLvlLbl val="0"/>
      </c:catAx>
      <c:valAx>
        <c:axId val="3406636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7417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31D910BA-8EA3-4921-876B-86D865B23BB8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1D4C8F-E27A-432C-B288-0143A04288A6}" type="parTrans" cxnId="{E57CB278-19BE-44BF-9388-DD4CAA5C938B}">
      <dgm:prSet/>
      <dgm:spPr/>
      <dgm:t>
        <a:bodyPr/>
        <a:lstStyle/>
        <a:p>
          <a:endParaRPr lang="es-AR"/>
        </a:p>
      </dgm:t>
    </dgm:pt>
    <dgm:pt modelId="{1F70E3B6-028A-477A-BB19-AF12CADB78F5}" type="sibTrans" cxnId="{E57CB278-19BE-44BF-9388-DD4CAA5C938B}">
      <dgm:prSet/>
      <dgm:spPr/>
      <dgm:t>
        <a:bodyPr/>
        <a:lstStyle/>
        <a:p>
          <a:endParaRPr lang="es-AR"/>
        </a:p>
      </dgm:t>
    </dgm:pt>
    <dgm:pt modelId="{B10C4702-A8AA-47EE-B92E-8CA167E11A52}">
      <dgm:prSet phldrT="[Text]" custT="1"/>
      <dgm:spPr/>
      <dgm:t>
        <a:bodyPr/>
        <a:lstStyle/>
        <a:p>
          <a:r>
            <a: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890F01-A587-4E88-8F50-934D6A9EF563}" type="parTrans" cxnId="{89BE4BC3-36E6-42AF-B391-662AA64F345A}">
      <dgm:prSet/>
      <dgm:spPr/>
      <dgm:t>
        <a:bodyPr/>
        <a:lstStyle/>
        <a:p>
          <a:endParaRPr lang="es-AR"/>
        </a:p>
      </dgm:t>
    </dgm:pt>
    <dgm:pt modelId="{AC979ECC-520D-403F-85B6-D4D0848EFB0D}" type="sibTrans" cxnId="{89BE4BC3-36E6-42AF-B391-662AA64F345A}">
      <dgm:prSet/>
      <dgm:spPr/>
      <dgm:t>
        <a:bodyPr/>
        <a:lstStyle/>
        <a:p>
          <a:endParaRPr lang="es-A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s-E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s-E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s-E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s-E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s-E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4BA0527-09C9-4567-AFA5-68A67383F256}" type="pres">
      <dgm:prSet presAssocID="{88B75C29-8054-417D-BCE3-878A55118F6D}" presName="sp" presStyleCnt="0"/>
      <dgm:spPr/>
    </dgm:pt>
    <dgm:pt modelId="{A7C9A031-63CD-431A-B314-5042FC60ADF3}" type="pres">
      <dgm:prSet presAssocID="{31D910BA-8EA3-4921-876B-86D865B23BB8}" presName="linNode" presStyleCnt="0"/>
      <dgm:spPr/>
    </dgm:pt>
    <dgm:pt modelId="{5E1D7B8E-386A-447F-9EE2-4081F97198A5}" type="pres">
      <dgm:prSet presAssocID="{31D910BA-8EA3-4921-876B-86D865B23BB8}" presName="parentText" presStyleLbl="node1" presStyleIdx="3" presStyleCnt="4" custScaleX="540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0C623C-A64F-49BF-B7A6-B42479FC6076}" type="pres">
      <dgm:prSet presAssocID="{31D910BA-8EA3-4921-876B-86D865B23BB8}" presName="descendantText" presStyleLbl="alignAccFollowNode1" presStyleIdx="3" presStyleCnt="4" custScaleX="141800" custLinFactNeighborX="1535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499163CA-3D7B-4CF5-B688-9E2F045EA490}" type="presOf" srcId="{B10C4702-A8AA-47EE-B92E-8CA167E11A52}" destId="{270C623C-A64F-49BF-B7A6-B42479FC6076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3CE15B8-96EC-49FE-8BCE-BBD2A4EEA322}" type="presOf" srcId="{31D910BA-8EA3-4921-876B-86D865B23BB8}" destId="{5E1D7B8E-386A-447F-9EE2-4081F97198A5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89BE4BC3-36E6-42AF-B391-662AA64F345A}" srcId="{31D910BA-8EA3-4921-876B-86D865B23BB8}" destId="{B10C4702-A8AA-47EE-B92E-8CA167E11A52}" srcOrd="0" destOrd="0" parTransId="{4F890F01-A587-4E88-8F50-934D6A9EF563}" sibTransId="{AC979ECC-520D-403F-85B6-D4D0848EFB0D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E57CB278-19BE-44BF-9388-DD4CAA5C938B}" srcId="{F6FEADD9-F67D-41F5-BA4C-3C84956E7F46}" destId="{31D910BA-8EA3-4921-876B-86D865B23BB8}" srcOrd="3" destOrd="0" parTransId="{A61D4C8F-E27A-432C-B288-0143A04288A6}" sibTransId="{1F70E3B6-028A-477A-BB19-AF12CADB78F5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6581144-F7FC-45C8-8E9A-795BC14021D5}" type="presParOf" srcId="{AAE7A1E6-6847-453D-B55B-8A82BF138C1D}" destId="{64BA0527-09C9-4567-AFA5-68A67383F256}" srcOrd="5" destOrd="0" presId="urn:microsoft.com/office/officeart/2005/8/layout/vList5"/>
    <dgm:cxn modelId="{6B5CCF05-7BF6-4E52-A249-8FB9AAE9C05D}" type="presParOf" srcId="{AAE7A1E6-6847-453D-B55B-8A82BF138C1D}" destId="{A7C9A031-63CD-431A-B314-5042FC60ADF3}" srcOrd="6" destOrd="0" presId="urn:microsoft.com/office/officeart/2005/8/layout/vList5"/>
    <dgm:cxn modelId="{5A3F1377-4EE8-4F94-A66D-BADDD0DA0672}" type="presParOf" srcId="{A7C9A031-63CD-431A-B314-5042FC60ADF3}" destId="{5E1D7B8E-386A-447F-9EE2-4081F97198A5}" srcOrd="0" destOrd="0" presId="urn:microsoft.com/office/officeart/2005/8/layout/vList5"/>
    <dgm:cxn modelId="{45957BAA-C81F-4918-93A6-3C4B2803B8E7}" type="presParOf" srcId="{A7C9A031-63CD-431A-B314-5042FC60ADF3}" destId="{270C623C-A64F-49BF-B7A6-B42479FC60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221319" y="-2041440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94277"/>
        <a:ext cx="5010287" cy="738852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1</a:t>
          </a:r>
        </a:p>
      </dsp:txBody>
      <dsp:txXfrm>
        <a:off x="45194" y="45085"/>
        <a:ext cx="995322" cy="833396"/>
      </dsp:txXfrm>
    </dsp:sp>
    <dsp:sp modelId="{B37A5355-225B-4C6F-AED7-6C620F99EECC}">
      <dsp:nvSpPr>
        <dsp:cNvPr id="0" name=""/>
        <dsp:cNvSpPr/>
      </dsp:nvSpPr>
      <dsp:spPr>
        <a:xfrm rot="5400000">
          <a:off x="3221319" y="-1071695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064022"/>
        <a:ext cx="5010287" cy="738852"/>
      </dsp:txXfrm>
    </dsp:sp>
    <dsp:sp modelId="{C04276DC-EE64-470A-B8BC-09067B8045FA}">
      <dsp:nvSpPr>
        <dsp:cNvPr id="0" name=""/>
        <dsp:cNvSpPr/>
      </dsp:nvSpPr>
      <dsp:spPr>
        <a:xfrm>
          <a:off x="109" y="971664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2</a:t>
          </a:r>
        </a:p>
      </dsp:txBody>
      <dsp:txXfrm>
        <a:off x="45194" y="1016749"/>
        <a:ext cx="995322" cy="833396"/>
      </dsp:txXfrm>
    </dsp:sp>
    <dsp:sp modelId="{C7C3E6FD-D83F-4BDA-907E-B5EE041DA931}">
      <dsp:nvSpPr>
        <dsp:cNvPr id="0" name=""/>
        <dsp:cNvSpPr/>
      </dsp:nvSpPr>
      <dsp:spPr>
        <a:xfrm rot="5400000">
          <a:off x="3221319" y="-101951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033766"/>
        <a:ext cx="5010287" cy="738852"/>
      </dsp:txXfrm>
    </dsp:sp>
    <dsp:sp modelId="{F5034101-5B7D-4FE7-B47A-5A48CF39606B}">
      <dsp:nvSpPr>
        <dsp:cNvPr id="0" name=""/>
        <dsp:cNvSpPr/>
      </dsp:nvSpPr>
      <dsp:spPr>
        <a:xfrm>
          <a:off x="109" y="1941409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/>
            <a:t>3</a:t>
          </a:r>
        </a:p>
      </dsp:txBody>
      <dsp:txXfrm>
        <a:off x="45194" y="1986494"/>
        <a:ext cx="995322" cy="833396"/>
      </dsp:txXfrm>
    </dsp:sp>
    <dsp:sp modelId="{270C623C-A64F-49BF-B7A6-B42479FC6076}">
      <dsp:nvSpPr>
        <dsp:cNvPr id="0" name=""/>
        <dsp:cNvSpPr/>
      </dsp:nvSpPr>
      <dsp:spPr>
        <a:xfrm rot="5400000">
          <a:off x="3217075" y="863438"/>
          <a:ext cx="738852" cy="5018996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77003" y="3039578"/>
        <a:ext cx="4982928" cy="666716"/>
      </dsp:txXfrm>
    </dsp:sp>
    <dsp:sp modelId="{5E1D7B8E-386A-447F-9EE2-4081F97198A5}">
      <dsp:nvSpPr>
        <dsp:cNvPr id="0" name=""/>
        <dsp:cNvSpPr/>
      </dsp:nvSpPr>
      <dsp:spPr>
        <a:xfrm>
          <a:off x="109" y="2911153"/>
          <a:ext cx="1076175" cy="92356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194" y="2956238"/>
        <a:ext cx="986005" cy="83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08/05/2011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9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Use un encabezado de sección para cada uno de los temas, de manera que la transición resulte clara para el público.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27</a:t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Agregue diapositivas a cada sección del tema según sea necesario, incluidas diapositivas con tablas, gráficos e imágenes. </a:t>
            </a:r>
          </a:p>
          <a:p>
            <a:r>
              <a:rPr lang="es-ES" dirty="0" smtClean="0"/>
              <a:t>Consulte la siguiente sección para ver una muestra</a:t>
            </a:r>
            <a:r>
              <a:rPr lang="es-ES" baseline="0" dirty="0" smtClean="0"/>
              <a:t> </a:t>
            </a:r>
            <a:r>
              <a:rPr lang="es-ES" dirty="0" smtClean="0"/>
              <a:t>diseños de</a:t>
            </a:r>
            <a:r>
              <a:rPr lang="es-ES" baseline="0" dirty="0" smtClean="0"/>
              <a:t> vídeo, imagen, gráfico y tabla de muestra.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Sea breve. Haga su texto lo más breve posible para mantener un tamaño de fuente grande.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Microsoft </a:t>
            </a:r>
            <a:r>
              <a:rPr lang="es-ES" b="1" smtClean="0"/>
              <a:t>Excelencia en ingeniería</a:t>
            </a:r>
            <a:endParaRPr lang="es-E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smtClean="0"/>
              <a:t>Información confidencial de Microsoft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s-ES" smtClean="0"/>
              <a:pPr/>
              <a:t>30</a:t>
            </a:fld>
            <a:endParaRPr lang="es-E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Microsoft </a:t>
            </a:r>
            <a:r>
              <a:rPr lang="es-ES" b="1" smtClean="0"/>
              <a:t>Excelencia en ingeniería</a:t>
            </a:r>
            <a:endParaRPr lang="es-E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smtClean="0"/>
              <a:t>Información confidencial de Microsoft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s-ES" smtClean="0"/>
              <a:pPr/>
              <a:t>31</a:t>
            </a:fld>
            <a:endParaRPr lang="es-E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Si hay vídeos</a:t>
            </a:r>
            <a:r>
              <a:rPr lang="es-ES" baseline="0" dirty="0" smtClean="0"/>
              <a:t> relevantes, como el vídeo de un caso práctico, la demostración de un producto u otro tipo de material educativo, inclúyalos también en la presentación. </a:t>
            </a:r>
            <a:endParaRPr lang="es-ES" dirty="0" smtClean="0"/>
          </a:p>
          <a:p>
            <a:pPr>
              <a:lnSpc>
                <a:spcPct val="80000"/>
              </a:lnSpc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Agregue un caso práctico o</a:t>
            </a:r>
            <a:r>
              <a:rPr lang="es-ES" baseline="0" dirty="0" smtClean="0"/>
              <a:t> una simulación en clase para promover la discusión y aplicar lo aprendido en las lecciones.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Discutir</a:t>
            </a:r>
            <a:r>
              <a:rPr lang="es-ES" baseline="0" dirty="0" smtClean="0"/>
              <a:t> los resultados del caso práctico o de la simulación en clase.</a:t>
            </a:r>
          </a:p>
          <a:p>
            <a:r>
              <a:rPr lang="es-ES" baseline="0" dirty="0" smtClean="0"/>
              <a:t>Mencione los procedimientos recomendados.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33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resumir el contenido de la presentación, reitere los puntos importantes de las lecciones.</a:t>
            </a:r>
          </a:p>
          <a:p>
            <a:r>
              <a:rPr lang="es-ES" dirty="0" smtClean="0"/>
              <a:t>¿Qué desea que recuerde el público luego de su presentación?</a:t>
            </a:r>
          </a:p>
          <a:p>
            <a:endParaRPr lang="es-ES" dirty="0" smtClean="0"/>
          </a:p>
          <a:p>
            <a:r>
              <a:rPr lang="es-ES" dirty="0" smtClean="0"/>
              <a:t>Guarde la presentación con formato de vídeo para facilitar su distribución. Para crear un vídeo, haga clic en la pestaña Archivo y luego haga clic en Compartir. En el menú Tipos de archivo, haga clic en Crear un vídeo.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34</a:t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s-ES" smtClean="0"/>
              <a:pPr/>
              <a:t>35</a:t>
            </a:fld>
            <a:endParaRPr lang="es-E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36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37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s-ES" dirty="0" smtClean="0"/>
              <a:t>¿Es su presentación lo más escueta posible? Considere mover contenido adicional al apéndice.</a:t>
            </a:r>
          </a:p>
          <a:p>
            <a:r>
              <a:rPr lang="es-ES" dirty="0" smtClean="0"/>
              <a:t>Use las diapositivas del apéndice para almacenar el contenido al que posiblemente desee hacer referencia durante la diapositiva Preguntas o que puede ser útil para que los asistentes investiguen un poco más en el futuro.</a:t>
            </a:r>
          </a:p>
          <a:p>
            <a:pPr>
              <a:buFontTx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b="0" dirty="0" smtClean="0"/>
              <a:t>¿Qué</a:t>
            </a:r>
            <a:r>
              <a:rPr lang="es-ES" b="0" baseline="0" dirty="0" smtClean="0"/>
              <a:t> podrá hacer el público después de completar este curso?</a:t>
            </a:r>
            <a:r>
              <a:rPr lang="es-ES" dirty="0" smtClean="0"/>
              <a:t> Describa brevemente para cada objetivo cómo el público</a:t>
            </a:r>
            <a:r>
              <a:rPr lang="es-ES" baseline="0" dirty="0" smtClean="0"/>
              <a:t> </a:t>
            </a:r>
            <a:r>
              <a:rPr lang="es-ES" dirty="0" smtClean="0"/>
              <a:t>obtendrá beneficios de esta</a:t>
            </a:r>
            <a:r>
              <a:rPr lang="es-ES" baseline="0" dirty="0" smtClean="0"/>
              <a:t> presentación.</a:t>
            </a: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nid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es-ES" baseline="0"/>
            </a:lvl4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es-ES" baseline="0"/>
            </a:lvl4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jpe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mailto:Mavis@greatcompany.com" TargetMode="External"/><Relationship Id="rId3" Type="http://schemas.openxmlformats.org/officeDocument/2006/relationships/tags" Target="../tags/tag17.xml"/><Relationship Id="rId7" Type="http://schemas.openxmlformats.org/officeDocument/2006/relationships/hyperlink" Target="mailto:Dee@greatcompany.Com" TargetMode="Externa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mailto:Jim@greatcompany.com" TargetMode="Externa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9" Type="http://schemas.openxmlformats.org/officeDocument/2006/relationships/hyperlink" Target="mailto:Doug@company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EDUAR 2.0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38672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+mn-lt"/>
              </a:rPr>
              <a:t>Sistema de Explotación de Información </a:t>
            </a:r>
            <a:r>
              <a:rPr lang="es-AR" sz="2400" dirty="0" smtClean="0">
                <a:latin typeface="+mn-lt"/>
              </a:rPr>
              <a:t>Educativa</a:t>
            </a:r>
          </a:p>
          <a:p>
            <a:endParaRPr lang="es-AR" sz="2400" dirty="0">
              <a:latin typeface="+mn-lt"/>
            </a:endParaRPr>
          </a:p>
          <a:p>
            <a:r>
              <a:rPr lang="es-AR" sz="2400" dirty="0" smtClean="0">
                <a:latin typeface="+mn-lt"/>
              </a:rPr>
              <a:t>10/05/2011</a:t>
            </a:r>
          </a:p>
          <a:p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b="1" i="1" dirty="0" smtClean="0"/>
              <a:t>ALGUNAS CARACTERISTICAS</a:t>
            </a:r>
            <a:endParaRPr lang="es-AR" sz="3200" b="1" i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Brindar un canal de comunicación seguro y fluido para todos lo integrantes de la Comunidad Educativa.</a:t>
            </a:r>
          </a:p>
          <a:p>
            <a:endParaRPr lang="es-AR" dirty="0" smtClean="0"/>
          </a:p>
          <a:p>
            <a:r>
              <a:rPr lang="es-AR" dirty="0" smtClean="0"/>
              <a:t>Disponibilidad </a:t>
            </a:r>
            <a:r>
              <a:rPr lang="es-AR" dirty="0"/>
              <a:t>de la información 24x7.</a:t>
            </a:r>
          </a:p>
          <a:p>
            <a:endParaRPr lang="es-AR" dirty="0" smtClean="0"/>
          </a:p>
          <a:p>
            <a:r>
              <a:rPr lang="es-AR" dirty="0" smtClean="0"/>
              <a:t>Acceso </a:t>
            </a:r>
            <a:r>
              <a:rPr lang="es-AR" dirty="0"/>
              <a:t>WEB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92687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1880" y="2381379"/>
            <a:ext cx="5042521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Metodología</a:t>
            </a:r>
            <a:r>
              <a:rPr lang="es-ES" sz="7200" dirty="0" smtClean="0"/>
              <a:t> de Trabajo</a:t>
            </a:r>
            <a:endParaRPr lang="es-ES" sz="7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590" y="1511406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04192" y="-3130066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Metodologías Agiles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96752"/>
            <a:ext cx="8077200" cy="4297363"/>
          </a:xfrm>
        </p:spPr>
        <p:txBody>
          <a:bodyPr/>
          <a:lstStyle/>
          <a:p>
            <a:r>
              <a:rPr lang="es-AR" dirty="0" smtClean="0"/>
              <a:t>Marco de Trabajo: </a:t>
            </a:r>
            <a:r>
              <a:rPr lang="es-AR" sz="3600" b="1" dirty="0" err="1" smtClean="0"/>
              <a:t>ScrumUP</a:t>
            </a:r>
            <a:endParaRPr lang="es-AR" sz="3600" b="1" dirty="0" smtClean="0"/>
          </a:p>
          <a:p>
            <a:endParaRPr lang="es-ES" dirty="0" smtClean="0"/>
          </a:p>
          <a:p>
            <a:r>
              <a:rPr lang="es-ES" dirty="0" smtClean="0"/>
              <a:t>Enfoque </a:t>
            </a:r>
            <a:r>
              <a:rPr lang="es-ES" dirty="0"/>
              <a:t>AGIL  para la gestión de un proyecto utilizando las mejores prácticas del Proceso Unificado de </a:t>
            </a:r>
            <a:r>
              <a:rPr lang="es-ES" dirty="0" smtClean="0"/>
              <a:t>Desarrollo.</a:t>
            </a:r>
          </a:p>
          <a:p>
            <a:endParaRPr lang="es-AR" dirty="0"/>
          </a:p>
        </p:txBody>
      </p:sp>
      <p:pic>
        <p:nvPicPr>
          <p:cNvPr id="4" name="Picture 3" descr="D:\Profiles\agg029\My Documents\My Pictures\Microsoft Clip Organizer\j04393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33056"/>
            <a:ext cx="2448272" cy="244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678146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Metodología de Trabajo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Principios</a:t>
            </a:r>
            <a:endParaRPr lang="es-AR" dirty="0"/>
          </a:p>
          <a:p>
            <a:pPr lvl="0"/>
            <a:r>
              <a:rPr lang="es-ES" dirty="0"/>
              <a:t>Utiliza procesos ITERATIVOS/INCREMENTALES</a:t>
            </a:r>
            <a:endParaRPr lang="es-AR" dirty="0"/>
          </a:p>
          <a:p>
            <a:pPr lvl="0"/>
            <a:r>
              <a:rPr lang="es-ES" dirty="0"/>
              <a:t>Orientado a RESULTADOS Y COMPROMISOS </a:t>
            </a:r>
            <a:endParaRPr lang="es-AR" dirty="0"/>
          </a:p>
          <a:p>
            <a:pPr lvl="0"/>
            <a:r>
              <a:rPr lang="es-ES" dirty="0"/>
              <a:t>Tiene una implementación SIMPLE, pero permite trazabilidad de artefactos y productos a través de todo el ciclo de vida de desarrollo del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42685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517551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s-ES" b="1" i="1" dirty="0" smtClean="0"/>
              <a:t>Ciclo de Vida de </a:t>
            </a:r>
            <a:r>
              <a:rPr lang="es-ES" b="1" i="1" dirty="0" err="1" smtClean="0"/>
              <a:t>ScrumUP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3242931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0360574"/>
              </p:ext>
            </p:extLst>
          </p:nvPr>
        </p:nvGraphicFramePr>
        <p:xfrm>
          <a:off x="1828800" y="1752600"/>
          <a:ext cx="6096000" cy="383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77200" cy="1143000"/>
          </a:xfrm>
        </p:spPr>
        <p:txBody>
          <a:bodyPr/>
          <a:lstStyle/>
          <a:p>
            <a:r>
              <a:rPr lang="es-AR" dirty="0"/>
              <a:t>Momentos en el </a:t>
            </a:r>
            <a:r>
              <a:rPr lang="es-AR" dirty="0" smtClean="0"/>
              <a:t>Proceso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b="1" i="1" dirty="0" smtClean="0"/>
              <a:t>Proceso de Preparación</a:t>
            </a:r>
            <a:endParaRPr lang="es-E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Asignar </a:t>
            </a:r>
            <a:r>
              <a:rPr lang="es-ES" dirty="0"/>
              <a:t>en el tiempo los diferentes </a:t>
            </a:r>
            <a:r>
              <a:rPr lang="es-ES" dirty="0" err="1"/>
              <a:t>sprints</a:t>
            </a:r>
            <a:r>
              <a:rPr lang="es-ES" dirty="0"/>
              <a:t> para el Proyecto, sus objetivos a nivel general y los artefactos esperables como productos de los mismos.</a:t>
            </a:r>
            <a:endParaRPr lang="es-AR" dirty="0"/>
          </a:p>
          <a:p>
            <a:pPr marL="0" lvl="0" indent="0">
              <a:buNone/>
            </a:pPr>
            <a:endParaRPr lang="es-E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es-A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s-ES" dirty="0"/>
              <a:t>Informe Preliminar</a:t>
            </a:r>
            <a:endParaRPr lang="es-AR" dirty="0"/>
          </a:p>
          <a:p>
            <a:pPr lvl="0"/>
            <a:r>
              <a:rPr lang="es-ES" dirty="0"/>
              <a:t>Requerimientos de Alto Nivel</a:t>
            </a:r>
            <a:endParaRPr lang="es-AR" dirty="0"/>
          </a:p>
          <a:p>
            <a:endParaRPr lang="es-A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de Preparación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196752"/>
            <a:ext cx="8077200" cy="5400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Tareas:</a:t>
            </a:r>
          </a:p>
          <a:p>
            <a:pPr lvl="0"/>
            <a:r>
              <a:rPr lang="es-ES" dirty="0"/>
              <a:t>Identificar </a:t>
            </a:r>
            <a:r>
              <a:rPr lang="es-ES" dirty="0" err="1"/>
              <a:t>Stakeholders</a:t>
            </a:r>
            <a:r>
              <a:rPr lang="es-ES" dirty="0"/>
              <a:t> </a:t>
            </a:r>
            <a:endParaRPr lang="es-ES" dirty="0" smtClean="0"/>
          </a:p>
          <a:p>
            <a:pPr lvl="0"/>
            <a:r>
              <a:rPr lang="es-ES" dirty="0" smtClean="0"/>
              <a:t>Realización </a:t>
            </a:r>
            <a:r>
              <a:rPr lang="es-ES" dirty="0"/>
              <a:t>de Diagrama de Casos de Uso</a:t>
            </a:r>
            <a:endParaRPr lang="es-AR" dirty="0"/>
          </a:p>
          <a:p>
            <a:pPr lvl="0"/>
            <a:r>
              <a:rPr lang="es-ES" dirty="0" smtClean="0"/>
              <a:t>Realizar </a:t>
            </a:r>
            <a:r>
              <a:rPr lang="es-ES" dirty="0"/>
              <a:t>matriz de trazabilidad requerimientos – casos de uso</a:t>
            </a:r>
            <a:endParaRPr lang="es-AR" dirty="0"/>
          </a:p>
          <a:p>
            <a:pPr lvl="0"/>
            <a:r>
              <a:rPr lang="es-ES" dirty="0"/>
              <a:t>Derivar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Stories</a:t>
            </a:r>
            <a:r>
              <a:rPr lang="es-ES" dirty="0"/>
              <a:t> de Casos de Uso</a:t>
            </a:r>
            <a:endParaRPr lang="es-AR" dirty="0"/>
          </a:p>
          <a:p>
            <a:pPr lvl="0"/>
            <a:r>
              <a:rPr lang="es-ES" dirty="0"/>
              <a:t>Hacer y priorizar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0"/>
            <a:r>
              <a:rPr lang="es-ES" dirty="0"/>
              <a:t>Preparar Plan de Entregas</a:t>
            </a:r>
            <a:endParaRPr lang="es-AR" dirty="0"/>
          </a:p>
          <a:p>
            <a:pPr lvl="0"/>
            <a:r>
              <a:rPr lang="es-ES" dirty="0" smtClean="0"/>
              <a:t>Realizar </a:t>
            </a:r>
            <a:r>
              <a:rPr lang="es-ES" dirty="0"/>
              <a:t>estimación ROM</a:t>
            </a:r>
            <a:endParaRPr lang="es-AR" dirty="0"/>
          </a:p>
          <a:p>
            <a:pPr marL="0" lvl="0" indent="0">
              <a:buNone/>
            </a:pPr>
            <a:endParaRPr lang="es-A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4220392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16632"/>
            <a:ext cx="8077200" cy="1143000"/>
          </a:xfrm>
        </p:spPr>
        <p:txBody>
          <a:bodyPr/>
          <a:lstStyle/>
          <a:p>
            <a:r>
              <a:rPr lang="es-ES" b="1" i="1" dirty="0"/>
              <a:t>Proceso de Preparación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61662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  <a:endParaRPr lang="es-AR" dirty="0"/>
          </a:p>
          <a:p>
            <a:pPr lvl="0"/>
            <a:r>
              <a:rPr lang="es-ES" dirty="0"/>
              <a:t>Diagrama de Casos de Uso</a:t>
            </a:r>
            <a:endParaRPr lang="es-AR" dirty="0"/>
          </a:p>
          <a:p>
            <a:pPr lvl="0"/>
            <a:r>
              <a:rPr lang="es-ES" dirty="0"/>
              <a:t>Descripción de Casos de Uso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0"/>
            <a:r>
              <a:rPr lang="es-ES" dirty="0"/>
              <a:t>Diagrama de Clases</a:t>
            </a:r>
            <a:endParaRPr lang="es-AR" dirty="0"/>
          </a:p>
          <a:p>
            <a:pPr lvl="0"/>
            <a:r>
              <a:rPr lang="es-ES" dirty="0"/>
              <a:t>Descripción de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Stories</a:t>
            </a:r>
            <a:endParaRPr lang="es-AR" dirty="0"/>
          </a:p>
          <a:p>
            <a:pPr lvl="0"/>
            <a:r>
              <a:rPr lang="es-ES" dirty="0"/>
              <a:t>Matriz de Trazabilidad</a:t>
            </a:r>
            <a:endParaRPr lang="es-AR" dirty="0"/>
          </a:p>
          <a:p>
            <a:pPr lvl="0"/>
            <a:r>
              <a:rPr lang="es-ES" dirty="0"/>
              <a:t>Plan de Entregas</a:t>
            </a:r>
            <a:endParaRPr lang="es-AR" dirty="0"/>
          </a:p>
          <a:p>
            <a:pPr lvl="0"/>
            <a:r>
              <a:rPr lang="es-ES" dirty="0"/>
              <a:t>Plan </a:t>
            </a:r>
            <a:r>
              <a:rPr lang="es-ES" dirty="0" smtClean="0"/>
              <a:t>de </a:t>
            </a:r>
            <a:r>
              <a:rPr lang="es-ES" dirty="0"/>
              <a:t>Proyecto</a:t>
            </a:r>
            <a:endParaRPr lang="es-AR" dirty="0"/>
          </a:p>
          <a:p>
            <a:pPr lvl="0"/>
            <a:r>
              <a:rPr lang="es-ES" dirty="0"/>
              <a:t>Prototipo de Arquitectura </a:t>
            </a:r>
            <a:endParaRPr lang="es-ES" dirty="0" smtClean="0"/>
          </a:p>
          <a:p>
            <a:pPr lvl="0"/>
            <a:r>
              <a:rPr lang="es-ES" dirty="0" smtClean="0"/>
              <a:t>Estimación </a:t>
            </a:r>
            <a:r>
              <a:rPr lang="es-ES" dirty="0"/>
              <a:t>ROM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960556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de </a:t>
            </a:r>
            <a:r>
              <a:rPr lang="es-ES" b="1" i="1" dirty="0" err="1" smtClean="0"/>
              <a:t>Sprints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Referida a </a:t>
            </a:r>
            <a:r>
              <a:rPr lang="es-ES" dirty="0"/>
              <a:t>las iteraciones a realizar (</a:t>
            </a:r>
            <a:r>
              <a:rPr lang="es-ES" dirty="0" err="1"/>
              <a:t>Sprints</a:t>
            </a:r>
            <a:r>
              <a:rPr lang="es-ES" dirty="0"/>
              <a:t>) y a las fases dentro de cada una de esas iteraciones. Esta tarea se realiza al principio y al final de cada Sprint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i="1" dirty="0" smtClean="0"/>
              <a:t>Entradas</a:t>
            </a:r>
            <a:endParaRPr lang="es-AR" b="1" i="1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0"/>
            <a:r>
              <a:rPr lang="es-ES" dirty="0"/>
              <a:t>Plan de Entregas</a:t>
            </a:r>
            <a:endParaRPr lang="es-AR" dirty="0"/>
          </a:p>
          <a:p>
            <a:pPr lvl="0"/>
            <a:r>
              <a:rPr lang="es-ES" dirty="0"/>
              <a:t>Plan de Proyecto</a:t>
            </a:r>
            <a:endParaRPr lang="es-AR" dirty="0"/>
          </a:p>
          <a:p>
            <a:pPr lvl="0"/>
            <a:r>
              <a:rPr lang="es-ES" dirty="0"/>
              <a:t>Prototipo de Arquitectura</a:t>
            </a:r>
            <a:endParaRPr lang="es-AR" dirty="0"/>
          </a:p>
          <a:p>
            <a:pPr lvl="0"/>
            <a:r>
              <a:rPr lang="es-ES" dirty="0"/>
              <a:t>Matriz de Trazabilidad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689986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Bazán, María Belén</a:t>
            </a:r>
          </a:p>
          <a:p>
            <a:r>
              <a:rPr lang="es-ES" dirty="0" err="1" smtClean="0"/>
              <a:t>Pastorino</a:t>
            </a:r>
            <a:r>
              <a:rPr lang="es-ES" dirty="0" smtClean="0"/>
              <a:t>, Laura </a:t>
            </a:r>
            <a:r>
              <a:rPr lang="es-ES" dirty="0" err="1" smtClean="0"/>
              <a:t>Analia</a:t>
            </a:r>
            <a:endParaRPr lang="es-ES" dirty="0" smtClean="0"/>
          </a:p>
          <a:p>
            <a:r>
              <a:rPr lang="es-ES" dirty="0" smtClean="0"/>
              <a:t>Nicoliello, Pablo Fabián</a:t>
            </a:r>
          </a:p>
          <a:p>
            <a:r>
              <a:rPr lang="es-ES" dirty="0" smtClean="0"/>
              <a:t>Herrán, Martin Carlos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D:\Proyecto\blpm\Docs\01-Relevamiento Inicial\Presentacion\Equipe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3150542" cy="236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de </a:t>
            </a:r>
            <a:r>
              <a:rPr lang="es-ES" b="1" i="1" dirty="0" err="1" smtClean="0"/>
              <a:t>Sprints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b="1" i="1" dirty="0" smtClean="0"/>
              <a:t>Tareas:</a:t>
            </a:r>
            <a:endParaRPr lang="es-AR" b="1" i="1" dirty="0"/>
          </a:p>
          <a:p>
            <a:pPr lvl="0"/>
            <a:r>
              <a:rPr lang="es-ES" dirty="0"/>
              <a:t>Revisar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0"/>
            <a:r>
              <a:rPr lang="es-ES" dirty="0"/>
              <a:t>Conducir Sprint </a:t>
            </a:r>
            <a:r>
              <a:rPr lang="es-ES" dirty="0" err="1"/>
              <a:t>Planning</a:t>
            </a:r>
            <a:r>
              <a:rPr lang="es-ES" dirty="0"/>
              <a:t> Meeting</a:t>
            </a:r>
            <a:endParaRPr lang="es-AR" dirty="0"/>
          </a:p>
          <a:p>
            <a:pPr lvl="0"/>
            <a:r>
              <a:rPr lang="es-ES" dirty="0"/>
              <a:t>Hacer o actualizar diseño de alto nivel</a:t>
            </a:r>
            <a:endParaRPr lang="es-AR" dirty="0"/>
          </a:p>
          <a:p>
            <a:pPr lvl="0"/>
            <a:r>
              <a:rPr lang="es-ES" dirty="0"/>
              <a:t>Definir flujo de trabajo diario de desarrolladores, </a:t>
            </a:r>
            <a:r>
              <a:rPr lang="es-ES" dirty="0" err="1"/>
              <a:t>testers</a:t>
            </a:r>
            <a:r>
              <a:rPr lang="es-ES" dirty="0"/>
              <a:t> y de seguimiento del proyecto</a:t>
            </a:r>
            <a:endParaRPr lang="es-AR" dirty="0"/>
          </a:p>
          <a:p>
            <a:pPr lvl="0"/>
            <a:r>
              <a:rPr lang="es-ES" dirty="0"/>
              <a:t>Conducir reuniones de  Sprint </a:t>
            </a:r>
            <a:r>
              <a:rPr lang="es-ES" dirty="0" err="1"/>
              <a:t>Review</a:t>
            </a:r>
            <a:r>
              <a:rPr lang="es-ES" dirty="0"/>
              <a:t> y Sprint </a:t>
            </a:r>
            <a:r>
              <a:rPr lang="es-ES" dirty="0" err="1"/>
              <a:t>Retrospective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4788157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de </a:t>
            </a:r>
            <a:r>
              <a:rPr lang="es-ES" b="1" i="1" dirty="0" err="1" smtClean="0"/>
              <a:t>Sprints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b="1" i="1" dirty="0" smtClean="0"/>
              <a:t>Salidas:</a:t>
            </a:r>
            <a:endParaRPr lang="es-AR" b="1" i="1" dirty="0"/>
          </a:p>
          <a:p>
            <a:pPr lvl="0"/>
            <a:r>
              <a:rPr lang="es-ES" dirty="0"/>
              <a:t>Ítems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actualizados</a:t>
            </a:r>
            <a:endParaRPr lang="es-AR" dirty="0"/>
          </a:p>
          <a:p>
            <a:pPr lvl="0"/>
            <a:r>
              <a:rPr lang="es-ES" dirty="0"/>
              <a:t>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endParaRPr lang="es-AR" dirty="0"/>
          </a:p>
          <a:p>
            <a:pPr lvl="0"/>
            <a:r>
              <a:rPr lang="es-ES" dirty="0" smtClean="0"/>
              <a:t>Plan </a:t>
            </a:r>
            <a:r>
              <a:rPr lang="es-ES" dirty="0"/>
              <a:t>de Entregas actualizado</a:t>
            </a:r>
            <a:endParaRPr lang="es-AR" dirty="0"/>
          </a:p>
          <a:p>
            <a:pPr lvl="0"/>
            <a:r>
              <a:rPr lang="es-ES" dirty="0"/>
              <a:t>Plan de Proyecto Actualizado</a:t>
            </a:r>
            <a:endParaRPr lang="es-AR" dirty="0"/>
          </a:p>
          <a:p>
            <a:pPr lvl="0"/>
            <a:r>
              <a:rPr lang="es-ES" dirty="0" smtClean="0"/>
              <a:t>Diseño </a:t>
            </a:r>
            <a:r>
              <a:rPr lang="es-ES" dirty="0"/>
              <a:t>de Arquitectura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963389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</a:t>
            </a:r>
            <a:r>
              <a:rPr lang="es-ES" b="1" i="1" dirty="0" smtClean="0"/>
              <a:t>diario de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Diariamente, </a:t>
            </a:r>
            <a:r>
              <a:rPr lang="es-ES" dirty="0"/>
              <a:t>el equipo de trabajo tendrá responsabilidades asignadas referidas al </a:t>
            </a:r>
            <a:r>
              <a:rPr lang="es-ES" dirty="0" smtClean="0"/>
              <a:t>proyecto.</a:t>
            </a:r>
          </a:p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fuerte comunicación dada por las reuniones diarias de </a:t>
            </a:r>
            <a:r>
              <a:rPr lang="es-ES" dirty="0" err="1"/>
              <a:t>Scrum</a:t>
            </a:r>
            <a:r>
              <a:rPr lang="es-ES" dirty="0"/>
              <a:t> permitirá un fuerte control y seguimiento del Proyecto.</a:t>
            </a:r>
            <a:endParaRPr lang="es-AR" dirty="0"/>
          </a:p>
          <a:p>
            <a:pPr mar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i="1" dirty="0" smtClean="0"/>
              <a:t>Entradas</a:t>
            </a:r>
            <a:endParaRPr lang="es-AR" b="1" i="1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0"/>
            <a:r>
              <a:rPr lang="es-ES" dirty="0"/>
              <a:t>Plan de Entregas</a:t>
            </a:r>
            <a:endParaRPr lang="es-AR" dirty="0"/>
          </a:p>
          <a:p>
            <a:pPr lvl="0"/>
            <a:r>
              <a:rPr lang="es-ES" dirty="0"/>
              <a:t>Plan de Proyecto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876781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</a:t>
            </a:r>
            <a:r>
              <a:rPr lang="es-ES" b="1" i="1" dirty="0" smtClean="0"/>
              <a:t>diario de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b="1" i="1" dirty="0" smtClean="0"/>
              <a:t>Tareas:</a:t>
            </a:r>
            <a:endParaRPr lang="es-AR" b="1" i="1" dirty="0"/>
          </a:p>
          <a:p>
            <a:pPr lvl="0"/>
            <a:r>
              <a:rPr lang="es-ES" dirty="0"/>
              <a:t>Seleccionar un 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</a:t>
            </a:r>
            <a:r>
              <a:rPr lang="es-ES" dirty="0"/>
              <a:t> que puede ser de tipo: Investigación, Implementación o </a:t>
            </a:r>
            <a:r>
              <a:rPr lang="es-ES" dirty="0" smtClean="0"/>
              <a:t>Defecto</a:t>
            </a:r>
          </a:p>
          <a:p>
            <a:pPr lvl="0"/>
            <a:r>
              <a:rPr lang="es-ES" dirty="0" smtClean="0"/>
              <a:t>Llevar las tareas de desarrollo, </a:t>
            </a:r>
            <a:r>
              <a:rPr lang="es-ES" dirty="0" err="1" smtClean="0"/>
              <a:t>testing</a:t>
            </a:r>
            <a:r>
              <a:rPr lang="es-ES" dirty="0" smtClean="0"/>
              <a:t> o bug </a:t>
            </a:r>
            <a:r>
              <a:rPr lang="es-ES" dirty="0" err="1" smtClean="0"/>
              <a:t>fixing</a:t>
            </a:r>
            <a:r>
              <a:rPr lang="es-ES" dirty="0" smtClean="0"/>
              <a:t> dependiendo del tipo de Sprint </a:t>
            </a:r>
            <a:r>
              <a:rPr lang="es-ES" dirty="0" err="1" smtClean="0"/>
              <a:t>Backlog</a:t>
            </a:r>
            <a:r>
              <a:rPr lang="es-ES" dirty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.</a:t>
            </a:r>
            <a:endParaRPr lang="es-AR" dirty="0"/>
          </a:p>
          <a:p>
            <a:pPr lvl="0"/>
            <a:r>
              <a:rPr lang="es-ES" dirty="0" smtClean="0"/>
              <a:t>Actualizar </a:t>
            </a:r>
            <a:r>
              <a:rPr lang="es-ES" dirty="0"/>
              <a:t>estado de 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</a:t>
            </a:r>
            <a:endParaRPr lang="es-AR" dirty="0"/>
          </a:p>
          <a:p>
            <a:pPr lvl="0"/>
            <a:r>
              <a:rPr lang="es-ES" dirty="0"/>
              <a:t>Actualizar Matriz de Trazabilidad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9880023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Proceso </a:t>
            </a:r>
            <a:r>
              <a:rPr lang="es-ES" b="1" i="1" dirty="0" smtClean="0"/>
              <a:t>diario de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b="1" i="1" dirty="0" smtClean="0"/>
              <a:t>Salidas:</a:t>
            </a:r>
            <a:endParaRPr lang="es-AR" b="1" i="1" dirty="0"/>
          </a:p>
          <a:p>
            <a:pPr lvl="0"/>
            <a:r>
              <a:rPr lang="es-ES" dirty="0"/>
              <a:t>Código fuente nuevo o actualizado</a:t>
            </a:r>
            <a:endParaRPr lang="es-AR" dirty="0"/>
          </a:p>
          <a:p>
            <a:pPr lvl="0"/>
            <a:r>
              <a:rPr lang="es-ES" dirty="0"/>
              <a:t>Nuevos Casos de Pruebas</a:t>
            </a:r>
            <a:endParaRPr lang="es-AR" dirty="0"/>
          </a:p>
          <a:p>
            <a:pPr lvl="0"/>
            <a:r>
              <a:rPr lang="es-ES" dirty="0"/>
              <a:t>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Actualizados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Actualizados</a:t>
            </a:r>
            <a:endParaRPr lang="es-AR" dirty="0"/>
          </a:p>
          <a:p>
            <a:pPr lvl="0"/>
            <a:r>
              <a:rPr lang="es-ES" dirty="0"/>
              <a:t>Matriz de Trazabilidad Actualizados</a:t>
            </a:r>
            <a:endParaRPr lang="es-AR" dirty="0"/>
          </a:p>
          <a:p>
            <a:pPr lvl="0"/>
            <a:r>
              <a:rPr lang="es-ES" dirty="0"/>
              <a:t>Suite de Casos de Prueba actualizados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2718121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Roles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Scrum</a:t>
            </a:r>
            <a:r>
              <a:rPr lang="es-ES" dirty="0"/>
              <a:t> Master</a:t>
            </a:r>
            <a:endParaRPr lang="es-AR" dirty="0"/>
          </a:p>
          <a:p>
            <a:pPr lvl="0"/>
            <a:r>
              <a:rPr lang="es-ES" dirty="0"/>
              <a:t>Desarrollador</a:t>
            </a:r>
            <a:endParaRPr lang="es-AR" dirty="0"/>
          </a:p>
          <a:p>
            <a:pPr lvl="0"/>
            <a:r>
              <a:rPr lang="es-ES" dirty="0" err="1"/>
              <a:t>Tester</a:t>
            </a:r>
            <a:endParaRPr lang="es-AR" dirty="0"/>
          </a:p>
          <a:p>
            <a:pPr lvl="0"/>
            <a:r>
              <a:rPr lang="es-ES" dirty="0"/>
              <a:t>Arquitecto</a:t>
            </a:r>
            <a:endParaRPr lang="es-AR" dirty="0"/>
          </a:p>
          <a:p>
            <a:pPr lvl="0"/>
            <a:r>
              <a:rPr lang="es-ES" dirty="0"/>
              <a:t>Líder Técnico</a:t>
            </a:r>
            <a:endParaRPr lang="es-AR" dirty="0"/>
          </a:p>
          <a:p>
            <a:pPr lvl="0"/>
            <a:r>
              <a:rPr lang="es-ES" dirty="0"/>
              <a:t>Analista Funcional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508960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Otras consideraciones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Diagramas UML </a:t>
            </a:r>
            <a:endParaRPr lang="es-AR" dirty="0"/>
          </a:p>
          <a:p>
            <a:pPr lvl="1"/>
            <a:r>
              <a:rPr lang="es-ES" dirty="0"/>
              <a:t>Diagrama de Caso de Uso</a:t>
            </a:r>
            <a:endParaRPr lang="es-AR" dirty="0"/>
          </a:p>
          <a:p>
            <a:pPr lvl="1"/>
            <a:r>
              <a:rPr lang="es-ES" dirty="0"/>
              <a:t>Diagrama de Secuencia</a:t>
            </a:r>
            <a:endParaRPr lang="es-AR" dirty="0"/>
          </a:p>
          <a:p>
            <a:pPr lvl="1"/>
            <a:r>
              <a:rPr lang="es-ES" dirty="0"/>
              <a:t>Diagrama de Estado</a:t>
            </a:r>
            <a:endParaRPr lang="es-AR" dirty="0"/>
          </a:p>
          <a:p>
            <a:pPr lvl="1"/>
            <a:r>
              <a:rPr lang="es-ES" dirty="0"/>
              <a:t>Diagrama de Clases</a:t>
            </a:r>
            <a:endParaRPr lang="es-AR" dirty="0"/>
          </a:p>
          <a:p>
            <a:pPr lvl="1"/>
            <a:r>
              <a:rPr lang="es-ES" dirty="0"/>
              <a:t>Diagrama de Despliegue</a:t>
            </a:r>
            <a:endParaRPr lang="es-AR" dirty="0"/>
          </a:p>
          <a:p>
            <a:pPr lvl="0"/>
            <a:r>
              <a:rPr lang="es-ES" dirty="0"/>
              <a:t>Artefactos de SCRUM</a:t>
            </a:r>
            <a:endParaRPr lang="es-AR" dirty="0"/>
          </a:p>
          <a:p>
            <a:pPr lvl="1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1"/>
            <a:r>
              <a:rPr lang="es-ES" dirty="0"/>
              <a:t>Listado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</a:t>
            </a:r>
            <a:endParaRPr lang="es-AR" dirty="0"/>
          </a:p>
          <a:p>
            <a:pPr lvl="1"/>
            <a:r>
              <a:rPr lang="es-ES" dirty="0"/>
              <a:t>Sprint </a:t>
            </a:r>
            <a:r>
              <a:rPr lang="es-ES" dirty="0" err="1"/>
              <a:t>Backlog</a:t>
            </a:r>
            <a:endParaRPr lang="es-AR" dirty="0"/>
          </a:p>
          <a:p>
            <a:pPr lvl="1"/>
            <a:r>
              <a:rPr lang="es-ES" dirty="0"/>
              <a:t>Listado de 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endParaRPr lang="es-AR" dirty="0"/>
          </a:p>
          <a:p>
            <a:pPr lvl="0"/>
            <a:r>
              <a:rPr lang="es-ES" dirty="0"/>
              <a:t>Métricas:</a:t>
            </a:r>
            <a:endParaRPr lang="es-AR" dirty="0"/>
          </a:p>
          <a:p>
            <a:pPr lvl="1"/>
            <a:r>
              <a:rPr lang="es-ES" dirty="0" err="1"/>
              <a:t>Velocity</a:t>
            </a:r>
            <a:endParaRPr lang="es-AR" dirty="0"/>
          </a:p>
          <a:p>
            <a:pPr lvl="1"/>
            <a:r>
              <a:rPr lang="es-ES" dirty="0" err="1"/>
              <a:t>Burndown</a:t>
            </a:r>
            <a:r>
              <a:rPr lang="es-ES" dirty="0"/>
              <a:t> Chart</a:t>
            </a:r>
            <a:endParaRPr lang="es-AR" dirty="0"/>
          </a:p>
          <a:p>
            <a:pPr lvl="1"/>
            <a:r>
              <a:rPr lang="es-ES" dirty="0" err="1"/>
              <a:t>Deferred</a:t>
            </a:r>
            <a:r>
              <a:rPr lang="es-ES" dirty="0"/>
              <a:t> ratio</a:t>
            </a:r>
            <a:endParaRPr lang="es-AR" dirty="0"/>
          </a:p>
          <a:p>
            <a:pPr lvl="1"/>
            <a:r>
              <a:rPr lang="es-ES" dirty="0" err="1"/>
              <a:t>Release</a:t>
            </a:r>
            <a:r>
              <a:rPr lang="es-ES" dirty="0"/>
              <a:t> </a:t>
            </a:r>
            <a:r>
              <a:rPr lang="es-ES" dirty="0" err="1"/>
              <a:t>Burndown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008703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/>
              <a:t>Nuevo trabajo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s-ES"/>
              <a:t>Nuevo trabajo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Curva de aprendizaje tecnológico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1050414" y="2333812"/>
          <a:ext cx="47625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/>
              <a:t>Quién es quién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2041634" y="1838434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r>
                        <a:rPr lang="es-ES"/>
                        <a:t>Cliente potencial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s-ES"/>
                        <a:t>Información de contacto</a:t>
                      </a:r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s-ES"/>
                        <a:t>Jaime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hlinkClick r:id="rId6"/>
                        </a:rPr>
                        <a:t>Jaime@compañía.com</a:t>
                      </a:r>
                      <a:endParaRPr lang="es-ES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s-ES"/>
                        <a:t>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hlinkClick r:id="rId7"/>
                        </a:rPr>
                        <a:t>Diego@compañíag.com</a:t>
                      </a:r>
                      <a:endParaRPr lang="es-ES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s-ES"/>
                        <a:t>Nuria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hlinkClick r:id="rId8"/>
                        </a:rPr>
                        <a:t>Nuria</a:t>
                      </a:r>
                      <a:r>
                        <a:rPr lang="es-ES" baseline="0">
                          <a:hlinkClick r:id="rId8"/>
                        </a:rPr>
                        <a:t>@compañía.com</a:t>
                      </a:r>
                      <a:endParaRPr lang="es-ES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s-ES"/>
                        <a:t>Antonio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hlinkClick r:id="rId9"/>
                        </a:rPr>
                        <a:t>Doug@companía.com</a:t>
                      </a:r>
                      <a:r>
                        <a:rPr lang="es-ES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Diagnostico</a:t>
            </a:r>
            <a:endParaRPr lang="es-ES" dirty="0"/>
          </a:p>
          <a:p>
            <a:r>
              <a:rPr lang="es-ES" dirty="0" smtClean="0"/>
              <a:t>Solución Propuesta</a:t>
            </a:r>
            <a:endParaRPr lang="es-ES" dirty="0"/>
          </a:p>
          <a:p>
            <a:r>
              <a:rPr lang="es-ES" dirty="0" smtClean="0"/>
              <a:t>Estudio de Factibilidad</a:t>
            </a:r>
          </a:p>
          <a:p>
            <a:r>
              <a:rPr lang="es-ES" dirty="0" smtClean="0"/>
              <a:t>Metodología 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756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es-ES"/>
            </a:pPr>
            <a:endParaRPr lang="es-ES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es-ES"/>
            </a:pPr>
            <a:endParaRPr lang="es-ES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s-ES"/>
              <a:t>Tiempo invertido</a:t>
            </a:r>
            <a:endParaRPr lang="es-ES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s-ES">
                <a:effectLst/>
              </a:rPr>
              <a:t>Proyectos en los que trabajó</a:t>
            </a: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es-ES"/>
            </a:pPr>
            <a:r>
              <a:rPr lang="es-ES" sz="2000">
                <a:latin typeface="Segoe Semibold" pitchFamily="34" charset="0"/>
              </a:rPr>
              <a:t>Familiarícese</a:t>
            </a:r>
            <a:endParaRPr lang="es-ES" sz="200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es-ES"/>
            </a:pPr>
            <a:r>
              <a:rPr lang="es-ES" sz="2000" dirty="0">
                <a:latin typeface="Segoe Semibold" pitchFamily="34" charset="0"/>
              </a:rPr>
              <a:t>Alcance el dominio</a:t>
            </a:r>
            <a:endParaRPr lang="es-ES" sz="2000" dirty="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 lang="es-ES"/>
            </a:pPr>
            <a:r>
              <a:rPr lang="es-ES"/>
              <a:t>Trabajar hacia el dominio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es-ES"/>
            </a:pPr>
            <a:r>
              <a:rPr lang="es-ES" sz="2000">
                <a:latin typeface="Segoe Semibold" pitchFamily="34" charset="0"/>
              </a:rPr>
              <a:t>Adquiera experiencia</a:t>
            </a:r>
            <a:endParaRPr lang="es-ES" sz="200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 lang="es-ES"/>
            </a:pPr>
            <a:endParaRPr lang="es-E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 lang="es-ES"/>
            </a:pPr>
            <a:r>
              <a:rPr lang="es-ES"/>
              <a:t>Haga su mejor trabajo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00600" y="2098675"/>
            <a:ext cx="4129087" cy="4149725"/>
          </a:xfrm>
        </p:spPr>
        <p:txBody>
          <a:bodyPr>
            <a:normAutofit/>
          </a:bodyPr>
          <a:lstStyle/>
          <a:p>
            <a:r>
              <a:rPr lang="es-ES"/>
              <a:t>Trabajar desde casa</a:t>
            </a:r>
          </a:p>
          <a:p>
            <a:r>
              <a:rPr lang="es-ES"/>
              <a:t>Trabajar fuera de oficina</a:t>
            </a:r>
          </a:p>
          <a:p>
            <a:r>
              <a:rPr lang="es-ES"/>
              <a:t>Requisitos tecnológicos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5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es-ES"/>
              <a:t>Caso práctico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/>
          <a:lstStyle/>
          <a:p>
            <a:r>
              <a:rPr lang="es-ES"/>
              <a:t>Francisco</a:t>
            </a:r>
          </a:p>
          <a:p>
            <a:pPr lvl="1"/>
            <a:r>
              <a:rPr lang="es-ES"/>
              <a:t>Su primer día</a:t>
            </a:r>
          </a:p>
          <a:p>
            <a:pPr lvl="1"/>
            <a:r>
              <a:rPr lang="es-ES"/>
              <a:t>Errores cometidos</a:t>
            </a:r>
          </a:p>
          <a:p>
            <a:pPr lvl="1"/>
            <a:r>
              <a:rPr lang="es-ES"/>
              <a:t>Éxitos alcanzados</a:t>
            </a:r>
          </a:p>
          <a:p>
            <a:pPr lvl="1"/>
            <a:r>
              <a:rPr lang="es-ES"/>
              <a:t>La moraleja de la historia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es-ES"/>
              <a:t>Discusión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191000" cy="4297363"/>
          </a:xfrm>
        </p:spPr>
        <p:txBody>
          <a:bodyPr/>
          <a:lstStyle/>
          <a:p>
            <a:r>
              <a:rPr lang="es-ES"/>
              <a:t>Qué podemos aprender de Francisco</a:t>
            </a:r>
          </a:p>
          <a:p>
            <a:r>
              <a:rPr lang="es-ES"/>
              <a:t>Procedimientos recomendados</a:t>
            </a:r>
          </a:p>
          <a:p>
            <a:r>
              <a:rPr lang="es-ES"/>
              <a:t>Conclusiones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/>
              <a:t>Defina sus retos</a:t>
            </a:r>
          </a:p>
          <a:p>
            <a:pPr lvl="1"/>
            <a:r>
              <a:rPr lang="es-ES"/>
              <a:t>Tecnológico y personal</a:t>
            </a:r>
          </a:p>
          <a:p>
            <a:r>
              <a:rPr lang="es-ES"/>
              <a:t>Establezca expectativas realistas</a:t>
            </a:r>
          </a:p>
          <a:p>
            <a:pPr lvl="1"/>
            <a:r>
              <a:rPr lang="es-ES"/>
              <a:t>El dominio no se logra de la noche a la mañana</a:t>
            </a:r>
          </a:p>
          <a:p>
            <a:r>
              <a:rPr lang="es-ES"/>
              <a:t>No pierda de vista su objetivo</a:t>
            </a:r>
          </a:p>
          <a:p>
            <a:pPr lvl="1"/>
            <a:r>
              <a:rPr lang="es-ES"/>
              <a:t>Programas de orientación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/>
              <a:t>Recursos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 lang="es-ES"/>
            </a:pPr>
            <a:r>
              <a:rPr lang="es-ES"/>
              <a:t>&lt;Texto del sitio de intranet aquí&gt;</a:t>
            </a:r>
            <a:r>
              <a:t/>
            </a:r>
            <a:br/>
            <a:r>
              <a:rPr lang="es-ES" u="sng">
                <a:solidFill>
                  <a:schemeClr val="tx2"/>
                </a:solidFill>
              </a:rPr>
              <a:t>&lt;hipervínculo aquí&gt;</a:t>
            </a:r>
            <a:endParaRPr lang="es-ES" u="sng"/>
          </a:p>
          <a:p>
            <a:pPr>
              <a:defRPr lang="es-ES"/>
            </a:pPr>
            <a:endParaRPr lang="es-ES"/>
          </a:p>
          <a:p>
            <a:pPr>
              <a:defRPr lang="es-ES"/>
            </a:pPr>
            <a:r>
              <a:rPr lang="es-ES"/>
              <a:t>&lt;Texto del material de lectura adicional aquí&gt;</a:t>
            </a:r>
            <a:r>
              <a:t/>
            </a:r>
            <a:br/>
            <a:r>
              <a:rPr lang="es-ES" u="sng">
                <a:solidFill>
                  <a:schemeClr val="tx2"/>
                </a:solidFill>
              </a:rPr>
              <a:t>&lt;hipervínculo aquí&gt;</a:t>
            </a:r>
            <a:endParaRPr lang="es-ES"/>
          </a:p>
          <a:p>
            <a:pPr>
              <a:buFontTx/>
              <a:buNone/>
              <a:defRPr lang="es-ES"/>
            </a:pPr>
            <a:endParaRPr lang="es-ES"/>
          </a:p>
          <a:p>
            <a:pPr>
              <a:defRPr lang="es-ES"/>
            </a:pPr>
            <a:r>
              <a:rPr lang="es-ES"/>
              <a:t>Estas diapositivas y recursos relacionados:</a:t>
            </a:r>
            <a:r>
              <a:t/>
            </a:r>
            <a:br/>
            <a:r>
              <a:rPr lang="es-ES" u="sng">
                <a:solidFill>
                  <a:schemeClr val="tx2"/>
                </a:solidFill>
              </a:rPr>
              <a:t>&lt;hipervínculo aquí&gt;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/>
              <a:t>¿Preguntas?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/>
              <a:t>Apéndice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30492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/>
              <a:t>Diagnostico</a:t>
            </a:r>
            <a:endParaRPr lang="es-E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SITUACION ACTUAL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Problemas de Comunicación</a:t>
            </a:r>
          </a:p>
          <a:p>
            <a:pPr lvl="1"/>
            <a:r>
              <a:rPr lang="es-AR" dirty="0" smtClean="0"/>
              <a:t>Abismos de comunicación entre los actores.</a:t>
            </a:r>
          </a:p>
          <a:p>
            <a:pPr lvl="1"/>
            <a:r>
              <a:rPr lang="es-AR" dirty="0" smtClean="0"/>
              <a:t>Medios de enlace muy pobres.</a:t>
            </a:r>
          </a:p>
          <a:p>
            <a:pPr lvl="1"/>
            <a:endParaRPr lang="es-AR" dirty="0"/>
          </a:p>
          <a:p>
            <a:r>
              <a:rPr lang="es-AR" b="1" i="1" dirty="0"/>
              <a:t>Deficitaria circulación de </a:t>
            </a:r>
            <a:r>
              <a:rPr lang="es-AR" b="1" i="1" dirty="0" smtClean="0"/>
              <a:t>información</a:t>
            </a:r>
          </a:p>
          <a:p>
            <a:pPr lvl="1"/>
            <a:r>
              <a:rPr lang="es-AR" dirty="0" smtClean="0"/>
              <a:t>Cada uno de los roles no dispone de la información en el momento y lugar que la necesita.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164904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NECESIDADES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7"/>
          </a:xfrm>
        </p:spPr>
        <p:txBody>
          <a:bodyPr>
            <a:normAutofit/>
          </a:bodyPr>
          <a:lstStyle/>
          <a:p>
            <a:r>
              <a:rPr lang="es-AR" b="1" i="1" dirty="0" smtClean="0"/>
              <a:t>Distintas necesidades de información por Rol</a:t>
            </a:r>
          </a:p>
          <a:p>
            <a:pPr lvl="1"/>
            <a:r>
              <a:rPr lang="es-AR" dirty="0"/>
              <a:t>Equipo Directivo</a:t>
            </a:r>
          </a:p>
          <a:p>
            <a:pPr lvl="1"/>
            <a:r>
              <a:rPr lang="es-AR" dirty="0"/>
              <a:t>Profesores</a:t>
            </a:r>
          </a:p>
          <a:p>
            <a:pPr lvl="1"/>
            <a:r>
              <a:rPr lang="es-AR" dirty="0"/>
              <a:t>Preceptores</a:t>
            </a:r>
          </a:p>
          <a:p>
            <a:pPr lvl="1"/>
            <a:r>
              <a:rPr lang="es-AR" dirty="0"/>
              <a:t>Gabinete </a:t>
            </a:r>
            <a:r>
              <a:rPr lang="es-AR" dirty="0" err="1"/>
              <a:t>Psicopedagogico</a:t>
            </a:r>
            <a:endParaRPr lang="es-AR" dirty="0"/>
          </a:p>
          <a:p>
            <a:pPr lvl="1"/>
            <a:r>
              <a:rPr lang="es-AR" dirty="0"/>
              <a:t>Alumnos</a:t>
            </a:r>
          </a:p>
          <a:p>
            <a:endParaRPr lang="es-AR" b="1" i="1" dirty="0" smtClean="0"/>
          </a:p>
          <a:p>
            <a:r>
              <a:rPr lang="es-AR" b="1" i="1" dirty="0" smtClean="0"/>
              <a:t>Información de valor estratégico</a:t>
            </a:r>
          </a:p>
          <a:p>
            <a:pPr lvl="1"/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409582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Brindar medios de comunicación efectivos entre los participantes del Sistema Educativo.</a:t>
            </a:r>
          </a:p>
          <a:p>
            <a:endParaRPr lang="es-AR" dirty="0"/>
          </a:p>
          <a:p>
            <a:r>
              <a:rPr lang="es-AR" dirty="0" smtClean="0"/>
              <a:t>Ofrecer información con valor estratégico, consolidada y presentada de forma eficiente.</a:t>
            </a:r>
          </a:p>
          <a:p>
            <a:endParaRPr lang="es-AR" dirty="0"/>
          </a:p>
          <a:p>
            <a:r>
              <a:rPr lang="es-AR" dirty="0" smtClean="0"/>
              <a:t>Dar soporte a los actores en sus diferentes roles, adecuando la información a su propia necesidad.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9750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s-ES" sz="7200" dirty="0" smtClean="0"/>
              <a:t>Solución</a:t>
            </a:r>
          </a:p>
          <a:p>
            <a:pPr algn="ctr"/>
            <a:r>
              <a:rPr lang="es-ES" sz="7200" dirty="0" smtClean="0"/>
              <a:t>Propuesta</a:t>
            </a:r>
            <a:endParaRPr lang="es-E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76672"/>
            <a:ext cx="8077200" cy="6120680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/>
              <a:t>ALGUNAS CARACTERISTICAS</a:t>
            </a:r>
          </a:p>
          <a:p>
            <a:endParaRPr lang="es-AR" dirty="0" smtClean="0"/>
          </a:p>
          <a:p>
            <a:r>
              <a:rPr lang="es-AR" dirty="0" smtClean="0"/>
              <a:t>Comparación de Planificaciones sobre realizado.</a:t>
            </a:r>
          </a:p>
          <a:p>
            <a:endParaRPr lang="es-AR" dirty="0" smtClean="0"/>
          </a:p>
          <a:p>
            <a:r>
              <a:rPr lang="es-AR" dirty="0" smtClean="0"/>
              <a:t>Tendencias </a:t>
            </a:r>
            <a:r>
              <a:rPr lang="es-AR" dirty="0"/>
              <a:t>en rendimiento de Alumnos.</a:t>
            </a:r>
          </a:p>
          <a:p>
            <a:endParaRPr lang="es-AR" dirty="0" smtClean="0"/>
          </a:p>
          <a:p>
            <a:r>
              <a:rPr lang="es-AR" dirty="0" smtClean="0"/>
              <a:t>Rendimientos </a:t>
            </a:r>
            <a:r>
              <a:rPr lang="es-AR" dirty="0"/>
              <a:t>de Cursos y Asignaturas.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E8H4Cw6MhrnQZNFfxnt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1526</Words>
  <Application>Microsoft Office PowerPoint</Application>
  <PresentationFormat>Presentación en pantalla (4:3)</PresentationFormat>
  <Paragraphs>291</Paragraphs>
  <Slides>37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Entrenamiento</vt:lpstr>
      <vt:lpstr>EDUAR 2.0</vt:lpstr>
      <vt:lpstr>EQUIPO DE TRABAJO</vt:lpstr>
      <vt:lpstr>AGENDA</vt:lpstr>
      <vt:lpstr>Presentación de PowerPoint</vt:lpstr>
      <vt:lpstr>SITUACION ACTUAL</vt:lpstr>
      <vt:lpstr>NECESIDADES</vt:lpstr>
      <vt:lpstr>OPORTUNIDADES DE MEJORA</vt:lpstr>
      <vt:lpstr>Presentación de PowerPoint</vt:lpstr>
      <vt:lpstr>Presentación de PowerPoint</vt:lpstr>
      <vt:lpstr>ALGUNAS CARACTERISTICAS</vt:lpstr>
      <vt:lpstr>Presentación de PowerPoint</vt:lpstr>
      <vt:lpstr>Metodologías Agiles</vt:lpstr>
      <vt:lpstr>Metodología de Trabajo</vt:lpstr>
      <vt:lpstr>Ciclo de Vida de ScrumUP</vt:lpstr>
      <vt:lpstr>Momentos en el Proceso</vt:lpstr>
      <vt:lpstr>Proceso de Preparación</vt:lpstr>
      <vt:lpstr>Proceso de Preparación</vt:lpstr>
      <vt:lpstr>Proceso de Preparación</vt:lpstr>
      <vt:lpstr>Proceso de Sprints</vt:lpstr>
      <vt:lpstr>Proceso de Sprints</vt:lpstr>
      <vt:lpstr>Proceso de Sprints</vt:lpstr>
      <vt:lpstr>Proceso diario de Trabajo</vt:lpstr>
      <vt:lpstr>Proceso diario de Trabajo</vt:lpstr>
      <vt:lpstr>Proceso diario de Trabajo</vt:lpstr>
      <vt:lpstr>Roles</vt:lpstr>
      <vt:lpstr>Otras consideraciones</vt:lpstr>
      <vt:lpstr>Nuevo trabajo</vt:lpstr>
      <vt:lpstr>Nuevo trabajo</vt:lpstr>
      <vt:lpstr>Quién es quién</vt:lpstr>
      <vt:lpstr>Trabajar hacia el dominio</vt:lpstr>
      <vt:lpstr>Haga su mejor trabajo</vt:lpstr>
      <vt:lpstr>Caso práctico</vt:lpstr>
      <vt:lpstr>Discusión</vt:lpstr>
      <vt:lpstr>Resumen</vt:lpstr>
      <vt:lpstr>Recursos</vt:lpstr>
      <vt:lpstr>¿Preguntas?</vt:lpstr>
      <vt:lpstr>Apéndice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2011-05-08T14:21:35Z</dcterms:created>
  <dcterms:modified xsi:type="dcterms:W3CDTF">2011-05-08T22:06:53Z</dcterms:modified>
</cp:coreProperties>
</file>