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4135" r:id="rId2"/>
  </p:sldMasterIdLst>
  <p:notesMasterIdLst>
    <p:notesMasterId r:id="rId11"/>
  </p:notesMasterIdLst>
  <p:handoutMasterIdLst>
    <p:handoutMasterId r:id="rId12"/>
  </p:handoutMasterIdLst>
  <p:sldIdLst>
    <p:sldId id="256" r:id="rId3"/>
    <p:sldId id="372" r:id="rId4"/>
    <p:sldId id="373" r:id="rId5"/>
    <p:sldId id="374" r:id="rId6"/>
    <p:sldId id="385" r:id="rId7"/>
    <p:sldId id="386" r:id="rId8"/>
    <p:sldId id="387" r:id="rId9"/>
    <p:sldId id="368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C6D02"/>
    <a:srgbClr val="0000FF"/>
    <a:srgbClr val="D1A695"/>
    <a:srgbClr val="DB0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92" autoAdjust="0"/>
    <p:restoredTop sz="95313" autoAdjust="0"/>
  </p:normalViewPr>
  <p:slideViewPr>
    <p:cSldViewPr>
      <p:cViewPr>
        <p:scale>
          <a:sx n="100" d="100"/>
          <a:sy n="100" d="100"/>
        </p:scale>
        <p:origin x="-1044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06EFE08-78FA-4DFC-B7EC-058E0B0D3D87}" type="datetime3">
              <a:rPr lang="en-US"/>
              <a:pPr>
                <a:defRPr/>
              </a:pPr>
              <a:t>9 August 2011</a:t>
            </a:fld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BAD1390B-A138-419A-8B49-7934F4C4C60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7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3645254C-8901-4801-8AB7-0054B4A9905C}" type="datetime3">
              <a:rPr lang="en-US"/>
              <a:pPr>
                <a:defRPr/>
              </a:pPr>
              <a:t>9 August 2011</a:t>
            </a:fld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623E9929-3344-46E5-8184-3E990345662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915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978A1C4-2635-45E9-8643-A16B7C4D3DE7}" type="datetime3">
              <a:rPr lang="en-US" sz="1200" b="0"/>
              <a:pPr algn="r" eaLnBrk="1" hangingPunct="1"/>
              <a:t>9 August 2011</a:t>
            </a:fld>
            <a:endParaRPr lang="en-US" sz="1200" b="0"/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AB58D68-3581-47A8-816E-683284E0B091}" type="slidenum">
              <a:rPr lang="en-US" sz="1200" b="0"/>
              <a:pPr algn="r" eaLnBrk="1" hangingPunct="1"/>
              <a:t>8</a:t>
            </a:fld>
            <a:endParaRPr lang="en-US" sz="1200" b="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9,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E2C35-43DF-4BC4-BF75-DFCA48A1EAD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1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9,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1C8E0-9058-4213-A775-BD56FA0FB4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6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74638"/>
            <a:ext cx="21145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1912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9,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79A63-88BD-48B6-A5C8-253BA0D9EAA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4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0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1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2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1DA6372-12B7-4368-A26C-23839B5E844F}" type="datetimeFigureOut">
              <a:rPr lang="en-US"/>
              <a:pPr>
                <a:defRPr/>
              </a:pPr>
              <a:t>8/9/2011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14E0E90D-996E-424C-8B27-E413D8C38F14}" type="datetime4">
              <a:rPr lang="en-US"/>
              <a:pPr>
                <a:defRPr/>
              </a:pPr>
              <a:t>August 9, 2011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CACA229-7EB6-44F4-BA51-E125B542852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02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7F2AC-B8EC-4C97-A036-AA173BF6D00E}" type="datetimeFigureOut">
              <a:rPr lang="en-US"/>
              <a:pPr>
                <a:defRPr/>
              </a:pPr>
              <a:t>8/9/2011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9, 2011</a:t>
            </a:fld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E237-8395-42DF-B490-8F1C4A54993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36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15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CBC035A-0FA1-496C-B6FE-E0161BB74666}" type="datetimeFigureOut">
              <a:rPr lang="en-US"/>
              <a:pPr>
                <a:defRPr/>
              </a:pPr>
              <a:t>8/9/2011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August 9, 2011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C26F76D-8CC7-4F69-8132-BE7CBAC921A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86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A36A71-56D9-4AFE-8BED-9004567D4114}" type="datetimeFigureOut">
              <a:rPr lang="en-US"/>
              <a:pPr>
                <a:defRPr/>
              </a:pPr>
              <a:t>8/9/2011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August 9, 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CDFD98-47FA-477B-90A9-3F704C6ABFF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31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15DEB35-A410-4A34-B2FC-A8B83B143FA9}" type="datetimeFigureOut">
              <a:rPr lang="en-US"/>
              <a:pPr>
                <a:defRPr/>
              </a:pPr>
              <a:t>8/9/2011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August 9, 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8003648-2485-4D7D-ABE7-C67CCFE322C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48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B961B0-08DF-4BF3-9858-68A985386B0D}" type="datetimeFigureOut">
              <a:rPr lang="en-US"/>
              <a:pPr>
                <a:defRPr/>
              </a:pPr>
              <a:t>8/9/2011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August 9, 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EB6A37E-1D40-4CE1-898E-BE500A5DEB6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30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8453B-45CB-4382-9D55-43FC2400F1D0}" type="datetimeFigureOut">
              <a:rPr lang="en-US"/>
              <a:pPr>
                <a:defRPr/>
              </a:pPr>
              <a:t>8/9/2011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9, 2011</a:t>
            </a:fld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54E75-E940-4B36-B6E9-94548BEC036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40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CB562D-9BF0-4844-AE30-50D6CA035EF6}" type="datetimeFigureOut">
              <a:rPr lang="en-US"/>
              <a:pPr>
                <a:defRPr/>
              </a:pPr>
              <a:t>8/9/2011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August 9, 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103A1BD-50AA-4F5C-9F14-90A1ED9FF38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79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9,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1AEBC-88EE-4C3B-A1A7-ED67207EE1C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19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1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18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9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20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EA228FA-CA56-4627-ABA3-B240DCC54DBF}" type="datetimeFigureOut">
              <a:rPr lang="en-US"/>
              <a:pPr>
                <a:defRPr/>
              </a:pPr>
              <a:t>8/9/2011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August 9, 2011</a:t>
            </a:fld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90F449B-4C5D-4B4C-AA6A-A7F9D315522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9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81BBF-874D-4F6F-9A80-60DA4E92EC66}" type="datetimeFigureOut">
              <a:rPr lang="en-US"/>
              <a:pPr>
                <a:defRPr/>
              </a:pPr>
              <a:t>8/9/2011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9, 2011</a:t>
            </a:fld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4A8AB-D3AD-4C3F-9351-35FAD75CEED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942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8BF-0FFD-418C-BA65-D88A95182A0E}" type="datetimeFigureOut">
              <a:rPr lang="en-US"/>
              <a:pPr>
                <a:defRPr/>
              </a:pPr>
              <a:t>8/9/2011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9, 2011</a:t>
            </a:fld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6A14B-741A-4DDD-B1D1-817ACE44C2A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5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9,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4F499-10DD-4718-82AD-B1AA6DCD725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7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457200"/>
            <a:ext cx="3771900" cy="5668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900" y="457200"/>
            <a:ext cx="3771900" cy="5668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9, 2011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548E8-DF65-46FA-823B-39085E9EE1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3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9, 2011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C23E2-38BD-4871-977D-5F791EEDC7E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5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9, 2011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EF265-69FF-492B-A09F-1457D7C378D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7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9, 2011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D9525-1B06-4E54-97C0-BE787EB252C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5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9, 2011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6BCA7-E9D5-460A-A707-D30D1DDACAC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6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9, 2011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F8CF7-B268-40FE-BA14-D069857B23A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4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2" descr="emsignia24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8513763" y="457200"/>
            <a:ext cx="40163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3" descr="MM_multiple-green3"/>
          <p:cNvPicPr>
            <a:picLocks noChangeAspect="1" noChangeArrowheads="1"/>
          </p:cNvPicPr>
          <p:nvPr/>
        </p:nvPicPr>
        <p:blipFill>
          <a:blip r:embed="rId14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2" t="8817" r="60197" b="48080"/>
          <a:stretch>
            <a:fillRect/>
          </a:stretch>
        </p:blipFill>
        <p:spPr bwMode="hidden">
          <a:xfrm>
            <a:off x="0" y="0"/>
            <a:ext cx="9144000" cy="685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34" descr="emsignia_green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A2AB38"/>
              </a:clrFrom>
              <a:clrTo>
                <a:srgbClr val="A2AB3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9" t="8629" r="9708" b="8629"/>
          <a:stretch>
            <a:fillRect/>
          </a:stretch>
        </p:blipFill>
        <p:spPr bwMode="hidden">
          <a:xfrm>
            <a:off x="8501063" y="455613"/>
            <a:ext cx="411162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457200"/>
            <a:ext cx="7696200" cy="566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5791200"/>
            <a:ext cx="518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9, 2011</a:t>
            </a:fld>
            <a:endParaRPr lang="en-US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791200"/>
            <a:ext cx="2133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E514EB-EE72-4549-B39C-096351FB77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228600" y="6086475"/>
            <a:ext cx="60960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b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US" sz="800" b="0">
                <a:solidFill>
                  <a:schemeClr val="bg1"/>
                </a:solidFill>
              </a:rPr>
              <a:t>Internal, GSG-Argentina_FD_WPR_TPL.ppt, Rev Number RAITR26475</a:t>
            </a:r>
          </a:p>
          <a:p>
            <a:pPr eaLnBrk="0" hangingPunct="0">
              <a:lnSpc>
                <a:spcPct val="95000"/>
              </a:lnSpc>
              <a:defRPr/>
            </a:pPr>
            <a:r>
              <a:rPr lang="en-US" sz="800" b="0">
                <a:solidFill>
                  <a:schemeClr val="bg1"/>
                </a:solidFill>
              </a:rPr>
              <a:t/>
            </a:r>
            <a:br>
              <a:rPr lang="en-US" sz="800" b="0">
                <a:solidFill>
                  <a:schemeClr val="bg1"/>
                </a:solidFill>
              </a:rPr>
            </a:br>
            <a:r>
              <a:rPr lang="en-US" sz="800" b="0">
                <a:solidFill>
                  <a:schemeClr val="bg1"/>
                </a:solidFill>
              </a:rPr>
              <a:t>MOTOROLA and the Stylized M Logo are registered in the US Patent &amp; Trademark Office. All other product or service names are the property of their respective owners. © Motorola, Inc. 2007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200">
          <a:solidFill>
            <a:schemeClr val="bg1"/>
          </a:solidFill>
          <a:latin typeface="+mn-lt"/>
          <a:ea typeface="+mn-ea"/>
          <a:cs typeface="+mn-cs"/>
        </a:defRPr>
      </a:lvl1pPr>
      <a:lvl2pPr marL="571500" indent="-22542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 b="1">
          <a:solidFill>
            <a:schemeClr val="bg1"/>
          </a:solidFill>
          <a:latin typeface="+mn-lt"/>
        </a:defRPr>
      </a:lvl2pPr>
      <a:lvl3pPr marL="914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1600" b="1">
          <a:solidFill>
            <a:schemeClr val="bg1"/>
          </a:solidFill>
          <a:latin typeface="+mn-lt"/>
        </a:defRPr>
      </a:lvl3pPr>
      <a:lvl4pPr marL="12573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4pPr>
      <a:lvl5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5pPr>
      <a:lvl6pPr marL="20574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6pPr>
      <a:lvl7pPr marL="25146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7pPr>
      <a:lvl8pPr marL="29718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8pPr>
      <a:lvl9pPr marL="3429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15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8C5CFDE-3D09-4D33-963B-BF9238EF4EB9}" type="datetimeFigureOut">
              <a:rPr lang="en-US"/>
              <a:pPr>
                <a:defRPr/>
              </a:pPr>
              <a:t>8/9/2011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August 9, 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909DF6F-8990-4F3E-A7A0-7A60EE8CC0D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67" r:id="rId2"/>
    <p:sldLayoutId id="2147484172" r:id="rId3"/>
    <p:sldLayoutId id="2147484173" r:id="rId4"/>
    <p:sldLayoutId id="2147484174" r:id="rId5"/>
    <p:sldLayoutId id="2147484175" r:id="rId6"/>
    <p:sldLayoutId id="2147484168" r:id="rId7"/>
    <p:sldLayoutId id="2147484176" r:id="rId8"/>
    <p:sldLayoutId id="2147484177" r:id="rId9"/>
    <p:sldLayoutId id="2147484169" r:id="rId10"/>
    <p:sldLayoutId id="2147484170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EDU@R 2.0</a:t>
            </a:r>
            <a:endParaRPr lang="en-US" dirty="0" smtClean="0"/>
          </a:p>
        </p:txBody>
      </p:sp>
      <p:sp>
        <p:nvSpPr>
          <p:cNvPr id="15363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>
              <a:lnSpc>
                <a:spcPct val="70000"/>
              </a:lnSpc>
            </a:pPr>
            <a:endParaRPr lang="en-US" sz="1400" dirty="0" smtClean="0"/>
          </a:p>
          <a:p>
            <a:pPr marR="0" algn="ctr">
              <a:lnSpc>
                <a:spcPct val="80000"/>
              </a:lnSpc>
              <a:spcBef>
                <a:spcPct val="0"/>
              </a:spcBef>
            </a:pPr>
            <a:endParaRPr lang="en-US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 txBox="1">
            <a:spLocks noGrp="1"/>
          </p:cNvSpPr>
          <p:nvPr/>
        </p:nvSpPr>
        <p:spPr bwMode="auto">
          <a:xfrm>
            <a:off x="228600" y="5791200"/>
            <a:ext cx="518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b="0">
                <a:solidFill>
                  <a:schemeClr val="bg2"/>
                </a:solidFill>
              </a:rPr>
              <a:t>Weekly Project Review      </a:t>
            </a:r>
            <a:fld id="{9F0E7D5F-D93C-43FA-A92E-E54F4D8B3F45}" type="datetime4">
              <a:rPr lang="en-US" sz="1000" b="0">
                <a:solidFill>
                  <a:schemeClr val="bg2"/>
                </a:solidFill>
              </a:rPr>
              <a:pPr eaLnBrk="1" hangingPunct="1"/>
              <a:t>August 9, 2011</a:t>
            </a:fld>
            <a:endParaRPr lang="en-US" sz="1000" b="0">
              <a:solidFill>
                <a:schemeClr val="bg2"/>
              </a:solidFill>
            </a:endParaRPr>
          </a:p>
        </p:txBody>
      </p:sp>
      <p:sp>
        <p:nvSpPr>
          <p:cNvPr id="8195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924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Hoja</a:t>
            </a:r>
            <a:r>
              <a:rPr lang="en-US" dirty="0" smtClean="0"/>
              <a:t> de Info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sp>
        <p:nvSpPr>
          <p:cNvPr id="16388" name="Rectangle 12"/>
          <p:cNvSpPr>
            <a:spLocks noChangeArrowheads="1"/>
          </p:cNvSpPr>
          <p:nvPr/>
        </p:nvSpPr>
        <p:spPr bwMode="auto">
          <a:xfrm>
            <a:off x="76200" y="1143000"/>
            <a:ext cx="3030538" cy="2514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/>
            <a:r>
              <a:rPr lang="en-US" sz="1200" dirty="0"/>
              <a:t>SECTOR: </a:t>
            </a:r>
            <a:r>
              <a:rPr lang="en-US" sz="1200" dirty="0" err="1" smtClean="0"/>
              <a:t>Educacion</a:t>
            </a:r>
            <a:endParaRPr lang="en-US" sz="1200" dirty="0"/>
          </a:p>
          <a:p>
            <a:pPr eaLnBrk="0" hangingPunct="0"/>
            <a:r>
              <a:rPr lang="en-US" sz="1200" b="0" dirty="0" err="1" smtClean="0"/>
              <a:t>Tutores</a:t>
            </a:r>
            <a:r>
              <a:rPr lang="en-US" sz="1200" b="0" dirty="0" smtClean="0"/>
              <a:t>:</a:t>
            </a:r>
            <a:endParaRPr lang="en-US" sz="1200" b="0" dirty="0"/>
          </a:p>
          <a:p>
            <a:pPr eaLnBrk="0" hangingPunct="0"/>
            <a:endParaRPr lang="en-US" sz="1200" b="0" dirty="0"/>
          </a:p>
          <a:p>
            <a:pPr eaLnBrk="0" hangingPunct="0"/>
            <a:r>
              <a:rPr lang="en-US" sz="1200" b="0" dirty="0"/>
              <a:t/>
            </a:r>
            <a:br>
              <a:rPr lang="en-US" sz="1200" b="0" dirty="0"/>
            </a:br>
            <a:endParaRPr lang="en-US" sz="1200" b="0" dirty="0"/>
          </a:p>
        </p:txBody>
      </p:sp>
      <p:sp>
        <p:nvSpPr>
          <p:cNvPr id="16389" name="Rectangle 13"/>
          <p:cNvSpPr>
            <a:spLocks noChangeArrowheads="1"/>
          </p:cNvSpPr>
          <p:nvPr/>
        </p:nvSpPr>
        <p:spPr bwMode="auto">
          <a:xfrm>
            <a:off x="3068638" y="1143000"/>
            <a:ext cx="3030537" cy="2514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91440" rIns="182562" bIns="182562"/>
          <a:lstStyle/>
          <a:p>
            <a:pPr eaLnBrk="0" hangingPunct="0">
              <a:spcBef>
                <a:spcPct val="100000"/>
              </a:spcBef>
            </a:pPr>
            <a:r>
              <a:rPr lang="en-US" sz="1200" u="sng" dirty="0"/>
              <a:t>PROJECT TEAM:</a:t>
            </a:r>
          </a:p>
          <a:p>
            <a:pPr eaLnBrk="0" hangingPunct="0"/>
            <a:r>
              <a:rPr lang="en-US" sz="1000" dirty="0" smtClean="0"/>
              <a:t>Martin </a:t>
            </a:r>
            <a:r>
              <a:rPr lang="en-US" sz="1000" dirty="0" err="1" smtClean="0"/>
              <a:t>Herran</a:t>
            </a:r>
            <a:endParaRPr lang="en-US" sz="1000" dirty="0" smtClean="0"/>
          </a:p>
          <a:p>
            <a:pPr eaLnBrk="0" hangingPunct="0"/>
            <a:r>
              <a:rPr lang="en-US" sz="1000" dirty="0" smtClean="0"/>
              <a:t>Belen </a:t>
            </a:r>
            <a:r>
              <a:rPr lang="en-US" sz="1000" dirty="0" err="1" smtClean="0"/>
              <a:t>Bazan</a:t>
            </a:r>
            <a:endParaRPr lang="en-US" sz="1000" dirty="0" smtClean="0"/>
          </a:p>
          <a:p>
            <a:pPr eaLnBrk="0" hangingPunct="0"/>
            <a:r>
              <a:rPr lang="en-US" sz="1000" dirty="0" smtClean="0"/>
              <a:t>Laura </a:t>
            </a:r>
            <a:r>
              <a:rPr lang="en-US" sz="1000" dirty="0" err="1" smtClean="0"/>
              <a:t>Pastorino</a:t>
            </a:r>
            <a:endParaRPr lang="en-US" sz="1000" dirty="0" smtClean="0"/>
          </a:p>
          <a:p>
            <a:pPr eaLnBrk="0" hangingPunct="0"/>
            <a:r>
              <a:rPr lang="en-US" sz="1000" dirty="0" smtClean="0"/>
              <a:t>Pablo </a:t>
            </a:r>
            <a:r>
              <a:rPr lang="en-US" sz="1000" dirty="0" err="1" smtClean="0"/>
              <a:t>Nicolielo</a:t>
            </a:r>
            <a:endParaRPr lang="en-US" sz="1000" dirty="0"/>
          </a:p>
        </p:txBody>
      </p:sp>
      <p:sp>
        <p:nvSpPr>
          <p:cNvPr id="16390" name="Rectangle 14"/>
          <p:cNvSpPr>
            <a:spLocks noChangeArrowheads="1"/>
          </p:cNvSpPr>
          <p:nvPr/>
        </p:nvSpPr>
        <p:spPr bwMode="auto">
          <a:xfrm>
            <a:off x="6086475" y="1143000"/>
            <a:ext cx="3030538" cy="2514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>
              <a:spcBef>
                <a:spcPct val="100000"/>
              </a:spcBef>
            </a:pPr>
            <a:r>
              <a:rPr lang="en-US" sz="1200" u="sng" dirty="0"/>
              <a:t>START DATE:</a:t>
            </a:r>
            <a:r>
              <a:rPr lang="en-US" sz="1200" dirty="0"/>
              <a:t>  </a:t>
            </a:r>
            <a:r>
              <a:rPr lang="en-US" sz="1200" dirty="0" err="1" smtClean="0"/>
              <a:t>Marzo</a:t>
            </a:r>
            <a:r>
              <a:rPr lang="en-US" sz="1200" dirty="0" smtClean="0"/>
              <a:t> 2011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u="sng" dirty="0"/>
              <a:t>END DATE:</a:t>
            </a:r>
            <a:r>
              <a:rPr lang="es-AR" sz="1200" dirty="0"/>
              <a:t> </a:t>
            </a:r>
            <a:r>
              <a:rPr lang="es-AR" sz="1200" dirty="0" smtClean="0"/>
              <a:t>Diciembre</a:t>
            </a:r>
            <a:r>
              <a:rPr lang="en-US" sz="1200" dirty="0" smtClean="0"/>
              <a:t> 2012</a:t>
            </a:r>
            <a:endParaRPr lang="en-US" sz="1200" dirty="0"/>
          </a:p>
          <a:p>
            <a:pPr eaLnBrk="0" hangingPunct="0">
              <a:spcBef>
                <a:spcPct val="100000"/>
              </a:spcBef>
            </a:pPr>
            <a:r>
              <a:rPr lang="en-US" sz="1200" u="sng" dirty="0" smtClean="0"/>
              <a:t>PRODUCT</a:t>
            </a:r>
            <a:r>
              <a:rPr lang="en-US" sz="1200" u="sng" dirty="0"/>
              <a:t>:</a:t>
            </a:r>
            <a:r>
              <a:rPr lang="es-AR" sz="1200" dirty="0"/>
              <a:t>  </a:t>
            </a:r>
            <a:r>
              <a:rPr lang="es-AR" sz="1400" dirty="0" smtClean="0"/>
              <a:t>EDU@R 2,0</a:t>
            </a:r>
            <a:endParaRPr lang="en-US" sz="700" u="sng" dirty="0"/>
          </a:p>
          <a:p>
            <a:pPr eaLnBrk="0" hangingPunct="0">
              <a:spcBef>
                <a:spcPct val="100000"/>
              </a:spcBef>
            </a:pPr>
            <a:r>
              <a:rPr lang="en-US" sz="1200" u="sng" dirty="0"/>
              <a:t>TYPE OF PROJECT</a:t>
            </a:r>
            <a:r>
              <a:rPr lang="en-US" sz="1200" u="sng" dirty="0" smtClean="0"/>
              <a:t>: </a:t>
            </a:r>
            <a:endParaRPr lang="en-US" sz="1200" dirty="0"/>
          </a:p>
        </p:txBody>
      </p:sp>
      <p:sp>
        <p:nvSpPr>
          <p:cNvPr id="16391" name="Rectangle 15"/>
          <p:cNvSpPr>
            <a:spLocks noChangeArrowheads="1"/>
          </p:cNvSpPr>
          <p:nvPr/>
        </p:nvSpPr>
        <p:spPr bwMode="auto">
          <a:xfrm>
            <a:off x="76200" y="3657600"/>
            <a:ext cx="3030538" cy="2057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>
              <a:lnSpc>
                <a:spcPct val="95000"/>
              </a:lnSpc>
            </a:pPr>
            <a:r>
              <a:rPr lang="en-US" sz="1200" u="sng" dirty="0"/>
              <a:t>TECHNOLOGIES/TOOLS:</a:t>
            </a:r>
          </a:p>
          <a:p>
            <a:r>
              <a:rPr lang="en-US" sz="1000" b="0" dirty="0" smtClean="0"/>
              <a:t>Visual </a:t>
            </a:r>
            <a:r>
              <a:rPr lang="en-US" sz="1000" b="0" dirty="0" err="1" smtClean="0"/>
              <a:t>C#.Net</a:t>
            </a:r>
            <a:endParaRPr lang="en-US" sz="1000" b="0" dirty="0" smtClean="0"/>
          </a:p>
          <a:p>
            <a:r>
              <a:rPr lang="en-US" sz="1000" b="0" dirty="0" err="1" smtClean="0"/>
              <a:t>Asp.Net</a:t>
            </a:r>
            <a:r>
              <a:rPr lang="en-US" sz="1000" b="0" dirty="0" smtClean="0"/>
              <a:t> </a:t>
            </a:r>
          </a:p>
          <a:p>
            <a:r>
              <a:rPr lang="en-US" sz="1000" b="0" dirty="0" smtClean="0"/>
              <a:t>SQL Server 2008 R2</a:t>
            </a:r>
          </a:p>
          <a:p>
            <a:r>
              <a:rPr lang="en-US" sz="1000" b="0" dirty="0" smtClean="0"/>
              <a:t>My SQL</a:t>
            </a:r>
          </a:p>
          <a:p>
            <a:r>
              <a:rPr lang="en-US" sz="1000" b="0" dirty="0" smtClean="0"/>
              <a:t>EA</a:t>
            </a:r>
          </a:p>
          <a:p>
            <a:r>
              <a:rPr lang="en-US" sz="1000" b="0" dirty="0" smtClean="0"/>
              <a:t>Version One</a:t>
            </a:r>
          </a:p>
          <a:p>
            <a:endParaRPr lang="en-US" sz="1000" b="0" dirty="0"/>
          </a:p>
          <a:p>
            <a:endParaRPr lang="en-US" sz="1000" b="0" dirty="0"/>
          </a:p>
          <a:p>
            <a:pPr eaLnBrk="0" hangingPunct="0"/>
            <a:endParaRPr lang="es-AR" sz="1100" b="0" dirty="0"/>
          </a:p>
        </p:txBody>
      </p:sp>
      <p:sp>
        <p:nvSpPr>
          <p:cNvPr id="16392" name="Rectangle 16"/>
          <p:cNvSpPr>
            <a:spLocks noChangeArrowheads="1"/>
          </p:cNvSpPr>
          <p:nvPr/>
        </p:nvSpPr>
        <p:spPr bwMode="auto">
          <a:xfrm>
            <a:off x="3068638" y="3657600"/>
            <a:ext cx="3030537" cy="2057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>
              <a:spcBef>
                <a:spcPct val="100000"/>
              </a:spcBef>
            </a:pPr>
            <a:r>
              <a:rPr lang="en-US" sz="1200" u="sng" dirty="0"/>
              <a:t>RESOURCES:</a:t>
            </a:r>
            <a:br>
              <a:rPr lang="en-US" sz="1200" u="sng" dirty="0"/>
            </a:br>
            <a:r>
              <a:rPr lang="es-AR" sz="1200" u="sng" dirty="0" err="1"/>
              <a:t>Development</a:t>
            </a:r>
            <a:r>
              <a:rPr lang="es-AR" sz="1200" u="sng" dirty="0"/>
              <a:t>:</a:t>
            </a:r>
            <a:br>
              <a:rPr lang="es-AR" sz="1200" u="sng" dirty="0"/>
            </a:br>
            <a:r>
              <a:rPr lang="en-US" sz="1000" b="0" dirty="0" smtClean="0"/>
              <a:t>PC:5</a:t>
            </a:r>
            <a:endParaRPr lang="en-US" sz="1000" b="0" dirty="0"/>
          </a:p>
          <a:p>
            <a:pPr eaLnBrk="0" hangingPunct="0"/>
            <a:r>
              <a:rPr lang="es-AR" sz="1200" u="sng" dirty="0" err="1"/>
              <a:t>Testing</a:t>
            </a:r>
            <a:r>
              <a:rPr lang="es-AR" sz="1200" u="sng" dirty="0"/>
              <a:t>:</a:t>
            </a:r>
            <a:endParaRPr lang="es-AR" sz="1200" b="0" dirty="0"/>
          </a:p>
          <a:p>
            <a:pPr eaLnBrk="0" hangingPunct="0"/>
            <a:endParaRPr lang="en-US" sz="1200" u="sng" dirty="0"/>
          </a:p>
          <a:p>
            <a:pPr eaLnBrk="0" hangingPunct="0"/>
            <a:r>
              <a:rPr lang="en-US" sz="1200" u="sng" dirty="0" smtClean="0"/>
              <a:t>CM</a:t>
            </a:r>
            <a:r>
              <a:rPr lang="en-US" sz="1200" u="sng" dirty="0"/>
              <a:t>:</a:t>
            </a:r>
            <a:br>
              <a:rPr lang="en-US" sz="1200" u="sng" dirty="0"/>
            </a:br>
            <a:r>
              <a:rPr lang="en-US" sz="1200" b="0" dirty="0" smtClean="0"/>
              <a:t>DB Server</a:t>
            </a:r>
            <a:endParaRPr lang="en-US" sz="1000" b="0" dirty="0"/>
          </a:p>
          <a:p>
            <a:pPr eaLnBrk="0" hangingPunct="0"/>
            <a:endParaRPr lang="en-US" sz="1000" b="0" dirty="0"/>
          </a:p>
        </p:txBody>
      </p:sp>
      <p:sp>
        <p:nvSpPr>
          <p:cNvPr id="16393" name="Rectangle 17"/>
          <p:cNvSpPr>
            <a:spLocks noChangeArrowheads="1"/>
          </p:cNvSpPr>
          <p:nvPr/>
        </p:nvSpPr>
        <p:spPr bwMode="auto">
          <a:xfrm>
            <a:off x="6086475" y="3657600"/>
            <a:ext cx="3030538" cy="2057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/>
            <a:r>
              <a:rPr lang="en-US" sz="1200" u="sng" dirty="0"/>
              <a:t>GOALS:</a:t>
            </a:r>
          </a:p>
          <a:p>
            <a:pPr eaLnBrk="0" hangingPunct="0"/>
            <a:r>
              <a:rPr lang="en-US" sz="1200" u="sng" dirty="0"/>
              <a:t>Customer:</a:t>
            </a:r>
            <a:endParaRPr lang="en-US" sz="1200" dirty="0"/>
          </a:p>
          <a:p>
            <a:pPr eaLnBrk="0" hangingPunct="0"/>
            <a:endParaRPr lang="en-GB" sz="1200" b="0" dirty="0" smtClean="0"/>
          </a:p>
          <a:p>
            <a:pPr eaLnBrk="0" hangingPunct="0"/>
            <a:endParaRPr lang="en-GB" sz="1200" b="0" dirty="0"/>
          </a:p>
          <a:p>
            <a:pPr eaLnBrk="0" hangingPunct="0"/>
            <a:r>
              <a:rPr lang="en-US" sz="1200" u="sng" dirty="0"/>
              <a:t>Quality:</a:t>
            </a:r>
            <a:endParaRPr lang="en-GB" sz="1200" b="0" dirty="0"/>
          </a:p>
          <a:p>
            <a:pPr eaLnBrk="0" hangingPunct="0"/>
            <a:endParaRPr lang="en-US" sz="1200" b="0" dirty="0" smtClean="0"/>
          </a:p>
          <a:p>
            <a:pPr eaLnBrk="0" hangingPunct="0"/>
            <a:r>
              <a:rPr lang="en-US" sz="1200" b="0" dirty="0" smtClean="0"/>
              <a:t>.</a:t>
            </a:r>
            <a:endParaRPr lang="en-US" sz="1200" b="0" dirty="0"/>
          </a:p>
        </p:txBody>
      </p:sp>
      <p:sp>
        <p:nvSpPr>
          <p:cNvPr id="16394" name="Rectangle 18"/>
          <p:cNvSpPr>
            <a:spLocks noChangeArrowheads="1"/>
          </p:cNvSpPr>
          <p:nvPr/>
        </p:nvSpPr>
        <p:spPr bwMode="auto">
          <a:xfrm>
            <a:off x="5564188" y="1143000"/>
            <a:ext cx="520700" cy="346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n-US" sz="1600">
                <a:solidFill>
                  <a:srgbClr val="008000"/>
                </a:solidFill>
              </a:rPr>
              <a:t>6</a:t>
            </a:r>
          </a:p>
        </p:txBody>
      </p:sp>
      <p:sp>
        <p:nvSpPr>
          <p:cNvPr id="16395" name="Rectangle 19"/>
          <p:cNvSpPr>
            <a:spLocks noChangeArrowheads="1"/>
          </p:cNvSpPr>
          <p:nvPr/>
        </p:nvSpPr>
        <p:spPr bwMode="auto">
          <a:xfrm>
            <a:off x="5703888" y="3657600"/>
            <a:ext cx="381000" cy="346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n-US" sz="1600">
                <a:solidFill>
                  <a:srgbClr val="008000"/>
                </a:solidFill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9248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EDU@R 2.0: Estado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48200" y="1295400"/>
            <a:ext cx="4222750" cy="53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b="0" dirty="0" smtClean="0"/>
              <a:t>Risks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b="0" dirty="0" err="1" smtClean="0">
                <a:solidFill>
                  <a:srgbClr val="008000"/>
                </a:solidFill>
              </a:rPr>
              <a:t>Seguridad</a:t>
            </a:r>
            <a:r>
              <a:rPr lang="en-US" b="0" dirty="0" smtClean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para</a:t>
            </a:r>
            <a:r>
              <a:rPr lang="en-US" b="0" dirty="0" smtClean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dar</a:t>
            </a:r>
            <a:r>
              <a:rPr lang="en-US" b="0" dirty="0" smtClean="0">
                <a:solidFill>
                  <a:srgbClr val="008000"/>
                </a:solidFill>
              </a:rPr>
              <a:t> de </a:t>
            </a:r>
            <a:r>
              <a:rPr lang="en-US" b="0" dirty="0" err="1" smtClean="0">
                <a:solidFill>
                  <a:srgbClr val="008000"/>
                </a:solidFill>
              </a:rPr>
              <a:t>alta</a:t>
            </a:r>
            <a:r>
              <a:rPr lang="en-US" b="0" dirty="0" smtClean="0">
                <a:solidFill>
                  <a:srgbClr val="008000"/>
                </a:solidFill>
              </a:rPr>
              <a:t> a </a:t>
            </a:r>
            <a:r>
              <a:rPr lang="en-US" b="0" dirty="0" err="1" smtClean="0">
                <a:solidFill>
                  <a:srgbClr val="008000"/>
                </a:solidFill>
              </a:rPr>
              <a:t>tutores</a:t>
            </a:r>
            <a:endParaRPr lang="en-US" b="0" dirty="0">
              <a:solidFill>
                <a:srgbClr val="008000"/>
              </a:solidFill>
            </a:endParaRPr>
          </a:p>
          <a:p>
            <a:pPr eaLnBrk="1" hangingPunct="1"/>
            <a:endParaRPr lang="en-US" b="0" dirty="0">
              <a:solidFill>
                <a:srgbClr val="D1A695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sz="1200" b="0" dirty="0">
              <a:solidFill>
                <a:srgbClr val="D1A695"/>
              </a:solidFill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664075" y="1905000"/>
            <a:ext cx="4191000" cy="2286000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10000"/>
              </a:spcBef>
            </a:pPr>
            <a:r>
              <a:rPr lang="en-US" b="0" dirty="0"/>
              <a:t>Issues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r>
              <a:rPr lang="en-US" b="0" dirty="0" err="1" smtClean="0">
                <a:solidFill>
                  <a:srgbClr val="0000FF"/>
                </a:solidFill>
              </a:rPr>
              <a:t>Correcion</a:t>
            </a:r>
            <a:r>
              <a:rPr lang="en-US" b="0" dirty="0" smtClean="0">
                <a:solidFill>
                  <a:srgbClr val="0000FF"/>
                </a:solidFill>
              </a:rPr>
              <a:t> de </a:t>
            </a:r>
            <a:r>
              <a:rPr lang="en-US" b="0" dirty="0" err="1" smtClean="0">
                <a:solidFill>
                  <a:srgbClr val="0000FF"/>
                </a:solidFill>
              </a:rPr>
              <a:t>Reportes</a:t>
            </a:r>
            <a:endParaRPr lang="en-US" b="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r>
              <a:rPr lang="en-US" b="0" dirty="0">
                <a:solidFill>
                  <a:srgbClr val="0000FF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Periodo</a:t>
            </a:r>
            <a:r>
              <a:rPr lang="en-US" b="0" dirty="0" smtClean="0">
                <a:solidFill>
                  <a:srgbClr val="008000"/>
                </a:solidFill>
              </a:rPr>
              <a:t> de </a:t>
            </a:r>
            <a:r>
              <a:rPr lang="en-US" b="0" dirty="0" err="1" smtClean="0">
                <a:solidFill>
                  <a:srgbClr val="008000"/>
                </a:solidFill>
              </a:rPr>
              <a:t>Vigencia</a:t>
            </a:r>
            <a:r>
              <a:rPr lang="en-US" b="0" dirty="0" smtClean="0">
                <a:solidFill>
                  <a:srgbClr val="008000"/>
                </a:solidFill>
              </a:rPr>
              <a:t> de </a:t>
            </a:r>
            <a:r>
              <a:rPr lang="en-US" b="0" dirty="0" err="1" smtClean="0">
                <a:solidFill>
                  <a:srgbClr val="008000"/>
                </a:solidFill>
              </a:rPr>
              <a:t>novedades</a:t>
            </a:r>
            <a:r>
              <a:rPr lang="en-US" b="0" dirty="0" smtClean="0">
                <a:solidFill>
                  <a:srgbClr val="008000"/>
                </a:solidFill>
              </a:rPr>
              <a:t>?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r>
              <a:rPr lang="en-US" b="0" dirty="0" err="1" smtClean="0">
                <a:solidFill>
                  <a:srgbClr val="008000"/>
                </a:solidFill>
              </a:rPr>
              <a:t>Automatizar</a:t>
            </a:r>
            <a:r>
              <a:rPr lang="en-US" b="0" dirty="0" smtClean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creacion</a:t>
            </a:r>
            <a:r>
              <a:rPr lang="en-US" b="0" dirty="0" smtClean="0">
                <a:solidFill>
                  <a:srgbClr val="008000"/>
                </a:solidFill>
              </a:rPr>
              <a:t> de agenda a </a:t>
            </a:r>
            <a:r>
              <a:rPr lang="en-US" b="0" dirty="0" err="1" smtClean="0">
                <a:solidFill>
                  <a:srgbClr val="008000"/>
                </a:solidFill>
              </a:rPr>
              <a:t>partir</a:t>
            </a:r>
            <a:r>
              <a:rPr lang="en-US" b="0" dirty="0" smtClean="0">
                <a:solidFill>
                  <a:srgbClr val="008000"/>
                </a:solidFill>
              </a:rPr>
              <a:t> de </a:t>
            </a:r>
            <a:r>
              <a:rPr lang="en-US" b="0" dirty="0" err="1" smtClean="0">
                <a:solidFill>
                  <a:srgbClr val="008000"/>
                </a:solidFill>
              </a:rPr>
              <a:t>creacion</a:t>
            </a:r>
            <a:r>
              <a:rPr lang="en-US" b="0" dirty="0" smtClean="0">
                <a:solidFill>
                  <a:srgbClr val="008000"/>
                </a:solidFill>
              </a:rPr>
              <a:t> de </a:t>
            </a:r>
            <a:r>
              <a:rPr lang="en-US" b="0" dirty="0" err="1" smtClean="0">
                <a:solidFill>
                  <a:srgbClr val="008000"/>
                </a:solidFill>
              </a:rPr>
              <a:t>Ciclo</a:t>
            </a:r>
            <a:r>
              <a:rPr lang="en-US" b="0" dirty="0" smtClean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Lectivo</a:t>
            </a:r>
            <a:endParaRPr lang="en-US" b="0" dirty="0" smtClean="0">
              <a:solidFill>
                <a:srgbClr val="008000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r>
              <a:rPr lang="en-US" b="0" dirty="0" err="1" smtClean="0">
                <a:solidFill>
                  <a:srgbClr val="008000"/>
                </a:solidFill>
              </a:rPr>
              <a:t>Contemplar</a:t>
            </a:r>
            <a:r>
              <a:rPr lang="en-US" b="0" dirty="0" smtClean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actividades</a:t>
            </a:r>
            <a:r>
              <a:rPr lang="en-US" b="0" dirty="0" smtClean="0">
                <a:solidFill>
                  <a:srgbClr val="008000"/>
                </a:solidFill>
              </a:rPr>
              <a:t> de </a:t>
            </a:r>
            <a:r>
              <a:rPr lang="en-US" b="0" dirty="0" err="1" smtClean="0">
                <a:solidFill>
                  <a:srgbClr val="008000"/>
                </a:solidFill>
              </a:rPr>
              <a:t>Planificacion</a:t>
            </a:r>
            <a:r>
              <a:rPr lang="en-US" b="0" dirty="0" smtClean="0">
                <a:solidFill>
                  <a:srgbClr val="008000"/>
                </a:solidFill>
              </a:rPr>
              <a:t> en agenda y </a:t>
            </a:r>
            <a:r>
              <a:rPr lang="en-US" b="0" dirty="0" err="1" smtClean="0">
                <a:solidFill>
                  <a:srgbClr val="008000"/>
                </a:solidFill>
              </a:rPr>
              <a:t>viceversa</a:t>
            </a:r>
            <a:endParaRPr lang="en-US" b="0" dirty="0">
              <a:solidFill>
                <a:srgbClr val="008000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r>
              <a:rPr lang="en-US" b="0" dirty="0" err="1" smtClean="0">
                <a:solidFill>
                  <a:srgbClr val="008000"/>
                </a:solidFill>
              </a:rPr>
              <a:t>Parametrizacion</a:t>
            </a:r>
            <a:r>
              <a:rPr lang="en-US" b="0" dirty="0" smtClean="0">
                <a:solidFill>
                  <a:srgbClr val="008000"/>
                </a:solidFill>
              </a:rPr>
              <a:t> de </a:t>
            </a:r>
            <a:r>
              <a:rPr lang="en-US" b="0" dirty="0" err="1" smtClean="0">
                <a:solidFill>
                  <a:srgbClr val="008000"/>
                </a:solidFill>
              </a:rPr>
              <a:t>encabezado</a:t>
            </a:r>
            <a:r>
              <a:rPr lang="en-US" b="0" dirty="0" smtClean="0">
                <a:solidFill>
                  <a:srgbClr val="008000"/>
                </a:solidFill>
              </a:rPr>
              <a:t> de </a:t>
            </a:r>
            <a:r>
              <a:rPr lang="en-US" b="0" dirty="0" err="1" smtClean="0">
                <a:solidFill>
                  <a:srgbClr val="008000"/>
                </a:solidFill>
              </a:rPr>
              <a:t>titulo</a:t>
            </a:r>
            <a:r>
              <a:rPr lang="en-US" b="0" dirty="0" smtClean="0">
                <a:solidFill>
                  <a:srgbClr val="008000"/>
                </a:solidFill>
              </a:rPr>
              <a:t>, </a:t>
            </a:r>
            <a:r>
              <a:rPr lang="en-US" b="0" dirty="0" err="1" smtClean="0">
                <a:solidFill>
                  <a:srgbClr val="008000"/>
                </a:solidFill>
              </a:rPr>
              <a:t>subtitulo</a:t>
            </a:r>
            <a:r>
              <a:rPr lang="en-US" b="0" dirty="0" smtClean="0">
                <a:solidFill>
                  <a:srgbClr val="008000"/>
                </a:solidFill>
              </a:rPr>
              <a:t> y </a:t>
            </a:r>
            <a:r>
              <a:rPr lang="en-US" b="0" dirty="0" err="1" smtClean="0">
                <a:solidFill>
                  <a:srgbClr val="008000"/>
                </a:solidFill>
              </a:rPr>
              <a:t>condicion</a:t>
            </a:r>
            <a:r>
              <a:rPr lang="en-US" b="0" dirty="0" smtClean="0">
                <a:solidFill>
                  <a:srgbClr val="008000"/>
                </a:solidFill>
              </a:rPr>
              <a:t> de </a:t>
            </a:r>
            <a:r>
              <a:rPr lang="en-US" b="0" dirty="0" err="1" smtClean="0">
                <a:solidFill>
                  <a:srgbClr val="008000"/>
                </a:solidFill>
              </a:rPr>
              <a:t>filtrado</a:t>
            </a:r>
            <a:r>
              <a:rPr lang="en-US" b="0" dirty="0" smtClean="0">
                <a:solidFill>
                  <a:srgbClr val="008000"/>
                </a:solidFill>
              </a:rPr>
              <a:t> del </a:t>
            </a:r>
            <a:r>
              <a:rPr lang="en-US" b="0" dirty="0" err="1" smtClean="0">
                <a:solidFill>
                  <a:srgbClr val="008000"/>
                </a:solidFill>
              </a:rPr>
              <a:t>reporte</a:t>
            </a:r>
            <a:endParaRPr lang="en-US" b="0" dirty="0" smtClean="0">
              <a:solidFill>
                <a:srgbClr val="008000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r>
              <a:rPr lang="en-US" b="0" dirty="0" err="1" smtClean="0">
                <a:solidFill>
                  <a:srgbClr val="008000"/>
                </a:solidFill>
              </a:rPr>
              <a:t>Sumarizacion</a:t>
            </a:r>
            <a:r>
              <a:rPr lang="en-US" b="0" dirty="0" smtClean="0">
                <a:solidFill>
                  <a:srgbClr val="008000"/>
                </a:solidFill>
              </a:rPr>
              <a:t> de </a:t>
            </a:r>
            <a:r>
              <a:rPr lang="en-US" b="0" dirty="0" err="1" smtClean="0">
                <a:solidFill>
                  <a:srgbClr val="008000"/>
                </a:solidFill>
              </a:rPr>
              <a:t>reportes</a:t>
            </a:r>
            <a:r>
              <a:rPr lang="en-US" b="0" smtClean="0">
                <a:solidFill>
                  <a:srgbClr val="008000"/>
                </a:solidFill>
              </a:rPr>
              <a:t>.</a:t>
            </a:r>
            <a:endParaRPr lang="en-US" b="0" dirty="0" smtClean="0">
              <a:solidFill>
                <a:srgbClr val="008000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28600" y="1295400"/>
            <a:ext cx="4222750" cy="4572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dirty="0"/>
              <a:t>Status</a:t>
            </a:r>
          </a:p>
          <a:p>
            <a:pPr eaLnBrk="1" hangingPunct="1">
              <a:buFontTx/>
              <a:buChar char="•"/>
            </a:pPr>
            <a:r>
              <a:rPr lang="en-US" sz="1200" b="0" dirty="0" smtClean="0">
                <a:solidFill>
                  <a:srgbClr val="0000FF"/>
                </a:solidFill>
              </a:rPr>
              <a:t> </a:t>
            </a:r>
            <a:r>
              <a:rPr lang="en-US" sz="1200" b="0" dirty="0" err="1" smtClean="0">
                <a:solidFill>
                  <a:srgbClr val="0000FF"/>
                </a:solidFill>
              </a:rPr>
              <a:t>Presentacion</a:t>
            </a:r>
            <a:r>
              <a:rPr lang="en-US" sz="1200" b="0" dirty="0" smtClean="0">
                <a:solidFill>
                  <a:srgbClr val="0000FF"/>
                </a:solidFill>
              </a:rPr>
              <a:t> del Estado del </a:t>
            </a:r>
            <a:r>
              <a:rPr lang="en-US" sz="1200" b="0" dirty="0" err="1" smtClean="0">
                <a:solidFill>
                  <a:srgbClr val="0000FF"/>
                </a:solidFill>
              </a:rPr>
              <a:t>Proyecto</a:t>
            </a:r>
            <a:endParaRPr lang="en-US" sz="1200" b="0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Char char="•"/>
            </a:pPr>
            <a:r>
              <a:rPr lang="en-US" sz="1200" b="0" dirty="0" smtClean="0">
                <a:solidFill>
                  <a:srgbClr val="0000FF"/>
                </a:solidFill>
              </a:rPr>
              <a:t> </a:t>
            </a:r>
            <a:r>
              <a:rPr lang="en-US" sz="1200" b="0" dirty="0" err="1" smtClean="0">
                <a:solidFill>
                  <a:srgbClr val="0000FF"/>
                </a:solidFill>
              </a:rPr>
              <a:t>Estados</a:t>
            </a:r>
            <a:r>
              <a:rPr lang="en-US" sz="1200" b="0" dirty="0" smtClean="0">
                <a:solidFill>
                  <a:srgbClr val="0000FF"/>
                </a:solidFill>
              </a:rPr>
              <a:t> de Sprint:</a:t>
            </a:r>
          </a:p>
          <a:p>
            <a:pPr eaLnBrk="1" hangingPunct="1"/>
            <a:r>
              <a:rPr lang="en-US" sz="1200" b="0" dirty="0" smtClean="0">
                <a:solidFill>
                  <a:srgbClr val="0000FF"/>
                </a:solidFill>
              </a:rPr>
              <a:t>   Sprint 1: </a:t>
            </a:r>
            <a:r>
              <a:rPr lang="en-US" sz="1200" b="0" dirty="0" err="1" smtClean="0">
                <a:solidFill>
                  <a:srgbClr val="0000FF"/>
                </a:solidFill>
              </a:rPr>
              <a:t>Finalizado</a:t>
            </a:r>
            <a:r>
              <a:rPr lang="en-US" sz="1200" b="0" dirty="0" smtClean="0">
                <a:solidFill>
                  <a:srgbClr val="0000FF"/>
                </a:solidFill>
              </a:rPr>
              <a:t> y </a:t>
            </a:r>
            <a:r>
              <a:rPr lang="en-US" sz="1200" b="0" dirty="0" err="1" smtClean="0">
                <a:solidFill>
                  <a:srgbClr val="0000FF"/>
                </a:solidFill>
              </a:rPr>
              <a:t>Verificado</a:t>
            </a:r>
            <a:r>
              <a:rPr lang="en-US" sz="1200" b="0" dirty="0" smtClean="0">
                <a:solidFill>
                  <a:srgbClr val="0000FF"/>
                </a:solidFill>
              </a:rPr>
              <a:t> (9 User Stories – 57 </a:t>
            </a:r>
            <a:r>
              <a:rPr lang="en-US" sz="1200" b="0" dirty="0" err="1" smtClean="0">
                <a:solidFill>
                  <a:srgbClr val="0000FF"/>
                </a:solidFill>
              </a:rPr>
              <a:t>Tareas</a:t>
            </a:r>
            <a:r>
              <a:rPr lang="en-US" sz="1200" b="0" dirty="0" smtClean="0">
                <a:solidFill>
                  <a:srgbClr val="0000FF"/>
                </a:solidFill>
              </a:rPr>
              <a:t>)</a:t>
            </a:r>
          </a:p>
          <a:p>
            <a:pPr eaLnBrk="1" hangingPunct="1">
              <a:buFontTx/>
              <a:buChar char="•"/>
            </a:pPr>
            <a:r>
              <a:rPr lang="en-US" sz="1200" b="0" dirty="0" smtClean="0">
                <a:solidFill>
                  <a:srgbClr val="0000FF"/>
                </a:solidFill>
              </a:rPr>
              <a:t>  Sprint 2: User Stories </a:t>
            </a:r>
            <a:r>
              <a:rPr lang="en-US" sz="1200" b="0" dirty="0" err="1" smtClean="0">
                <a:solidFill>
                  <a:srgbClr val="0000FF"/>
                </a:solidFill>
              </a:rPr>
              <a:t>Finalizadas</a:t>
            </a:r>
            <a:r>
              <a:rPr lang="en-US" sz="1200" b="0" dirty="0" smtClean="0">
                <a:solidFill>
                  <a:srgbClr val="0000FF"/>
                </a:solidFill>
              </a:rPr>
              <a:t> (21 US)</a:t>
            </a:r>
          </a:p>
          <a:p>
            <a:pPr marL="457200" lvl="1" indent="0" eaLnBrk="1" hangingPunct="1"/>
            <a:r>
              <a:rPr lang="en-US" sz="1200" b="0" dirty="0" smtClean="0">
                <a:solidFill>
                  <a:srgbClr val="0000FF"/>
                </a:solidFill>
              </a:rPr>
              <a:t>       </a:t>
            </a:r>
            <a:r>
              <a:rPr lang="en-US" sz="1200" b="0" dirty="0" smtClean="0">
                <a:solidFill>
                  <a:srgbClr val="FC6D02"/>
                </a:solidFill>
              </a:rPr>
              <a:t>User Stories en </a:t>
            </a:r>
            <a:r>
              <a:rPr lang="en-US" sz="1200" b="0" dirty="0" err="1" smtClean="0">
                <a:solidFill>
                  <a:srgbClr val="FC6D02"/>
                </a:solidFill>
              </a:rPr>
              <a:t>Progreso</a:t>
            </a:r>
            <a:r>
              <a:rPr lang="en-US" sz="1200" b="0" dirty="0" smtClean="0">
                <a:solidFill>
                  <a:srgbClr val="FC6D02"/>
                </a:solidFill>
              </a:rPr>
              <a:t> (3 US)</a:t>
            </a:r>
          </a:p>
          <a:p>
            <a:pPr eaLnBrk="1" hangingPunct="1">
              <a:buFontTx/>
              <a:buChar char="•"/>
            </a:pPr>
            <a:r>
              <a:rPr lang="en-US" sz="1200" b="0" dirty="0" smtClean="0">
                <a:solidFill>
                  <a:srgbClr val="0000FF"/>
                </a:solidFill>
              </a:rPr>
              <a:t> Sprint 3 User Stories </a:t>
            </a:r>
            <a:r>
              <a:rPr lang="en-US" sz="1200" b="0" dirty="0" err="1" smtClean="0">
                <a:solidFill>
                  <a:srgbClr val="0000FF"/>
                </a:solidFill>
              </a:rPr>
              <a:t>Finalizadas</a:t>
            </a:r>
            <a:r>
              <a:rPr lang="en-US" sz="1200" b="0" dirty="0" smtClean="0">
                <a:solidFill>
                  <a:srgbClr val="0000FF"/>
                </a:solidFill>
              </a:rPr>
              <a:t> (6 US)</a:t>
            </a:r>
          </a:p>
          <a:p>
            <a:pPr eaLnBrk="1" hangingPunct="1"/>
            <a:r>
              <a:rPr lang="en-US" sz="1200" b="0" dirty="0">
                <a:solidFill>
                  <a:srgbClr val="0000FF"/>
                </a:solidFill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</a:rPr>
              <a:t>             User Stories en </a:t>
            </a:r>
            <a:r>
              <a:rPr lang="en-US" sz="1200" b="0" dirty="0" err="1" smtClean="0">
                <a:solidFill>
                  <a:srgbClr val="0000FF"/>
                </a:solidFill>
              </a:rPr>
              <a:t>Progreso</a:t>
            </a:r>
            <a:r>
              <a:rPr lang="en-US" sz="1200" b="0" dirty="0" smtClean="0">
                <a:solidFill>
                  <a:srgbClr val="0000FF"/>
                </a:solidFill>
              </a:rPr>
              <a:t> (14 US)</a:t>
            </a:r>
          </a:p>
          <a:p>
            <a:pPr marL="457200" lvl="1" indent="0" eaLnBrk="1" hangingPunct="1"/>
            <a:r>
              <a:rPr lang="en-US" sz="1200" b="0" dirty="0" smtClean="0">
                <a:solidFill>
                  <a:srgbClr val="0000FF"/>
                </a:solidFill>
              </a:rPr>
              <a:t>   </a:t>
            </a:r>
            <a:r>
              <a:rPr lang="en-US" sz="1200" b="0" dirty="0" smtClean="0">
                <a:solidFill>
                  <a:srgbClr val="008000"/>
                </a:solidFill>
              </a:rPr>
              <a:t>User Stories </a:t>
            </a:r>
            <a:r>
              <a:rPr lang="en-US" sz="1200" b="0" dirty="0" err="1" smtClean="0">
                <a:solidFill>
                  <a:srgbClr val="008000"/>
                </a:solidFill>
              </a:rPr>
              <a:t>para</a:t>
            </a:r>
            <a:r>
              <a:rPr lang="en-US" sz="1200" b="0" dirty="0" smtClean="0">
                <a:solidFill>
                  <a:srgbClr val="008000"/>
                </a:solidFill>
              </a:rPr>
              <a:t> </a:t>
            </a:r>
            <a:r>
              <a:rPr lang="en-US" sz="1200" b="0" dirty="0" err="1" smtClean="0">
                <a:solidFill>
                  <a:srgbClr val="008000"/>
                </a:solidFill>
              </a:rPr>
              <a:t>Asignar</a:t>
            </a:r>
            <a:r>
              <a:rPr lang="en-US" sz="1200" b="0" dirty="0" smtClean="0">
                <a:solidFill>
                  <a:srgbClr val="008000"/>
                </a:solidFill>
              </a:rPr>
              <a:t> (15 US)</a:t>
            </a:r>
          </a:p>
          <a:p>
            <a:pPr marL="457200" lvl="1" indent="0" eaLnBrk="1" hangingPunct="1"/>
            <a:endParaRPr lang="en-US" sz="1200" b="0" dirty="0" smtClean="0">
              <a:solidFill>
                <a:srgbClr val="0000FF"/>
              </a:solidFill>
            </a:endParaRPr>
          </a:p>
          <a:p>
            <a:pPr indent="-285750" eaLnBrk="1" hangingPunct="1">
              <a:buFont typeface="Arial" pitchFamily="34" charset="0"/>
              <a:buChar char="•"/>
            </a:pPr>
            <a:r>
              <a:rPr lang="en-US" sz="1200" b="0" dirty="0" err="1" smtClean="0">
                <a:solidFill>
                  <a:srgbClr val="008000"/>
                </a:solidFill>
              </a:rPr>
              <a:t>Planificacion</a:t>
            </a:r>
            <a:r>
              <a:rPr lang="en-US" sz="1200" b="0" dirty="0">
                <a:solidFill>
                  <a:srgbClr val="008000"/>
                </a:solidFill>
              </a:rPr>
              <a:t> </a:t>
            </a:r>
            <a:r>
              <a:rPr lang="en-US" sz="1200" b="0" dirty="0" smtClean="0">
                <a:solidFill>
                  <a:srgbClr val="008000"/>
                </a:solidFill>
              </a:rPr>
              <a:t>de Sprint 4</a:t>
            </a:r>
            <a:endParaRPr lang="en-US" sz="1000" b="0" dirty="0" smtClean="0">
              <a:solidFill>
                <a:srgbClr val="008000"/>
              </a:solidFill>
            </a:endParaRPr>
          </a:p>
          <a:p>
            <a:pPr indent="-285750" eaLnBrk="1" hangingPunct="1"/>
            <a:endParaRPr lang="en-US" sz="1200" b="0" dirty="0" smtClean="0">
              <a:solidFill>
                <a:srgbClr val="0000FF"/>
              </a:solidFill>
            </a:endParaRP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648200" y="4310063"/>
            <a:ext cx="4222750" cy="15573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Actions</a:t>
            </a:r>
          </a:p>
          <a:p>
            <a:pPr eaLnBrk="1" hangingPunct="1"/>
            <a:r>
              <a:rPr lang="en-US" b="0" dirty="0" err="1" smtClean="0">
                <a:solidFill>
                  <a:srgbClr val="008000"/>
                </a:solidFill>
              </a:rPr>
              <a:t>Mostrar</a:t>
            </a:r>
            <a:r>
              <a:rPr lang="en-US" b="0" dirty="0" smtClean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avances</a:t>
            </a:r>
            <a:r>
              <a:rPr lang="en-US" b="0" dirty="0" smtClean="0">
                <a:solidFill>
                  <a:srgbClr val="008000"/>
                </a:solidFill>
              </a:rPr>
              <a:t> Sprint 3</a:t>
            </a:r>
          </a:p>
          <a:p>
            <a:pPr eaLnBrk="1" hangingPunct="1"/>
            <a:r>
              <a:rPr lang="en-US" b="0" dirty="0" err="1" smtClean="0">
                <a:solidFill>
                  <a:srgbClr val="008000"/>
                </a:solidFill>
              </a:rPr>
              <a:t>Pendientes</a:t>
            </a:r>
            <a:r>
              <a:rPr lang="en-US" b="0" dirty="0" smtClean="0">
                <a:solidFill>
                  <a:srgbClr val="008000"/>
                </a:solidFill>
              </a:rPr>
              <a:t> de Sprint 2</a:t>
            </a:r>
          </a:p>
          <a:p>
            <a:pPr eaLnBrk="1" hangingPunct="1"/>
            <a:r>
              <a:rPr lang="en-US" b="0" dirty="0" err="1" smtClean="0">
                <a:solidFill>
                  <a:srgbClr val="008000"/>
                </a:solidFill>
              </a:rPr>
              <a:t>Planificacion</a:t>
            </a:r>
            <a:r>
              <a:rPr lang="en-US" b="0" dirty="0" smtClean="0">
                <a:solidFill>
                  <a:srgbClr val="008000"/>
                </a:solidFill>
              </a:rPr>
              <a:t> Sprint 3 y 4</a:t>
            </a:r>
          </a:p>
          <a:p>
            <a:pPr eaLnBrk="1" hangingPunct="1"/>
            <a:endParaRPr lang="en-US" b="0" dirty="0"/>
          </a:p>
        </p:txBody>
      </p:sp>
      <p:sp>
        <p:nvSpPr>
          <p:cNvPr id="7" name="1 Marcador de pie de página"/>
          <p:cNvSpPr txBox="1">
            <a:spLocks/>
          </p:cNvSpPr>
          <p:nvPr/>
        </p:nvSpPr>
        <p:spPr>
          <a:xfrm>
            <a:off x="4552156" y="6019801"/>
            <a:ext cx="4318794" cy="750888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REFRENCIAS: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REALIZADO</a:t>
            </a:r>
          </a:p>
          <a:p>
            <a:pPr>
              <a:defRPr/>
            </a:pPr>
            <a:r>
              <a:rPr lang="en-US" dirty="0" smtClean="0">
                <a:solidFill>
                  <a:srgbClr val="FC6D02"/>
                </a:solidFill>
              </a:rPr>
              <a:t>PENDIENTE</a:t>
            </a:r>
          </a:p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</a:rPr>
              <a:t>A REALIZAR</a:t>
            </a:r>
          </a:p>
          <a:p>
            <a:pPr>
              <a:defRPr/>
            </a:pPr>
            <a:endParaRPr 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929813" cy="5768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3" y="1504950"/>
            <a:ext cx="6630987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352800" y="9906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Sprint 1</a:t>
            </a:r>
          </a:p>
        </p:txBody>
      </p:sp>
      <p:sp>
        <p:nvSpPr>
          <p:cNvPr id="7" name="1 Marcador de pie de página"/>
          <p:cNvSpPr txBox="1">
            <a:spLocks/>
          </p:cNvSpPr>
          <p:nvPr/>
        </p:nvSpPr>
        <p:spPr>
          <a:xfrm>
            <a:off x="4552156" y="6405563"/>
            <a:ext cx="2351087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 smtClean="0"/>
              <a:t>Presentacion</a:t>
            </a:r>
            <a:r>
              <a:rPr lang="en-US" dirty="0" smtClean="0"/>
              <a:t> </a:t>
            </a:r>
            <a:r>
              <a:rPr lang="en-US" dirty="0" err="1" smtClean="0"/>
              <a:t>Semanal</a:t>
            </a:r>
            <a:r>
              <a:rPr lang="en-US" dirty="0" smtClean="0"/>
              <a:t> de Estado del </a:t>
            </a:r>
            <a:r>
              <a:rPr lang="en-US" dirty="0" err="1" smtClean="0"/>
              <a:t>Proyecto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6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07818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352800" y="9906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Sprint 2</a:t>
            </a:r>
          </a:p>
        </p:txBody>
      </p:sp>
      <p:sp>
        <p:nvSpPr>
          <p:cNvPr id="6" name="1 Marcador de pie de página"/>
          <p:cNvSpPr txBox="1">
            <a:spLocks/>
          </p:cNvSpPr>
          <p:nvPr/>
        </p:nvSpPr>
        <p:spPr>
          <a:xfrm>
            <a:off x="4811713" y="6400800"/>
            <a:ext cx="2351087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Presentacion Semanal de Estado del Proyecto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6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Presentacion</a:t>
            </a:r>
            <a:r>
              <a:rPr lang="en-US" dirty="0" smtClean="0"/>
              <a:t> </a:t>
            </a:r>
            <a:r>
              <a:rPr lang="en-US" dirty="0" err="1" smtClean="0"/>
              <a:t>Semanal</a:t>
            </a:r>
            <a:r>
              <a:rPr lang="en-US" dirty="0" smtClean="0"/>
              <a:t> de Estado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6400800" cy="486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124200" y="381000"/>
            <a:ext cx="315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Velocity</a:t>
            </a:r>
            <a:r>
              <a:rPr lang="es-AR" dirty="0"/>
              <a:t>:</a:t>
            </a:r>
            <a:r>
              <a:rPr lang="es-AR" dirty="0" smtClean="0"/>
              <a:t> Sprint 1 – Sprint 2</a:t>
            </a:r>
          </a:p>
        </p:txBody>
      </p:sp>
    </p:spTree>
    <p:extLst>
      <p:ext uri="{BB962C8B-B14F-4D97-AF65-F5344CB8AC3E}">
        <p14:creationId xmlns:p14="http://schemas.microsoft.com/office/powerpoint/2010/main" val="4667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 txBox="1">
            <a:spLocks noGrp="1"/>
          </p:cNvSpPr>
          <p:nvPr/>
        </p:nvSpPr>
        <p:spPr bwMode="auto">
          <a:xfrm>
            <a:off x="228600" y="5791200"/>
            <a:ext cx="518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b="0">
                <a:solidFill>
                  <a:schemeClr val="bg2"/>
                </a:solidFill>
              </a:rPr>
              <a:t>Weekly Project Review      </a:t>
            </a:r>
            <a:fld id="{8C9FF557-9EA0-4138-96A2-40892DFB6269}" type="datetime4">
              <a:rPr lang="en-US" sz="1000" b="0">
                <a:solidFill>
                  <a:schemeClr val="bg2"/>
                </a:solidFill>
              </a:rPr>
              <a:pPr eaLnBrk="1" hangingPunct="1"/>
              <a:t>August 9, 2011</a:t>
            </a:fld>
            <a:endParaRPr lang="en-US" sz="1000" b="0">
              <a:solidFill>
                <a:schemeClr val="bg2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9248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Version History</a:t>
            </a:r>
            <a:br>
              <a:rPr lang="en-US" smtClean="0"/>
            </a:br>
            <a:endParaRPr lang="en-US" smtClean="0"/>
          </a:p>
        </p:txBody>
      </p:sp>
      <p:graphicFrame>
        <p:nvGraphicFramePr>
          <p:cNvPr id="36921" name="Group 57"/>
          <p:cNvGraphicFramePr>
            <a:graphicFrameLocks noGrp="1"/>
          </p:cNvGraphicFramePr>
          <p:nvPr>
            <p:ph idx="4294967295"/>
          </p:nvPr>
        </p:nvGraphicFramePr>
        <p:xfrm>
          <a:off x="0" y="990600"/>
          <a:ext cx="8458200" cy="2890896"/>
        </p:xfrm>
        <a:graphic>
          <a:graphicData uri="http://schemas.openxmlformats.org/drawingml/2006/table">
            <a:tbl>
              <a:tblPr/>
              <a:tblGrid>
                <a:gridCol w="2114550"/>
                <a:gridCol w="2114550"/>
                <a:gridCol w="2114550"/>
                <a:gridCol w="2114550"/>
              </a:tblGrid>
              <a:tr h="25553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Version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Summary of Change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Author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1.0.0_Draft_A</a:t>
                      </a: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Jan-18</a:t>
                      </a: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Initial draft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Martin Herran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3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Section divider">
  <a:themeElements>
    <a:clrScheme name="Section divider 14">
      <a:dk1>
        <a:srgbClr val="000000"/>
      </a:dk1>
      <a:lt1>
        <a:srgbClr val="FFFFFF"/>
      </a:lt1>
      <a:dk2>
        <a:srgbClr val="9FA615"/>
      </a:dk2>
      <a:lt2>
        <a:srgbClr val="455560"/>
      </a:lt2>
      <a:accent1>
        <a:srgbClr val="766100"/>
      </a:accent1>
      <a:accent2>
        <a:srgbClr val="AFBD21"/>
      </a:accent2>
      <a:accent3>
        <a:srgbClr val="FFFFFF"/>
      </a:accent3>
      <a:accent4>
        <a:srgbClr val="000000"/>
      </a:accent4>
      <a:accent5>
        <a:srgbClr val="BDB7AA"/>
      </a:accent5>
      <a:accent6>
        <a:srgbClr val="9EAB1D"/>
      </a:accent6>
      <a:hlink>
        <a:srgbClr val="A41A84"/>
      </a:hlink>
      <a:folHlink>
        <a:srgbClr val="70CEF5"/>
      </a:folHlink>
    </a:clrScheme>
    <a:fontScheme name="Section divid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ction divid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3">
        <a:dk1>
          <a:srgbClr val="000000"/>
        </a:dk1>
        <a:lt1>
          <a:srgbClr val="FFFFFF"/>
        </a:lt1>
        <a:dk2>
          <a:srgbClr val="920075"/>
        </a:dk2>
        <a:lt2>
          <a:srgbClr val="928B81"/>
        </a:lt2>
        <a:accent1>
          <a:srgbClr val="8E9300"/>
        </a:accent1>
        <a:accent2>
          <a:srgbClr val="D12DB1"/>
        </a:accent2>
        <a:accent3>
          <a:srgbClr val="FFFFFF"/>
        </a:accent3>
        <a:accent4>
          <a:srgbClr val="000000"/>
        </a:accent4>
        <a:accent5>
          <a:srgbClr val="C6C8AA"/>
        </a:accent5>
        <a:accent6>
          <a:srgbClr val="BD28A0"/>
        </a:accent6>
        <a:hlink>
          <a:srgbClr val="E170C9"/>
        </a:hlink>
        <a:folHlink>
          <a:srgbClr val="A8B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14">
        <a:dk1>
          <a:srgbClr val="000000"/>
        </a:dk1>
        <a:lt1>
          <a:srgbClr val="FFFFFF"/>
        </a:lt1>
        <a:dk2>
          <a:srgbClr val="9FA615"/>
        </a:dk2>
        <a:lt2>
          <a:srgbClr val="455560"/>
        </a:lt2>
        <a:accent1>
          <a:srgbClr val="766100"/>
        </a:accent1>
        <a:accent2>
          <a:srgbClr val="AFBD21"/>
        </a:accent2>
        <a:accent3>
          <a:srgbClr val="FFFFFF"/>
        </a:accent3>
        <a:accent4>
          <a:srgbClr val="000000"/>
        </a:accent4>
        <a:accent5>
          <a:srgbClr val="BDB7AA"/>
        </a:accent5>
        <a:accent6>
          <a:srgbClr val="9EAB1D"/>
        </a:accent6>
        <a:hlink>
          <a:srgbClr val="A41A84"/>
        </a:hlink>
        <a:folHlink>
          <a:srgbClr val="70CEF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23425</TotalTime>
  <Words>268</Words>
  <Application>Microsoft Office PowerPoint</Application>
  <PresentationFormat>Presentación en pantalla (4:3)</PresentationFormat>
  <Paragraphs>83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Lucida Sans Unicode</vt:lpstr>
      <vt:lpstr>Wingdings 3</vt:lpstr>
      <vt:lpstr>Verdana</vt:lpstr>
      <vt:lpstr>Wingdings 2</vt:lpstr>
      <vt:lpstr>Tahoma</vt:lpstr>
      <vt:lpstr>Section divider</vt:lpstr>
      <vt:lpstr>Concourse</vt:lpstr>
      <vt:lpstr>EDU@R 2.0</vt:lpstr>
      <vt:lpstr>Hoja de Info del Proyecto</vt:lpstr>
      <vt:lpstr>EDU@R 2.0: Estado del Proyecto</vt:lpstr>
      <vt:lpstr>Presentación de PowerPoint</vt:lpstr>
      <vt:lpstr>Presentación de PowerPoint</vt:lpstr>
      <vt:lpstr>Presentación de PowerPoint</vt:lpstr>
      <vt:lpstr>Presentación de PowerPoint</vt:lpstr>
      <vt:lpstr>Version History </vt:lpstr>
    </vt:vector>
  </TitlesOfParts>
  <Company>Siegel+Gale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breaks like this.</dc:title>
  <dc:creator>Internal User</dc:creator>
  <cp:lastModifiedBy>MartinH</cp:lastModifiedBy>
  <cp:revision>325</cp:revision>
  <dcterms:created xsi:type="dcterms:W3CDTF">2007-02-05T02:11:35Z</dcterms:created>
  <dcterms:modified xsi:type="dcterms:W3CDTF">2011-08-09T23:58:18Z</dcterms:modified>
</cp:coreProperties>
</file>