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35" r:id="rId2"/>
  </p:sldMasterIdLst>
  <p:notesMasterIdLst>
    <p:notesMasterId r:id="rId13"/>
  </p:notesMasterIdLst>
  <p:handoutMasterIdLst>
    <p:handoutMasterId r:id="rId14"/>
  </p:handoutMasterIdLst>
  <p:sldIdLst>
    <p:sldId id="256" r:id="rId3"/>
    <p:sldId id="372" r:id="rId4"/>
    <p:sldId id="373" r:id="rId5"/>
    <p:sldId id="388" r:id="rId6"/>
    <p:sldId id="374" r:id="rId7"/>
    <p:sldId id="389" r:id="rId8"/>
    <p:sldId id="385" r:id="rId9"/>
    <p:sldId id="386" r:id="rId10"/>
    <p:sldId id="387" r:id="rId11"/>
    <p:sldId id="36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C6D02"/>
    <a:srgbClr val="0000FF"/>
    <a:srgbClr val="D1A695"/>
    <a:srgbClr val="DB03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5313" autoAdjust="0"/>
  </p:normalViewPr>
  <p:slideViewPr>
    <p:cSldViewPr>
      <p:cViewPr>
        <p:scale>
          <a:sx n="100" d="100"/>
          <a:sy n="100" d="100"/>
        </p:scale>
        <p:origin x="-360" y="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06EFE08-78FA-4DFC-B7EC-058E0B0D3D87}" type="datetime3">
              <a:rPr lang="en-US"/>
              <a:pPr>
                <a:defRPr/>
              </a:pPr>
              <a:t>13 September 2011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AD1390B-A138-419A-8B49-7934F4C4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6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45254C-8901-4801-8AB7-0054B4A9905C}" type="datetime3">
              <a:rPr lang="en-US"/>
              <a:pPr>
                <a:defRPr/>
              </a:pPr>
              <a:t>13 September 2011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3E9929-3344-46E5-8184-3E9903456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6291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13 September 2011</a:t>
            </a:fld>
            <a:endParaRPr lang="en-US" sz="1200" b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6</a:t>
            </a:fld>
            <a:endParaRPr lang="en-US" sz="1200" b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13 September 2011</a:t>
            </a:fld>
            <a:endParaRPr lang="en-US" sz="1200" b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10</a:t>
            </a:fld>
            <a:endParaRPr lang="en-US" sz="1200" b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C35-43DF-4BC4-BF75-DFCA48A1E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12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C8E0-9058-4213-A775-BD56FA0FB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9A63-88BD-48B6-A5C8-253BA0D9E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DA6372-12B7-4368-A26C-23839B5E844F}" type="datetimeFigureOut">
              <a:rPr lang="en-US"/>
              <a:pPr>
                <a:defRPr/>
              </a:pPr>
              <a:t>9/13/2011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14E0E90D-996E-424C-8B27-E413D8C38F14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ACA229-7EB6-44F4-BA51-E125B5428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8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F2AC-B8EC-4C97-A036-AA173BF6D00E}" type="datetimeFigureOut">
              <a:rPr lang="en-US"/>
              <a:pPr>
                <a:defRPr/>
              </a:pPr>
              <a:t>9/13/2011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E237-8395-42DF-B490-8F1C4A549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88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C035A-0FA1-496C-B6FE-E0161BB74666}" type="datetimeFigureOut">
              <a:rPr lang="en-US"/>
              <a:pPr>
                <a:defRPr/>
              </a:pPr>
              <a:t>9/13/2011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6F76D-8CC7-4F69-8132-BE7CBAC92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78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36A71-56D9-4AFE-8BED-9004567D4114}" type="datetimeFigureOut">
              <a:rPr lang="en-US"/>
              <a:pPr>
                <a:defRPr/>
              </a:pPr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DFD98-47FA-477B-90A9-3F704C6A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5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DEB35-A410-4A34-B2FC-A8B83B143FA9}" type="datetimeFigureOut">
              <a:rPr lang="en-US"/>
              <a:pPr>
                <a:defRPr/>
              </a:pPr>
              <a:t>9/13/2011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03648-2485-4D7D-ABE7-C67CCFE32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14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961B0-08DF-4BF3-9858-68A985386B0D}" type="datetimeFigureOut">
              <a:rPr lang="en-US"/>
              <a:pPr>
                <a:defRPr/>
              </a:pPr>
              <a:t>9/13/2011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B6A37E-1D40-4CE1-898E-BE500A5DE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68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453B-45CB-4382-9D55-43FC2400F1D0}" type="datetimeFigureOut">
              <a:rPr lang="en-US"/>
              <a:pPr>
                <a:defRPr/>
              </a:pPr>
              <a:t>9/13/2011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E75-E940-4B36-B6E9-94548BEC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3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B562D-9BF0-4844-AE30-50D6CA035EF6}" type="datetimeFigureOut">
              <a:rPr lang="en-US"/>
              <a:pPr>
                <a:defRPr/>
              </a:pPr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3A1BD-50AA-4F5C-9F14-90A1ED9FF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36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EBC-88EE-4C3B-A1A7-ED67207EE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371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A228FA-CA56-4627-ABA3-B240DCC54DBF}" type="datetimeFigureOut">
              <a:rPr lang="en-US"/>
              <a:pPr>
                <a:defRPr/>
              </a:pPr>
              <a:t>9/13/2011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F449B-4C5D-4B4C-AA6A-A7F9D3155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52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BBF-874D-4F6F-9A80-60DA4E92EC66}" type="datetimeFigureOut">
              <a:rPr lang="en-US"/>
              <a:pPr>
                <a:defRPr/>
              </a:pPr>
              <a:t>9/13/2011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AB-D3AD-4C3F-9351-35FAD75CE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39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8BF-0FFD-418C-BA65-D88A95182A0E}" type="datetimeFigureOut">
              <a:rPr lang="en-US"/>
              <a:pPr>
                <a:defRPr/>
              </a:pPr>
              <a:t>9/13/2011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14B-741A-4DDD-B1D1-817ACE44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F499-10DD-4718-82AD-B1AA6DCD7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0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548E8-DF65-46FA-823B-39085E9EE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95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23E2-38BD-4871-977D-5F791EED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04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F265-69FF-492B-A09F-1457D7C37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9525-1B06-4E54-97C0-BE787EB25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6BCA7-E9D5-460A-A707-D30D1DDAC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5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8CF7-B268-40FE-BA14-D069857B2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12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emsignia24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">
          <a:xfrm>
            <a:off x="8513763" y="457200"/>
            <a:ext cx="4016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3" descr="MM_multiple-green3"/>
          <p:cNvPicPr>
            <a:picLocks noChangeAspect="1" noChangeArrowheads="1"/>
          </p:cNvPicPr>
          <p:nvPr/>
        </p:nvPicPr>
        <p:blipFill>
          <a:blip r:embed="rId14" cstate="print">
            <a:lum bright="-6000" contrast="1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52" t="8817" r="60197" b="48080"/>
          <a:stretch>
            <a:fillRect/>
          </a:stretch>
        </p:blipFill>
        <p:spPr bwMode="hidden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4" descr="emsignia_green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A2AB38"/>
              </a:clrFrom>
              <a:clrTo>
                <a:srgbClr val="A2AB3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629" t="8629" r="9708" b="8629"/>
          <a:stretch>
            <a:fillRect/>
          </a:stretch>
        </p:blipFill>
        <p:spPr bwMode="hidden">
          <a:xfrm>
            <a:off x="8501063" y="455613"/>
            <a:ext cx="411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"/>
            <a:ext cx="76962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E514EB-EE72-4549-B39C-096351FB7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6086475"/>
            <a:ext cx="6096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>Internal, GSG-Argentina_FD_WPR_TPL.ppt, Rev Number RAITR26475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/>
            </a:r>
            <a:br>
              <a:rPr lang="en-US" sz="800" b="0">
                <a:solidFill>
                  <a:schemeClr val="bg1"/>
                </a:solidFill>
              </a:rPr>
            </a:br>
            <a:r>
              <a:rPr lang="en-US" sz="800" b="0">
                <a:solidFill>
                  <a:schemeClr val="bg1"/>
                </a:solidFill>
              </a:rPr>
              <a:t>MOTOROLA and the Stylized M Logo are registered in the US Patent &amp; Trademark Office. All other product or service names are the property of their respective owners. © Motorola, Inc.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C5CFDE-3D09-4D33-963B-BF9238EF4EB9}" type="datetimeFigureOut">
              <a:rPr lang="en-US"/>
              <a:pPr>
                <a:defRPr/>
              </a:pPr>
              <a:t>9/13/2011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13, 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09DF6F-8990-4F3E-A7A0-7A60EE8CC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7" r:id="rId2"/>
    <p:sldLayoutId id="2147484172" r:id="rId3"/>
    <p:sldLayoutId id="2147484173" r:id="rId4"/>
    <p:sldLayoutId id="2147484174" r:id="rId5"/>
    <p:sldLayoutId id="2147484175" r:id="rId6"/>
    <p:sldLayoutId id="2147484168" r:id="rId7"/>
    <p:sldLayoutId id="2147484176" r:id="rId8"/>
    <p:sldLayoutId id="2147484177" r:id="rId9"/>
    <p:sldLayoutId id="2147484169" r:id="rId10"/>
    <p:sldLayoutId id="214748417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EDU@R 2.0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13/09/2011</a:t>
            </a:r>
            <a:endParaRPr lang="en-US" dirty="0" smtClean="0"/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>
              <a:lnSpc>
                <a:spcPct val="70000"/>
              </a:lnSpc>
            </a:pPr>
            <a:endParaRPr lang="en-US" sz="1400" dirty="0" smtClean="0"/>
          </a:p>
          <a:p>
            <a:pPr marR="0" algn="ctr">
              <a:lnSpc>
                <a:spcPct val="80000"/>
              </a:lnSpc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September 13, 2011</a:t>
            </a:fld>
            <a:endParaRPr lang="en-US" sz="1000" b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7090"/>
            <a:ext cx="12020550" cy="563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9F0E7D5F-D93C-43FA-A92E-E54F4D8B3F45}" type="datetime4">
              <a:rPr lang="en-US" sz="1000" b="0">
                <a:solidFill>
                  <a:schemeClr val="bg2"/>
                </a:solidFill>
              </a:rPr>
              <a:pPr eaLnBrk="1" hangingPunct="1"/>
              <a:t>September 13, 2011</a:t>
            </a:fld>
            <a:endParaRPr lang="en-US" sz="1000" b="0">
              <a:solidFill>
                <a:schemeClr val="bg2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Hoja</a:t>
            </a:r>
            <a:r>
              <a:rPr lang="en-US" dirty="0" smtClean="0"/>
              <a:t> de Info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76200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dirty="0"/>
              <a:t>SECTOR: </a:t>
            </a:r>
            <a:r>
              <a:rPr lang="en-US" sz="1200" dirty="0" err="1" smtClean="0"/>
              <a:t>Educacion</a:t>
            </a:r>
            <a:endParaRPr lang="en-US" sz="1200" dirty="0"/>
          </a:p>
          <a:p>
            <a:pPr eaLnBrk="0" hangingPunct="0"/>
            <a:r>
              <a:rPr lang="en-US" sz="1200" b="0" dirty="0" err="1" smtClean="0"/>
              <a:t>Tutores</a:t>
            </a:r>
            <a:r>
              <a:rPr lang="en-US" sz="1200" b="0" dirty="0" smtClean="0"/>
              <a:t>:</a:t>
            </a:r>
          </a:p>
          <a:p>
            <a:pPr eaLnBrk="0" hangingPunct="0"/>
            <a:endParaRPr lang="en-US" sz="1200" b="0" dirty="0"/>
          </a:p>
          <a:p>
            <a:pPr eaLnBrk="0" hangingPunct="0"/>
            <a:r>
              <a:rPr lang="en-US" sz="1200" b="0" dirty="0" err="1"/>
              <a:t>Ing</a:t>
            </a:r>
            <a:r>
              <a:rPr lang="en-US" sz="1200" b="0" dirty="0"/>
              <a:t>. </a:t>
            </a:r>
            <a:r>
              <a:rPr lang="en-US" sz="1200" b="0" dirty="0" err="1"/>
              <a:t>Zohil</a:t>
            </a:r>
            <a:r>
              <a:rPr lang="en-US" sz="1200" b="0" dirty="0"/>
              <a:t>, Julio</a:t>
            </a:r>
          </a:p>
          <a:p>
            <a:pPr eaLnBrk="0" hangingPunct="0"/>
            <a:r>
              <a:rPr lang="en-US" sz="1200" b="0" dirty="0" err="1" smtClean="0"/>
              <a:t>Ing</a:t>
            </a:r>
            <a:r>
              <a:rPr lang="en-US" sz="1200" b="0" dirty="0"/>
              <a:t>. Aquino, Francisco</a:t>
            </a:r>
          </a:p>
          <a:p>
            <a:pPr eaLnBrk="0" hangingPunct="0"/>
            <a:endParaRPr lang="en-US" sz="1200" b="0" dirty="0"/>
          </a:p>
          <a:p>
            <a:pPr eaLnBrk="0" hangingPunct="0"/>
            <a:r>
              <a:rPr lang="en-US" sz="1200" b="0" dirty="0"/>
              <a:t/>
            </a:r>
            <a:br>
              <a:rPr lang="en-US" sz="1200" b="0" dirty="0"/>
            </a:br>
            <a:endParaRPr lang="en-US" sz="1200" b="0" dirty="0"/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068638" y="1143000"/>
            <a:ext cx="3030537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91440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PROJECT TEAM:</a:t>
            </a:r>
          </a:p>
          <a:p>
            <a:pPr eaLnBrk="0" hangingPunct="0"/>
            <a:r>
              <a:rPr lang="en-US" sz="1000" dirty="0" smtClean="0"/>
              <a:t>Martin </a:t>
            </a:r>
            <a:r>
              <a:rPr lang="en-US" sz="1000" dirty="0" err="1" smtClean="0"/>
              <a:t>Herran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Belen </a:t>
            </a:r>
            <a:r>
              <a:rPr lang="en-US" sz="1000" dirty="0" err="1" smtClean="0"/>
              <a:t>Bazan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Laura </a:t>
            </a:r>
            <a:r>
              <a:rPr lang="en-US" sz="1000" dirty="0" err="1" smtClean="0"/>
              <a:t>Pastorino</a:t>
            </a:r>
            <a:endParaRPr lang="en-US" sz="1000" dirty="0" smtClean="0"/>
          </a:p>
          <a:p>
            <a:pPr eaLnBrk="0" hangingPunct="0"/>
            <a:r>
              <a:rPr lang="en-US" sz="1000" dirty="0" smtClean="0"/>
              <a:t>Pablo </a:t>
            </a:r>
            <a:r>
              <a:rPr lang="en-US" sz="1000" dirty="0" err="1" smtClean="0"/>
              <a:t>Nicolielo</a:t>
            </a:r>
            <a:endParaRPr lang="en-US" sz="1000" dirty="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6086475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START DATE:</a:t>
            </a:r>
            <a:r>
              <a:rPr lang="en-US" sz="1200" dirty="0"/>
              <a:t>  </a:t>
            </a:r>
            <a:r>
              <a:rPr lang="en-US" sz="1200" dirty="0" err="1" smtClean="0"/>
              <a:t>Marzo</a:t>
            </a:r>
            <a:r>
              <a:rPr lang="en-US" sz="1200" dirty="0" smtClean="0"/>
              <a:t> 2011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u="sng" dirty="0"/>
              <a:t>END DATE:</a:t>
            </a:r>
            <a:r>
              <a:rPr lang="es-AR" sz="1200" dirty="0"/>
              <a:t> </a:t>
            </a:r>
            <a:r>
              <a:rPr lang="es-AR" sz="1200" dirty="0" smtClean="0"/>
              <a:t>Diciembre</a:t>
            </a:r>
            <a:r>
              <a:rPr lang="en-US" sz="1200" dirty="0" smtClean="0"/>
              <a:t> 2012</a:t>
            </a:r>
            <a:endParaRPr lang="en-US" sz="1200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 smtClean="0"/>
              <a:t>PRODUCT</a:t>
            </a:r>
            <a:r>
              <a:rPr lang="en-US" sz="1200" u="sng" dirty="0"/>
              <a:t>:</a:t>
            </a:r>
            <a:r>
              <a:rPr lang="es-AR" sz="1200" dirty="0"/>
              <a:t>  </a:t>
            </a:r>
            <a:r>
              <a:rPr lang="es-AR" sz="1400" dirty="0" smtClean="0"/>
              <a:t>EDU@R 2,0</a:t>
            </a:r>
            <a:endParaRPr lang="en-US" sz="700" u="sng" dirty="0"/>
          </a:p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TYPE OF PROJECT</a:t>
            </a:r>
            <a:r>
              <a:rPr lang="en-US" sz="1200" u="sng" dirty="0" smtClean="0"/>
              <a:t>: </a:t>
            </a:r>
            <a:r>
              <a:rPr lang="en-US" sz="1200" b="0" dirty="0" smtClean="0"/>
              <a:t>New Project</a:t>
            </a:r>
            <a:endParaRPr lang="en-US" sz="1200" b="0" dirty="0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76200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lnSpc>
                <a:spcPct val="95000"/>
              </a:lnSpc>
            </a:pPr>
            <a:r>
              <a:rPr lang="en-US" sz="1200" u="sng" dirty="0"/>
              <a:t>TECHNOLOGIES/TOOLS:</a:t>
            </a:r>
          </a:p>
          <a:p>
            <a:r>
              <a:rPr lang="en-US" sz="1000" b="0" dirty="0" smtClean="0"/>
              <a:t>Visual </a:t>
            </a:r>
            <a:r>
              <a:rPr lang="en-US" sz="1000" b="0" dirty="0" err="1" smtClean="0"/>
              <a:t>C#.Net</a:t>
            </a:r>
            <a:endParaRPr lang="en-US" sz="1000" b="0" dirty="0" smtClean="0"/>
          </a:p>
          <a:p>
            <a:r>
              <a:rPr lang="en-US" sz="1000" b="0" dirty="0" err="1" smtClean="0"/>
              <a:t>Asp.Net</a:t>
            </a:r>
            <a:r>
              <a:rPr lang="en-US" sz="1000" b="0" dirty="0" smtClean="0"/>
              <a:t> </a:t>
            </a:r>
          </a:p>
          <a:p>
            <a:r>
              <a:rPr lang="en-US" sz="1000" b="0" dirty="0" smtClean="0"/>
              <a:t>SQL Server 2008 R2</a:t>
            </a:r>
          </a:p>
          <a:p>
            <a:r>
              <a:rPr lang="en-US" sz="1000" b="0" dirty="0" smtClean="0"/>
              <a:t>My SQL</a:t>
            </a:r>
          </a:p>
          <a:p>
            <a:r>
              <a:rPr lang="en-US" sz="1000" b="0" dirty="0" smtClean="0"/>
              <a:t>EA</a:t>
            </a:r>
          </a:p>
          <a:p>
            <a:r>
              <a:rPr lang="en-US" sz="1000" b="0" dirty="0" smtClean="0"/>
              <a:t>Version One</a:t>
            </a:r>
          </a:p>
          <a:p>
            <a:endParaRPr lang="en-US" sz="1000" b="0" dirty="0"/>
          </a:p>
          <a:p>
            <a:endParaRPr lang="en-US" sz="1000" b="0" dirty="0"/>
          </a:p>
          <a:p>
            <a:pPr eaLnBrk="0" hangingPunct="0"/>
            <a:endParaRPr lang="es-AR" sz="1100" b="0" dirty="0"/>
          </a:p>
        </p:txBody>
      </p: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3068638" y="3657600"/>
            <a:ext cx="3030537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n-US" sz="1200" u="sng" dirty="0"/>
              <a:t>RESOURCES:</a:t>
            </a:r>
            <a:br>
              <a:rPr lang="en-US" sz="1200" u="sng" dirty="0"/>
            </a:br>
            <a:r>
              <a:rPr lang="es-AR" sz="1200" u="sng" dirty="0" err="1"/>
              <a:t>Development</a:t>
            </a:r>
            <a:r>
              <a:rPr lang="es-AR" sz="1200" u="sng" dirty="0"/>
              <a:t>:</a:t>
            </a:r>
            <a:br>
              <a:rPr lang="es-AR" sz="1200" u="sng" dirty="0"/>
            </a:br>
            <a:r>
              <a:rPr lang="en-US" sz="1000" b="0" dirty="0" smtClean="0"/>
              <a:t>PC:5</a:t>
            </a:r>
            <a:endParaRPr lang="en-US" sz="1000" b="0" dirty="0"/>
          </a:p>
          <a:p>
            <a:pPr eaLnBrk="0" hangingPunct="0"/>
            <a:r>
              <a:rPr lang="es-AR" sz="1200" u="sng" dirty="0" err="1"/>
              <a:t>Testing</a:t>
            </a:r>
            <a:r>
              <a:rPr lang="es-AR" sz="1200" u="sng" dirty="0"/>
              <a:t>:</a:t>
            </a:r>
            <a:endParaRPr lang="es-AR" sz="1200" b="0" dirty="0"/>
          </a:p>
          <a:p>
            <a:pPr eaLnBrk="0" hangingPunct="0"/>
            <a:endParaRPr lang="en-US" sz="1200" u="sng" dirty="0"/>
          </a:p>
          <a:p>
            <a:pPr eaLnBrk="0" hangingPunct="0"/>
            <a:r>
              <a:rPr lang="en-US" sz="1200" u="sng" dirty="0" smtClean="0"/>
              <a:t>CM</a:t>
            </a:r>
            <a:r>
              <a:rPr lang="en-US" sz="1200" u="sng" dirty="0"/>
              <a:t>:</a:t>
            </a:r>
            <a:br>
              <a:rPr lang="en-US" sz="1200" u="sng" dirty="0"/>
            </a:br>
            <a:r>
              <a:rPr lang="en-US" sz="1200" b="0" dirty="0" smtClean="0"/>
              <a:t>DB Server</a:t>
            </a:r>
            <a:endParaRPr lang="en-US" sz="1000" b="0" dirty="0"/>
          </a:p>
          <a:p>
            <a:pPr eaLnBrk="0" hangingPunct="0"/>
            <a:endParaRPr lang="en-US" sz="1000" b="0" dirty="0"/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6086475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n-US" sz="1200" u="sng" dirty="0"/>
              <a:t>GOALS:</a:t>
            </a:r>
          </a:p>
          <a:p>
            <a:pPr eaLnBrk="0" hangingPunct="0"/>
            <a:r>
              <a:rPr lang="en-US" sz="1200" u="sng" dirty="0"/>
              <a:t>Customer:</a:t>
            </a:r>
            <a:endParaRPr lang="en-US" sz="1200" dirty="0"/>
          </a:p>
          <a:p>
            <a:pPr eaLnBrk="0" hangingPunct="0"/>
            <a:endParaRPr lang="en-GB" sz="1200" b="0" dirty="0" smtClean="0"/>
          </a:p>
          <a:p>
            <a:pPr eaLnBrk="0" hangingPunct="0"/>
            <a:endParaRPr lang="en-GB" sz="1200" b="0" dirty="0"/>
          </a:p>
          <a:p>
            <a:pPr eaLnBrk="0" hangingPunct="0"/>
            <a:r>
              <a:rPr lang="en-US" sz="1200" u="sng" dirty="0"/>
              <a:t>Quality:</a:t>
            </a:r>
            <a:endParaRPr lang="en-GB" sz="1200" b="0" dirty="0"/>
          </a:p>
          <a:p>
            <a:pPr eaLnBrk="0" hangingPunct="0"/>
            <a:endParaRPr lang="en-US" sz="1200" b="0" dirty="0" smtClean="0"/>
          </a:p>
          <a:p>
            <a:pPr eaLnBrk="0" hangingPunct="0"/>
            <a:r>
              <a:rPr lang="en-US" sz="1200" b="0" dirty="0" smtClean="0"/>
              <a:t>.</a:t>
            </a:r>
            <a:endParaRPr lang="en-US" sz="1200" b="0" dirty="0"/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564188" y="1143000"/>
            <a:ext cx="5207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6</a:t>
            </a: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5703888" y="3657600"/>
            <a:ext cx="3810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n-US" sz="1600">
                <a:solidFill>
                  <a:srgbClr val="008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err="1" smtClean="0">
                <a:solidFill>
                  <a:srgbClr val="008000"/>
                </a:solidFill>
              </a:rPr>
              <a:t>Seguridad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para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dar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alta</a:t>
            </a:r>
            <a:r>
              <a:rPr lang="en-US" b="0" dirty="0" smtClean="0">
                <a:solidFill>
                  <a:srgbClr val="008000"/>
                </a:solidFill>
              </a:rPr>
              <a:t> a </a:t>
            </a:r>
            <a:r>
              <a:rPr lang="en-US" b="0" dirty="0" err="1" smtClean="0">
                <a:solidFill>
                  <a:srgbClr val="008000"/>
                </a:solidFill>
              </a:rPr>
              <a:t>tutores</a:t>
            </a:r>
            <a:endParaRPr lang="en-US" b="0" dirty="0">
              <a:solidFill>
                <a:srgbClr val="008000"/>
              </a:solidFill>
            </a:endParaRP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Status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In Progress: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Sumarizacion</a:t>
            </a:r>
            <a:r>
              <a:rPr lang="en-US" sz="1200" b="0" dirty="0" smtClean="0">
                <a:solidFill>
                  <a:srgbClr val="008000"/>
                </a:solidFill>
              </a:rPr>
              <a:t> </a:t>
            </a:r>
            <a:r>
              <a:rPr lang="en-US" sz="1200" b="0" dirty="0">
                <a:solidFill>
                  <a:srgbClr val="008000"/>
                </a:solidFill>
              </a:rPr>
              <a:t>de </a:t>
            </a:r>
            <a:r>
              <a:rPr lang="en-US" sz="1200" b="0" dirty="0" err="1">
                <a:solidFill>
                  <a:srgbClr val="008000"/>
                </a:solidFill>
              </a:rPr>
              <a:t>reportes</a:t>
            </a:r>
            <a:r>
              <a:rPr lang="en-US" sz="1200" b="0" dirty="0" smtClean="0">
                <a:solidFill>
                  <a:srgbClr val="008000"/>
                </a:solidFill>
              </a:rPr>
              <a:t>.</a:t>
            </a:r>
            <a:endParaRPr lang="en-US" sz="1200" b="0" dirty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Comunicacion</a:t>
            </a:r>
            <a:r>
              <a:rPr lang="en-US" sz="1200" b="0" dirty="0" smtClean="0">
                <a:solidFill>
                  <a:srgbClr val="008000"/>
                </a:solidFill>
              </a:rPr>
              <a:t> </a:t>
            </a:r>
            <a:r>
              <a:rPr lang="en-US" sz="1200" b="0" dirty="0" smtClean="0">
                <a:solidFill>
                  <a:srgbClr val="008000"/>
                </a:solidFill>
              </a:rPr>
              <a:t>de </a:t>
            </a:r>
            <a:r>
              <a:rPr lang="en-US" sz="1200" b="0" dirty="0" err="1" smtClean="0">
                <a:solidFill>
                  <a:srgbClr val="008000"/>
                </a:solidFill>
              </a:rPr>
              <a:t>Mensajes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Mejora</a:t>
            </a:r>
            <a:r>
              <a:rPr lang="en-US" sz="1200" b="0" dirty="0" smtClean="0">
                <a:solidFill>
                  <a:srgbClr val="008000"/>
                </a:solidFill>
              </a:rPr>
              <a:t> de </a:t>
            </a:r>
            <a:r>
              <a:rPr lang="en-US" sz="1200" b="0" dirty="0" err="1" smtClean="0">
                <a:solidFill>
                  <a:srgbClr val="008000"/>
                </a:solidFill>
              </a:rPr>
              <a:t>Reportes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Graficos</a:t>
            </a:r>
            <a:endParaRPr lang="en-US" sz="1200" b="0" dirty="0" smtClean="0"/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Done: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Accepted:</a:t>
            </a:r>
          </a:p>
          <a:p>
            <a:pPr eaLnBrk="1" hangingPunct="1">
              <a:spcBef>
                <a:spcPct val="50000"/>
              </a:spcBef>
            </a:pPr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Future: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Mostrar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avances</a:t>
            </a:r>
            <a:r>
              <a:rPr lang="en-US" b="0" dirty="0" smtClean="0">
                <a:solidFill>
                  <a:srgbClr val="008000"/>
                </a:solidFill>
              </a:rPr>
              <a:t> Sprint </a:t>
            </a:r>
            <a:r>
              <a:rPr lang="en-US" b="0" dirty="0" smtClean="0">
                <a:solidFill>
                  <a:srgbClr val="008000"/>
                </a:solidFill>
              </a:rPr>
              <a:t>3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Mostrar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Avances</a:t>
            </a:r>
            <a:r>
              <a:rPr lang="en-US" b="0" dirty="0" smtClean="0">
                <a:solidFill>
                  <a:srgbClr val="008000"/>
                </a:solidFill>
              </a:rPr>
              <a:t> Testing</a:t>
            </a:r>
            <a:endParaRPr lang="en-US" b="0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b="0" dirty="0" smtClean="0"/>
              <a:t>Modulo de </a:t>
            </a:r>
            <a:r>
              <a:rPr lang="en-US" b="0" dirty="0" err="1" smtClean="0"/>
              <a:t>Comunicacion</a:t>
            </a:r>
            <a:endParaRPr lang="en-US" b="0" dirty="0" smtClean="0"/>
          </a:p>
          <a:p>
            <a:pPr eaLnBrk="1" hangingPunct="1"/>
            <a:r>
              <a:rPr lang="en-US" b="0" dirty="0" smtClean="0"/>
              <a:t>Manual de </a:t>
            </a:r>
            <a:r>
              <a:rPr lang="en-US" b="0" dirty="0" err="1" smtClean="0"/>
              <a:t>Ayuda</a:t>
            </a:r>
            <a:r>
              <a:rPr lang="en-US" b="0" dirty="0" smtClean="0"/>
              <a:t> y </a:t>
            </a:r>
            <a:r>
              <a:rPr lang="en-US" b="0" dirty="0" err="1" smtClean="0"/>
              <a:t>Procedimientos</a:t>
            </a:r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REFRENCIAS:</a:t>
            </a:r>
          </a:p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 smtClean="0"/>
              <a:t>ACCEPTED</a:t>
            </a:r>
          </a:p>
          <a:p>
            <a:pPr>
              <a:defRPr/>
            </a:pPr>
            <a:r>
              <a:rPr lang="en-US" dirty="0" smtClean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 dirty="0" smtClean="0"/>
          </a:p>
          <a:p>
            <a:pPr eaLnBrk="1" hangingPunct="1"/>
            <a:r>
              <a:rPr lang="en-US" dirty="0" err="1"/>
              <a:t>Estados</a:t>
            </a:r>
            <a:r>
              <a:rPr lang="en-US" dirty="0"/>
              <a:t> de Sprint: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Sprint 1: </a:t>
            </a:r>
            <a:r>
              <a:rPr lang="en-US" sz="1200" b="0" dirty="0" err="1">
                <a:solidFill>
                  <a:srgbClr val="0000FF"/>
                </a:solidFill>
              </a:rPr>
              <a:t>Finalizado</a:t>
            </a:r>
            <a:r>
              <a:rPr lang="en-US" sz="1200" b="0" dirty="0">
                <a:solidFill>
                  <a:srgbClr val="0000FF"/>
                </a:solidFill>
              </a:rPr>
              <a:t> y </a:t>
            </a:r>
            <a:r>
              <a:rPr lang="en-US" sz="1200" b="0" dirty="0" err="1">
                <a:solidFill>
                  <a:srgbClr val="0000FF"/>
                </a:solidFill>
              </a:rPr>
              <a:t>Verificado</a:t>
            </a:r>
            <a:r>
              <a:rPr lang="en-US" sz="1200" b="0" dirty="0">
                <a:solidFill>
                  <a:srgbClr val="0000FF"/>
                </a:solidFill>
              </a:rPr>
              <a:t> (9 User Stories – 57 </a:t>
            </a:r>
            <a:r>
              <a:rPr lang="en-US" sz="1200" b="0" dirty="0" err="1">
                <a:solidFill>
                  <a:srgbClr val="0000FF"/>
                </a:solidFill>
              </a:rPr>
              <a:t>Tareas</a:t>
            </a:r>
            <a:r>
              <a:rPr lang="en-US" sz="1200" b="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 Sprint 2: User Stories </a:t>
            </a:r>
            <a:r>
              <a:rPr lang="en-US" sz="1200" b="0" dirty="0" err="1">
                <a:solidFill>
                  <a:srgbClr val="0000FF"/>
                </a:solidFill>
              </a:rPr>
              <a:t>Finalizadas</a:t>
            </a:r>
            <a:r>
              <a:rPr lang="en-US" sz="1200" b="0" dirty="0">
                <a:solidFill>
                  <a:srgbClr val="0000FF"/>
                </a:solidFill>
              </a:rPr>
              <a:t> (</a:t>
            </a:r>
            <a:r>
              <a:rPr lang="en-US" sz="1200" b="0" dirty="0" smtClean="0">
                <a:solidFill>
                  <a:srgbClr val="0000FF"/>
                </a:solidFill>
              </a:rPr>
              <a:t>24 </a:t>
            </a:r>
            <a:r>
              <a:rPr lang="en-US" sz="1200" b="0" dirty="0">
                <a:solidFill>
                  <a:srgbClr val="0000FF"/>
                </a:solidFill>
              </a:rPr>
              <a:t>US)</a:t>
            </a:r>
          </a:p>
          <a:p>
            <a:pPr marL="457200" lvl="1" indent="0" eaLnBrk="1" hangingPunct="1"/>
            <a:r>
              <a:rPr lang="en-US" sz="1200" b="0" dirty="0" smtClean="0">
                <a:solidFill>
                  <a:srgbClr val="0000FF"/>
                </a:solidFill>
              </a:rPr>
              <a:t>       </a:t>
            </a:r>
            <a:endParaRPr lang="en-US" sz="1200" b="0" dirty="0" smtClean="0">
              <a:solidFill>
                <a:srgbClr val="FC6D02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Sprint 3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(10 US)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             </a:t>
            </a:r>
            <a:r>
              <a:rPr lang="en-US" sz="1200" b="0" dirty="0">
                <a:solidFill>
                  <a:srgbClr val="0000FF"/>
                </a:solidFill>
              </a:rPr>
              <a:t>User Stories en </a:t>
            </a:r>
            <a:r>
              <a:rPr lang="en-US" sz="1200" b="0" dirty="0" err="1">
                <a:solidFill>
                  <a:srgbClr val="0000FF"/>
                </a:solidFill>
              </a:rPr>
              <a:t>Progreso</a:t>
            </a:r>
            <a:r>
              <a:rPr lang="en-US" sz="1200" b="0" dirty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(29 US</a:t>
            </a:r>
            <a:r>
              <a:rPr lang="en-US" sz="1200" b="0" dirty="0" smtClean="0">
                <a:solidFill>
                  <a:srgbClr val="0000FF"/>
                </a:solidFill>
              </a:rPr>
              <a:t>)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Sprint </a:t>
            </a:r>
            <a:r>
              <a:rPr lang="en-US" sz="1200" b="0" dirty="0" smtClean="0">
                <a:solidFill>
                  <a:srgbClr val="0000FF"/>
                </a:solidFill>
              </a:rPr>
              <a:t>4 </a:t>
            </a:r>
            <a:r>
              <a:rPr lang="en-US" sz="1200" b="0" dirty="0" smtClean="0">
                <a:solidFill>
                  <a:srgbClr val="0000FF"/>
                </a:solidFill>
              </a:rPr>
              <a:t>En </a:t>
            </a:r>
            <a:r>
              <a:rPr lang="en-US" sz="1200" b="0" dirty="0" err="1" smtClean="0">
                <a:solidFill>
                  <a:srgbClr val="0000FF"/>
                </a:solidFill>
              </a:rPr>
              <a:t>Progreso</a:t>
            </a:r>
            <a:endParaRPr lang="en-US" sz="1200" b="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b="0" dirty="0" smtClean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REFRENCIAS: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/>
              <a:t>ACCEPTED</a:t>
            </a:r>
          </a:p>
          <a:p>
            <a:pPr>
              <a:defRPr/>
            </a:pPr>
            <a:r>
              <a:rPr lang="en-US" dirty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1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200" cy="632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Progreso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0"/>
            <a:ext cx="134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Terminado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Sprint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September 13, 2011</a:t>
            </a:fld>
            <a:endParaRPr lang="en-US" sz="1000" b="0">
              <a:solidFill>
                <a:schemeClr val="bg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52400"/>
          <a:ext cx="8686799" cy="6459122"/>
        </p:xfrm>
        <a:graphic>
          <a:graphicData uri="http://schemas.openxmlformats.org/drawingml/2006/table">
            <a:tbl>
              <a:tblPr/>
              <a:tblGrid>
                <a:gridCol w="3447324"/>
                <a:gridCol w="2271581"/>
                <a:gridCol w="2967894"/>
              </a:tblGrid>
              <a:tr h="211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SPRINT 4 Status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11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Future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 Progress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 Como docente es necesario que tenga la capacidad de llevar a cabo el registro de planificaciones con la idea de que se puedan aceptar cambios antes de que sea aprobada.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40. Como mensajero alumno necesito poder enviar mensaje a un miembro del equipo docente en particular.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38. Como mensajero institucional, necesito tener la posibilidad de en enviarle un mensaje a un docente o a un alumno en particular con el proposito de transmitir informacion y resolver inquietudes.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134. Como Director o Docente necesito poder cargar el diseño curricular entregado por el Misnisterio de Educacion con la idea de que pueda ser utilizado como guia y para posteriores comparaciones.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41. Como mensajero alumno, necesito poder enviar un mensaje a todo el curso.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39. Como mensajero institucional, necesito poder enviar mensajes a multiples destinatarios que pueden ser profesores o alumnos con el proposito de transmitir informacion y resolver inquietudes.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01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135. Como Director o Docente necesito tener la posibilidad de eliminar cierto contenido del Diseño Curricular oficial para poder mantener actualizados dichos contenidos curriculares oficiales.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42. Como mensajero institucional, necesito tener la posibilidad de leer un mensaje proveniente de un personal docente o un alumno en particular con el </a:t>
                      </a: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proposito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de recibir la importante </a:t>
                      </a: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informacion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que se esta transmitiendo.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 Como docente es necesario que tenga la capacidad de realizar modificaciones al registro de planificaciones con la idea de que se puedan aceptar cambios antes de que sea aprobada.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43. Como mensajero alumno necesito poder recibir mensajes de un personal docente.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3. Como docente del curso es necesario que pueda hacer consultas sobre las planificaciones de clases registradas.F78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44. Como mensajero institucional/mensajero alumno, necesito tener la posibilidad de eliminar un mensaje con el </a:t>
                      </a: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proposito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de tener mas ordenada la casilla de mensajes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34. Como notificador necesito poder enviar mensaje de texto a los tutores sobre inasistencias y sanciones para que los mismos esten notificados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45. Como mensajero alumno necesito poder recibir mensajes de un personal docente.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416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35. Como notificador necesito poder enviar mensaje de texto a los tutores sobre sanciones para que los mismos esten notificados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36. Como notificador necesito poder enviar correos electronicos a los tutores sobre inasistencias para que los mismos esten notificados de las mismas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37. Como notificador necesito poder enviar correos </a:t>
                      </a: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electronicos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a los tutores sobre sanciones para que los mismos </a:t>
                      </a:r>
                      <a:r>
                        <a:rPr lang="es-ES" sz="105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esten</a:t>
                      </a:r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notificados de las mimas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008" marR="6008" marT="60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46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504950"/>
            <a:ext cx="663098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1</a:t>
            </a:r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405563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446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818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2</a:t>
            </a:r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4811713" y="6400800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Presentacion Semanal de Estado del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616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486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124200" y="381000"/>
            <a:ext cx="315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Velocity</a:t>
            </a:r>
            <a:r>
              <a:rPr lang="es-AR" dirty="0"/>
              <a:t>:</a:t>
            </a:r>
            <a:r>
              <a:rPr lang="es-AR" dirty="0" smtClean="0"/>
              <a:t> Sprint 1 – Sprint 2</a:t>
            </a:r>
          </a:p>
        </p:txBody>
      </p:sp>
    </p:spTree>
    <p:extLst>
      <p:ext uri="{BB962C8B-B14F-4D97-AF65-F5344CB8AC3E}">
        <p14:creationId xmlns:p14="http://schemas.microsoft.com/office/powerpoint/2010/main" xmlns="" val="466738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ection divider">
  <a:themeElements>
    <a:clrScheme name="Section divider 14">
      <a:dk1>
        <a:srgbClr val="000000"/>
      </a:dk1>
      <a:lt1>
        <a:srgbClr val="FFFFFF"/>
      </a:lt1>
      <a:dk2>
        <a:srgbClr val="9FA615"/>
      </a:dk2>
      <a:lt2>
        <a:srgbClr val="455560"/>
      </a:lt2>
      <a:accent1>
        <a:srgbClr val="766100"/>
      </a:accent1>
      <a:accent2>
        <a:srgbClr val="AFBD21"/>
      </a:accent2>
      <a:accent3>
        <a:srgbClr val="FFFFFF"/>
      </a:accent3>
      <a:accent4>
        <a:srgbClr val="000000"/>
      </a:accent4>
      <a:accent5>
        <a:srgbClr val="BDB7AA"/>
      </a:accent5>
      <a:accent6>
        <a:srgbClr val="9EAB1D"/>
      </a:accent6>
      <a:hlink>
        <a:srgbClr val="A41A84"/>
      </a:hlink>
      <a:folHlink>
        <a:srgbClr val="70CEF5"/>
      </a:folHlink>
    </a:clrScheme>
    <a:fontScheme name="Section 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3">
        <a:dk1>
          <a:srgbClr val="000000"/>
        </a:dk1>
        <a:lt1>
          <a:srgbClr val="FFFFFF"/>
        </a:lt1>
        <a:dk2>
          <a:srgbClr val="920075"/>
        </a:dk2>
        <a:lt2>
          <a:srgbClr val="928B81"/>
        </a:lt2>
        <a:accent1>
          <a:srgbClr val="8E9300"/>
        </a:accent1>
        <a:accent2>
          <a:srgbClr val="D12DB1"/>
        </a:accent2>
        <a:accent3>
          <a:srgbClr val="FFFFFF"/>
        </a:accent3>
        <a:accent4>
          <a:srgbClr val="000000"/>
        </a:accent4>
        <a:accent5>
          <a:srgbClr val="C6C8AA"/>
        </a:accent5>
        <a:accent6>
          <a:srgbClr val="BD28A0"/>
        </a:accent6>
        <a:hlink>
          <a:srgbClr val="E170C9"/>
        </a:hlink>
        <a:folHlink>
          <a:srgbClr val="A8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14">
        <a:dk1>
          <a:srgbClr val="000000"/>
        </a:dk1>
        <a:lt1>
          <a:srgbClr val="FFFFFF"/>
        </a:lt1>
        <a:dk2>
          <a:srgbClr val="9FA615"/>
        </a:dk2>
        <a:lt2>
          <a:srgbClr val="455560"/>
        </a:lt2>
        <a:accent1>
          <a:srgbClr val="766100"/>
        </a:accent1>
        <a:accent2>
          <a:srgbClr val="AFBD21"/>
        </a:accent2>
        <a:accent3>
          <a:srgbClr val="FFFFFF"/>
        </a:accent3>
        <a:accent4>
          <a:srgbClr val="000000"/>
        </a:accent4>
        <a:accent5>
          <a:srgbClr val="BDB7AA"/>
        </a:accent5>
        <a:accent6>
          <a:srgbClr val="9EAB1D"/>
        </a:accent6>
        <a:hlink>
          <a:srgbClr val="A41A84"/>
        </a:hlink>
        <a:folHlink>
          <a:srgbClr val="70CE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25240</TotalTime>
  <Words>676</Words>
  <Application>Microsoft Office PowerPoint</Application>
  <PresentationFormat>On-screen Show (4:3)</PresentationFormat>
  <Paragraphs>134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Section divider</vt:lpstr>
      <vt:lpstr>Concourse</vt:lpstr>
      <vt:lpstr>EDU@R 2.0 13/09/2011</vt:lpstr>
      <vt:lpstr>Hoja de Info del Proyecto</vt:lpstr>
      <vt:lpstr>EDU@R 2.0: Estado del Proyecto</vt:lpstr>
      <vt:lpstr>EDU@R 2.0: Estado del Proyecto</vt:lpstr>
      <vt:lpstr>Slide 5</vt:lpstr>
      <vt:lpstr>Slide 6</vt:lpstr>
      <vt:lpstr>Slide 7</vt:lpstr>
      <vt:lpstr>Slide 8</vt:lpstr>
      <vt:lpstr>Slide 9</vt:lpstr>
      <vt:lpstr>Slide 10</vt:lpstr>
    </vt:vector>
  </TitlesOfParts>
  <Company>Siegel+Gale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breaks like this.</dc:title>
  <dc:creator>Internal User</dc:creator>
  <cp:lastModifiedBy>Herran Martin Carlos-WPJD37</cp:lastModifiedBy>
  <cp:revision>339</cp:revision>
  <dcterms:created xsi:type="dcterms:W3CDTF">2007-02-05T02:11:35Z</dcterms:created>
  <dcterms:modified xsi:type="dcterms:W3CDTF">2011-09-13T20:59:41Z</dcterms:modified>
</cp:coreProperties>
</file>