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4135" r:id="rId2"/>
  </p:sldMasterIdLst>
  <p:notesMasterIdLst>
    <p:notesMasterId r:id="rId14"/>
  </p:notesMasterIdLst>
  <p:handoutMasterIdLst>
    <p:handoutMasterId r:id="rId15"/>
  </p:handoutMasterIdLst>
  <p:sldIdLst>
    <p:sldId id="256" r:id="rId3"/>
    <p:sldId id="372" r:id="rId4"/>
    <p:sldId id="373" r:id="rId5"/>
    <p:sldId id="388" r:id="rId6"/>
    <p:sldId id="374" r:id="rId7"/>
    <p:sldId id="390" r:id="rId8"/>
    <p:sldId id="389" r:id="rId9"/>
    <p:sldId id="385" r:id="rId10"/>
    <p:sldId id="386" r:id="rId11"/>
    <p:sldId id="387" r:id="rId12"/>
    <p:sldId id="36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C6D02"/>
    <a:srgbClr val="0000FF"/>
    <a:srgbClr val="D1A695"/>
    <a:srgbClr val="DB031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2" autoAdjust="0"/>
    <p:restoredTop sz="95313" autoAdjust="0"/>
  </p:normalViewPr>
  <p:slideViewPr>
    <p:cSldViewPr>
      <p:cViewPr>
        <p:scale>
          <a:sx n="100" d="100"/>
          <a:sy n="100" d="100"/>
        </p:scale>
        <p:origin x="-600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06EFE08-78FA-4DFC-B7EC-058E0B0D3D87}" type="datetime3">
              <a:rPr lang="en-US"/>
              <a:pPr>
                <a:defRPr/>
              </a:pPr>
              <a:t>20 September 2011</a:t>
            </a:fld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BAD1390B-A138-419A-8B49-7934F4C4C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567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3645254C-8901-4801-8AB7-0054B4A9905C}" type="datetime3">
              <a:rPr lang="en-US"/>
              <a:pPr>
                <a:defRPr/>
              </a:pPr>
              <a:t>20 September 2011</a:t>
            </a:fld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623E9929-3344-46E5-8184-3E9903456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462915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20 September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7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 txBox="1">
            <a:spLocks noGrp="1"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2978A1C4-2635-45E9-8643-A16B7C4D3DE7}" type="datetime3">
              <a:rPr lang="en-US" sz="1200" b="0"/>
              <a:pPr algn="r" eaLnBrk="1" hangingPunct="1"/>
              <a:t>20 September 2011</a:t>
            </a:fld>
            <a:endParaRPr lang="en-US" sz="1200" b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5AB58D68-3581-47A8-816E-683284E0B091}" type="slidenum">
              <a:rPr lang="en-US" sz="1200" b="0"/>
              <a:pPr algn="r" eaLnBrk="1" hangingPunct="1"/>
              <a:t>11</a:t>
            </a:fld>
            <a:endParaRPr lang="en-US" sz="1200" b="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E2C35-43DF-4BC4-BF75-DFCA48A1EA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12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1C8E0-9058-4213-A775-BD56FA0FB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406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274638"/>
            <a:ext cx="21145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4638"/>
            <a:ext cx="61912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9A63-88BD-48B6-A5C8-253BA0D9EA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754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1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1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1DA6372-12B7-4368-A26C-23839B5E844F}" type="datetimeFigureOut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14E0E90D-996E-424C-8B27-E413D8C38F14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CACA229-7EB6-44F4-BA51-E125B54285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840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7F2AC-B8EC-4C97-A036-AA173BF6D00E}" type="datetimeFigureOut">
              <a:rPr lang="en-US"/>
              <a:pPr>
                <a:defRPr/>
              </a:pPr>
              <a:t>9/20/2011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49E237-8395-42DF-B490-8F1C4A549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88836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0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BC035A-0FA1-496C-B6FE-E0161BB74666}" type="datetimeFigureOut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26F76D-8CC7-4F69-8132-BE7CBAC921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0786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AA36A71-56D9-4AFE-8BED-9004567D4114}" type="datetimeFigureOut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CDFD98-47FA-477B-90A9-3F704C6A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8531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5DEB35-A410-4A34-B2FC-A8B83B143FA9}" type="datetimeFigureOut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003648-2485-4D7D-ABE7-C67CCFE32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014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B961B0-08DF-4BF3-9858-68A985386B0D}" type="datetimeFigureOut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B6A37E-1D40-4CE1-898E-BE500A5DE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68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8453B-45CB-4382-9D55-43FC2400F1D0}" type="datetimeFigureOut">
              <a:rPr lang="en-US"/>
              <a:pPr>
                <a:defRPr/>
              </a:pPr>
              <a:t>9/20/2011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E75-E940-4B36-B6E9-94548BEC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34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CB562D-9BF0-4844-AE30-50D6CA035EF6}" type="datetimeFigureOut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103A1BD-50AA-4F5C-9F14-90A1ED9FF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36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AEBC-88EE-4C3B-A1A7-ED67207EE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23719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0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1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EA228FA-CA56-4627-ABA3-B240DCC54DBF}" type="datetimeFigureOut">
              <a:rPr lang="en-US"/>
              <a:pPr>
                <a:defRPr/>
              </a:pPr>
              <a:t>9/20/2011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47E46A25-83A5-4089-8AA6-AECA38E97DC7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0F449B-4C5D-4B4C-AA6A-A7F9D31552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529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BBF-874D-4F6F-9A80-60DA4E92EC66}" type="datetimeFigureOut">
              <a:rPr lang="en-US"/>
              <a:pPr>
                <a:defRPr/>
              </a:pPr>
              <a:t>9/20/2011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4A8AB-D3AD-4C3F-9351-35FAD75CEE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2394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8BF-0FFD-418C-BA65-D88A95182A0E}" type="datetimeFigureOut">
              <a:rPr lang="en-US"/>
              <a:pPr>
                <a:defRPr/>
              </a:pPr>
              <a:t>9/20/2011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6A14B-741A-4DDD-B1D1-817ACE44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635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4F499-10DD-4718-82AD-B1AA6DCD7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06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2900" y="457200"/>
            <a:ext cx="3771900" cy="566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548E8-DF65-46FA-823B-39085E9EE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95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C23E2-38BD-4871-977D-5F791EEDC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045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EF265-69FF-492B-A09F-1457D7C378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64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D9525-1B06-4E54-97C0-BE787EB25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555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6BCA7-E9D5-460A-A707-D30D1DDA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056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F8CF7-B268-40FE-BA14-D069857B2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12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2" descr="emsignia241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8513763" y="457200"/>
            <a:ext cx="40163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3" descr="MM_multiple-green3"/>
          <p:cNvPicPr>
            <a:picLocks noChangeAspect="1" noChangeArrowheads="1"/>
          </p:cNvPicPr>
          <p:nvPr/>
        </p:nvPicPr>
        <p:blipFill>
          <a:blip r:embed="rId14" cstate="print">
            <a:lum bright="-6000" contrast="12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752" t="8817" r="60197" b="48080"/>
          <a:stretch>
            <a:fillRect/>
          </a:stretch>
        </p:blipFill>
        <p:spPr bwMode="hidden">
          <a:xfrm>
            <a:off x="0" y="0"/>
            <a:ext cx="9144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34" descr="emsignia_green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A2AB38"/>
              </a:clrFrom>
              <a:clrTo>
                <a:srgbClr val="A2AB38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8629" t="8629" r="9708" b="8629"/>
          <a:stretch>
            <a:fillRect/>
          </a:stretch>
        </p:blipFill>
        <p:spPr bwMode="hidden">
          <a:xfrm>
            <a:off x="8501063" y="455613"/>
            <a:ext cx="4111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457200"/>
            <a:ext cx="7696200" cy="566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7912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E514EB-EE72-4549-B39C-096351FB7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28600" y="6086475"/>
            <a:ext cx="60960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anchor="b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>Internal, GSG-Argentina_FD_WPR_TPL.ppt, Rev Number RAITR26475</a:t>
            </a:r>
          </a:p>
          <a:p>
            <a:pPr eaLnBrk="0" hangingPunct="0">
              <a:lnSpc>
                <a:spcPct val="95000"/>
              </a:lnSpc>
              <a:defRPr/>
            </a:pPr>
            <a:r>
              <a:rPr lang="en-US" sz="800" b="0">
                <a:solidFill>
                  <a:schemeClr val="bg1"/>
                </a:solidFill>
              </a:rPr>
              <a:t/>
            </a:r>
            <a:br>
              <a:rPr lang="en-US" sz="800" b="0">
                <a:solidFill>
                  <a:schemeClr val="bg1"/>
                </a:solidFill>
              </a:rPr>
            </a:br>
            <a:r>
              <a:rPr lang="en-US" sz="800" b="0">
                <a:solidFill>
                  <a:schemeClr val="bg1"/>
                </a:solidFill>
              </a:rPr>
              <a:t>MOTOROLA and the Stylized M Logo are registered in the US Patent &amp; Trademark Office. All other product or service names are the property of their respective owners. © Motorola, Inc.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2542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2000" b="1">
          <a:solidFill>
            <a:schemeClr val="bg1"/>
          </a:solidFill>
          <a:latin typeface="+mn-lt"/>
        </a:defRPr>
      </a:lvl2pPr>
      <a:lvl3pPr marL="914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defRPr sz="1600" b="1">
          <a:solidFill>
            <a:schemeClr val="bg1"/>
          </a:solidFill>
          <a:latin typeface="+mn-lt"/>
        </a:defRPr>
      </a:lvl3pPr>
      <a:lvl4pPr marL="12573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4pPr>
      <a:lvl5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5pPr>
      <a:lvl6pPr marL="20574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har char="•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5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8C5CFDE-3D09-4D33-963B-BF9238EF4EB9}" type="datetimeFigureOut">
              <a:rPr lang="en-US"/>
              <a:pPr>
                <a:defRPr/>
              </a:pPr>
              <a:t>9/20/2011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Weekly Project Review      </a:t>
            </a:r>
            <a:fld id="{263FC8F5-CA66-4CC0-B4D4-1CB1FC2E6D6D}" type="datetime4">
              <a:rPr lang="en-US"/>
              <a:pPr>
                <a:defRPr/>
              </a:pPr>
              <a:t>September 20, 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09DF6F-8990-4F3E-A7A0-7A60EE8CC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67" r:id="rId2"/>
    <p:sldLayoutId id="2147484172" r:id="rId3"/>
    <p:sldLayoutId id="2147484173" r:id="rId4"/>
    <p:sldLayoutId id="2147484174" r:id="rId5"/>
    <p:sldLayoutId id="2147484175" r:id="rId6"/>
    <p:sldLayoutId id="2147484168" r:id="rId7"/>
    <p:sldLayoutId id="2147484176" r:id="rId8"/>
    <p:sldLayoutId id="2147484177" r:id="rId9"/>
    <p:sldLayoutId id="2147484169" r:id="rId10"/>
    <p:sldLayoutId id="214748417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/>
              <a:t>EDU@R 2.0</a:t>
            </a:r>
            <a:br>
              <a:rPr lang="en-US" dirty="0" smtClean="0"/>
            </a:br>
            <a:r>
              <a:rPr lang="en-US" dirty="0" smtClean="0"/>
              <a:t>20</a:t>
            </a:r>
            <a:r>
              <a:rPr lang="en-US" dirty="0" smtClean="0"/>
              <a:t>/09/2011</a:t>
            </a:r>
            <a:endParaRPr lang="en-US" dirty="0" smtClean="0"/>
          </a:p>
        </p:txBody>
      </p:sp>
      <p:sp>
        <p:nvSpPr>
          <p:cNvPr id="15363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>
              <a:lnSpc>
                <a:spcPct val="70000"/>
              </a:lnSpc>
            </a:pPr>
            <a:endParaRPr lang="en-US" sz="1400" dirty="0" smtClean="0"/>
          </a:p>
          <a:p>
            <a:pPr marR="0" algn="ctr">
              <a:lnSpc>
                <a:spcPct val="80000"/>
              </a:lnSpc>
              <a:spcBef>
                <a:spcPct val="0"/>
              </a:spcBef>
            </a:pPr>
            <a:endParaRPr lang="en-US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6400800" cy="486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124200" y="381000"/>
            <a:ext cx="315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 smtClean="0"/>
              <a:t>Velocity</a:t>
            </a:r>
            <a:r>
              <a:rPr lang="es-AR" dirty="0"/>
              <a:t>:</a:t>
            </a:r>
            <a:r>
              <a:rPr lang="es-AR" dirty="0" smtClean="0"/>
              <a:t> Sprint 1 – Sprint 2</a:t>
            </a:r>
          </a:p>
        </p:txBody>
      </p:sp>
    </p:spTree>
    <p:extLst>
      <p:ext uri="{BB962C8B-B14F-4D97-AF65-F5344CB8AC3E}">
        <p14:creationId xmlns="" xmlns:p14="http://schemas.microsoft.com/office/powerpoint/2010/main" val="4667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20, 2011</a:t>
            </a:fld>
            <a:endParaRPr lang="en-US" sz="1000" b="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7090"/>
            <a:ext cx="12020550" cy="563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AR" sz="1000" b="0" smtClean="0">
                <a:solidFill>
                  <a:schemeClr val="bg2"/>
                </a:solidFill>
              </a:rPr>
              <a:t>Weekly Project </a:t>
            </a:r>
            <a:r>
              <a:rPr lang="es-AR" sz="1000" b="0" smtClean="0">
                <a:solidFill>
                  <a:schemeClr val="bg2"/>
                </a:solidFill>
              </a:rPr>
              <a:t>Review      </a:t>
            </a:r>
            <a:fld id="{9F0E7D5F-D93C-43FA-A92E-E54F4D8B3F45}" type="datetime4">
              <a:rPr lang="es-AR" sz="1000" b="0" smtClean="0">
                <a:solidFill>
                  <a:schemeClr val="bg2"/>
                </a:solidFill>
              </a:rPr>
              <a:pPr eaLnBrk="1" hangingPunct="1"/>
              <a:t>September 20, 2011</a:t>
            </a:fld>
            <a:endParaRPr lang="es-AR" sz="1000" b="0">
              <a:solidFill>
                <a:schemeClr val="bg2"/>
              </a:solidFill>
            </a:endParaRPr>
          </a:p>
        </p:txBody>
      </p:sp>
      <p:sp>
        <p:nvSpPr>
          <p:cNvPr id="8195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9248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AR" smtClean="0"/>
              <a:t>Hoja</a:t>
            </a:r>
            <a:r>
              <a:rPr lang="es-AR" smtClean="0"/>
              <a:t> de Info del </a:t>
            </a:r>
            <a:r>
              <a:rPr lang="es-AR" smtClean="0"/>
              <a:t>Proyecto</a:t>
            </a:r>
            <a:endParaRPr lang="es-AR" smtClean="0"/>
          </a:p>
        </p:txBody>
      </p:sp>
      <p:sp>
        <p:nvSpPr>
          <p:cNvPr id="16388" name="Rectangle 12"/>
          <p:cNvSpPr>
            <a:spLocks noChangeArrowheads="1"/>
          </p:cNvSpPr>
          <p:nvPr/>
        </p:nvSpPr>
        <p:spPr bwMode="auto">
          <a:xfrm>
            <a:off x="76200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smtClean="0"/>
              <a:t>SECTOR</a:t>
            </a:r>
            <a:r>
              <a:rPr lang="es-AR" sz="1200" smtClean="0"/>
              <a:t>: </a:t>
            </a:r>
            <a:r>
              <a:rPr lang="es-AR" sz="1200" smtClean="0"/>
              <a:t>Educacion</a:t>
            </a:r>
            <a:endParaRPr lang="es-AR" sz="1200" smtClean="0"/>
          </a:p>
          <a:p>
            <a:pPr eaLnBrk="0" hangingPunct="0"/>
            <a:r>
              <a:rPr lang="es-AR" sz="1200" b="0" smtClean="0"/>
              <a:t>Tutores:</a:t>
            </a:r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Ing</a:t>
            </a:r>
            <a:r>
              <a:rPr lang="es-AR" sz="1200" b="0" smtClean="0"/>
              <a:t>. </a:t>
            </a:r>
            <a:r>
              <a:rPr lang="es-AR" sz="1200" b="0" smtClean="0"/>
              <a:t>Zohil</a:t>
            </a:r>
            <a:r>
              <a:rPr lang="es-AR" sz="1200" b="0" smtClean="0"/>
              <a:t>, </a:t>
            </a:r>
            <a:r>
              <a:rPr lang="es-AR" sz="1200" b="0" smtClean="0"/>
              <a:t>Julio</a:t>
            </a:r>
            <a:endParaRPr lang="es-AR" sz="1200" b="0" smtClean="0"/>
          </a:p>
          <a:p>
            <a:pPr eaLnBrk="0" hangingPunct="0"/>
            <a:r>
              <a:rPr lang="es-AR" sz="1200" b="0" smtClean="0"/>
              <a:t>Ing</a:t>
            </a:r>
            <a:r>
              <a:rPr lang="es-AR" sz="1200" b="0" smtClean="0"/>
              <a:t>. </a:t>
            </a:r>
            <a:r>
              <a:rPr lang="es-AR" sz="1200" b="0" smtClean="0"/>
              <a:t>Aquino</a:t>
            </a:r>
            <a:r>
              <a:rPr lang="es-AR" sz="1200" b="0" smtClean="0"/>
              <a:t>, </a:t>
            </a:r>
            <a:r>
              <a:rPr lang="es-AR" sz="1200" b="0" smtClean="0"/>
              <a:t>Francisco</a:t>
            </a:r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/>
            </a:r>
            <a:br>
              <a:rPr lang="es-AR" sz="1200" b="0" smtClean="0"/>
            </a:br>
            <a:endParaRPr lang="es-AR" sz="1200" b="0"/>
          </a:p>
        </p:txBody>
      </p:sp>
      <p:sp>
        <p:nvSpPr>
          <p:cNvPr id="16389" name="Rectangle 13"/>
          <p:cNvSpPr>
            <a:spLocks noChangeArrowheads="1"/>
          </p:cNvSpPr>
          <p:nvPr/>
        </p:nvSpPr>
        <p:spPr bwMode="auto">
          <a:xfrm>
            <a:off x="3068638" y="1143000"/>
            <a:ext cx="3030537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91440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PROJECT TEAM:</a:t>
            </a:r>
          </a:p>
          <a:p>
            <a:pPr eaLnBrk="0" hangingPunct="0"/>
            <a:r>
              <a:rPr lang="es-AR" sz="1000" smtClean="0"/>
              <a:t>Martin </a:t>
            </a:r>
            <a:r>
              <a:rPr lang="es-AR" sz="1000" smtClean="0"/>
              <a:t>Herran</a:t>
            </a:r>
            <a:endParaRPr lang="es-AR" sz="1000" smtClean="0"/>
          </a:p>
          <a:p>
            <a:pPr eaLnBrk="0" hangingPunct="0"/>
            <a:r>
              <a:rPr lang="es-AR" sz="1000" smtClean="0"/>
              <a:t>Belen </a:t>
            </a:r>
            <a:r>
              <a:rPr lang="es-AR" sz="1000" smtClean="0"/>
              <a:t>Bazan</a:t>
            </a:r>
            <a:endParaRPr lang="es-AR" sz="1000" smtClean="0"/>
          </a:p>
          <a:p>
            <a:pPr eaLnBrk="0" hangingPunct="0"/>
            <a:r>
              <a:rPr lang="es-AR" sz="1000" smtClean="0"/>
              <a:t>Laura </a:t>
            </a:r>
            <a:r>
              <a:rPr lang="es-AR" sz="1000" smtClean="0"/>
              <a:t>Pastorino</a:t>
            </a:r>
            <a:endParaRPr lang="es-AR" sz="1000" smtClean="0"/>
          </a:p>
          <a:p>
            <a:pPr eaLnBrk="0" hangingPunct="0"/>
            <a:r>
              <a:rPr lang="es-AR" sz="1000" smtClean="0"/>
              <a:t>Pablo </a:t>
            </a:r>
            <a:r>
              <a:rPr lang="es-AR" sz="1000" smtClean="0"/>
              <a:t>Nicolielo</a:t>
            </a:r>
            <a:endParaRPr lang="es-AR" sz="1000"/>
          </a:p>
        </p:txBody>
      </p:sp>
      <p:sp>
        <p:nvSpPr>
          <p:cNvPr id="16390" name="Rectangle 14"/>
          <p:cNvSpPr>
            <a:spLocks noChangeArrowheads="1"/>
          </p:cNvSpPr>
          <p:nvPr/>
        </p:nvSpPr>
        <p:spPr bwMode="auto">
          <a:xfrm>
            <a:off x="6086475" y="1143000"/>
            <a:ext cx="3030538" cy="2514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START </a:t>
            </a:r>
            <a:r>
              <a:rPr lang="es-AR" sz="1200" u="sng" smtClean="0"/>
              <a:t>DATE</a:t>
            </a:r>
            <a:r>
              <a:rPr lang="es-AR" sz="1200" u="sng" smtClean="0"/>
              <a:t>:</a:t>
            </a:r>
            <a:r>
              <a:rPr lang="es-AR" sz="1200" smtClean="0"/>
              <a:t>  Marzo </a:t>
            </a:r>
            <a:r>
              <a:rPr lang="es-AR" sz="1200" smtClean="0"/>
              <a:t>2011</a:t>
            </a:r>
            <a:r>
              <a:rPr lang="es-AR" sz="1200" smtClean="0"/>
              <a:t/>
            </a:r>
            <a:br>
              <a:rPr lang="es-AR" sz="1200" smtClean="0"/>
            </a:br>
            <a:r>
              <a:rPr lang="es-AR" sz="1200" u="sng" smtClean="0"/>
              <a:t>END </a:t>
            </a:r>
            <a:r>
              <a:rPr lang="es-AR" sz="1200" u="sng" smtClean="0"/>
              <a:t>DATE</a:t>
            </a:r>
            <a:r>
              <a:rPr lang="es-AR" sz="1200" u="sng" smtClean="0"/>
              <a:t>:</a:t>
            </a:r>
            <a:r>
              <a:rPr lang="es-AR" sz="1200" smtClean="0"/>
              <a:t> </a:t>
            </a:r>
            <a:r>
              <a:rPr lang="es-AR" sz="1200" smtClean="0"/>
              <a:t>Diciembre</a:t>
            </a:r>
            <a:r>
              <a:rPr lang="es-AR" sz="1200" smtClean="0"/>
              <a:t> </a:t>
            </a:r>
            <a:r>
              <a:rPr lang="es-AR" sz="1200" smtClean="0"/>
              <a:t>2012</a:t>
            </a:r>
            <a:endParaRPr lang="es-AR" sz="1200" smtClean="0"/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PRODUCT</a:t>
            </a:r>
            <a:r>
              <a:rPr lang="es-AR" sz="1200" u="sng" smtClean="0"/>
              <a:t>:</a:t>
            </a:r>
            <a:r>
              <a:rPr lang="es-AR" sz="1200" smtClean="0"/>
              <a:t>  </a:t>
            </a:r>
            <a:r>
              <a:rPr lang="es-AR" sz="1400" smtClean="0"/>
              <a:t>EDU@R </a:t>
            </a:r>
            <a:r>
              <a:rPr lang="es-AR" sz="1400" smtClean="0"/>
              <a:t>2,0</a:t>
            </a:r>
            <a:endParaRPr lang="es-AR" sz="700" u="sng" smtClean="0"/>
          </a:p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TYPE OF </a:t>
            </a:r>
            <a:r>
              <a:rPr lang="es-AR" sz="1200" u="sng" smtClean="0"/>
              <a:t>PROJECT</a:t>
            </a:r>
            <a:r>
              <a:rPr lang="es-AR" sz="1200" u="sng" smtClean="0"/>
              <a:t>: </a:t>
            </a:r>
            <a:r>
              <a:rPr lang="es-AR" sz="1200" b="0" smtClean="0"/>
              <a:t>New </a:t>
            </a:r>
            <a:r>
              <a:rPr lang="es-AR" sz="1200" b="0" smtClean="0"/>
              <a:t>Project</a:t>
            </a:r>
            <a:endParaRPr lang="es-AR" sz="1200" b="0"/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76200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lnSpc>
                <a:spcPct val="95000"/>
              </a:lnSpc>
            </a:pPr>
            <a:r>
              <a:rPr lang="es-AR" sz="1200" u="sng" smtClean="0"/>
              <a:t>TECHNOLOGIES/TOOLS:</a:t>
            </a:r>
          </a:p>
          <a:p>
            <a:r>
              <a:rPr lang="es-AR" sz="1000" b="0" smtClean="0"/>
              <a:t>Visual </a:t>
            </a:r>
            <a:r>
              <a:rPr lang="es-AR" sz="1000" b="0" smtClean="0"/>
              <a:t>C#.Net</a:t>
            </a:r>
            <a:endParaRPr lang="es-AR" sz="1000" b="0" smtClean="0"/>
          </a:p>
          <a:p>
            <a:r>
              <a:rPr lang="es-AR" sz="1000" b="0" smtClean="0"/>
              <a:t>Asp.Net </a:t>
            </a:r>
            <a:endParaRPr lang="es-AR" sz="1000" b="0" smtClean="0"/>
          </a:p>
          <a:p>
            <a:r>
              <a:rPr lang="es-AR" sz="1000" b="0" smtClean="0"/>
              <a:t>SQL Server 2008 </a:t>
            </a:r>
            <a:r>
              <a:rPr lang="es-AR" sz="1000" b="0" smtClean="0"/>
              <a:t>R2</a:t>
            </a:r>
            <a:endParaRPr lang="es-AR" sz="1000" b="0" smtClean="0"/>
          </a:p>
          <a:p>
            <a:r>
              <a:rPr lang="es-AR" sz="1000" b="0" smtClean="0"/>
              <a:t>My </a:t>
            </a:r>
            <a:r>
              <a:rPr lang="es-AR" sz="1000" b="0" smtClean="0"/>
              <a:t>SQL</a:t>
            </a:r>
            <a:endParaRPr lang="es-AR" sz="1000" b="0" smtClean="0"/>
          </a:p>
          <a:p>
            <a:r>
              <a:rPr lang="es-AR" sz="1000" b="0" smtClean="0"/>
              <a:t>EA</a:t>
            </a:r>
            <a:endParaRPr lang="es-AR" sz="1000" b="0" smtClean="0"/>
          </a:p>
          <a:p>
            <a:r>
              <a:rPr lang="es-AR" sz="1000" b="0" smtClean="0"/>
              <a:t>Version </a:t>
            </a:r>
            <a:r>
              <a:rPr lang="es-AR" sz="1000" b="0" smtClean="0"/>
              <a:t>One</a:t>
            </a:r>
            <a:endParaRPr lang="es-AR" sz="1000" b="0" smtClean="0"/>
          </a:p>
          <a:p>
            <a:endParaRPr lang="es-AR" sz="1000" b="0" smtClean="0"/>
          </a:p>
          <a:p>
            <a:endParaRPr lang="es-AR" sz="1000" b="0" smtClean="0"/>
          </a:p>
          <a:p>
            <a:pPr eaLnBrk="0" hangingPunct="0"/>
            <a:endParaRPr lang="es-AR" sz="1100" b="0"/>
          </a:p>
        </p:txBody>
      </p:sp>
      <p:sp>
        <p:nvSpPr>
          <p:cNvPr id="16392" name="Rectangle 16"/>
          <p:cNvSpPr>
            <a:spLocks noChangeArrowheads="1"/>
          </p:cNvSpPr>
          <p:nvPr/>
        </p:nvSpPr>
        <p:spPr bwMode="auto">
          <a:xfrm>
            <a:off x="3068638" y="3657600"/>
            <a:ext cx="3030537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>
              <a:spcBef>
                <a:spcPct val="100000"/>
              </a:spcBef>
            </a:pPr>
            <a:r>
              <a:rPr lang="es-AR" sz="1200" u="sng" smtClean="0"/>
              <a:t>RESOURCES:</a:t>
            </a:r>
            <a:br>
              <a:rPr lang="es-AR" sz="1200" u="sng" smtClean="0"/>
            </a:br>
            <a:r>
              <a:rPr lang="es-AR" sz="1200" u="sng" smtClean="0"/>
              <a:t>Development</a:t>
            </a:r>
            <a:r>
              <a:rPr lang="es-AR" sz="1200" u="sng"/>
              <a:t>:</a:t>
            </a:r>
            <a:r>
              <a:rPr lang="es-AR" sz="1200" u="sng"/>
              <a:t/>
            </a:r>
            <a:br>
              <a:rPr lang="es-AR" sz="1200" u="sng"/>
            </a:br>
            <a:r>
              <a:rPr lang="es-AR" sz="1000" b="0" smtClean="0"/>
              <a:t>PC:5</a:t>
            </a:r>
            <a:endParaRPr lang="es-AR" sz="1000" b="0" smtClean="0"/>
          </a:p>
          <a:p>
            <a:pPr eaLnBrk="0" hangingPunct="0"/>
            <a:r>
              <a:rPr lang="es-AR" sz="1200" u="sng" smtClean="0"/>
              <a:t>Testing</a:t>
            </a:r>
            <a:r>
              <a:rPr lang="es-AR" sz="1200" u="sng"/>
              <a:t>:</a:t>
            </a:r>
            <a:endParaRPr lang="es-AR" sz="1200" b="0"/>
          </a:p>
          <a:p>
            <a:pPr eaLnBrk="0" hangingPunct="0"/>
            <a:endParaRPr lang="es-AR" sz="1200" u="sng" smtClean="0"/>
          </a:p>
          <a:p>
            <a:pPr eaLnBrk="0" hangingPunct="0"/>
            <a:r>
              <a:rPr lang="es-AR" sz="1200" u="sng" smtClean="0"/>
              <a:t>CM:</a:t>
            </a:r>
            <a:r>
              <a:rPr lang="es-AR" sz="1200" u="sng" smtClean="0"/>
              <a:t/>
            </a:r>
            <a:br>
              <a:rPr lang="es-AR" sz="1200" u="sng" smtClean="0"/>
            </a:br>
            <a:r>
              <a:rPr lang="es-AR" sz="1200" b="0" smtClean="0"/>
              <a:t>DB </a:t>
            </a:r>
            <a:r>
              <a:rPr lang="es-AR" sz="1200" b="0" smtClean="0"/>
              <a:t>Server</a:t>
            </a:r>
            <a:endParaRPr lang="es-AR" sz="1000" b="0" smtClean="0"/>
          </a:p>
          <a:p>
            <a:pPr eaLnBrk="0" hangingPunct="0"/>
            <a:endParaRPr lang="es-AR" sz="1000" b="0"/>
          </a:p>
        </p:txBody>
      </p:sp>
      <p:sp>
        <p:nvSpPr>
          <p:cNvPr id="16393" name="Rectangle 17"/>
          <p:cNvSpPr>
            <a:spLocks noChangeArrowheads="1"/>
          </p:cNvSpPr>
          <p:nvPr/>
        </p:nvSpPr>
        <p:spPr bwMode="auto">
          <a:xfrm>
            <a:off x="6086475" y="3657600"/>
            <a:ext cx="3030538" cy="2057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182562" tIns="182562" rIns="182562" bIns="182562"/>
          <a:lstStyle/>
          <a:p>
            <a:pPr eaLnBrk="0" hangingPunct="0"/>
            <a:r>
              <a:rPr lang="es-AR" sz="1200" u="sng" smtClean="0"/>
              <a:t>GOALS:</a:t>
            </a:r>
          </a:p>
          <a:p>
            <a:pPr eaLnBrk="0" hangingPunct="0"/>
            <a:r>
              <a:rPr lang="es-AR" sz="1200" u="sng" smtClean="0"/>
              <a:t>Customer:</a:t>
            </a:r>
            <a:endParaRPr lang="es-AR" sz="1200" smtClean="0"/>
          </a:p>
          <a:p>
            <a:pPr eaLnBrk="0" hangingPunct="0"/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u="sng" smtClean="0"/>
              <a:t>Quality:</a:t>
            </a:r>
            <a:endParaRPr lang="es-AR" sz="1200" b="0" smtClean="0"/>
          </a:p>
          <a:p>
            <a:pPr eaLnBrk="0" hangingPunct="0"/>
            <a:endParaRPr lang="es-AR" sz="1200" b="0" smtClean="0"/>
          </a:p>
          <a:p>
            <a:pPr eaLnBrk="0" hangingPunct="0"/>
            <a:r>
              <a:rPr lang="es-AR" sz="1200" b="0" smtClean="0"/>
              <a:t>.</a:t>
            </a:r>
            <a:endParaRPr lang="es-AR" sz="1200" b="0"/>
          </a:p>
        </p:txBody>
      </p:sp>
      <p:sp>
        <p:nvSpPr>
          <p:cNvPr id="16394" name="Rectangle 18"/>
          <p:cNvSpPr>
            <a:spLocks noChangeArrowheads="1"/>
          </p:cNvSpPr>
          <p:nvPr/>
        </p:nvSpPr>
        <p:spPr bwMode="auto">
          <a:xfrm>
            <a:off x="5564188" y="1143000"/>
            <a:ext cx="5207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dirty="0" smtClean="0">
                <a:solidFill>
                  <a:srgbClr val="008000"/>
                </a:solidFill>
              </a:rPr>
              <a:t>4</a:t>
            </a:r>
            <a:endParaRPr lang="es-AR" sz="1600" dirty="0">
              <a:solidFill>
                <a:srgbClr val="008000"/>
              </a:solidFill>
            </a:endParaRP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5703888" y="3657600"/>
            <a:ext cx="381000" cy="346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pPr algn="r" eaLnBrk="0" hangingPunct="0"/>
            <a:r>
              <a:rPr lang="es-AR" sz="1600" smtClean="0">
                <a:solidFill>
                  <a:srgbClr val="008000"/>
                </a:solidFill>
              </a:rPr>
              <a:t>7</a:t>
            </a:r>
            <a:endParaRPr lang="es-AR" sz="16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err="1" smtClean="0">
                <a:solidFill>
                  <a:srgbClr val="008000"/>
                </a:solidFill>
              </a:rPr>
              <a:t>Seguridad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para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dar</a:t>
            </a:r>
            <a:r>
              <a:rPr lang="en-US" b="0" dirty="0" smtClean="0">
                <a:solidFill>
                  <a:srgbClr val="008000"/>
                </a:solidFill>
              </a:rPr>
              <a:t> de </a:t>
            </a:r>
            <a:r>
              <a:rPr lang="en-US" b="0" dirty="0" err="1" smtClean="0">
                <a:solidFill>
                  <a:srgbClr val="008000"/>
                </a:solidFill>
              </a:rPr>
              <a:t>alta</a:t>
            </a:r>
            <a:r>
              <a:rPr lang="en-US" b="0" dirty="0" smtClean="0">
                <a:solidFill>
                  <a:srgbClr val="008000"/>
                </a:solidFill>
              </a:rPr>
              <a:t> a </a:t>
            </a:r>
            <a:r>
              <a:rPr lang="en-US" b="0" dirty="0" err="1" smtClean="0">
                <a:solidFill>
                  <a:srgbClr val="008000"/>
                </a:solidFill>
              </a:rPr>
              <a:t>tutores</a:t>
            </a:r>
            <a:endParaRPr lang="en-US" b="0" dirty="0">
              <a:solidFill>
                <a:srgbClr val="008000"/>
              </a:solidFill>
            </a:endParaRP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Status</a:t>
            </a: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In </a:t>
            </a:r>
            <a:r>
              <a:rPr lang="en-US" b="0" dirty="0" smtClean="0"/>
              <a:t>Progress:</a:t>
            </a: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Sumarizacion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>
                <a:solidFill>
                  <a:srgbClr val="008000"/>
                </a:solidFill>
              </a:rPr>
              <a:t>de </a:t>
            </a:r>
            <a:r>
              <a:rPr lang="en-US" sz="1200" b="0" dirty="0" err="1">
                <a:solidFill>
                  <a:srgbClr val="008000"/>
                </a:solidFill>
              </a:rPr>
              <a:t>reportes</a:t>
            </a:r>
            <a:r>
              <a:rPr lang="en-US" sz="1200" b="0" dirty="0" smtClean="0">
                <a:solidFill>
                  <a:srgbClr val="008000"/>
                </a:solidFill>
              </a:rPr>
              <a:t>.</a:t>
            </a:r>
            <a:endParaRPr lang="en-US" sz="1200" b="0" dirty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Mejora</a:t>
            </a:r>
            <a:r>
              <a:rPr lang="en-US" sz="1200" b="0" dirty="0" smtClean="0">
                <a:solidFill>
                  <a:srgbClr val="008000"/>
                </a:solidFill>
              </a:rPr>
              <a:t> </a:t>
            </a:r>
            <a:r>
              <a:rPr lang="en-US" sz="1200" b="0" dirty="0" smtClean="0">
                <a:solidFill>
                  <a:srgbClr val="008000"/>
                </a:solidFill>
              </a:rPr>
              <a:t>de </a:t>
            </a:r>
            <a:r>
              <a:rPr lang="en-US" sz="1200" b="0" dirty="0" err="1" smtClean="0">
                <a:solidFill>
                  <a:srgbClr val="008000"/>
                </a:solidFill>
              </a:rPr>
              <a:t>Reportes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Graficos</a:t>
            </a:r>
            <a:endParaRPr lang="en-US" sz="1200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Done: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1200" b="0" dirty="0" err="1" smtClean="0">
                <a:solidFill>
                  <a:srgbClr val="008000"/>
                </a:solidFill>
              </a:rPr>
              <a:t>Comunicacion</a:t>
            </a:r>
            <a:r>
              <a:rPr lang="en-US" sz="1200" b="0" dirty="0" smtClean="0">
                <a:solidFill>
                  <a:srgbClr val="008000"/>
                </a:solidFill>
              </a:rPr>
              <a:t> de </a:t>
            </a:r>
            <a:r>
              <a:rPr lang="en-US" sz="1200" b="0" dirty="0" err="1" smtClean="0">
                <a:solidFill>
                  <a:srgbClr val="008000"/>
                </a:solidFill>
              </a:rPr>
              <a:t>Mensajes</a:t>
            </a:r>
            <a:endParaRPr lang="en-US" sz="1200" b="0" dirty="0" smtClean="0">
              <a:solidFill>
                <a:srgbClr val="008000"/>
              </a:solidFill>
            </a:endParaRPr>
          </a:p>
          <a:p>
            <a:pPr marL="171450" indent="-171450" eaLnBrk="1" hangingPunct="1">
              <a:spcBef>
                <a:spcPct val="50000"/>
              </a:spcBef>
              <a:buFont typeface="Arial" pitchFamily="34" charset="0"/>
              <a:buChar char="•"/>
            </a:pPr>
            <a:endParaRPr lang="en-US" sz="1200" b="0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Accepted:</a:t>
            </a: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>
              <a:spcBef>
                <a:spcPct val="50000"/>
              </a:spcBef>
            </a:pPr>
            <a:r>
              <a:rPr lang="en-US" b="0" dirty="0" smtClean="0"/>
              <a:t>Future: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Mostrar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avances</a:t>
            </a:r>
            <a:r>
              <a:rPr lang="en-US" b="0" dirty="0" smtClean="0">
                <a:solidFill>
                  <a:srgbClr val="008000"/>
                </a:solidFill>
              </a:rPr>
              <a:t> Sprint 3</a:t>
            </a:r>
          </a:p>
          <a:p>
            <a:pPr eaLnBrk="1" hangingPunct="1"/>
            <a:r>
              <a:rPr lang="en-US" b="0" dirty="0" err="1" smtClean="0">
                <a:solidFill>
                  <a:srgbClr val="008000"/>
                </a:solidFill>
              </a:rPr>
              <a:t>Mostrar</a:t>
            </a:r>
            <a:r>
              <a:rPr lang="en-US" b="0" dirty="0" smtClean="0">
                <a:solidFill>
                  <a:srgbClr val="008000"/>
                </a:solidFill>
              </a:rPr>
              <a:t> </a:t>
            </a:r>
            <a:r>
              <a:rPr lang="en-US" b="0" dirty="0" err="1" smtClean="0">
                <a:solidFill>
                  <a:srgbClr val="008000"/>
                </a:solidFill>
              </a:rPr>
              <a:t>Avances</a:t>
            </a:r>
            <a:r>
              <a:rPr lang="en-US" b="0" dirty="0" smtClean="0">
                <a:solidFill>
                  <a:srgbClr val="008000"/>
                </a:solidFill>
              </a:rPr>
              <a:t> Testing</a:t>
            </a:r>
          </a:p>
          <a:p>
            <a:pPr eaLnBrk="1" hangingPunct="1"/>
            <a:r>
              <a:rPr lang="en-US" b="0" dirty="0" smtClean="0"/>
              <a:t>Modulo de </a:t>
            </a:r>
            <a:r>
              <a:rPr lang="en-US" b="0" dirty="0" err="1" smtClean="0"/>
              <a:t>Comunicacion</a:t>
            </a:r>
            <a:endParaRPr lang="en-US" b="0" dirty="0" smtClean="0"/>
          </a:p>
          <a:p>
            <a:pPr eaLnBrk="1" hangingPunct="1"/>
            <a:r>
              <a:rPr lang="en-US" b="0" dirty="0" smtClean="0"/>
              <a:t>Manual de </a:t>
            </a:r>
            <a:r>
              <a:rPr lang="en-US" b="0" dirty="0" err="1" smtClean="0"/>
              <a:t>Ayuda</a:t>
            </a:r>
            <a:r>
              <a:rPr lang="en-US" b="0" dirty="0" smtClean="0"/>
              <a:t> y </a:t>
            </a:r>
            <a:r>
              <a:rPr lang="en-US" b="0" dirty="0" err="1" smtClean="0"/>
              <a:t>Procedimientos</a:t>
            </a:r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REFRENCIAS:</a:t>
            </a:r>
          </a:p>
          <a:p>
            <a:pPr>
              <a:defRPr/>
            </a:pPr>
            <a:r>
              <a:rPr lang="en-US" dirty="0" smtClean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 smtClean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 smtClean="0"/>
              <a:t>ACCEPTED</a:t>
            </a:r>
          </a:p>
          <a:p>
            <a:pPr>
              <a:defRPr/>
            </a:pPr>
            <a:r>
              <a:rPr lang="en-US" dirty="0" smtClean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9248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EDU@R 2.0: Estado del </a:t>
            </a:r>
            <a:r>
              <a:rPr lang="en-US" dirty="0" err="1" smtClean="0"/>
              <a:t>Proyecto</a:t>
            </a:r>
            <a:endParaRPr lang="en-US" dirty="0" smtClean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4648200" y="1295400"/>
            <a:ext cx="422275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US" b="0" dirty="0" smtClean="0"/>
              <a:t>Risks</a:t>
            </a:r>
          </a:p>
          <a:p>
            <a:pPr eaLnBrk="1" hangingPunct="1"/>
            <a:endParaRPr lang="en-US" b="0" dirty="0">
              <a:solidFill>
                <a:srgbClr val="D1A695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sz="1200" b="0" dirty="0">
              <a:solidFill>
                <a:srgbClr val="D1A695"/>
              </a:solidFill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664075" y="1905000"/>
            <a:ext cx="4191000" cy="2286000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10000"/>
              </a:spcBef>
            </a:pPr>
            <a:r>
              <a:rPr lang="en-US" b="0" dirty="0"/>
              <a:t>Issues</a:t>
            </a: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8000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10000"/>
              </a:spcBef>
              <a:buFontTx/>
              <a:buChar char="•"/>
            </a:pP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28600" y="1295399"/>
            <a:ext cx="4222750" cy="509984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b="0" dirty="0" smtClean="0"/>
          </a:p>
          <a:p>
            <a:pPr eaLnBrk="1" hangingPunct="1"/>
            <a:r>
              <a:rPr lang="en-US" dirty="0" err="1"/>
              <a:t>Estados</a:t>
            </a:r>
            <a:r>
              <a:rPr lang="en-US" dirty="0"/>
              <a:t> de Sprint:</a:t>
            </a:r>
          </a:p>
          <a:p>
            <a:pPr eaLnBrk="1" hangingPunct="1"/>
            <a:r>
              <a:rPr lang="en-US" sz="1200" b="0" dirty="0">
                <a:solidFill>
                  <a:srgbClr val="0000FF"/>
                </a:solidFill>
              </a:rPr>
              <a:t>   Sprint 1: </a:t>
            </a:r>
            <a:r>
              <a:rPr lang="en-US" sz="1200" b="0" dirty="0" err="1">
                <a:solidFill>
                  <a:srgbClr val="0000FF"/>
                </a:solidFill>
              </a:rPr>
              <a:t>Finalizado</a:t>
            </a:r>
            <a:r>
              <a:rPr lang="en-US" sz="1200" b="0" dirty="0">
                <a:solidFill>
                  <a:srgbClr val="0000FF"/>
                </a:solidFill>
              </a:rPr>
              <a:t> y </a:t>
            </a:r>
            <a:r>
              <a:rPr lang="en-US" sz="1200" b="0" dirty="0" err="1">
                <a:solidFill>
                  <a:srgbClr val="0000FF"/>
                </a:solidFill>
              </a:rPr>
              <a:t>Verificado</a:t>
            </a:r>
            <a:r>
              <a:rPr lang="en-US" sz="1200" b="0" dirty="0">
                <a:solidFill>
                  <a:srgbClr val="0000FF"/>
                </a:solidFill>
              </a:rPr>
              <a:t> (9 User Stories – 57 </a:t>
            </a:r>
            <a:r>
              <a:rPr lang="en-US" sz="1200" b="0" dirty="0" err="1">
                <a:solidFill>
                  <a:srgbClr val="0000FF"/>
                </a:solidFill>
              </a:rPr>
              <a:t>Tareas</a:t>
            </a:r>
            <a:r>
              <a:rPr lang="en-US" sz="1200" b="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  Sprint 2: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Finalizado</a:t>
            </a:r>
            <a:r>
              <a:rPr lang="en-US" sz="1200" b="0" dirty="0" smtClean="0">
                <a:solidFill>
                  <a:srgbClr val="0000FF"/>
                </a:solidFill>
              </a:rPr>
              <a:t> y </a:t>
            </a:r>
            <a:r>
              <a:rPr lang="en-US" sz="1200" b="0" dirty="0" smtClean="0">
                <a:solidFill>
                  <a:srgbClr val="0000FF"/>
                </a:solidFill>
              </a:rPr>
              <a:t>en </a:t>
            </a:r>
            <a:r>
              <a:rPr lang="en-US" sz="1200" b="0" dirty="0" err="1" smtClean="0">
                <a:solidFill>
                  <a:srgbClr val="0000FF"/>
                </a:solidFill>
              </a:rPr>
              <a:t>Proceso</a:t>
            </a:r>
            <a:r>
              <a:rPr lang="en-US" sz="1200" b="0" dirty="0" smtClean="0">
                <a:solidFill>
                  <a:srgbClr val="0000FF"/>
                </a:solidFill>
              </a:rPr>
              <a:t> de </a:t>
            </a:r>
            <a:r>
              <a:rPr lang="en-US" sz="1200" b="0" dirty="0" err="1" smtClean="0">
                <a:solidFill>
                  <a:srgbClr val="0000FF"/>
                </a:solidFill>
              </a:rPr>
              <a:t>Verificacion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</a:t>
            </a:r>
            <a:r>
              <a:rPr lang="en-US" sz="1200" b="0" dirty="0" smtClean="0">
                <a:solidFill>
                  <a:srgbClr val="0000FF"/>
                </a:solidFill>
              </a:rPr>
              <a:t>24 </a:t>
            </a:r>
            <a:r>
              <a:rPr lang="en-US" sz="1200" b="0" dirty="0">
                <a:solidFill>
                  <a:srgbClr val="0000FF"/>
                </a:solidFill>
              </a:rPr>
              <a:t>US)</a:t>
            </a:r>
          </a:p>
          <a:p>
            <a:pPr marL="457200" lvl="1" indent="0" eaLnBrk="1" hangingPunct="1"/>
            <a:r>
              <a:rPr lang="en-US" sz="1200" b="0" dirty="0" smtClean="0">
                <a:solidFill>
                  <a:srgbClr val="0000FF"/>
                </a:solidFill>
              </a:rPr>
              <a:t>       </a:t>
            </a:r>
            <a:endParaRPr lang="en-US" sz="1200" b="0" dirty="0" smtClean="0">
              <a:solidFill>
                <a:srgbClr val="FC6D02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 smtClean="0">
                <a:solidFill>
                  <a:srgbClr val="0000FF"/>
                </a:solidFill>
              </a:rPr>
              <a:t> Sprint 3 User 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(17US</a:t>
            </a:r>
            <a:r>
              <a:rPr lang="en-US" sz="1200" b="0" dirty="0" smtClean="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</a:t>
            </a:r>
            <a:r>
              <a:rPr lang="en-US" sz="1200" b="0" dirty="0">
                <a:solidFill>
                  <a:srgbClr val="0000FF"/>
                </a:solidFill>
              </a:rPr>
              <a:t>User Stories en </a:t>
            </a:r>
            <a:r>
              <a:rPr lang="en-US" sz="1200" b="0" dirty="0" err="1">
                <a:solidFill>
                  <a:srgbClr val="0000FF"/>
                </a:solidFill>
              </a:rPr>
              <a:t>Progreso</a:t>
            </a:r>
            <a:r>
              <a:rPr lang="en-US" sz="1200" b="0" dirty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(7 S)</a:t>
            </a:r>
          </a:p>
          <a:p>
            <a:pPr eaLnBrk="1" hangingPunct="1"/>
            <a:endParaRPr lang="en-US" sz="1200" b="0" dirty="0" smtClean="0">
              <a:solidFill>
                <a:srgbClr val="0000FF"/>
              </a:solidFill>
            </a:endParaRPr>
          </a:p>
          <a:p>
            <a:pPr eaLnBrk="1" hangingPunct="1"/>
            <a:endParaRPr lang="en-US" sz="1200" b="0" dirty="0" smtClean="0">
              <a:solidFill>
                <a:srgbClr val="008000"/>
              </a:solidFill>
            </a:endParaRPr>
          </a:p>
          <a:p>
            <a:pPr eaLnBrk="1" hangingPunct="1">
              <a:buFontTx/>
              <a:buChar char="•"/>
            </a:pPr>
            <a:r>
              <a:rPr lang="en-US" sz="1200" b="0" dirty="0">
                <a:solidFill>
                  <a:srgbClr val="0000FF"/>
                </a:solidFill>
              </a:rPr>
              <a:t>Sprint </a:t>
            </a:r>
            <a:r>
              <a:rPr lang="en-US" sz="1200" b="0" dirty="0" smtClean="0">
                <a:solidFill>
                  <a:srgbClr val="0000FF"/>
                </a:solidFill>
              </a:rPr>
              <a:t>4: </a:t>
            </a:r>
            <a:r>
              <a:rPr lang="en-US" sz="1200" b="0" dirty="0" smtClean="0">
                <a:solidFill>
                  <a:srgbClr val="0000FF"/>
                </a:solidFill>
              </a:rPr>
              <a:t>User </a:t>
            </a:r>
            <a:r>
              <a:rPr lang="en-US" sz="1200" b="0" dirty="0" smtClean="0">
                <a:solidFill>
                  <a:srgbClr val="0000FF"/>
                </a:solidFill>
              </a:rPr>
              <a:t>Stories </a:t>
            </a:r>
            <a:r>
              <a:rPr lang="en-US" sz="1200" b="0" dirty="0" err="1" smtClean="0">
                <a:solidFill>
                  <a:srgbClr val="0000FF"/>
                </a:solidFill>
              </a:rPr>
              <a:t>Finalizadas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</a:t>
            </a:r>
            <a:r>
              <a:rPr lang="en-US" sz="1200" b="0" dirty="0" smtClean="0">
                <a:solidFill>
                  <a:srgbClr val="0000FF"/>
                </a:solidFill>
              </a:rPr>
              <a:t>7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US)</a:t>
            </a:r>
          </a:p>
          <a:p>
            <a:pPr eaLnBrk="1" hangingPunct="1"/>
            <a:r>
              <a:rPr lang="en-US" sz="1200" b="0" dirty="0" smtClean="0">
                <a:solidFill>
                  <a:srgbClr val="0000FF"/>
                </a:solidFill>
              </a:rPr>
              <a:t>              User Stories en </a:t>
            </a:r>
            <a:r>
              <a:rPr lang="en-US" sz="1200" b="0" dirty="0" err="1" smtClean="0">
                <a:solidFill>
                  <a:srgbClr val="0000FF"/>
                </a:solidFill>
              </a:rPr>
              <a:t>Progreso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(</a:t>
            </a:r>
            <a:r>
              <a:rPr lang="en-US" sz="1200" b="0" dirty="0" smtClean="0">
                <a:solidFill>
                  <a:srgbClr val="0000FF"/>
                </a:solidFill>
              </a:rPr>
              <a:t>2</a:t>
            </a:r>
            <a:r>
              <a:rPr lang="en-US" sz="1200" b="0" dirty="0" smtClean="0">
                <a:solidFill>
                  <a:srgbClr val="0000FF"/>
                </a:solidFill>
              </a:rPr>
              <a:t> </a:t>
            </a:r>
            <a:r>
              <a:rPr lang="en-US" sz="1200" b="0" dirty="0" smtClean="0">
                <a:solidFill>
                  <a:srgbClr val="0000FF"/>
                </a:solidFill>
              </a:rPr>
              <a:t>US)</a:t>
            </a:r>
          </a:p>
          <a:p>
            <a:pPr eaLnBrk="1" hangingPunct="1">
              <a:buFontTx/>
              <a:buChar char="•"/>
            </a:pPr>
            <a:endParaRPr lang="en-US" sz="1200" b="0" dirty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b="0" dirty="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648200" y="4310063"/>
            <a:ext cx="4222750" cy="155733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0" dirty="0" smtClean="0"/>
              <a:t>Actions</a:t>
            </a:r>
          </a:p>
          <a:p>
            <a:pPr eaLnBrk="1" hangingPunct="1"/>
            <a:endParaRPr lang="en-US" b="0" dirty="0"/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019801"/>
            <a:ext cx="4318794" cy="750888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REFRENCIAS:</a:t>
            </a:r>
          </a:p>
          <a:p>
            <a:pPr>
              <a:defRPr/>
            </a:pPr>
            <a:r>
              <a:rPr lang="en-US" dirty="0">
                <a:solidFill>
                  <a:srgbClr val="7030A0"/>
                </a:solidFill>
              </a:rPr>
              <a:t>NONE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FUTURE</a:t>
            </a:r>
          </a:p>
          <a:p>
            <a:pPr>
              <a:defRPr/>
            </a:pPr>
            <a:r>
              <a:rPr lang="en-US" dirty="0">
                <a:solidFill>
                  <a:srgbClr val="008000"/>
                </a:solidFill>
              </a:rPr>
              <a:t>IN PROGRESS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DONE</a:t>
            </a:r>
          </a:p>
          <a:p>
            <a:pPr>
              <a:defRPr/>
            </a:pPr>
            <a:r>
              <a:rPr lang="en-US" dirty="0"/>
              <a:t>ACCEPTED</a:t>
            </a:r>
          </a:p>
          <a:p>
            <a:pPr>
              <a:defRPr/>
            </a:pPr>
            <a:r>
              <a:rPr lang="en-US" dirty="0">
                <a:solidFill>
                  <a:srgbClr val="FC6D02"/>
                </a:solidFill>
              </a:rPr>
              <a:t>DELAYED</a:t>
            </a:r>
          </a:p>
          <a:p>
            <a:pPr>
              <a:defRPr/>
            </a:pP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51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1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4800"/>
            <a:ext cx="893054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 txBox="1">
            <a:spLocks noGrp="1"/>
          </p:cNvSpPr>
          <p:nvPr/>
        </p:nvSpPr>
        <p:spPr bwMode="auto">
          <a:xfrm>
            <a:off x="228600" y="5791200"/>
            <a:ext cx="518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b="0">
                <a:solidFill>
                  <a:schemeClr val="bg2"/>
                </a:solidFill>
              </a:rPr>
              <a:t>Weekly Project Review      </a:t>
            </a:r>
            <a:fld id="{8C9FF557-9EA0-4138-96A2-40892DFB6269}" type="datetime4">
              <a:rPr lang="en-US" sz="1000" b="0">
                <a:solidFill>
                  <a:schemeClr val="bg2"/>
                </a:solidFill>
              </a:rPr>
              <a:pPr eaLnBrk="1" hangingPunct="1"/>
              <a:t>September 20, 2011</a:t>
            </a:fld>
            <a:endParaRPr lang="en-US" sz="1000" b="0">
              <a:solidFill>
                <a:schemeClr val="bg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990601"/>
            <a:ext cx="898451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646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1504950"/>
            <a:ext cx="6630987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1</a:t>
            </a:r>
          </a:p>
        </p:txBody>
      </p:sp>
      <p:sp>
        <p:nvSpPr>
          <p:cNvPr id="7" name="1 Marcador de pie de página"/>
          <p:cNvSpPr txBox="1">
            <a:spLocks/>
          </p:cNvSpPr>
          <p:nvPr/>
        </p:nvSpPr>
        <p:spPr>
          <a:xfrm>
            <a:off x="4552156" y="6405563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err="1" smtClean="0"/>
              <a:t>Presentacion</a:t>
            </a:r>
            <a:r>
              <a:rPr lang="en-US" dirty="0" smtClean="0"/>
              <a:t> </a:t>
            </a:r>
            <a:r>
              <a:rPr lang="en-US" dirty="0" err="1" smtClean="0"/>
              <a:t>Semanal</a:t>
            </a:r>
            <a:r>
              <a:rPr lang="en-US" dirty="0" smtClean="0"/>
              <a:t> de Estado del </a:t>
            </a:r>
            <a:r>
              <a:rPr lang="en-US" dirty="0" err="1" smtClean="0"/>
              <a:t>Proyecto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44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078185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352800" y="9906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Sprint 2</a:t>
            </a:r>
          </a:p>
        </p:txBody>
      </p:sp>
      <p:sp>
        <p:nvSpPr>
          <p:cNvPr id="6" name="1 Marcador de pie de página"/>
          <p:cNvSpPr txBox="1">
            <a:spLocks/>
          </p:cNvSpPr>
          <p:nvPr/>
        </p:nvSpPr>
        <p:spPr>
          <a:xfrm>
            <a:off x="4811713" y="6400800"/>
            <a:ext cx="2351087" cy="365125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b="1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mtClean="0"/>
              <a:t>Presentacion Semanal de Estado del Proyecto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4616938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ection divider">
  <a:themeElements>
    <a:clrScheme name="Section divider 14">
      <a:dk1>
        <a:srgbClr val="000000"/>
      </a:dk1>
      <a:lt1>
        <a:srgbClr val="FFFFFF"/>
      </a:lt1>
      <a:dk2>
        <a:srgbClr val="9FA615"/>
      </a:dk2>
      <a:lt2>
        <a:srgbClr val="455560"/>
      </a:lt2>
      <a:accent1>
        <a:srgbClr val="766100"/>
      </a:accent1>
      <a:accent2>
        <a:srgbClr val="AFBD21"/>
      </a:accent2>
      <a:accent3>
        <a:srgbClr val="FFFFFF"/>
      </a:accent3>
      <a:accent4>
        <a:srgbClr val="000000"/>
      </a:accent4>
      <a:accent5>
        <a:srgbClr val="BDB7AA"/>
      </a:accent5>
      <a:accent6>
        <a:srgbClr val="9EAB1D"/>
      </a:accent6>
      <a:hlink>
        <a:srgbClr val="A41A84"/>
      </a:hlink>
      <a:folHlink>
        <a:srgbClr val="70CEF5"/>
      </a:folHlink>
    </a:clrScheme>
    <a:fontScheme name="Section divid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ection div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ction divider 13">
        <a:dk1>
          <a:srgbClr val="000000"/>
        </a:dk1>
        <a:lt1>
          <a:srgbClr val="FFFFFF"/>
        </a:lt1>
        <a:dk2>
          <a:srgbClr val="920075"/>
        </a:dk2>
        <a:lt2>
          <a:srgbClr val="928B81"/>
        </a:lt2>
        <a:accent1>
          <a:srgbClr val="8E9300"/>
        </a:accent1>
        <a:accent2>
          <a:srgbClr val="D12DB1"/>
        </a:accent2>
        <a:accent3>
          <a:srgbClr val="FFFFFF"/>
        </a:accent3>
        <a:accent4>
          <a:srgbClr val="000000"/>
        </a:accent4>
        <a:accent5>
          <a:srgbClr val="C6C8AA"/>
        </a:accent5>
        <a:accent6>
          <a:srgbClr val="BD28A0"/>
        </a:accent6>
        <a:hlink>
          <a:srgbClr val="E170C9"/>
        </a:hlink>
        <a:folHlink>
          <a:srgbClr val="A8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ction divider 14">
        <a:dk1>
          <a:srgbClr val="000000"/>
        </a:dk1>
        <a:lt1>
          <a:srgbClr val="FFFFFF"/>
        </a:lt1>
        <a:dk2>
          <a:srgbClr val="9FA615"/>
        </a:dk2>
        <a:lt2>
          <a:srgbClr val="455560"/>
        </a:lt2>
        <a:accent1>
          <a:srgbClr val="766100"/>
        </a:accent1>
        <a:accent2>
          <a:srgbClr val="AFBD21"/>
        </a:accent2>
        <a:accent3>
          <a:srgbClr val="FFFFFF"/>
        </a:accent3>
        <a:accent4>
          <a:srgbClr val="000000"/>
        </a:accent4>
        <a:accent5>
          <a:srgbClr val="BDB7AA"/>
        </a:accent5>
        <a:accent6>
          <a:srgbClr val="9EAB1D"/>
        </a:accent6>
        <a:hlink>
          <a:srgbClr val="A41A84"/>
        </a:hlink>
        <a:folHlink>
          <a:srgbClr val="70CEF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25276</TotalTime>
  <Words>260</Words>
  <Application>Microsoft Office PowerPoint</Application>
  <PresentationFormat>On-screen Show (4:3)</PresentationFormat>
  <Paragraphs>101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Section divider</vt:lpstr>
      <vt:lpstr>Concourse</vt:lpstr>
      <vt:lpstr>EDU@R 2.0 20/09/2011</vt:lpstr>
      <vt:lpstr>Hoja de Info del Proyecto</vt:lpstr>
      <vt:lpstr>EDU@R 2.0: Estado del Proyecto</vt:lpstr>
      <vt:lpstr>EDU@R 2.0: Estado del Proyecto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Siegel+Gale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breaks like this.</dc:title>
  <dc:creator>Internal User</dc:creator>
  <cp:lastModifiedBy>Herran Martin Carlos-WPJD37</cp:lastModifiedBy>
  <cp:revision>345</cp:revision>
  <dcterms:created xsi:type="dcterms:W3CDTF">2007-02-05T02:11:35Z</dcterms:created>
  <dcterms:modified xsi:type="dcterms:W3CDTF">2011-09-20T21:20:10Z</dcterms:modified>
</cp:coreProperties>
</file>