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1" r:id="rId3"/>
    <p:sldId id="291" r:id="rId4"/>
    <p:sldId id="281" r:id="rId5"/>
    <p:sldId id="289" r:id="rId6"/>
    <p:sldId id="288" r:id="rId7"/>
    <p:sldId id="290" r:id="rId8"/>
    <p:sldId id="282" r:id="rId9"/>
    <p:sldId id="283" r:id="rId10"/>
    <p:sldId id="292" r:id="rId11"/>
    <p:sldId id="308" r:id="rId12"/>
    <p:sldId id="307" r:id="rId13"/>
    <p:sldId id="309" r:id="rId14"/>
    <p:sldId id="310" r:id="rId15"/>
    <p:sldId id="311" r:id="rId16"/>
    <p:sldId id="284" r:id="rId17"/>
    <p:sldId id="293" r:id="rId18"/>
    <p:sldId id="294" r:id="rId19"/>
    <p:sldId id="306" r:id="rId20"/>
    <p:sldId id="262" r:id="rId21"/>
    <p:sldId id="304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61"/>
            <p14:sldId id="291"/>
            <p14:sldId id="281"/>
            <p14:sldId id="289"/>
            <p14:sldId id="288"/>
            <p14:sldId id="290"/>
            <p14:sldId id="282"/>
            <p14:sldId id="283"/>
            <p14:sldId id="292"/>
            <p14:sldId id="308"/>
            <p14:sldId id="307"/>
            <p14:sldId id="309"/>
            <p14:sldId id="310"/>
            <p14:sldId id="311"/>
            <p14:sldId id="284"/>
            <p14:sldId id="293"/>
            <p14:sldId id="294"/>
            <p14:sldId id="306"/>
            <p14:sldId id="262"/>
            <p14:sldId id="304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3073" autoAdjust="0"/>
  </p:normalViewPr>
  <p:slideViewPr>
    <p:cSldViewPr>
      <p:cViewPr varScale="1">
        <p:scale>
          <a:sx n="68" d="100"/>
          <a:sy n="68" d="100"/>
        </p:scale>
        <p:origin x="-15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</a:t>
          </a:r>
          <a:r>
            <a:rPr lang="es-E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Sprints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4400" dirty="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Diario de trabajo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Preparación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3200"/>
        </a:p>
      </dgm:t>
    </dgm:pt>
    <dgm:pt modelId="{31D910BA-8EA3-4921-876B-86D865B23BB8}">
      <dgm:prSet phldrT="[Text]" custT="1"/>
      <dgm:spPr/>
      <dgm:t>
        <a:bodyPr/>
        <a:lstStyle/>
        <a:p>
          <a:r>
            <a: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1D4C8F-E27A-432C-B288-0143A04288A6}" type="parTrans" cxnId="{E57CB278-19BE-44BF-9388-DD4CAA5C938B}">
      <dgm:prSet/>
      <dgm:spPr/>
      <dgm:t>
        <a:bodyPr/>
        <a:lstStyle/>
        <a:p>
          <a:endParaRPr lang="es-AR"/>
        </a:p>
      </dgm:t>
    </dgm:pt>
    <dgm:pt modelId="{1F70E3B6-028A-477A-BB19-AF12CADB78F5}" type="sibTrans" cxnId="{E57CB278-19BE-44BF-9388-DD4CAA5C938B}">
      <dgm:prSet/>
      <dgm:spPr/>
      <dgm:t>
        <a:bodyPr/>
        <a:lstStyle/>
        <a:p>
          <a:endParaRPr lang="es-AR"/>
        </a:p>
      </dgm:t>
    </dgm:pt>
    <dgm:pt modelId="{B10C4702-A8AA-47EE-B92E-8CA167E11A52}">
      <dgm:prSet phldrT="[Text]" custT="1"/>
      <dgm:spPr/>
      <dgm:t>
        <a:bodyPr/>
        <a:lstStyle/>
        <a:p>
          <a:r>
            <a: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Proceso de Diseño</a:t>
          </a:r>
          <a:endParaRPr lang="es-E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890F01-A587-4E88-8F50-934D6A9EF563}" type="parTrans" cxnId="{89BE4BC3-36E6-42AF-B391-662AA64F345A}">
      <dgm:prSet/>
      <dgm:spPr/>
      <dgm:t>
        <a:bodyPr/>
        <a:lstStyle/>
        <a:p>
          <a:endParaRPr lang="es-AR"/>
        </a:p>
      </dgm:t>
    </dgm:pt>
    <dgm:pt modelId="{AC979ECC-520D-403F-85B6-D4D0848EFB0D}" type="sibTrans" cxnId="{89BE4BC3-36E6-42AF-B391-662AA64F345A}">
      <dgm:prSet/>
      <dgm:spPr/>
      <dgm:t>
        <a:bodyPr/>
        <a:lstStyle/>
        <a:p>
          <a:endParaRPr lang="es-AR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s-ES"/>
        </a:p>
      </dgm:t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s-E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s-ES"/>
        </a:p>
      </dgm:t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s-E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s-ES"/>
        </a:p>
      </dgm:t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64BA0527-09C9-4567-AFA5-68A67383F256}" type="pres">
      <dgm:prSet presAssocID="{88B75C29-8054-417D-BCE3-878A55118F6D}" presName="sp" presStyleCnt="0"/>
      <dgm:spPr/>
    </dgm:pt>
    <dgm:pt modelId="{A7C9A031-63CD-431A-B314-5042FC60ADF3}" type="pres">
      <dgm:prSet presAssocID="{31D910BA-8EA3-4921-876B-86D865B23BB8}" presName="linNode" presStyleCnt="0"/>
      <dgm:spPr/>
    </dgm:pt>
    <dgm:pt modelId="{5E1D7B8E-386A-447F-9EE2-4081F97198A5}" type="pres">
      <dgm:prSet presAssocID="{31D910BA-8EA3-4921-876B-86D865B23BB8}" presName="parentText" presStyleLbl="node1" presStyleIdx="3" presStyleCnt="4" custScaleX="5405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0C623C-A64F-49BF-B7A6-B42479FC6076}" type="pres">
      <dgm:prSet presAssocID="{31D910BA-8EA3-4921-876B-86D865B23BB8}" presName="descendantText" presStyleLbl="alignAccFollowNode1" presStyleIdx="3" presStyleCnt="4" custScaleX="141800" custLinFactNeighborX="1535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499163CA-3D7B-4CF5-B688-9E2F045EA490}" type="presOf" srcId="{B10C4702-A8AA-47EE-B92E-8CA167E11A52}" destId="{270C623C-A64F-49BF-B7A6-B42479FC6076}" srcOrd="0" destOrd="0" presId="urn:microsoft.com/office/officeart/2005/8/layout/vList5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73CE15B8-96EC-49FE-8BCE-BBD2A4EEA322}" type="presOf" srcId="{31D910BA-8EA3-4921-876B-86D865B23BB8}" destId="{5E1D7B8E-386A-447F-9EE2-4081F97198A5}" srcOrd="0" destOrd="0" presId="urn:microsoft.com/office/officeart/2005/8/layout/vList5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89BE4BC3-36E6-42AF-B391-662AA64F345A}" srcId="{31D910BA-8EA3-4921-876B-86D865B23BB8}" destId="{B10C4702-A8AA-47EE-B92E-8CA167E11A52}" srcOrd="0" destOrd="0" parTransId="{4F890F01-A587-4E88-8F50-934D6A9EF563}" sibTransId="{AC979ECC-520D-403F-85B6-D4D0848EFB0D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E57CB278-19BE-44BF-9388-DD4CAA5C938B}" srcId="{F6FEADD9-F67D-41F5-BA4C-3C84956E7F46}" destId="{31D910BA-8EA3-4921-876B-86D865B23BB8}" srcOrd="3" destOrd="0" parTransId="{A61D4C8F-E27A-432C-B288-0143A04288A6}" sibTransId="{1F70E3B6-028A-477A-BB19-AF12CADB78F5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  <dgm:cxn modelId="{F6581144-F7FC-45C8-8E9A-795BC14021D5}" type="presParOf" srcId="{AAE7A1E6-6847-453D-B55B-8A82BF138C1D}" destId="{64BA0527-09C9-4567-AFA5-68A67383F256}" srcOrd="5" destOrd="0" presId="urn:microsoft.com/office/officeart/2005/8/layout/vList5"/>
    <dgm:cxn modelId="{6B5CCF05-7BF6-4E52-A249-8FB9AAE9C05D}" type="presParOf" srcId="{AAE7A1E6-6847-453D-B55B-8A82BF138C1D}" destId="{A7C9A031-63CD-431A-B314-5042FC60ADF3}" srcOrd="6" destOrd="0" presId="urn:microsoft.com/office/officeart/2005/8/layout/vList5"/>
    <dgm:cxn modelId="{5A3F1377-4EE8-4F94-A66D-BADDD0DA0672}" type="presParOf" srcId="{A7C9A031-63CD-431A-B314-5042FC60ADF3}" destId="{5E1D7B8E-386A-447F-9EE2-4081F97198A5}" srcOrd="0" destOrd="0" presId="urn:microsoft.com/office/officeart/2005/8/layout/vList5"/>
    <dgm:cxn modelId="{45957BAA-C81F-4918-93A6-3C4B2803B8E7}" type="presParOf" srcId="{A7C9A031-63CD-431A-B314-5042FC60ADF3}" destId="{270C623C-A64F-49BF-B7A6-B42479FC60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10/05/2011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901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¿Cuál es la probabilidad de que el nuevo sistema se use como se supone?</a:t>
            </a:r>
          </a:p>
          <a:p>
            <a:r>
              <a:rPr lang="es-AR" dirty="0" smtClean="0"/>
              <a:t>La capacitación de los usuarios</a:t>
            </a:r>
          </a:p>
          <a:p>
            <a:r>
              <a:rPr lang="es-AR" dirty="0" smtClean="0"/>
              <a:t>Usuario familiarizado con el uso de una pc y un navegador web</a:t>
            </a:r>
          </a:p>
          <a:p>
            <a:r>
              <a:rPr lang="es-AR" dirty="0" smtClean="0"/>
              <a:t>Los distintos módulos que componen el sistema serán instalados paulatinamente, a medida que se capacita al personal</a:t>
            </a:r>
          </a:p>
          <a:p>
            <a:r>
              <a:rPr lang="es-AR" dirty="0" smtClean="0"/>
              <a:t>El sistema será desarrollado con las últimas herramientas disponibles en el mercado, lo cual permite que se obtenga un producto moderno y de lenta obsolescencia</a:t>
            </a:r>
          </a:p>
          <a:p>
            <a:endParaRPr lang="es-AR" dirty="0" smtClean="0"/>
          </a:p>
          <a:p>
            <a:r>
              <a:rPr lang="es-AR" dirty="0" smtClean="0"/>
              <a:t>Concluimos que el desarrollo del proyecto es factible desde un punto de vista operativo, dando mayor protagonismo a los beneficiarios del sistema, redistribuyendo tareas e información acorde al rol de cada uno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dirty="0" smtClean="0"/>
              <a:t>Diagramas UML </a:t>
            </a:r>
            <a:endParaRPr lang="es-AR" dirty="0" smtClean="0"/>
          </a:p>
          <a:p>
            <a:pPr lvl="1"/>
            <a:r>
              <a:rPr lang="es-ES" dirty="0" smtClean="0"/>
              <a:t>Diagrama de Caso de Uso</a:t>
            </a:r>
            <a:endParaRPr lang="es-AR" dirty="0" smtClean="0"/>
          </a:p>
          <a:p>
            <a:pPr lvl="1"/>
            <a:r>
              <a:rPr lang="es-ES" dirty="0" smtClean="0"/>
              <a:t>Diagrama de Secuencia</a:t>
            </a:r>
            <a:endParaRPr lang="es-AR" dirty="0" smtClean="0"/>
          </a:p>
          <a:p>
            <a:pPr lvl="1"/>
            <a:r>
              <a:rPr lang="es-ES" dirty="0" smtClean="0"/>
              <a:t>Diagrama de Estado</a:t>
            </a:r>
            <a:endParaRPr lang="es-AR" dirty="0" smtClean="0"/>
          </a:p>
          <a:p>
            <a:pPr lvl="1"/>
            <a:r>
              <a:rPr lang="es-ES" dirty="0" smtClean="0"/>
              <a:t>Diagrama de Clases</a:t>
            </a:r>
            <a:endParaRPr lang="es-AR" dirty="0" smtClean="0"/>
          </a:p>
          <a:p>
            <a:pPr lvl="1"/>
            <a:r>
              <a:rPr lang="es-ES" dirty="0" smtClean="0"/>
              <a:t>Diagrama de Despliegue</a:t>
            </a:r>
            <a:endParaRPr lang="es-AR" dirty="0" smtClean="0"/>
          </a:p>
          <a:p>
            <a:pPr lvl="0"/>
            <a:r>
              <a:rPr lang="es-ES" dirty="0" smtClean="0"/>
              <a:t>Artefactos de SCRUM</a:t>
            </a:r>
            <a:endParaRPr lang="es-AR" dirty="0" smtClean="0"/>
          </a:p>
          <a:p>
            <a:pPr lvl="1"/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endParaRPr lang="es-AR" dirty="0" smtClean="0"/>
          </a:p>
          <a:p>
            <a:pPr lvl="1"/>
            <a:r>
              <a:rPr lang="es-ES" dirty="0" smtClean="0"/>
              <a:t>Listado de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 </a:t>
            </a:r>
            <a:endParaRPr lang="es-AR" dirty="0" smtClean="0"/>
          </a:p>
          <a:p>
            <a:pPr lvl="1"/>
            <a:r>
              <a:rPr lang="es-ES" dirty="0" smtClean="0"/>
              <a:t>Sprint </a:t>
            </a:r>
            <a:r>
              <a:rPr lang="es-ES" dirty="0" err="1" smtClean="0"/>
              <a:t>Backlog</a:t>
            </a:r>
            <a:endParaRPr lang="es-AR" dirty="0" smtClean="0"/>
          </a:p>
          <a:p>
            <a:pPr lvl="1"/>
            <a:r>
              <a:rPr lang="es-ES" dirty="0" smtClean="0"/>
              <a:t>Listado de Sprint </a:t>
            </a:r>
            <a:r>
              <a:rPr lang="es-ES" dirty="0" err="1" smtClean="0"/>
              <a:t>Backlog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endParaRPr lang="es-AR" dirty="0" smtClean="0"/>
          </a:p>
          <a:p>
            <a:pPr lvl="0"/>
            <a:r>
              <a:rPr lang="es-ES" dirty="0" smtClean="0"/>
              <a:t>Métricas:</a:t>
            </a:r>
            <a:endParaRPr lang="es-AR" dirty="0" smtClean="0"/>
          </a:p>
          <a:p>
            <a:pPr lvl="1"/>
            <a:r>
              <a:rPr lang="es-ES" dirty="0" err="1" smtClean="0"/>
              <a:t>Velocity</a:t>
            </a:r>
            <a:endParaRPr lang="es-AR" dirty="0" smtClean="0"/>
          </a:p>
          <a:p>
            <a:pPr lvl="1"/>
            <a:r>
              <a:rPr lang="es-ES" dirty="0" err="1" smtClean="0"/>
              <a:t>Burndown</a:t>
            </a:r>
            <a:r>
              <a:rPr lang="es-ES" dirty="0" smtClean="0"/>
              <a:t> Chart</a:t>
            </a:r>
            <a:endParaRPr lang="es-AR" dirty="0" smtClean="0"/>
          </a:p>
          <a:p>
            <a:pPr lvl="1"/>
            <a:r>
              <a:rPr lang="es-ES" dirty="0" err="1" smtClean="0"/>
              <a:t>Deferred</a:t>
            </a:r>
            <a:r>
              <a:rPr lang="es-ES" dirty="0" smtClean="0"/>
              <a:t> ratio</a:t>
            </a:r>
            <a:endParaRPr lang="es-AR" dirty="0" smtClean="0"/>
          </a:p>
          <a:p>
            <a:pPr lvl="1"/>
            <a:r>
              <a:rPr lang="es-ES" dirty="0" err="1" smtClean="0"/>
              <a:t>Release</a:t>
            </a:r>
            <a:r>
              <a:rPr lang="es-ES" dirty="0" smtClean="0"/>
              <a:t> </a:t>
            </a:r>
            <a:r>
              <a:rPr lang="es-ES" dirty="0" err="1" smtClean="0"/>
              <a:t>Burndown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084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22</a:t>
            </a:fld>
            <a:endParaRPr lang="es-E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s-ES" smtClean="0"/>
              <a:pPr/>
              <a:t>23</a:t>
            </a:fld>
            <a:endParaRPr lang="es-E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s-ES" dirty="0" smtClean="0"/>
              <a:t>¿Es su presentación lo más escueta posible? Considere mover contenido adicional al apéndice.</a:t>
            </a:r>
          </a:p>
          <a:p>
            <a:r>
              <a:rPr lang="es-ES" dirty="0" smtClean="0"/>
              <a:t>Use las diapositivas del apéndice para almacenar el contenido al que posiblemente desee hacer referencia durante la diapositiva Preguntas o que puede ser útil para que los asistentes investiguen un poco más en el futuro.</a:t>
            </a:r>
          </a:p>
          <a:p>
            <a:pPr>
              <a:buFontTx/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 que usa transiciones.</a:t>
            </a:r>
            <a:endParaRPr lang="es-ES" sz="12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Requerimientos Técnicos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Servidor dedicado para alojamiento de la aplicación y la </a:t>
            </a:r>
            <a:r>
              <a:rPr lang="es-AR" sz="1200" dirty="0" err="1" smtClean="0"/>
              <a:t>bd</a:t>
            </a:r>
            <a:r>
              <a:rPr lang="es-AR" sz="1200" dirty="0" smtClean="0"/>
              <a:t> (sistema operativo </a:t>
            </a:r>
            <a:r>
              <a:rPr lang="es-AR" sz="1200" dirty="0" err="1" smtClean="0"/>
              <a:t>windows</a:t>
            </a:r>
            <a:r>
              <a:rPr lang="es-AR" sz="1200" dirty="0" smtClean="0"/>
              <a:t> 2003 o superior)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Internet </a:t>
            </a:r>
            <a:r>
              <a:rPr lang="es-AR" sz="1200" dirty="0" err="1" smtClean="0"/>
              <a:t>Information</a:t>
            </a:r>
            <a:r>
              <a:rPr lang="es-AR" sz="1200" dirty="0" smtClean="0"/>
              <a:t> Server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Conexión para el acceso a internet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Modem GSM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Mozilla Firefox (a partir de la versión 3.6)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SQL Server 2008 R2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Personal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Capacitado y con experiencia en las distintas etapas del desarrollo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Es factible técnicamente, ya que se cuenta con la tecnología necesaria para llevar adelante el proyecto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38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Reducción del margen de error: el sistema permitirá contar con información actualizada para la toma de decisiones.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Mayor eficiencia: el sistema podrá ser accedido desde cualquier equipo que cuente con internet, lo cual permitirá la consulta de información en cualquier momento que sea requerido.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Rapidez en el acceso a los datos: al ser un sistema web, sólo será necesario contar con un equipo con acceso a internet y un navegador web para poder acceder a los datos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El proyecto es conveniente desde el punto de vista económico, la que inversión a realizar no es significativa para y el sistema propuesto realizará un gran aporte a la gestión de un establecimiento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885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 smtClean="0"/>
              <a:t>EDUAR 2.0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838672"/>
          </a:xfrm>
        </p:spPr>
        <p:txBody>
          <a:bodyPr>
            <a:normAutofit/>
          </a:bodyPr>
          <a:lstStyle/>
          <a:p>
            <a:r>
              <a:rPr lang="es-AR" sz="2400" dirty="0">
                <a:latin typeface="+mn-lt"/>
              </a:rPr>
              <a:t>Sistema de Explotación de Información </a:t>
            </a:r>
            <a:r>
              <a:rPr lang="es-AR" sz="2400" dirty="0" smtClean="0">
                <a:latin typeface="+mn-lt"/>
              </a:rPr>
              <a:t>Educativa</a:t>
            </a:r>
          </a:p>
          <a:p>
            <a:endParaRPr lang="es-AR" sz="2400" dirty="0">
              <a:latin typeface="+mn-lt"/>
            </a:endParaRPr>
          </a:p>
          <a:p>
            <a:r>
              <a:rPr lang="es-AR" sz="2400" dirty="0" smtClean="0">
                <a:latin typeface="+mn-lt"/>
              </a:rPr>
              <a:t>10/05/2011</a:t>
            </a:r>
          </a:p>
          <a:p>
            <a:endParaRPr lang="es-E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b="1" i="1" dirty="0" smtClean="0"/>
              <a:t>ALGUNAS CARACTERISTICAS</a:t>
            </a:r>
            <a:endParaRPr lang="es-AR" sz="3200" b="1" i="1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Brindar un canal de comunicación seguro y fluido para todos lo integrantes de la Comunidad Educativa.</a:t>
            </a:r>
          </a:p>
          <a:p>
            <a:endParaRPr lang="es-AR" dirty="0" smtClean="0"/>
          </a:p>
          <a:p>
            <a:r>
              <a:rPr lang="es-AR" dirty="0"/>
              <a:t>Acceso WEB</a:t>
            </a:r>
          </a:p>
          <a:p>
            <a:endParaRPr lang="es-AR" dirty="0"/>
          </a:p>
          <a:p>
            <a:r>
              <a:rPr lang="es-AR" dirty="0" smtClean="0"/>
              <a:t>Disponibilidad </a:t>
            </a:r>
            <a:r>
              <a:rPr lang="es-AR" dirty="0"/>
              <a:t>de la información 24x7.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99268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7014" y="208038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endParaRPr lang="es-ES" sz="72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Estudio de Factibilidad</a:t>
            </a:r>
            <a:b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7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7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454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6910" y="188640"/>
            <a:ext cx="8077200" cy="1143000"/>
          </a:xfrm>
        </p:spPr>
        <p:txBody>
          <a:bodyPr/>
          <a:lstStyle/>
          <a:p>
            <a:r>
              <a:rPr lang="es-AR" dirty="0" smtClean="0"/>
              <a:t>Factibilidad Técnica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5280" y="1340768"/>
            <a:ext cx="80772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Requerimientos Técnicos</a:t>
            </a:r>
          </a:p>
          <a:p>
            <a:pPr lvl="1"/>
            <a:r>
              <a:rPr lang="es-AR" dirty="0" smtClean="0"/>
              <a:t>Servidor </a:t>
            </a:r>
            <a:r>
              <a:rPr lang="es-AR" dirty="0"/>
              <a:t>dedicado </a:t>
            </a:r>
            <a:endParaRPr lang="es-AR" dirty="0" smtClean="0"/>
          </a:p>
          <a:p>
            <a:pPr lvl="1"/>
            <a:r>
              <a:rPr lang="es-AR" dirty="0" smtClean="0"/>
              <a:t>Internet </a:t>
            </a:r>
            <a:r>
              <a:rPr lang="es-AR" dirty="0" err="1"/>
              <a:t>Information</a:t>
            </a:r>
            <a:r>
              <a:rPr lang="es-AR" dirty="0"/>
              <a:t> Server</a:t>
            </a:r>
          </a:p>
          <a:p>
            <a:pPr lvl="1"/>
            <a:r>
              <a:rPr lang="es-AR" dirty="0" smtClean="0"/>
              <a:t>Conexión </a:t>
            </a:r>
            <a:r>
              <a:rPr lang="es-AR" dirty="0"/>
              <a:t>para el acceso a internet</a:t>
            </a:r>
          </a:p>
          <a:p>
            <a:pPr lvl="1"/>
            <a:r>
              <a:rPr lang="es-AR" dirty="0" smtClean="0"/>
              <a:t>Línea de telefonía celular</a:t>
            </a:r>
            <a:endParaRPr lang="es-AR" dirty="0"/>
          </a:p>
          <a:p>
            <a:pPr marL="0" indent="0">
              <a:buNone/>
            </a:pPr>
            <a:r>
              <a:rPr lang="es-AR" b="1" dirty="0" smtClean="0"/>
              <a:t>Personal</a:t>
            </a:r>
            <a:endParaRPr lang="es-AR" b="1" dirty="0"/>
          </a:p>
          <a:p>
            <a:pPr lvl="1"/>
            <a:r>
              <a:rPr lang="es-AR" dirty="0" smtClean="0"/>
              <a:t>Capacitado </a:t>
            </a:r>
            <a:r>
              <a:rPr lang="es-AR" dirty="0"/>
              <a:t>y con experiencia en las distintas etapas del </a:t>
            </a:r>
            <a:r>
              <a:rPr lang="es-AR" dirty="0" smtClean="0"/>
              <a:t>desarrollo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46" y="1484784"/>
            <a:ext cx="1600423" cy="140989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9" y="722183"/>
            <a:ext cx="1501313" cy="122889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92" y="3284984"/>
            <a:ext cx="1233487" cy="92392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39" y="1988926"/>
            <a:ext cx="1946235" cy="1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27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Factibilidad Económica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Costos </a:t>
            </a:r>
            <a:r>
              <a:rPr lang="es-AR" b="1" dirty="0"/>
              <a:t>directos </a:t>
            </a:r>
          </a:p>
          <a:p>
            <a:pPr lvl="1"/>
            <a:r>
              <a:rPr lang="es-AR" dirty="0" smtClean="0"/>
              <a:t>Servidor </a:t>
            </a:r>
            <a:r>
              <a:rPr lang="es-AR" dirty="0"/>
              <a:t>Dedicado</a:t>
            </a:r>
          </a:p>
          <a:p>
            <a:pPr lvl="1"/>
            <a:r>
              <a:rPr lang="es-AR" dirty="0" smtClean="0"/>
              <a:t>Conexión </a:t>
            </a:r>
            <a:r>
              <a:rPr lang="es-AR" dirty="0"/>
              <a:t>a Internet</a:t>
            </a:r>
          </a:p>
          <a:p>
            <a:pPr lvl="1"/>
            <a:r>
              <a:rPr lang="es-AR" dirty="0" smtClean="0"/>
              <a:t>Línea </a:t>
            </a:r>
            <a:r>
              <a:rPr lang="es-AR" dirty="0"/>
              <a:t>celular para envío de mensajes de texto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33" y="3933056"/>
            <a:ext cx="2478182" cy="23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0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Factibilidad Económica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b="1" dirty="0" smtClean="0"/>
              <a:t>Beneficios</a:t>
            </a:r>
            <a:endParaRPr lang="es-AR" b="1" dirty="0" smtClean="0"/>
          </a:p>
          <a:p>
            <a:pPr marL="857250" lvl="1" indent="-457200"/>
            <a:r>
              <a:rPr lang="es-AR" dirty="0" smtClean="0"/>
              <a:t>Reducción </a:t>
            </a:r>
            <a:r>
              <a:rPr lang="es-AR" dirty="0"/>
              <a:t>del margen de </a:t>
            </a:r>
            <a:r>
              <a:rPr lang="es-AR" dirty="0" smtClean="0"/>
              <a:t>error en la toma de decisiones.</a:t>
            </a:r>
            <a:endParaRPr lang="es-AR" dirty="0"/>
          </a:p>
          <a:p>
            <a:pPr marL="857250" lvl="1" indent="-457200"/>
            <a:r>
              <a:rPr lang="es-AR" dirty="0" smtClean="0"/>
              <a:t>Mayor eficiencia.</a:t>
            </a:r>
            <a:endParaRPr lang="es-AR" dirty="0"/>
          </a:p>
          <a:p>
            <a:pPr marL="857250" lvl="1" indent="-457200"/>
            <a:r>
              <a:rPr lang="es-AR" dirty="0" smtClean="0"/>
              <a:t>Rapidez </a:t>
            </a:r>
            <a:r>
              <a:rPr lang="es-AR" dirty="0"/>
              <a:t>en el acceso a los </a:t>
            </a:r>
            <a:r>
              <a:rPr lang="es-AR" dirty="0" smtClean="0"/>
              <a:t>datos.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08920"/>
            <a:ext cx="2242491" cy="31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85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dirty="0"/>
              <a:t>¿Cuál es la probabilidad de que el nuevo sistema se use como se supone?</a:t>
            </a:r>
          </a:p>
          <a:p>
            <a:pPr lvl="1"/>
            <a:r>
              <a:rPr lang="es-AR" dirty="0" smtClean="0"/>
              <a:t>Capacitación </a:t>
            </a:r>
            <a:r>
              <a:rPr lang="es-AR" dirty="0"/>
              <a:t>de los usuarios</a:t>
            </a:r>
          </a:p>
          <a:p>
            <a:pPr lvl="1"/>
            <a:r>
              <a:rPr lang="es-AR" dirty="0" smtClean="0"/>
              <a:t>Usuario </a:t>
            </a:r>
            <a:r>
              <a:rPr lang="es-AR" dirty="0"/>
              <a:t>familiarizado con el uso de una pc y un navegador web</a:t>
            </a:r>
          </a:p>
          <a:p>
            <a:pPr lvl="1"/>
            <a:r>
              <a:rPr lang="es-AR" dirty="0" smtClean="0"/>
              <a:t>Los módulos </a:t>
            </a:r>
            <a:r>
              <a:rPr lang="es-AR" dirty="0"/>
              <a:t>que componen el sistema serán instalados paulatinamente, a medida que se capacita al personal</a:t>
            </a:r>
          </a:p>
          <a:p>
            <a:pPr lvl="1"/>
            <a:r>
              <a:rPr lang="es-AR" dirty="0" smtClean="0"/>
              <a:t>Realizado con las últimas </a:t>
            </a:r>
            <a:r>
              <a:rPr lang="es-AR" dirty="0"/>
              <a:t>herramientas disponibles en el </a:t>
            </a:r>
            <a:r>
              <a:rPr lang="es-AR" dirty="0" smtClean="0"/>
              <a:t>mercado</a:t>
            </a: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20" y="1916832"/>
            <a:ext cx="2846433" cy="201622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Factibilidad Operativa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5" y="5159233"/>
            <a:ext cx="2398259" cy="16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496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91880" y="2381379"/>
            <a:ext cx="5042521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Metodología de Trabajo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590" y="1511406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404192" y="-3130066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Metodologías Ágiles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196752"/>
            <a:ext cx="8077200" cy="4297363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smtClean="0"/>
              <a:t>Marco de Trabajo: </a:t>
            </a:r>
            <a:r>
              <a:rPr lang="es-AR" sz="3600" b="1" dirty="0" err="1" smtClean="0"/>
              <a:t>ScrumUP</a:t>
            </a:r>
            <a:endParaRPr lang="es-AR" sz="3600" b="1" dirty="0" smtClean="0"/>
          </a:p>
          <a:p>
            <a:endParaRPr lang="es-ES" dirty="0" smtClean="0"/>
          </a:p>
          <a:p>
            <a:r>
              <a:rPr lang="es-ES" dirty="0" smtClean="0"/>
              <a:t>Enfoque </a:t>
            </a:r>
            <a:r>
              <a:rPr lang="es-ES" dirty="0"/>
              <a:t>AGIL  para la gestión de un proyecto utilizando las mejores prácticas del Proceso Unificado de </a:t>
            </a:r>
            <a:r>
              <a:rPr lang="es-ES" dirty="0" smtClean="0"/>
              <a:t>Desarrollo.</a:t>
            </a:r>
          </a:p>
          <a:p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37" y="3573016"/>
            <a:ext cx="5046536" cy="378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814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Metodología de Trabajo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b="1" dirty="0"/>
              <a:t>Principios</a:t>
            </a:r>
            <a:endParaRPr lang="es-AR" dirty="0"/>
          </a:p>
          <a:p>
            <a:pPr lvl="0"/>
            <a:r>
              <a:rPr lang="es-ES" dirty="0"/>
              <a:t>Utiliza procesos ITERATIVOS/INCREMENTALES</a:t>
            </a:r>
            <a:endParaRPr lang="es-AR" dirty="0"/>
          </a:p>
          <a:p>
            <a:pPr lvl="0"/>
            <a:r>
              <a:rPr lang="es-ES" dirty="0"/>
              <a:t>Orientado a RESULTADOS Y COMPROMISOS </a:t>
            </a:r>
            <a:endParaRPr lang="es-AR" dirty="0"/>
          </a:p>
          <a:p>
            <a:pPr lvl="0"/>
            <a:r>
              <a:rPr lang="es-ES" dirty="0"/>
              <a:t>Tiene una implementación SIMPLE, pero permite trazabilidad de artefactos y productos a través de todo el ciclo de vida de desarrollo del Sistema.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14268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Ciclo de Vida de </a:t>
            </a:r>
            <a:r>
              <a:rPr lang="es-ES" b="1" i="1" dirty="0" err="1" smtClean="0"/>
              <a:t>ScrumUP</a:t>
            </a:r>
            <a:endParaRPr lang="es-AR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517551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242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EQUIPO DE TRABAJO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Bazán, María Belén</a:t>
            </a:r>
          </a:p>
          <a:p>
            <a:r>
              <a:rPr lang="es-ES" dirty="0" err="1" smtClean="0"/>
              <a:t>Pastorino</a:t>
            </a:r>
            <a:r>
              <a:rPr lang="es-ES" dirty="0" smtClean="0"/>
              <a:t>, Laura </a:t>
            </a:r>
            <a:r>
              <a:rPr lang="es-ES" dirty="0" err="1" smtClean="0"/>
              <a:t>Analia</a:t>
            </a:r>
            <a:endParaRPr lang="es-ES" dirty="0" smtClean="0"/>
          </a:p>
          <a:p>
            <a:r>
              <a:rPr lang="es-ES" dirty="0" smtClean="0"/>
              <a:t>Nicoliello, Pablo Fabián</a:t>
            </a:r>
          </a:p>
          <a:p>
            <a:r>
              <a:rPr lang="es-ES" dirty="0" smtClean="0"/>
              <a:t>Herrán, Martin Carlos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80" y="3610073"/>
            <a:ext cx="4536504" cy="34023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0360574"/>
              </p:ext>
            </p:extLst>
          </p:nvPr>
        </p:nvGraphicFramePr>
        <p:xfrm>
          <a:off x="1828800" y="1752600"/>
          <a:ext cx="6096000" cy="383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77200" cy="1143000"/>
          </a:xfrm>
        </p:spPr>
        <p:txBody>
          <a:bodyPr/>
          <a:lstStyle/>
          <a:p>
            <a:r>
              <a:rPr lang="es-AR" dirty="0"/>
              <a:t>Momentos en el </a:t>
            </a:r>
            <a:r>
              <a:rPr lang="es-AR" dirty="0" smtClean="0"/>
              <a:t>Proceso</a:t>
            </a:r>
            <a:endParaRPr lang="es-E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1D7B8E-386A-447F-9EE2-4081F9719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5E1D7B8E-386A-447F-9EE2-4081F9719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0C623C-A64F-49BF-B7A6-B42479FC60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270C623C-A64F-49BF-B7A6-B42479FC60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Roles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112567"/>
          </a:xfrm>
        </p:spPr>
        <p:txBody>
          <a:bodyPr>
            <a:normAutofit/>
          </a:bodyPr>
          <a:lstStyle/>
          <a:p>
            <a:pPr lvl="0"/>
            <a:r>
              <a:rPr lang="es-ES" dirty="0" err="1"/>
              <a:t>Scrum</a:t>
            </a:r>
            <a:r>
              <a:rPr lang="es-ES" dirty="0"/>
              <a:t> Master</a:t>
            </a:r>
            <a:endParaRPr lang="es-AR" dirty="0"/>
          </a:p>
          <a:p>
            <a:pPr lvl="0"/>
            <a:r>
              <a:rPr lang="es-ES" dirty="0"/>
              <a:t>Desarrollador</a:t>
            </a:r>
            <a:endParaRPr lang="es-AR" dirty="0"/>
          </a:p>
          <a:p>
            <a:pPr lvl="0"/>
            <a:r>
              <a:rPr lang="es-ES" dirty="0" err="1"/>
              <a:t>Tester</a:t>
            </a:r>
            <a:endParaRPr lang="es-AR" dirty="0"/>
          </a:p>
          <a:p>
            <a:pPr lvl="0"/>
            <a:r>
              <a:rPr lang="es-ES" dirty="0"/>
              <a:t>Arquitecto</a:t>
            </a:r>
            <a:endParaRPr lang="es-AR" dirty="0"/>
          </a:p>
          <a:p>
            <a:pPr lvl="0"/>
            <a:r>
              <a:rPr lang="es-ES" dirty="0"/>
              <a:t>Líder Técnico</a:t>
            </a:r>
            <a:endParaRPr lang="es-AR" dirty="0"/>
          </a:p>
          <a:p>
            <a:pPr lvl="0"/>
            <a:r>
              <a:rPr lang="es-ES" dirty="0"/>
              <a:t>Analista Funcional</a:t>
            </a:r>
            <a:endParaRPr lang="es-AR" dirty="0"/>
          </a:p>
          <a:p>
            <a:pPr lvl="0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67" y="3746460"/>
            <a:ext cx="2891929" cy="28919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17" y="1856502"/>
            <a:ext cx="2493413" cy="249341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41" y="4365104"/>
            <a:ext cx="1583967" cy="227328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96" y="-107306"/>
            <a:ext cx="2930739" cy="223511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80" y="1637974"/>
            <a:ext cx="2711941" cy="27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96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/>
              <a:t>¿Preguntas?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622"/>
            <a:ext cx="4176464" cy="41579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es-ES"/>
            </a:pPr>
            <a:r>
              <a:rPr lang="es-ES" dirty="0" smtClean="0"/>
              <a:t>Gracias!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4094030" cy="3620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Diagnóstico</a:t>
            </a:r>
            <a:endParaRPr lang="es-ES" dirty="0"/>
          </a:p>
          <a:p>
            <a:r>
              <a:rPr lang="es-ES" dirty="0" smtClean="0"/>
              <a:t>Solución Propuesta</a:t>
            </a:r>
            <a:endParaRPr lang="es-ES" dirty="0"/>
          </a:p>
          <a:p>
            <a:r>
              <a:rPr lang="es-ES" dirty="0" smtClean="0"/>
              <a:t>Estudio de Factibilidad</a:t>
            </a:r>
          </a:p>
          <a:p>
            <a:r>
              <a:rPr lang="es-ES" dirty="0" smtClean="0"/>
              <a:t>Metodología 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1" y="3782858"/>
            <a:ext cx="3430273" cy="2429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37568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3688" y="30492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7200" dirty="0" smtClean="0"/>
              <a:t>Diagnóstico</a:t>
            </a:r>
            <a:endParaRPr lang="es-E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15470"/>
            <a:ext cx="3826352" cy="286607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SITUACION ACTUAL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i="1" dirty="0"/>
              <a:t>Problemas de Comunicación</a:t>
            </a:r>
          </a:p>
          <a:p>
            <a:pPr lvl="1"/>
            <a:r>
              <a:rPr lang="es-AR" dirty="0" smtClean="0"/>
              <a:t>Abismos de comunicación entre los actores.</a:t>
            </a:r>
          </a:p>
          <a:p>
            <a:pPr lvl="1"/>
            <a:r>
              <a:rPr lang="es-AR" dirty="0" smtClean="0"/>
              <a:t>Medios de enlace muy pobres.</a:t>
            </a:r>
          </a:p>
          <a:p>
            <a:pPr lvl="1"/>
            <a:endParaRPr lang="es-AR" dirty="0"/>
          </a:p>
          <a:p>
            <a:r>
              <a:rPr lang="es-AR" b="1" i="1" dirty="0"/>
              <a:t>Deficitaria circulación de </a:t>
            </a:r>
            <a:r>
              <a:rPr lang="es-AR" b="1" i="1" dirty="0" smtClean="0"/>
              <a:t>información</a:t>
            </a:r>
          </a:p>
          <a:p>
            <a:pPr lvl="1"/>
            <a:r>
              <a:rPr lang="es-AR" dirty="0" smtClean="0"/>
              <a:t>Cada uno de los roles no dispone de la información en el momento y lugar que la necesita.</a:t>
            </a:r>
          </a:p>
          <a:p>
            <a:pPr lvl="1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16490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NECESIDADES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472607"/>
          </a:xfrm>
        </p:spPr>
        <p:txBody>
          <a:bodyPr>
            <a:normAutofit/>
          </a:bodyPr>
          <a:lstStyle/>
          <a:p>
            <a:r>
              <a:rPr lang="es-AR" b="1" i="1" dirty="0" smtClean="0"/>
              <a:t>Distintas necesidades de información por Rol</a:t>
            </a:r>
          </a:p>
          <a:p>
            <a:pPr lvl="1"/>
            <a:r>
              <a:rPr lang="es-AR" dirty="0"/>
              <a:t>Equipo Directivo</a:t>
            </a:r>
          </a:p>
          <a:p>
            <a:pPr lvl="1"/>
            <a:r>
              <a:rPr lang="es-AR" dirty="0"/>
              <a:t>Profesores</a:t>
            </a:r>
          </a:p>
          <a:p>
            <a:pPr lvl="1"/>
            <a:r>
              <a:rPr lang="es-AR" dirty="0"/>
              <a:t>Preceptores</a:t>
            </a:r>
          </a:p>
          <a:p>
            <a:pPr lvl="1"/>
            <a:r>
              <a:rPr lang="es-AR" dirty="0"/>
              <a:t>Gabinete </a:t>
            </a:r>
            <a:r>
              <a:rPr lang="es-AR" dirty="0" smtClean="0"/>
              <a:t>Psicopedagógico</a:t>
            </a:r>
            <a:endParaRPr lang="es-AR" dirty="0"/>
          </a:p>
          <a:p>
            <a:pPr lvl="1"/>
            <a:r>
              <a:rPr lang="es-AR" dirty="0" smtClean="0"/>
              <a:t>Alumnos</a:t>
            </a:r>
          </a:p>
          <a:p>
            <a:pPr lvl="1"/>
            <a:r>
              <a:rPr lang="es-AR" dirty="0" smtClean="0"/>
              <a:t>Padres</a:t>
            </a:r>
            <a:endParaRPr lang="es-AR" dirty="0"/>
          </a:p>
          <a:p>
            <a:endParaRPr lang="es-AR" b="1" i="1" dirty="0" smtClean="0"/>
          </a:p>
          <a:p>
            <a:r>
              <a:rPr lang="es-AR" b="1" i="1" dirty="0" smtClean="0"/>
              <a:t>Información de valor estratégico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40958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OPORTUNIDADES DE MEJORA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Brindar medios de comunicación efectivos entre los participantes del Sistema Educativo.</a:t>
            </a:r>
          </a:p>
          <a:p>
            <a:endParaRPr lang="es-AR" dirty="0"/>
          </a:p>
          <a:p>
            <a:r>
              <a:rPr lang="es-AR" dirty="0" smtClean="0"/>
              <a:t>Ofrecer información con valor estratégico, consolidada y presentada de forma eficiente.</a:t>
            </a:r>
          </a:p>
          <a:p>
            <a:endParaRPr lang="es-AR" dirty="0"/>
          </a:p>
          <a:p>
            <a:r>
              <a:rPr lang="es-AR" dirty="0" smtClean="0"/>
              <a:t>Dar soporte a los diferentes actores, adecuando la información a su propia necesidad.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97507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7014" y="208038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s-ES" sz="7200" dirty="0" smtClean="0"/>
              <a:t>Solución</a:t>
            </a:r>
          </a:p>
          <a:p>
            <a:pPr algn="ctr"/>
            <a:r>
              <a:rPr lang="es-ES" sz="7200" dirty="0" smtClean="0"/>
              <a:t>Propuesta</a:t>
            </a:r>
            <a:endParaRPr lang="es-E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476672"/>
            <a:ext cx="80772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 dirty="0" smtClean="0"/>
              <a:t>ALGUNAS CARACTERISTICAS</a:t>
            </a:r>
          </a:p>
          <a:p>
            <a:endParaRPr lang="es-AR" dirty="0" smtClean="0"/>
          </a:p>
          <a:p>
            <a:r>
              <a:rPr lang="es-AR" dirty="0" smtClean="0"/>
              <a:t>Actividades Académicas e Institucionales</a:t>
            </a:r>
          </a:p>
          <a:p>
            <a:endParaRPr lang="es-AR" dirty="0" smtClean="0"/>
          </a:p>
          <a:p>
            <a:r>
              <a:rPr lang="es-AR" dirty="0" smtClean="0"/>
              <a:t>Gestionar Planificación de clases y comparación con lo realmente ocurrido.</a:t>
            </a:r>
          </a:p>
          <a:p>
            <a:endParaRPr lang="es-AR" dirty="0" smtClean="0"/>
          </a:p>
          <a:p>
            <a:r>
              <a:rPr lang="es-AR" dirty="0" smtClean="0"/>
              <a:t>Diversos medios de comunicación</a:t>
            </a:r>
          </a:p>
          <a:p>
            <a:pPr lvl="1"/>
            <a:r>
              <a:rPr lang="es-AR" dirty="0" smtClean="0"/>
              <a:t>Mensajería Interna</a:t>
            </a:r>
          </a:p>
          <a:p>
            <a:pPr lvl="1"/>
            <a:r>
              <a:rPr lang="es-AR" dirty="0" smtClean="0"/>
              <a:t>Foro</a:t>
            </a:r>
          </a:p>
          <a:p>
            <a:pPr lvl="1"/>
            <a:r>
              <a:rPr lang="es-AR" dirty="0" smtClean="0"/>
              <a:t>Mensajes de Texto</a:t>
            </a:r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1194</Words>
  <Application>Microsoft Office PowerPoint</Application>
  <PresentationFormat>Presentación en pantalla (4:3)</PresentationFormat>
  <Paragraphs>198</Paragraphs>
  <Slides>23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Entrenamiento</vt:lpstr>
      <vt:lpstr>EDUAR 2.0</vt:lpstr>
      <vt:lpstr>EQUIPO DE TRABAJO</vt:lpstr>
      <vt:lpstr>AGENDA</vt:lpstr>
      <vt:lpstr>Presentación de PowerPoint</vt:lpstr>
      <vt:lpstr>SITUACION ACTUAL</vt:lpstr>
      <vt:lpstr>NECESIDADES</vt:lpstr>
      <vt:lpstr>OPORTUNIDADES DE MEJORA</vt:lpstr>
      <vt:lpstr>Presentación de PowerPoint</vt:lpstr>
      <vt:lpstr>Presentación de PowerPoint</vt:lpstr>
      <vt:lpstr>ALGUNAS CARACTERISTICAS</vt:lpstr>
      <vt:lpstr>Estudio de Factibilidad  </vt:lpstr>
      <vt:lpstr>Factibilidad Técnica</vt:lpstr>
      <vt:lpstr>Factibilidad Económica</vt:lpstr>
      <vt:lpstr>Factibilidad Económica</vt:lpstr>
      <vt:lpstr>Factibilidad Operativa</vt:lpstr>
      <vt:lpstr>Presentación de PowerPoint</vt:lpstr>
      <vt:lpstr>Metodologías Ágiles</vt:lpstr>
      <vt:lpstr>Metodología de Trabajo</vt:lpstr>
      <vt:lpstr>Ciclo de Vida de ScrumUP</vt:lpstr>
      <vt:lpstr>Momentos en el Proceso</vt:lpstr>
      <vt:lpstr>Roles</vt:lpstr>
      <vt:lpstr>¿Preguntas?</vt:lpstr>
      <vt:lpstr>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2011-05-08T14:21:35Z</dcterms:created>
  <dcterms:modified xsi:type="dcterms:W3CDTF">2011-05-10T22:25:10Z</dcterms:modified>
</cp:coreProperties>
</file>