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23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57B8F-FA63-D94B-BFE9-9ED0969CDBFA}" type="datetimeFigureOut">
              <a:rPr lang="en-NO" smtClean="0"/>
              <a:t>26/10/2023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73A2-9E9D-B741-AD5F-1EDF8277B0F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5657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anada-type-gibson"/>
              </a:rPr>
              <a:t>https://</a:t>
            </a:r>
            <a:r>
              <a:rPr lang="en-US" b="0" i="0" dirty="0" err="1">
                <a:effectLst/>
                <a:latin typeface="canada-type-gibson"/>
              </a:rPr>
              <a:t>www.ans.org</a:t>
            </a:r>
            <a:r>
              <a:rPr lang="en-US" b="0" i="0" dirty="0">
                <a:effectLst/>
                <a:latin typeface="canada-type-gibson"/>
              </a:rPr>
              <a:t>/news/article-1561/return-to-the-1970s/</a:t>
            </a:r>
          </a:p>
          <a:p>
            <a:r>
              <a:rPr lang="en-US" b="0" i="0" dirty="0">
                <a:effectLst/>
                <a:latin typeface="canada-type-gibson"/>
              </a:rPr>
              <a:t>50 years of history: https://</a:t>
            </a:r>
            <a:r>
              <a:rPr lang="en-US" b="0" i="0" dirty="0" err="1">
                <a:effectLst/>
                <a:latin typeface="canada-type-gibson"/>
              </a:rPr>
              <a:t>www.iaea.org</a:t>
            </a:r>
            <a:r>
              <a:rPr lang="en-US" b="0" i="0" dirty="0">
                <a:effectLst/>
                <a:latin typeface="canada-type-gibson"/>
              </a:rPr>
              <a:t>/sites/default/files/</a:t>
            </a:r>
            <a:r>
              <a:rPr lang="en-US" b="0" i="0" dirty="0" err="1">
                <a:effectLst/>
                <a:latin typeface="canada-type-gibson"/>
              </a:rPr>
              <a:t>gc</a:t>
            </a:r>
            <a:r>
              <a:rPr lang="en-US" b="0" i="0" dirty="0">
                <a:effectLst/>
                <a:latin typeface="canada-type-gibson"/>
              </a:rPr>
              <a:t>/gc48inf-4-att3_en.pdf</a:t>
            </a:r>
          </a:p>
          <a:p>
            <a:r>
              <a:rPr lang="en-US" dirty="0"/>
              <a:t>https://</a:t>
            </a:r>
            <a:r>
              <a:rPr lang="en-US" dirty="0" err="1"/>
              <a:t>www.iaea.org</a:t>
            </a:r>
            <a:r>
              <a:rPr lang="en-US" dirty="0"/>
              <a:t>/sites/default/files/</a:t>
            </a:r>
            <a:r>
              <a:rPr lang="en-US" dirty="0" err="1"/>
              <a:t>gc</a:t>
            </a:r>
            <a:r>
              <a:rPr lang="en-US" dirty="0"/>
              <a:t>/gc48inf-4-att3_en.pdf</a:t>
            </a:r>
            <a:endParaRPr lang="en-US" b="0" i="0" dirty="0">
              <a:effectLst/>
              <a:latin typeface="canada-type-gibson"/>
            </a:endParaRPr>
          </a:p>
          <a:p>
            <a:r>
              <a:rPr lang="en-US" dirty="0"/>
              <a:t>https://world-</a:t>
            </a:r>
            <a:r>
              <a:rPr lang="en-US" dirty="0" err="1"/>
              <a:t>nuclear.org</a:t>
            </a:r>
            <a:r>
              <a:rPr lang="en-US" dirty="0"/>
              <a:t>/information-library/current-and-future-generation/outline-history-of-nuclear-</a:t>
            </a:r>
            <a:r>
              <a:rPr lang="en-US" dirty="0" err="1"/>
              <a:t>energy.aspx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www.energy.gov</a:t>
            </a:r>
            <a:r>
              <a:rPr lang="en-US" dirty="0"/>
              <a:t>/articles/doe-announces-20-million-produce-clean-hydrogen-nuclear-power</a:t>
            </a:r>
          </a:p>
          <a:p>
            <a:r>
              <a:rPr lang="en-US" dirty="0"/>
              <a:t>https://</a:t>
            </a:r>
            <a:r>
              <a:rPr lang="en-US" dirty="0" err="1"/>
              <a:t>www.cnbc.com</a:t>
            </a:r>
            <a:r>
              <a:rPr lang="en-US" dirty="0"/>
              <a:t>/2022/05/02/</a:t>
            </a:r>
            <a:r>
              <a:rPr lang="en-US" dirty="0" err="1"/>
              <a:t>boris</a:t>
            </a:r>
            <a:r>
              <a:rPr lang="en-US" dirty="0"/>
              <a:t>-</a:t>
            </a:r>
            <a:r>
              <a:rPr lang="en-US" dirty="0" err="1"/>
              <a:t>johnson</a:t>
            </a:r>
            <a:r>
              <a:rPr lang="en-US" dirty="0"/>
              <a:t>-</a:t>
            </a:r>
            <a:r>
              <a:rPr lang="en-US" dirty="0" err="1"/>
              <a:t>uk</a:t>
            </a:r>
            <a:r>
              <a:rPr lang="en-US" dirty="0"/>
              <a:t>-will-build-one-new-nuclear-plant-a-</a:t>
            </a:r>
            <a:r>
              <a:rPr lang="en-US" dirty="0" err="1"/>
              <a:t>year.html</a:t>
            </a:r>
            <a:endParaRPr lang="en-US" dirty="0"/>
          </a:p>
          <a:p>
            <a:r>
              <a:rPr lang="en-US" dirty="0"/>
              <a:t>https://world-nuclear-</a:t>
            </a:r>
            <a:r>
              <a:rPr lang="en-US" dirty="0" err="1"/>
              <a:t>news.org</a:t>
            </a:r>
            <a:r>
              <a:rPr lang="en-US" dirty="0"/>
              <a:t>/Articles/Demonstration-HTR-PM-grid-connected</a:t>
            </a:r>
          </a:p>
          <a:p>
            <a:r>
              <a:rPr lang="en-US" dirty="0"/>
              <a:t>https://</a:t>
            </a:r>
            <a:r>
              <a:rPr lang="en-US" dirty="0" err="1"/>
              <a:t>www.thirdway.org</a:t>
            </a:r>
            <a:r>
              <a:rPr lang="en-US" dirty="0"/>
              <a:t>/graphic/keeping-up-with-the-advanced-nuclear-industry</a:t>
            </a:r>
          </a:p>
          <a:p>
            <a:r>
              <a:rPr lang="en-US" b="1" dirty="0"/>
              <a:t>https://</a:t>
            </a:r>
            <a:r>
              <a:rPr lang="en-US" b="1" dirty="0" err="1"/>
              <a:t>www.neimagazine.com</a:t>
            </a:r>
            <a:r>
              <a:rPr lang="en-US" b="1" dirty="0"/>
              <a:t>/news/newsrussia-to-build-bn1200-by-2035-9406431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3498B-7A41-4313-AAA9-BAD92CFFCC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9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EF7B-AB3A-4489-B74A-CAC5C4A6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96A23C00-84C8-45B4-969E-5AB477B482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8300" y="1811338"/>
            <a:ext cx="53657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5pPr>
          </a:lstStyle>
          <a:p>
            <a:pPr lvl="0"/>
            <a:r>
              <a:rPr lang="en-US"/>
              <a:t>Header Small</a:t>
            </a:r>
            <a:endParaRPr lang="uk-UA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E8B3A238-7EFA-46B9-89C7-EC5FEC4E53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8300" y="2171700"/>
            <a:ext cx="6654800" cy="559896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5pPr>
          </a:lstStyle>
          <a:p>
            <a:pPr lvl="0"/>
            <a:r>
              <a:rPr lang="en-US"/>
              <a:t>Header Small</a:t>
            </a:r>
            <a:endParaRPr lang="uk-UA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EBE49F48-92E2-4CFF-AABE-C8373C1B03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8300" y="2738981"/>
            <a:ext cx="53657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5pPr>
          </a:lstStyle>
          <a:p>
            <a:pPr lvl="0"/>
            <a:r>
              <a:rPr lang="en-US" err="1"/>
              <a:t>SubHeader</a:t>
            </a:r>
            <a:endParaRPr lang="uk-U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EF8869-C453-4534-A299-73987FA4D2F7}"/>
              </a:ext>
            </a:extLst>
          </p:cNvPr>
          <p:cNvSpPr/>
          <p:nvPr userDrawn="1"/>
        </p:nvSpPr>
        <p:spPr>
          <a:xfrm>
            <a:off x="1455235" y="1811337"/>
            <a:ext cx="56065" cy="12880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8E46-3BD7-4769-B491-202BD5A2F271}"/>
              </a:ext>
            </a:extLst>
          </p:cNvPr>
          <p:cNvSpPr/>
          <p:nvPr userDrawn="1"/>
        </p:nvSpPr>
        <p:spPr>
          <a:xfrm>
            <a:off x="0" y="804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302098C-7114-480F-9856-E8D74CE28B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1103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5" imgH="525" progId="TCLayout.ActiveDocument.1">
                  <p:embed/>
                </p:oleObj>
              </mc:Choice>
              <mc:Fallback>
                <p:oleObj name="think-cell Slide" r:id="rId3" imgW="525" imgH="525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302098C-7114-480F-9856-E8D74CE28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E8CE3E-3E92-4B18-968D-9B1BC823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4577-8B8E-4E1C-8E96-BA31C261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7B4A-B8E8-44EA-B93F-0A9C2945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424" y="6619319"/>
            <a:ext cx="2390775" cy="255177"/>
          </a:xfrm>
        </p:spPr>
        <p:txBody>
          <a:bodyPr/>
          <a:lstStyle/>
          <a:p>
            <a:fld id="{486E25C6-1182-4FDC-8F17-0287AE5BF983}" type="datetime1">
              <a:rPr lang="nb-NO" smtClean="0"/>
              <a:t>26.10.2023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81D8-8045-4688-B58D-4C4383F6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26268"/>
            <a:ext cx="4114800" cy="228557"/>
          </a:xfrm>
        </p:spPr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C8C1-C6F7-4A92-9FA8-47427608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29443"/>
            <a:ext cx="2390775" cy="228557"/>
          </a:xfrm>
        </p:spPr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F4799AC-AC7C-41F8-A228-452D3D4893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1637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5" imgH="525" progId="TCLayout.ActiveDocument.1">
                  <p:embed/>
                </p:oleObj>
              </mc:Choice>
              <mc:Fallback>
                <p:oleObj name="think-cell Slide" r:id="rId3" imgW="525" imgH="525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F4799AC-AC7C-41F8-A228-452D3D4893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57F9E1-142D-4CC5-8E75-80C8565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8389-3CA1-462E-8D8F-83BEC989F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1918-E228-4FB1-8753-67EF7DFF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83D3-2941-4B45-9CBD-E08B3A7D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53E4-711D-4323-8DA5-048DF844EE59}" type="datetime1">
              <a:rPr lang="nb-NO" smtClean="0"/>
              <a:t>26.10.2023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1A5A-C935-42B6-9CB3-1848E972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56D17-066D-4042-9A82-B04BCDDA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1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05A0AC9-D9B8-4735-B604-76296D8CEB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71968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5" imgH="525" progId="TCLayout.ActiveDocument.1">
                  <p:embed/>
                </p:oleObj>
              </mc:Choice>
              <mc:Fallback>
                <p:oleObj name="think-cell Slide" r:id="rId3" imgW="525" imgH="52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A05A0AC9-D9B8-4735-B604-76296D8CEB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37FEEC-3CEC-4681-A18D-763FE7A2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C94FC-256D-42CC-8251-27CF859C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8439-61BD-48D2-9010-AC4ED1ED612B}" type="datetime1">
              <a:rPr lang="nb-NO" smtClean="0"/>
              <a:t>26.10.2023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E2EAA-014E-46F1-8FE9-BCDB90E4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B0144-0DA5-4A23-80F2-1E0C7828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95639-B490-47E2-9B84-E4DF2762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61F6-E42B-4158-9CE8-3C2910957642}" type="datetime1">
              <a:rPr lang="nb-NO" smtClean="0"/>
              <a:t>26.10.2023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62125-8F9B-4B74-A32C-2270EB3D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0CDEA-1E9A-4516-A19A-A389EF68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79621-3143-42E0-BB74-8729FDF74ECE}"/>
              </a:ext>
            </a:extLst>
          </p:cNvPr>
          <p:cNvSpPr/>
          <p:nvPr userDrawn="1"/>
        </p:nvSpPr>
        <p:spPr>
          <a:xfrm>
            <a:off x="0" y="804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BE97777-24F9-42D9-B688-C7D8BE8216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1599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5" imgH="525" progId="TCLayout.ActiveDocument.1">
                  <p:embed/>
                </p:oleObj>
              </mc:Choice>
              <mc:Fallback>
                <p:oleObj name="think-cell Slide" r:id="rId3" imgW="525" imgH="525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BE97777-24F9-42D9-B688-C7D8BE8216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F3A508-8909-4261-827A-B687FBB1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19CB5-D411-4ED9-8847-E1666A300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64C9-6ADE-4BB3-B021-D8A5F0DA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CFDF-8CF5-4F2A-BBAF-EC3D8957B932}" type="datetime1">
              <a:rPr lang="nb-NO" smtClean="0"/>
              <a:t>26.10.2023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128D-7007-4B9D-91EA-B568EB8E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F1E0-B3BB-4295-9B54-969D56F1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3187C4A8-AC96-40CF-ACC4-80B69D0EA5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8103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5" imgH="525" progId="TCLayout.ActiveDocument.1">
                  <p:embed/>
                </p:oleObj>
              </mc:Choice>
              <mc:Fallback>
                <p:oleObj name="think-cell Slide" r:id="rId3" imgW="525" imgH="525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3187C4A8-AC96-40CF-ACC4-80B69D0EA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23E9B-76C6-4040-AF70-2770944D6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C4ADE-8E15-476B-B573-101716436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31E5-3623-4BC4-B5B9-8CA0AAD8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941F-5A1A-4630-93B7-15BED7098B20}" type="datetime1">
              <a:rPr lang="nb-NO" smtClean="0"/>
              <a:t>26.10.2023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92B9-CC1E-459B-B211-27D21D8E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0C5D-5E15-4C52-A133-E9AFDEAA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D60-86C3-4DC3-82DB-4946C72D0C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7EA50-A0C9-4FEA-AE86-F5372F29D044}"/>
              </a:ext>
            </a:extLst>
          </p:cNvPr>
          <p:cNvSpPr/>
          <p:nvPr userDrawn="1"/>
        </p:nvSpPr>
        <p:spPr>
          <a:xfrm>
            <a:off x="211667" y="423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064F0-9376-4656-BEC1-C8AF101FE097}"/>
              </a:ext>
            </a:extLst>
          </p:cNvPr>
          <p:cNvSpPr/>
          <p:nvPr userDrawn="1"/>
        </p:nvSpPr>
        <p:spPr>
          <a:xfrm>
            <a:off x="0" y="804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0">
            <a:extLst>
              <a:ext uri="{FF2B5EF4-FFF2-40B4-BE49-F238E27FC236}">
                <a16:creationId xmlns:a16="http://schemas.microsoft.com/office/drawing/2014/main" id="{F42E85D1-8CE6-464D-91DB-95A24CF02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8300" y="2171700"/>
            <a:ext cx="6654800" cy="559896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5pPr>
          </a:lstStyle>
          <a:p>
            <a:pPr lvl="0"/>
            <a:r>
              <a:rPr lang="en-US" err="1"/>
              <a:t>Takk</a:t>
            </a:r>
            <a:r>
              <a:rPr lang="en-US"/>
              <a:t> for meg! / </a:t>
            </a:r>
            <a:r>
              <a:rPr lang="en-US" err="1"/>
              <a:t>Spørsmål</a:t>
            </a:r>
            <a:r>
              <a:rPr lang="en-US"/>
              <a:t>?</a:t>
            </a:r>
            <a:endParaRPr lang="uk-UA"/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2362BA49-5FAB-4628-A58D-A84BCB4917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8300" y="2738981"/>
            <a:ext cx="53657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2pPr>
            <a:lvl3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3pPr>
            <a:lvl4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4pPr>
            <a:lvl5pPr>
              <a:defRPr>
                <a:solidFill>
                  <a:schemeClr val="bg1"/>
                </a:solidFill>
                <a:latin typeface="Montserrat" panose="00000500000000000000" pitchFamily="50" charset="-52"/>
              </a:defRPr>
            </a:lvl5pPr>
          </a:lstStyle>
          <a:p>
            <a:pPr lvl="0"/>
            <a:r>
              <a:rPr lang="en-US" err="1"/>
              <a:t>Fornavn</a:t>
            </a:r>
            <a:r>
              <a:rPr lang="en-US"/>
              <a:t> </a:t>
            </a:r>
            <a:r>
              <a:rPr lang="en-US" err="1"/>
              <a:t>Etternavn</a:t>
            </a:r>
            <a:r>
              <a:rPr lang="en-US"/>
              <a:t>, mail@gmail.no</a:t>
            </a:r>
            <a:endParaRPr lang="uk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A570-D288-4C64-8BC3-80BA0286618B}"/>
              </a:ext>
            </a:extLst>
          </p:cNvPr>
          <p:cNvSpPr/>
          <p:nvPr userDrawn="1"/>
        </p:nvSpPr>
        <p:spPr>
          <a:xfrm>
            <a:off x="1455235" y="2171700"/>
            <a:ext cx="45719" cy="9276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63A2D-196E-4735-9359-3E9839A636F9}"/>
              </a:ext>
            </a:extLst>
          </p:cNvPr>
          <p:cNvSpPr/>
          <p:nvPr userDrawn="1"/>
        </p:nvSpPr>
        <p:spPr>
          <a:xfrm>
            <a:off x="211667" y="423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7F018D-D6F2-4433-8EE7-404DA8A5B54A}"/>
              </a:ext>
            </a:extLst>
          </p:cNvPr>
          <p:cNvSpPr/>
          <p:nvPr userDrawn="1"/>
        </p:nvSpPr>
        <p:spPr>
          <a:xfrm>
            <a:off x="0" y="80433"/>
            <a:ext cx="220133" cy="783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A2013467-5021-4861-9977-8C80DD786E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3115562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25" imgH="525" progId="TCLayout.ActiveDocument.1">
                  <p:embed/>
                </p:oleObj>
              </mc:Choice>
              <mc:Fallback>
                <p:oleObj name="think-cell Slide" r:id="rId11" imgW="525" imgH="525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A2013467-5021-4861-9977-8C80DD786E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A53B4-D0FD-4EF0-9EB5-A942D1B8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08342"/>
            <a:ext cx="11083837" cy="68519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A6EE-4E99-4CDB-8EAA-7BF2DE2C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425" y="895612"/>
            <a:ext cx="11497705" cy="528135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7249-36C6-4B9D-B5EB-E36CDC424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2424" y="6629443"/>
            <a:ext cx="2390775" cy="22855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BF2868C0-8AD0-42FC-A164-6AA7C5EB3D81}" type="datetime1">
              <a:rPr lang="nb-NO" smtClean="0"/>
              <a:t>26.10.2023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F6F8-F072-46ED-BE82-2CDFA1424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26268"/>
            <a:ext cx="4114800" cy="228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n-NO"/>
              <a:t>Martin Hjelmeland, PhD. - hjelmeland.martin@gmail.com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07C0-C627-4051-A177-E5F8BDFA3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29443"/>
            <a:ext cx="2401330" cy="228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D16BD60-86C3-4DC3-82DB-4946C72D0C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EC5873-82D1-4428-A015-91D2249010E0}"/>
              </a:ext>
            </a:extLst>
          </p:cNvPr>
          <p:cNvCxnSpPr>
            <a:cxnSpLocks/>
          </p:cNvCxnSpPr>
          <p:nvPr userDrawn="1"/>
        </p:nvCxnSpPr>
        <p:spPr>
          <a:xfrm>
            <a:off x="352424" y="6581375"/>
            <a:ext cx="1149770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DE6D7-17A2-4EB6-9036-03A5F1C96738}"/>
              </a:ext>
            </a:extLst>
          </p:cNvPr>
          <p:cNvSpPr/>
          <p:nvPr userDrawn="1"/>
        </p:nvSpPr>
        <p:spPr>
          <a:xfrm>
            <a:off x="0" y="108342"/>
            <a:ext cx="80433" cy="6851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7366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FC2753B3-6F95-D4B0-FE2C-6B9F9D9FAAF4}"/>
              </a:ext>
            </a:extLst>
          </p:cNvPr>
          <p:cNvSpPr/>
          <p:nvPr/>
        </p:nvSpPr>
        <p:spPr>
          <a:xfrm>
            <a:off x="1215851" y="2367481"/>
            <a:ext cx="8721969" cy="3088774"/>
          </a:xfrm>
          <a:custGeom>
            <a:avLst/>
            <a:gdLst>
              <a:gd name="connsiteX0" fmla="*/ 0 w 8721969"/>
              <a:gd name="connsiteY0" fmla="*/ 3088774 h 3088774"/>
              <a:gd name="connsiteX1" fmla="*/ 2451797 w 8721969"/>
              <a:gd name="connsiteY1" fmla="*/ 3930 h 3088774"/>
              <a:gd name="connsiteX2" fmla="*/ 4752870 w 8721969"/>
              <a:gd name="connsiteY2" fmla="*/ 2445679 h 3088774"/>
              <a:gd name="connsiteX3" fmla="*/ 7164474 w 8721969"/>
              <a:gd name="connsiteY3" fmla="*/ 2596405 h 3088774"/>
              <a:gd name="connsiteX4" fmla="*/ 8721969 w 8721969"/>
              <a:gd name="connsiteY4" fmla="*/ 1893020 h 308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1969" h="3088774">
                <a:moveTo>
                  <a:pt x="0" y="3088774"/>
                </a:moveTo>
                <a:cubicBezTo>
                  <a:pt x="829826" y="1599943"/>
                  <a:pt x="1659652" y="111113"/>
                  <a:pt x="2451797" y="3930"/>
                </a:cubicBezTo>
                <a:cubicBezTo>
                  <a:pt x="3243942" y="-103253"/>
                  <a:pt x="3967424" y="2013600"/>
                  <a:pt x="4752870" y="2445679"/>
                </a:cubicBezTo>
                <a:cubicBezTo>
                  <a:pt x="5538316" y="2877758"/>
                  <a:pt x="6502958" y="2688515"/>
                  <a:pt x="7164474" y="2596405"/>
                </a:cubicBezTo>
                <a:cubicBezTo>
                  <a:pt x="7825991" y="2504295"/>
                  <a:pt x="8273980" y="2198657"/>
                  <a:pt x="8721969" y="189302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ACCC32A-6CDD-9CEC-5432-5B3BA004CC34}"/>
              </a:ext>
            </a:extLst>
          </p:cNvPr>
          <p:cNvSpPr/>
          <p:nvPr/>
        </p:nvSpPr>
        <p:spPr>
          <a:xfrm>
            <a:off x="9947740" y="2923750"/>
            <a:ext cx="1974405" cy="1322095"/>
          </a:xfrm>
          <a:custGeom>
            <a:avLst/>
            <a:gdLst>
              <a:gd name="connsiteX0" fmla="*/ 0 w 1974405"/>
              <a:gd name="connsiteY0" fmla="*/ 1322095 h 1322095"/>
              <a:gd name="connsiteX1" fmla="*/ 1112423 w 1974405"/>
              <a:gd name="connsiteY1" fmla="*/ 535827 h 1322095"/>
              <a:gd name="connsiteX2" fmla="*/ 1974405 w 1974405"/>
              <a:gd name="connsiteY2" fmla="*/ 0 h 132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4405" h="1322095">
                <a:moveTo>
                  <a:pt x="0" y="1322095"/>
                </a:moveTo>
                <a:cubicBezTo>
                  <a:pt x="391678" y="1039135"/>
                  <a:pt x="783356" y="756176"/>
                  <a:pt x="1112423" y="535827"/>
                </a:cubicBezTo>
                <a:cubicBezTo>
                  <a:pt x="1441491" y="315478"/>
                  <a:pt x="1707948" y="157739"/>
                  <a:pt x="1974405" y="0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18E0A-95A7-4B2D-5B0B-CA5E59E3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Nuclear Energy Hype Cycle?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4C82-0164-EB6E-5C09-FAB7724F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100" b="0" i="0" u="none" strike="noStrike" kern="1200" cap="none" spc="0" normalizeH="0" baseline="0" noProof="0">
                <a:ln>
                  <a:noFill/>
                </a:ln>
                <a:solidFill>
                  <a:srgbClr val="4A66AC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Martin Hjelmeland, PhD. - hjelmeland.martin@gmail.com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4A66AC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A15288B-E21B-1900-365E-AEBEB6072892}"/>
              </a:ext>
            </a:extLst>
          </p:cNvPr>
          <p:cNvCxnSpPr/>
          <p:nvPr/>
        </p:nvCxnSpPr>
        <p:spPr>
          <a:xfrm>
            <a:off x="1055649" y="1732156"/>
            <a:ext cx="10013795" cy="3954966"/>
          </a:xfrm>
          <a:prstGeom prst="bentConnector3">
            <a:avLst>
              <a:gd name="adj1" fmla="val -37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267BD8-9BD9-6BF7-8E2C-43DC89B7E02F}"/>
              </a:ext>
            </a:extLst>
          </p:cNvPr>
          <p:cNvSpPr txBox="1"/>
          <p:nvPr/>
        </p:nvSpPr>
        <p:spPr>
          <a:xfrm>
            <a:off x="10497016" y="5737722"/>
            <a:ext cx="713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997DE-FB62-A9FB-63F5-EDC7A761D273}"/>
              </a:ext>
            </a:extLst>
          </p:cNvPr>
          <p:cNvSpPr txBox="1"/>
          <p:nvPr/>
        </p:nvSpPr>
        <p:spPr>
          <a:xfrm rot="16200000">
            <a:off x="179518" y="3152984"/>
            <a:ext cx="1303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Expectations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FCA3E-A060-FDD8-FD03-36A25132FE09}"/>
              </a:ext>
            </a:extLst>
          </p:cNvPr>
          <p:cNvSpPr/>
          <p:nvPr/>
        </p:nvSpPr>
        <p:spPr>
          <a:xfrm>
            <a:off x="3957575" y="2068299"/>
            <a:ext cx="1501696" cy="92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1970s: Mass cancelation of new plants. Only LWR where constructed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EBA2FE-023A-57DD-601F-E6AFF4D66F31}"/>
              </a:ext>
            </a:extLst>
          </p:cNvPr>
          <p:cNvCxnSpPr>
            <a:cxnSpLocks/>
          </p:cNvCxnSpPr>
          <p:nvPr/>
        </p:nvCxnSpPr>
        <p:spPr>
          <a:xfrm>
            <a:off x="3555788" y="5687121"/>
            <a:ext cx="0" cy="13265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2D4753-D01F-6318-9DAC-DDA4AEF3D1DE}"/>
              </a:ext>
            </a:extLst>
          </p:cNvPr>
          <p:cNvCxnSpPr>
            <a:cxnSpLocks/>
          </p:cNvCxnSpPr>
          <p:nvPr/>
        </p:nvCxnSpPr>
        <p:spPr>
          <a:xfrm>
            <a:off x="2757040" y="5687121"/>
            <a:ext cx="0" cy="13265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3D4FEF-C5FB-51BB-466D-6F2308DD8E61}"/>
              </a:ext>
            </a:extLst>
          </p:cNvPr>
          <p:cNvCxnSpPr>
            <a:cxnSpLocks/>
          </p:cNvCxnSpPr>
          <p:nvPr/>
        </p:nvCxnSpPr>
        <p:spPr>
          <a:xfrm>
            <a:off x="1881548" y="5683167"/>
            <a:ext cx="0" cy="13265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E08FC1-E935-B83A-790A-571A0BB42F56}"/>
              </a:ext>
            </a:extLst>
          </p:cNvPr>
          <p:cNvCxnSpPr>
            <a:cxnSpLocks/>
          </p:cNvCxnSpPr>
          <p:nvPr/>
        </p:nvCxnSpPr>
        <p:spPr>
          <a:xfrm>
            <a:off x="4423317" y="5683167"/>
            <a:ext cx="0" cy="13265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779E82-AE7D-92F7-86A2-E6A4A484CDBF}"/>
              </a:ext>
            </a:extLst>
          </p:cNvPr>
          <p:cNvSpPr txBox="1"/>
          <p:nvPr/>
        </p:nvSpPr>
        <p:spPr>
          <a:xfrm>
            <a:off x="3665647" y="5692171"/>
            <a:ext cx="647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CFF1D-7CFD-273E-A961-F149D44E5510}"/>
              </a:ext>
            </a:extLst>
          </p:cNvPr>
          <p:cNvSpPr txBox="1"/>
          <p:nvPr/>
        </p:nvSpPr>
        <p:spPr>
          <a:xfrm>
            <a:off x="2911872" y="5692171"/>
            <a:ext cx="53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85F02D-ECA4-96CB-31F2-48ABE1F91797}"/>
              </a:ext>
            </a:extLst>
          </p:cNvPr>
          <p:cNvSpPr txBox="1"/>
          <p:nvPr/>
        </p:nvSpPr>
        <p:spPr>
          <a:xfrm>
            <a:off x="2090511" y="5692171"/>
            <a:ext cx="502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4CE32-3FF4-2FAF-E91A-9EE51D3AAE40}"/>
              </a:ext>
            </a:extLst>
          </p:cNvPr>
          <p:cNvSpPr txBox="1"/>
          <p:nvPr/>
        </p:nvSpPr>
        <p:spPr>
          <a:xfrm>
            <a:off x="1342643" y="5692171"/>
            <a:ext cx="627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FD6D58-EDB0-D41D-A99F-D64F11F25F95}"/>
              </a:ext>
            </a:extLst>
          </p:cNvPr>
          <p:cNvSpPr txBox="1"/>
          <p:nvPr/>
        </p:nvSpPr>
        <p:spPr>
          <a:xfrm>
            <a:off x="5866636" y="5692171"/>
            <a:ext cx="784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2000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244132-3C84-4347-9CF0-1C425C802970}"/>
              </a:ext>
            </a:extLst>
          </p:cNvPr>
          <p:cNvCxnSpPr>
            <a:cxnSpLocks/>
          </p:cNvCxnSpPr>
          <p:nvPr/>
        </p:nvCxnSpPr>
        <p:spPr>
          <a:xfrm>
            <a:off x="6435724" y="5694478"/>
            <a:ext cx="0" cy="13265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EB899A-1DE4-E1CD-6825-445CC35FDA45}"/>
              </a:ext>
            </a:extLst>
          </p:cNvPr>
          <p:cNvSpPr txBox="1"/>
          <p:nvPr/>
        </p:nvSpPr>
        <p:spPr>
          <a:xfrm>
            <a:off x="8287223" y="5692171"/>
            <a:ext cx="784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B290E2-1980-0BE6-5588-2E74816DE412}"/>
              </a:ext>
            </a:extLst>
          </p:cNvPr>
          <p:cNvCxnSpPr>
            <a:cxnSpLocks/>
          </p:cNvCxnSpPr>
          <p:nvPr/>
        </p:nvCxnSpPr>
        <p:spPr>
          <a:xfrm>
            <a:off x="8779812" y="5687121"/>
            <a:ext cx="0" cy="13265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D4ACE7F-8842-B559-5B1E-14252BCCF3AE}"/>
              </a:ext>
            </a:extLst>
          </p:cNvPr>
          <p:cNvSpPr/>
          <p:nvPr/>
        </p:nvSpPr>
        <p:spPr>
          <a:xfrm>
            <a:off x="1880428" y="4083887"/>
            <a:ext cx="1650804" cy="7870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June 1954: USSR first reactor on the grid, UK, US and France follows in 56, 57 and 59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74A787-E2E9-6E6C-2591-C2E99D470E18}"/>
              </a:ext>
            </a:extLst>
          </p:cNvPr>
          <p:cNvSpPr/>
          <p:nvPr/>
        </p:nvSpPr>
        <p:spPr>
          <a:xfrm>
            <a:off x="1230982" y="3348430"/>
            <a:ext cx="1416079" cy="6660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 1954: First nuclear submarine, Nautilus, began operation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1EDD0A-6E1B-1FED-4265-806FA9C1C8D9}"/>
              </a:ext>
            </a:extLst>
          </p:cNvPr>
          <p:cNvSpPr/>
          <p:nvPr/>
        </p:nvSpPr>
        <p:spPr>
          <a:xfrm>
            <a:off x="1699321" y="1303984"/>
            <a:ext cx="1788612" cy="6237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1959: First nuclear-powered ship, the USSR icebreaker Lenin set sail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D548E4-325E-3940-B487-98DC98373D79}"/>
              </a:ext>
            </a:extLst>
          </p:cNvPr>
          <p:cNvSpPr/>
          <p:nvPr/>
        </p:nvSpPr>
        <p:spPr>
          <a:xfrm>
            <a:off x="1296933" y="2478552"/>
            <a:ext cx="1695177" cy="787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1956: European nuclear energy collaboration in response to the Suez crisis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F72E54-5968-6ECD-CF25-F187D6B31A07}"/>
              </a:ext>
            </a:extLst>
          </p:cNvPr>
          <p:cNvSpPr/>
          <p:nvPr/>
        </p:nvSpPr>
        <p:spPr>
          <a:xfrm>
            <a:off x="1524187" y="1990858"/>
            <a:ext cx="1426279" cy="425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1957: EURATOM founded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ED500E-D2E2-6884-2C6E-1E5220583713}"/>
              </a:ext>
            </a:extLst>
          </p:cNvPr>
          <p:cNvSpPr/>
          <p:nvPr/>
        </p:nvSpPr>
        <p:spPr>
          <a:xfrm>
            <a:off x="489323" y="4303995"/>
            <a:ext cx="1321604" cy="5164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1942: First nuclear reactor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372C6-CF2D-8E61-DB91-CA2B2FAD40DF}"/>
              </a:ext>
            </a:extLst>
          </p:cNvPr>
          <p:cNvSpPr/>
          <p:nvPr/>
        </p:nvSpPr>
        <p:spPr>
          <a:xfrm>
            <a:off x="350857" y="4871003"/>
            <a:ext cx="1321604" cy="5164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1939: Neutron fission experiment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332C7A-E92E-CA99-D710-FC967499FB2E}"/>
              </a:ext>
            </a:extLst>
          </p:cNvPr>
          <p:cNvSpPr/>
          <p:nvPr/>
        </p:nvSpPr>
        <p:spPr>
          <a:xfrm>
            <a:off x="2237326" y="842883"/>
            <a:ext cx="1294139" cy="4022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1963: ‘Turnkey’ plants introduced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198AB0-98B5-F838-C199-00AAD063F46B}"/>
              </a:ext>
            </a:extLst>
          </p:cNvPr>
          <p:cNvSpPr/>
          <p:nvPr/>
        </p:nvSpPr>
        <p:spPr>
          <a:xfrm>
            <a:off x="3742903" y="1098821"/>
            <a:ext cx="1691654" cy="881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1972: US Atomic energy commission foresaw 1000 nuclear plants in the US by 2000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D90BAE-8FBA-F899-9A22-A6BCB751B7EC}"/>
              </a:ext>
            </a:extLst>
          </p:cNvPr>
          <p:cNvSpPr/>
          <p:nvPr/>
        </p:nvSpPr>
        <p:spPr>
          <a:xfrm>
            <a:off x="4883464" y="4253745"/>
            <a:ext cx="1378072" cy="4209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1986: Chernobyl disaster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9549FB-68B6-79B6-2268-F7ACA305E496}"/>
              </a:ext>
            </a:extLst>
          </p:cNvPr>
          <p:cNvSpPr/>
          <p:nvPr/>
        </p:nvSpPr>
        <p:spPr>
          <a:xfrm>
            <a:off x="7246532" y="5222700"/>
            <a:ext cx="1378072" cy="4209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2011: Fukushima Accident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E80CD4-775F-3033-550B-AB012A70BC0C}"/>
              </a:ext>
            </a:extLst>
          </p:cNvPr>
          <p:cNvSpPr/>
          <p:nvPr/>
        </p:nvSpPr>
        <p:spPr>
          <a:xfrm>
            <a:off x="4083939" y="3544845"/>
            <a:ext cx="1378072" cy="4209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1979: Three Mile Island Accident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289402-3BAE-97D7-A149-586AEDE9A5B9}"/>
              </a:ext>
            </a:extLst>
          </p:cNvPr>
          <p:cNvSpPr/>
          <p:nvPr/>
        </p:nvSpPr>
        <p:spPr>
          <a:xfrm>
            <a:off x="4007220" y="3069089"/>
            <a:ext cx="1416080" cy="4209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1979: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China Syndrome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premiers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1B10E-5398-8723-892C-FB11487FB0F8}"/>
              </a:ext>
            </a:extLst>
          </p:cNvPr>
          <p:cNvSpPr/>
          <p:nvPr/>
        </p:nvSpPr>
        <p:spPr>
          <a:xfrm>
            <a:off x="6414991" y="4586506"/>
            <a:ext cx="1416079" cy="5427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2000: US DoE initiated the Gen IV International Forum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338C6-3FBF-A787-618C-C97EAA541A4A}"/>
              </a:ext>
            </a:extLst>
          </p:cNvPr>
          <p:cNvSpPr/>
          <p:nvPr/>
        </p:nvSpPr>
        <p:spPr>
          <a:xfrm>
            <a:off x="7891516" y="4005158"/>
            <a:ext cx="1416079" cy="5427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2018: China Starts construction of MSR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291E5-ECCB-89A7-24E3-54E98C16D51B}"/>
              </a:ext>
            </a:extLst>
          </p:cNvPr>
          <p:cNvSpPr/>
          <p:nvPr/>
        </p:nvSpPr>
        <p:spPr>
          <a:xfrm>
            <a:off x="8266071" y="2632788"/>
            <a:ext cx="1416079" cy="5427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2022: NuScale SMR design approved by NRC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63412F-669A-9FAD-39A4-8BFD438F299A}"/>
              </a:ext>
            </a:extLst>
          </p:cNvPr>
          <p:cNvSpPr/>
          <p:nvPr/>
        </p:nvSpPr>
        <p:spPr>
          <a:xfrm>
            <a:off x="8042976" y="3231302"/>
            <a:ext cx="1416079" cy="6805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2021: DoE funds $20 Million to produce hydrogen from nuclear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391BF2-C25A-37D8-BA49-6A19DECCD101}"/>
              </a:ext>
            </a:extLst>
          </p:cNvPr>
          <p:cNvSpPr/>
          <p:nvPr/>
        </p:nvSpPr>
        <p:spPr>
          <a:xfrm>
            <a:off x="8843865" y="4599614"/>
            <a:ext cx="1477700" cy="5427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2021: Gen IV HTR went critical in China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DFEE3-99E0-CADB-F5C0-A8D9F1973277}"/>
              </a:ext>
            </a:extLst>
          </p:cNvPr>
          <p:cNvSpPr/>
          <p:nvPr/>
        </p:nvSpPr>
        <p:spPr>
          <a:xfrm>
            <a:off x="10112816" y="2611261"/>
            <a:ext cx="1666102" cy="732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2020s and onwards: Over 70 companies working on Gen IV reactors in the 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E94DC7-F0CD-6ED0-79ED-71ABBC81AAFD}"/>
              </a:ext>
            </a:extLst>
          </p:cNvPr>
          <p:cNvSpPr/>
          <p:nvPr/>
        </p:nvSpPr>
        <p:spPr>
          <a:xfrm>
            <a:off x="8460561" y="1481330"/>
            <a:ext cx="1501696" cy="11047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2022: Swedish government will provide 400 billion SEK in state guarantees for new nuclear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6C2E722-3078-DB34-732E-D9F0C92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DF6584-8E17-415D-8C2F-DFD74DE30A2C}" type="datetime1">
              <a:rPr kumimoji="0" lang="nb-NO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26.10.2023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AC37CDE-B529-F6DF-4F62-4242A183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16BD60-86C3-4DC3-82DB-4946C72D0C5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D4C3D-0FDD-C9FA-BE84-42A84CD8FAF9}"/>
              </a:ext>
            </a:extLst>
          </p:cNvPr>
          <p:cNvSpPr/>
          <p:nvPr/>
        </p:nvSpPr>
        <p:spPr>
          <a:xfrm>
            <a:off x="9551208" y="3712644"/>
            <a:ext cx="1666102" cy="732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2022: Russia decides to build a 1220 MWe Fast Breeder Reactor</a:t>
            </a:r>
          </a:p>
        </p:txBody>
      </p:sp>
    </p:spTree>
    <p:extLst>
      <p:ext uri="{BB962C8B-B14F-4D97-AF65-F5344CB8AC3E}">
        <p14:creationId xmlns:p14="http://schemas.microsoft.com/office/powerpoint/2010/main" val="4084756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E25267"/>
      </a:accent2>
      <a:accent3>
        <a:srgbClr val="297FD5"/>
      </a:accent3>
      <a:accent4>
        <a:srgbClr val="7F8FA9"/>
      </a:accent4>
      <a:accent5>
        <a:srgbClr val="5AA2AE"/>
      </a:accent5>
      <a:accent6>
        <a:srgbClr val="E99C47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otx" id="{11D9D21A-073B-4734-B60B-1CA4FE8B16DF}" vid="{EC38FAD1-84FC-4CDA-9785-D3517B852A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372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canada-type-gibson</vt:lpstr>
      <vt:lpstr>Montserrat</vt:lpstr>
      <vt:lpstr>1_Office Theme</vt:lpstr>
      <vt:lpstr>think-cell Slide</vt:lpstr>
      <vt:lpstr>The Nuclear Energy Hype Cycle?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Nuclear Energy Hype Cycle?</dc:title>
  <dc:creator>Martin Hjelmeland</dc:creator>
  <cp:lastModifiedBy>Martin Hjelmeland</cp:lastModifiedBy>
  <cp:revision>1</cp:revision>
  <dcterms:created xsi:type="dcterms:W3CDTF">2023-10-26T05:23:26Z</dcterms:created>
  <dcterms:modified xsi:type="dcterms:W3CDTF">2023-10-26T05:25:56Z</dcterms:modified>
</cp:coreProperties>
</file>