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375"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2615" autoAdjust="0"/>
  </p:normalViewPr>
  <p:slideViewPr>
    <p:cSldViewPr snapToGrid="0">
      <p:cViewPr varScale="1">
        <p:scale>
          <a:sx n="139" d="100"/>
          <a:sy n="139" d="100"/>
        </p:scale>
        <p:origin x="9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6.5977359208523587E-2"/>
          <c:y val="2.8047648012976479E-2"/>
          <c:w val="0.90991678722487879"/>
          <c:h val="0.8068108236832805"/>
        </c:manualLayout>
      </c:layout>
      <c:barChart>
        <c:barDir val="col"/>
        <c:grouping val="clustered"/>
        <c:varyColors val="0"/>
        <c:ser>
          <c:idx val="0"/>
          <c:order val="0"/>
          <c:tx>
            <c:strRef>
              <c:f>Sheet1!$B$1</c:f>
              <c:strCache>
                <c:ptCount val="1"/>
                <c:pt idx="0">
                  <c:v>Death rates</c:v>
                </c:pt>
              </c:strCache>
            </c:strRef>
          </c:tx>
          <c:spPr>
            <a:solidFill>
              <a:schemeClr val="accent4"/>
            </a:solidFill>
            <a:ln w="12700">
              <a:solidFill>
                <a:schemeClr val="tx1"/>
              </a:solidFill>
            </a:ln>
            <a:effectLst/>
          </c:spPr>
          <c:invertIfNegative val="0"/>
          <c:dPt>
            <c:idx val="1"/>
            <c:invertIfNegative val="0"/>
            <c:bubble3D val="0"/>
            <c:spPr>
              <a:solidFill>
                <a:schemeClr val="accent2"/>
              </a:solidFill>
              <a:ln w="12700">
                <a:solidFill>
                  <a:schemeClr val="tx1"/>
                </a:solidFill>
              </a:ln>
              <a:effectLst/>
            </c:spPr>
            <c:extLst>
              <c:ext xmlns:c16="http://schemas.microsoft.com/office/drawing/2014/chart" uri="{C3380CC4-5D6E-409C-BE32-E72D297353CC}">
                <c16:uniqueId val="{00000001-B521-4E2F-9B48-5B7CBDA77094}"/>
              </c:ext>
            </c:extLst>
          </c:dPt>
          <c:dPt>
            <c:idx val="3"/>
            <c:invertIfNegative val="0"/>
            <c:bubble3D val="0"/>
            <c:spPr>
              <a:solidFill>
                <a:schemeClr val="accent2"/>
              </a:solidFill>
              <a:ln w="12700">
                <a:solidFill>
                  <a:schemeClr val="tx1"/>
                </a:solidFill>
              </a:ln>
              <a:effectLst/>
            </c:spPr>
            <c:extLst>
              <c:ext xmlns:c16="http://schemas.microsoft.com/office/drawing/2014/chart" uri="{C3380CC4-5D6E-409C-BE32-E72D297353CC}">
                <c16:uniqueId val="{00000003-B521-4E2F-9B48-5B7CBDA77094}"/>
              </c:ext>
            </c:extLst>
          </c:dPt>
          <c:dLbls>
            <c:spPr>
              <a:noFill/>
              <a:ln>
                <a:noFill/>
              </a:ln>
              <a:effectLst/>
            </c:spPr>
            <c:txPr>
              <a:bodyPr rot="0" spcFirstLastPara="1" vertOverflow="ellipsis" vert="horz" wrap="square" lIns="38100" tIns="19050" rIns="38100" bIns="19050" anchor="ctr" anchorCtr="1">
                <a:spAutoFit/>
              </a:bodyPr>
              <a:lstStyle/>
              <a:p>
                <a:pPr>
                  <a:defRPr sz="6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February 2021</c:v>
                </c:pt>
                <c:pt idx="1">
                  <c:v>February 2021</c:v>
                </c:pt>
                <c:pt idx="2">
                  <c:v>February 2030*</c:v>
                </c:pt>
                <c:pt idx="3">
                  <c:v>February 2030*</c:v>
                </c:pt>
              </c:strCache>
            </c:strRef>
          </c:cat>
          <c:val>
            <c:numRef>
              <c:f>Sheet1!$B$2:$B$5</c:f>
              <c:numCache>
                <c:formatCode>General</c:formatCode>
                <c:ptCount val="4"/>
                <c:pt idx="0">
                  <c:v>25.8</c:v>
                </c:pt>
                <c:pt idx="1">
                  <c:v>25.2</c:v>
                </c:pt>
                <c:pt idx="2">
                  <c:v>26.4</c:v>
                </c:pt>
                <c:pt idx="3">
                  <c:v>31.2</c:v>
                </c:pt>
              </c:numCache>
            </c:numRef>
          </c:val>
          <c:extLst>
            <c:ext xmlns:c16="http://schemas.microsoft.com/office/drawing/2014/chart" uri="{C3380CC4-5D6E-409C-BE32-E72D297353CC}">
              <c16:uniqueId val="{00000004-B521-4E2F-9B48-5B7CBDA77094}"/>
            </c:ext>
          </c:extLst>
        </c:ser>
        <c:dLbls>
          <c:showLegendKey val="0"/>
          <c:showVal val="0"/>
          <c:showCatName val="0"/>
          <c:showSerName val="0"/>
          <c:showPercent val="0"/>
          <c:showBubbleSize val="0"/>
        </c:dLbls>
        <c:gapWidth val="19"/>
        <c:overlap val="88"/>
        <c:axId val="687350352"/>
        <c:axId val="687351184"/>
      </c:barChart>
      <c:catAx>
        <c:axId val="68735035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5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87351184"/>
        <c:crosses val="autoZero"/>
        <c:auto val="1"/>
        <c:lblAlgn val="ctr"/>
        <c:lblOffset val="100"/>
        <c:noMultiLvlLbl val="0"/>
      </c:catAx>
      <c:valAx>
        <c:axId val="687351184"/>
        <c:scaling>
          <c:orientation val="minMax"/>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crossAx val="687350352"/>
        <c:crosses val="autoZero"/>
        <c:crossBetween val="between"/>
      </c:valAx>
      <c:spPr>
        <a:noFill/>
        <a:ln>
          <a:noFill/>
        </a:ln>
        <a:effectLst/>
      </c:spPr>
    </c:plotArea>
    <c:plotVisOnly val="1"/>
    <c:dispBlanksAs val="gap"/>
    <c:showDLblsOverMax val="0"/>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6.5977359208523587E-2"/>
          <c:y val="2.8047648012976479E-2"/>
          <c:w val="0.90991678722487879"/>
          <c:h val="0.8068108236832805"/>
        </c:manualLayout>
      </c:layout>
      <c:barChart>
        <c:barDir val="col"/>
        <c:grouping val="clustered"/>
        <c:varyColors val="0"/>
        <c:ser>
          <c:idx val="0"/>
          <c:order val="0"/>
          <c:tx>
            <c:strRef>
              <c:f>Sheet1!$B$1</c:f>
              <c:strCache>
                <c:ptCount val="1"/>
                <c:pt idx="0">
                  <c:v>Death rates</c:v>
                </c:pt>
              </c:strCache>
            </c:strRef>
          </c:tx>
          <c:spPr>
            <a:solidFill>
              <a:schemeClr val="accent5"/>
            </a:solidFill>
            <a:ln w="12700">
              <a:solidFill>
                <a:schemeClr val="tx1"/>
              </a:solidFill>
            </a:ln>
            <a:effectLst/>
          </c:spPr>
          <c:invertIfNegative val="0"/>
          <c:dPt>
            <c:idx val="1"/>
            <c:invertIfNegative val="0"/>
            <c:bubble3D val="0"/>
            <c:spPr>
              <a:solidFill>
                <a:schemeClr val="accent5"/>
              </a:solidFill>
              <a:ln w="12700">
                <a:solidFill>
                  <a:schemeClr val="tx1"/>
                </a:solidFill>
              </a:ln>
              <a:effectLst/>
            </c:spPr>
            <c:extLst>
              <c:ext xmlns:c16="http://schemas.microsoft.com/office/drawing/2014/chart" uri="{C3380CC4-5D6E-409C-BE32-E72D297353CC}">
                <c16:uniqueId val="{00000001-A5D4-4174-BB33-E4355D7176DC}"/>
              </c:ext>
            </c:extLst>
          </c:dPt>
          <c:dPt>
            <c:idx val="3"/>
            <c:invertIfNegative val="0"/>
            <c:bubble3D val="0"/>
            <c:spPr>
              <a:solidFill>
                <a:schemeClr val="accent5"/>
              </a:solidFill>
              <a:ln w="12700">
                <a:solidFill>
                  <a:schemeClr val="tx1"/>
                </a:solidFill>
              </a:ln>
              <a:effectLst/>
            </c:spPr>
            <c:extLst>
              <c:ext xmlns:c16="http://schemas.microsoft.com/office/drawing/2014/chart" uri="{C3380CC4-5D6E-409C-BE32-E72D297353CC}">
                <c16:uniqueId val="{00000003-A5D4-4174-BB33-E4355D7176DC}"/>
              </c:ext>
            </c:extLst>
          </c:dPt>
          <c:dLbls>
            <c:numFmt formatCode="#,##0.0" sourceLinked="0"/>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(1-11]</c:v>
                </c:pt>
                <c:pt idx="1">
                  <c:v>(11-21]</c:v>
                </c:pt>
                <c:pt idx="2">
                  <c:v>(21, 31]</c:v>
                </c:pt>
                <c:pt idx="3">
                  <c:v>(31-41]</c:v>
                </c:pt>
                <c:pt idx="4">
                  <c:v>(41-51]</c:v>
                </c:pt>
              </c:strCache>
            </c:strRef>
          </c:cat>
          <c:val>
            <c:numRef>
              <c:f>Sheet1!$B$2:$B$6</c:f>
              <c:numCache>
                <c:formatCode>General</c:formatCode>
                <c:ptCount val="5"/>
                <c:pt idx="0">
                  <c:v>11.6</c:v>
                </c:pt>
                <c:pt idx="1">
                  <c:v>28.1</c:v>
                </c:pt>
                <c:pt idx="2">
                  <c:v>26.4</c:v>
                </c:pt>
                <c:pt idx="3">
                  <c:v>36.1</c:v>
                </c:pt>
                <c:pt idx="4">
                  <c:v>38.5</c:v>
                </c:pt>
              </c:numCache>
            </c:numRef>
          </c:val>
          <c:extLst>
            <c:ext xmlns:c16="http://schemas.microsoft.com/office/drawing/2014/chart" uri="{C3380CC4-5D6E-409C-BE32-E72D297353CC}">
              <c16:uniqueId val="{00000004-A5D4-4174-BB33-E4355D7176DC}"/>
            </c:ext>
          </c:extLst>
        </c:ser>
        <c:dLbls>
          <c:showLegendKey val="0"/>
          <c:showVal val="0"/>
          <c:showCatName val="0"/>
          <c:showSerName val="0"/>
          <c:showPercent val="0"/>
          <c:showBubbleSize val="0"/>
        </c:dLbls>
        <c:gapWidth val="19"/>
        <c:overlap val="88"/>
        <c:axId val="687350352"/>
        <c:axId val="687351184"/>
      </c:barChart>
      <c:catAx>
        <c:axId val="68735035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1560000" spcFirstLastPara="1" vertOverflow="ellipsis" wrap="square" anchor="ctr" anchorCtr="1"/>
          <a:lstStyle/>
          <a:p>
            <a:pPr>
              <a:defRPr sz="5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87351184"/>
        <c:crosses val="autoZero"/>
        <c:auto val="1"/>
        <c:lblAlgn val="ctr"/>
        <c:lblOffset val="100"/>
        <c:noMultiLvlLbl val="0"/>
      </c:catAx>
      <c:valAx>
        <c:axId val="687351184"/>
        <c:scaling>
          <c:orientation val="minMax"/>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crossAx val="687350352"/>
        <c:crosses val="autoZero"/>
        <c:crossBetween val="between"/>
      </c:valAx>
      <c:spPr>
        <a:noFill/>
        <a:ln>
          <a:noFill/>
        </a:ln>
        <a:effectLst/>
      </c:spPr>
    </c:plotArea>
    <c:plotVisOnly val="1"/>
    <c:dispBlanksAs val="gap"/>
    <c:showDLblsOverMax val="0"/>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Sheet1!$C$1</c:f>
              <c:strCache>
                <c:ptCount val="1"/>
                <c:pt idx="0">
                  <c:v>France</c:v>
                </c:pt>
              </c:strCache>
            </c:strRef>
          </c:tx>
          <c:spPr>
            <a:ln w="19050" cap="rnd">
              <a:solidFill>
                <a:schemeClr val="accent2"/>
              </a:solidFill>
              <a:round/>
            </a:ln>
            <a:effectLst/>
          </c:spPr>
          <c:marker>
            <c:symbol val="none"/>
          </c:marker>
          <c:cat>
            <c:numRef>
              <c:f>Sheet1!$A$2:$A$58</c:f>
              <c:numCache>
                <c:formatCode>General</c:formatCode>
                <c:ptCount val="57"/>
                <c:pt idx="0">
                  <c:v>1965</c:v>
                </c:pt>
                <c:pt idx="1">
                  <c:v>1966</c:v>
                </c:pt>
                <c:pt idx="2">
                  <c:v>1967</c:v>
                </c:pt>
                <c:pt idx="3">
                  <c:v>1968</c:v>
                </c:pt>
                <c:pt idx="4">
                  <c:v>1969</c:v>
                </c:pt>
                <c:pt idx="5">
                  <c:v>1970</c:v>
                </c:pt>
                <c:pt idx="6">
                  <c:v>1971</c:v>
                </c:pt>
                <c:pt idx="7">
                  <c:v>1972</c:v>
                </c:pt>
                <c:pt idx="8">
                  <c:v>1973</c:v>
                </c:pt>
                <c:pt idx="9">
                  <c:v>1974</c:v>
                </c:pt>
                <c:pt idx="10">
                  <c:v>1975</c:v>
                </c:pt>
                <c:pt idx="11">
                  <c:v>1976</c:v>
                </c:pt>
                <c:pt idx="12">
                  <c:v>1977</c:v>
                </c:pt>
                <c:pt idx="13">
                  <c:v>1978</c:v>
                </c:pt>
                <c:pt idx="14">
                  <c:v>1979</c:v>
                </c:pt>
                <c:pt idx="15">
                  <c:v>1980</c:v>
                </c:pt>
                <c:pt idx="16">
                  <c:v>1981</c:v>
                </c:pt>
                <c:pt idx="17">
                  <c:v>1982</c:v>
                </c:pt>
                <c:pt idx="18">
                  <c:v>1983</c:v>
                </c:pt>
                <c:pt idx="19">
                  <c:v>1984</c:v>
                </c:pt>
                <c:pt idx="20">
                  <c:v>1985</c:v>
                </c:pt>
                <c:pt idx="21">
                  <c:v>1986</c:v>
                </c:pt>
                <c:pt idx="22">
                  <c:v>1987</c:v>
                </c:pt>
                <c:pt idx="23">
                  <c:v>1988</c:v>
                </c:pt>
                <c:pt idx="24">
                  <c:v>1989</c:v>
                </c:pt>
                <c:pt idx="25">
                  <c:v>1990</c:v>
                </c:pt>
                <c:pt idx="26">
                  <c:v>1991</c:v>
                </c:pt>
                <c:pt idx="27">
                  <c:v>1992</c:v>
                </c:pt>
                <c:pt idx="28">
                  <c:v>1993</c:v>
                </c:pt>
                <c:pt idx="29">
                  <c:v>1994</c:v>
                </c:pt>
                <c:pt idx="30">
                  <c:v>1995</c:v>
                </c:pt>
                <c:pt idx="31">
                  <c:v>1996</c:v>
                </c:pt>
                <c:pt idx="32">
                  <c:v>1997</c:v>
                </c:pt>
                <c:pt idx="33">
                  <c:v>1998</c:v>
                </c:pt>
                <c:pt idx="34">
                  <c:v>1999</c:v>
                </c:pt>
                <c:pt idx="35">
                  <c:v>2000</c:v>
                </c:pt>
                <c:pt idx="36">
                  <c:v>2001</c:v>
                </c:pt>
                <c:pt idx="37">
                  <c:v>2002</c:v>
                </c:pt>
                <c:pt idx="38">
                  <c:v>2003</c:v>
                </c:pt>
                <c:pt idx="39">
                  <c:v>2004</c:v>
                </c:pt>
                <c:pt idx="40">
                  <c:v>2005</c:v>
                </c:pt>
                <c:pt idx="41">
                  <c:v>2006</c:v>
                </c:pt>
                <c:pt idx="42">
                  <c:v>2007</c:v>
                </c:pt>
                <c:pt idx="43">
                  <c:v>2008</c:v>
                </c:pt>
                <c:pt idx="44">
                  <c:v>2009</c:v>
                </c:pt>
                <c:pt idx="45">
                  <c:v>2010</c:v>
                </c:pt>
                <c:pt idx="46">
                  <c:v>2011</c:v>
                </c:pt>
                <c:pt idx="47">
                  <c:v>2012</c:v>
                </c:pt>
                <c:pt idx="48">
                  <c:v>2013</c:v>
                </c:pt>
                <c:pt idx="49">
                  <c:v>2014</c:v>
                </c:pt>
                <c:pt idx="50">
                  <c:v>2015</c:v>
                </c:pt>
                <c:pt idx="51">
                  <c:v>2016</c:v>
                </c:pt>
                <c:pt idx="52">
                  <c:v>2017</c:v>
                </c:pt>
                <c:pt idx="53">
                  <c:v>2018</c:v>
                </c:pt>
                <c:pt idx="54">
                  <c:v>2019</c:v>
                </c:pt>
                <c:pt idx="55">
                  <c:v>2020</c:v>
                </c:pt>
                <c:pt idx="56">
                  <c:v>2021</c:v>
                </c:pt>
              </c:numCache>
            </c:numRef>
          </c:cat>
          <c:val>
            <c:numRef>
              <c:f>Sheet1!$C$2:$C$58</c:f>
              <c:numCache>
                <c:formatCode>General</c:formatCode>
                <c:ptCount val="57"/>
                <c:pt idx="0">
                  <c:v>10.779330253601</c:v>
                </c:pt>
                <c:pt idx="1">
                  <c:v>11.8975009918212</c:v>
                </c:pt>
                <c:pt idx="2">
                  <c:v>9.949951171875</c:v>
                </c:pt>
                <c:pt idx="3">
                  <c:v>10.6739234924316</c:v>
                </c:pt>
                <c:pt idx="4">
                  <c:v>10.2494249343872</c:v>
                </c:pt>
                <c:pt idx="5">
                  <c:v>10.4361095428466</c:v>
                </c:pt>
                <c:pt idx="6">
                  <c:v>9.3547945022583008</c:v>
                </c:pt>
                <c:pt idx="7">
                  <c:v>9.5122013092040998</c:v>
                </c:pt>
                <c:pt idx="8">
                  <c:v>8.6326484680175692</c:v>
                </c:pt>
                <c:pt idx="9">
                  <c:v>9.9694185256958008</c:v>
                </c:pt>
                <c:pt idx="10">
                  <c:v>11.624996185302701</c:v>
                </c:pt>
                <c:pt idx="11">
                  <c:v>8.9888210296630806</c:v>
                </c:pt>
                <c:pt idx="12">
                  <c:v>12.939471244811999</c:v>
                </c:pt>
                <c:pt idx="13">
                  <c:v>12.9182424545288</c:v>
                </c:pt>
                <c:pt idx="14">
                  <c:v>13.466321945190399</c:v>
                </c:pt>
                <c:pt idx="15">
                  <c:v>16.6474285125732</c:v>
                </c:pt>
                <c:pt idx="16">
                  <c:v>22.631980895996001</c:v>
                </c:pt>
                <c:pt idx="17">
                  <c:v>23.749937057495099</c:v>
                </c:pt>
                <c:pt idx="18">
                  <c:v>27.476108551025298</c:v>
                </c:pt>
                <c:pt idx="19">
                  <c:v>31.831201553344702</c:v>
                </c:pt>
                <c:pt idx="20">
                  <c:v>34.293697357177699</c:v>
                </c:pt>
                <c:pt idx="21">
                  <c:v>36.986274719238203</c:v>
                </c:pt>
                <c:pt idx="22">
                  <c:v>38.556911468505803</c:v>
                </c:pt>
                <c:pt idx="23">
                  <c:v>39.865657806396399</c:v>
                </c:pt>
                <c:pt idx="24">
                  <c:v>39.045589447021399</c:v>
                </c:pt>
                <c:pt idx="25">
                  <c:v>39.753818511962798</c:v>
                </c:pt>
                <c:pt idx="26">
                  <c:v>39.54541015625</c:v>
                </c:pt>
                <c:pt idx="27">
                  <c:v>41.109203338622997</c:v>
                </c:pt>
                <c:pt idx="28">
                  <c:v>43.634506225585902</c:v>
                </c:pt>
                <c:pt idx="29">
                  <c:v>44.860221862792898</c:v>
                </c:pt>
                <c:pt idx="30">
                  <c:v>44.977951049804602</c:v>
                </c:pt>
                <c:pt idx="31">
                  <c:v>44.6157417297363</c:v>
                </c:pt>
                <c:pt idx="32">
                  <c:v>44.877632141113203</c:v>
                </c:pt>
                <c:pt idx="33">
                  <c:v>42.986083984375</c:v>
                </c:pt>
                <c:pt idx="34">
                  <c:v>43.849010467529297</c:v>
                </c:pt>
                <c:pt idx="35">
                  <c:v>44.6560859680175</c:v>
                </c:pt>
                <c:pt idx="36">
                  <c:v>45.144390106201101</c:v>
                </c:pt>
                <c:pt idx="37">
                  <c:v>45.471443176269503</c:v>
                </c:pt>
                <c:pt idx="38">
                  <c:v>44.989547729492102</c:v>
                </c:pt>
                <c:pt idx="39">
                  <c:v>45.058868408203097</c:v>
                </c:pt>
                <c:pt idx="40">
                  <c:v>44.721855163574197</c:v>
                </c:pt>
                <c:pt idx="41">
                  <c:v>45.277938842773402</c:v>
                </c:pt>
                <c:pt idx="42">
                  <c:v>45.473838806152301</c:v>
                </c:pt>
                <c:pt idx="43">
                  <c:v>46.0816841125488</c:v>
                </c:pt>
                <c:pt idx="44">
                  <c:v>45.440174102783203</c:v>
                </c:pt>
                <c:pt idx="45">
                  <c:v>46.293628692626903</c:v>
                </c:pt>
                <c:pt idx="46">
                  <c:v>47.829757690429602</c:v>
                </c:pt>
                <c:pt idx="47">
                  <c:v>47.961021423339801</c:v>
                </c:pt>
                <c:pt idx="48">
                  <c:v>48.486328125</c:v>
                </c:pt>
                <c:pt idx="49">
                  <c:v>51.104915618896399</c:v>
                </c:pt>
                <c:pt idx="50">
                  <c:v>50.400917053222599</c:v>
                </c:pt>
                <c:pt idx="51">
                  <c:v>48.489883422851499</c:v>
                </c:pt>
                <c:pt idx="52">
                  <c:v>47.558296203613203</c:v>
                </c:pt>
                <c:pt idx="53">
                  <c:v>49.694011688232401</c:v>
                </c:pt>
                <c:pt idx="54">
                  <c:v>49.326259613037102</c:v>
                </c:pt>
                <c:pt idx="55">
                  <c:v>51.033252716064403</c:v>
                </c:pt>
                <c:pt idx="56">
                  <c:v>50.128501892089801</c:v>
                </c:pt>
              </c:numCache>
            </c:numRef>
          </c:val>
          <c:smooth val="0"/>
          <c:extLst>
            <c:ext xmlns:c16="http://schemas.microsoft.com/office/drawing/2014/chart" uri="{C3380CC4-5D6E-409C-BE32-E72D297353CC}">
              <c16:uniqueId val="{00000001-E5FA-44BA-8BA1-7D843B9E06FA}"/>
            </c:ext>
          </c:extLst>
        </c:ser>
        <c:ser>
          <c:idx val="2"/>
          <c:order val="1"/>
          <c:tx>
            <c:strRef>
              <c:f>Sheet1!$D$1</c:f>
              <c:strCache>
                <c:ptCount val="1"/>
                <c:pt idx="0">
                  <c:v>Germany</c:v>
                </c:pt>
              </c:strCache>
            </c:strRef>
          </c:tx>
          <c:spPr>
            <a:ln w="19050" cap="rnd">
              <a:solidFill>
                <a:schemeClr val="accent3"/>
              </a:solidFill>
              <a:round/>
            </a:ln>
            <a:effectLst/>
          </c:spPr>
          <c:marker>
            <c:symbol val="none"/>
          </c:marker>
          <c:cat>
            <c:numRef>
              <c:f>Sheet1!$A$2:$A$58</c:f>
              <c:numCache>
                <c:formatCode>General</c:formatCode>
                <c:ptCount val="57"/>
                <c:pt idx="0">
                  <c:v>1965</c:v>
                </c:pt>
                <c:pt idx="1">
                  <c:v>1966</c:v>
                </c:pt>
                <c:pt idx="2">
                  <c:v>1967</c:v>
                </c:pt>
                <c:pt idx="3">
                  <c:v>1968</c:v>
                </c:pt>
                <c:pt idx="4">
                  <c:v>1969</c:v>
                </c:pt>
                <c:pt idx="5">
                  <c:v>1970</c:v>
                </c:pt>
                <c:pt idx="6">
                  <c:v>1971</c:v>
                </c:pt>
                <c:pt idx="7">
                  <c:v>1972</c:v>
                </c:pt>
                <c:pt idx="8">
                  <c:v>1973</c:v>
                </c:pt>
                <c:pt idx="9">
                  <c:v>1974</c:v>
                </c:pt>
                <c:pt idx="10">
                  <c:v>1975</c:v>
                </c:pt>
                <c:pt idx="11">
                  <c:v>1976</c:v>
                </c:pt>
                <c:pt idx="12">
                  <c:v>1977</c:v>
                </c:pt>
                <c:pt idx="13">
                  <c:v>1978</c:v>
                </c:pt>
                <c:pt idx="14">
                  <c:v>1979</c:v>
                </c:pt>
                <c:pt idx="15">
                  <c:v>1980</c:v>
                </c:pt>
                <c:pt idx="16">
                  <c:v>1981</c:v>
                </c:pt>
                <c:pt idx="17">
                  <c:v>1982</c:v>
                </c:pt>
                <c:pt idx="18">
                  <c:v>1983</c:v>
                </c:pt>
                <c:pt idx="19">
                  <c:v>1984</c:v>
                </c:pt>
                <c:pt idx="20">
                  <c:v>1985</c:v>
                </c:pt>
                <c:pt idx="21">
                  <c:v>1986</c:v>
                </c:pt>
                <c:pt idx="22">
                  <c:v>1987</c:v>
                </c:pt>
                <c:pt idx="23">
                  <c:v>1988</c:v>
                </c:pt>
                <c:pt idx="24">
                  <c:v>1989</c:v>
                </c:pt>
                <c:pt idx="25">
                  <c:v>1990</c:v>
                </c:pt>
                <c:pt idx="26">
                  <c:v>1991</c:v>
                </c:pt>
                <c:pt idx="27">
                  <c:v>1992</c:v>
                </c:pt>
                <c:pt idx="28">
                  <c:v>1993</c:v>
                </c:pt>
                <c:pt idx="29">
                  <c:v>1994</c:v>
                </c:pt>
                <c:pt idx="30">
                  <c:v>1995</c:v>
                </c:pt>
                <c:pt idx="31">
                  <c:v>1996</c:v>
                </c:pt>
                <c:pt idx="32">
                  <c:v>1997</c:v>
                </c:pt>
                <c:pt idx="33">
                  <c:v>1998</c:v>
                </c:pt>
                <c:pt idx="34">
                  <c:v>1999</c:v>
                </c:pt>
                <c:pt idx="35">
                  <c:v>2000</c:v>
                </c:pt>
                <c:pt idx="36">
                  <c:v>2001</c:v>
                </c:pt>
                <c:pt idx="37">
                  <c:v>2002</c:v>
                </c:pt>
                <c:pt idx="38">
                  <c:v>2003</c:v>
                </c:pt>
                <c:pt idx="39">
                  <c:v>2004</c:v>
                </c:pt>
                <c:pt idx="40">
                  <c:v>2005</c:v>
                </c:pt>
                <c:pt idx="41">
                  <c:v>2006</c:v>
                </c:pt>
                <c:pt idx="42">
                  <c:v>2007</c:v>
                </c:pt>
                <c:pt idx="43">
                  <c:v>2008</c:v>
                </c:pt>
                <c:pt idx="44">
                  <c:v>2009</c:v>
                </c:pt>
                <c:pt idx="45">
                  <c:v>2010</c:v>
                </c:pt>
                <c:pt idx="46">
                  <c:v>2011</c:v>
                </c:pt>
                <c:pt idx="47">
                  <c:v>2012</c:v>
                </c:pt>
                <c:pt idx="48">
                  <c:v>2013</c:v>
                </c:pt>
                <c:pt idx="49">
                  <c:v>2014</c:v>
                </c:pt>
                <c:pt idx="50">
                  <c:v>2015</c:v>
                </c:pt>
                <c:pt idx="51">
                  <c:v>2016</c:v>
                </c:pt>
                <c:pt idx="52">
                  <c:v>2017</c:v>
                </c:pt>
                <c:pt idx="53">
                  <c:v>2018</c:v>
                </c:pt>
                <c:pt idx="54">
                  <c:v>2019</c:v>
                </c:pt>
                <c:pt idx="55">
                  <c:v>2020</c:v>
                </c:pt>
                <c:pt idx="56">
                  <c:v>2021</c:v>
                </c:pt>
              </c:numCache>
            </c:numRef>
          </c:cat>
          <c:val>
            <c:numRef>
              <c:f>Sheet1!$D$2:$D$58</c:f>
              <c:numCache>
                <c:formatCode>General</c:formatCode>
                <c:ptCount val="57"/>
                <c:pt idx="0">
                  <c:v>1.62568366527557</c:v>
                </c:pt>
                <c:pt idx="1">
                  <c:v>1.7668713331222501</c:v>
                </c:pt>
                <c:pt idx="2">
                  <c:v>1.7753117084503101</c:v>
                </c:pt>
                <c:pt idx="3">
                  <c:v>1.73419654369354</c:v>
                </c:pt>
                <c:pt idx="4">
                  <c:v>1.59540808200836</c:v>
                </c:pt>
                <c:pt idx="5">
                  <c:v>2.0274238586425701</c:v>
                </c:pt>
                <c:pt idx="6">
                  <c:v>1.66376769542694</c:v>
                </c:pt>
                <c:pt idx="7">
                  <c:v>1.83863306045532</c:v>
                </c:pt>
                <c:pt idx="8">
                  <c:v>2.07521152496337</c:v>
                </c:pt>
                <c:pt idx="9">
                  <c:v>2.4660115242004301</c:v>
                </c:pt>
                <c:pt idx="10">
                  <c:v>3.2547130584716801</c:v>
                </c:pt>
                <c:pt idx="11">
                  <c:v>3.2070438861846902</c:v>
                </c:pt>
                <c:pt idx="12">
                  <c:v>4.3180203437805096</c:v>
                </c:pt>
                <c:pt idx="13">
                  <c:v>4.4071545600891104</c:v>
                </c:pt>
                <c:pt idx="14">
                  <c:v>4.7160487174987704</c:v>
                </c:pt>
                <c:pt idx="15">
                  <c:v>5.1990203857421804</c:v>
                </c:pt>
                <c:pt idx="16">
                  <c:v>6.1013774871826101</c:v>
                </c:pt>
                <c:pt idx="17">
                  <c:v>6.9474511146545401</c:v>
                </c:pt>
                <c:pt idx="18">
                  <c:v>7.0113749504089302</c:v>
                </c:pt>
                <c:pt idx="19">
                  <c:v>8.5406560897827095</c:v>
                </c:pt>
                <c:pt idx="20">
                  <c:v>10.490980148315399</c:v>
                </c:pt>
                <c:pt idx="21">
                  <c:v>10.1130599975585</c:v>
                </c:pt>
                <c:pt idx="22">
                  <c:v>10.880977630615201</c:v>
                </c:pt>
                <c:pt idx="23">
                  <c:v>11.835428237915</c:v>
                </c:pt>
                <c:pt idx="24">
                  <c:v>12.1673278808593</c:v>
                </c:pt>
                <c:pt idx="25">
                  <c:v>11.6579036712646</c:v>
                </c:pt>
                <c:pt idx="26">
                  <c:v>11.495505332946699</c:v>
                </c:pt>
                <c:pt idx="27">
                  <c:v>12.7591533660888</c:v>
                </c:pt>
                <c:pt idx="28">
                  <c:v>12.495623588561999</c:v>
                </c:pt>
                <c:pt idx="29">
                  <c:v>12.589749336242599</c:v>
                </c:pt>
                <c:pt idx="30">
                  <c:v>12.8900346755981</c:v>
                </c:pt>
                <c:pt idx="31">
                  <c:v>12.851330757141101</c:v>
                </c:pt>
                <c:pt idx="32">
                  <c:v>13.7276706695556</c:v>
                </c:pt>
                <c:pt idx="33">
                  <c:v>13.3781375885009</c:v>
                </c:pt>
                <c:pt idx="34">
                  <c:v>14.3981828689575</c:v>
                </c:pt>
                <c:pt idx="35">
                  <c:v>14.954261779785099</c:v>
                </c:pt>
                <c:pt idx="36">
                  <c:v>14.827654838561999</c:v>
                </c:pt>
                <c:pt idx="37">
                  <c:v>15.047558784484799</c:v>
                </c:pt>
                <c:pt idx="38">
                  <c:v>15.095838546752899</c:v>
                </c:pt>
                <c:pt idx="39">
                  <c:v>16.037395477294901</c:v>
                </c:pt>
                <c:pt idx="40">
                  <c:v>16.513673782348601</c:v>
                </c:pt>
                <c:pt idx="41">
                  <c:v>17.274755477905199</c:v>
                </c:pt>
                <c:pt idx="42">
                  <c:v>17.447813034057599</c:v>
                </c:pt>
                <c:pt idx="43">
                  <c:v>18.0136814117431</c:v>
                </c:pt>
                <c:pt idx="44">
                  <c:v>18.2479743957519</c:v>
                </c:pt>
                <c:pt idx="45">
                  <c:v>18.523353576660099</c:v>
                </c:pt>
                <c:pt idx="46">
                  <c:v>18.269811630248999</c:v>
                </c:pt>
                <c:pt idx="47">
                  <c:v>18.8561096191406</c:v>
                </c:pt>
                <c:pt idx="48">
                  <c:v>18.6405944824218</c:v>
                </c:pt>
                <c:pt idx="49">
                  <c:v>20.088365554809499</c:v>
                </c:pt>
                <c:pt idx="50">
                  <c:v>21.101060867309499</c:v>
                </c:pt>
                <c:pt idx="51">
                  <c:v>20.268405914306602</c:v>
                </c:pt>
                <c:pt idx="52">
                  <c:v>21.2063999176025</c:v>
                </c:pt>
                <c:pt idx="53">
                  <c:v>22.1725044250488</c:v>
                </c:pt>
                <c:pt idx="54">
                  <c:v>23.907140731811499</c:v>
                </c:pt>
                <c:pt idx="55">
                  <c:v>25.850027084350501</c:v>
                </c:pt>
                <c:pt idx="56">
                  <c:v>24.3869514465332</c:v>
                </c:pt>
              </c:numCache>
            </c:numRef>
          </c:val>
          <c:smooth val="0"/>
          <c:extLst>
            <c:ext xmlns:c16="http://schemas.microsoft.com/office/drawing/2014/chart" uri="{C3380CC4-5D6E-409C-BE32-E72D297353CC}">
              <c16:uniqueId val="{00000002-E5FA-44BA-8BA1-7D843B9E06FA}"/>
            </c:ext>
          </c:extLst>
        </c:ser>
        <c:ser>
          <c:idx val="5"/>
          <c:order val="2"/>
          <c:tx>
            <c:strRef>
              <c:f>Sheet1!$G$1</c:f>
              <c:strCache>
                <c:ptCount val="1"/>
                <c:pt idx="0">
                  <c:v>Sweden</c:v>
                </c:pt>
              </c:strCache>
            </c:strRef>
          </c:tx>
          <c:spPr>
            <a:ln w="19050" cap="rnd">
              <a:solidFill>
                <a:schemeClr val="accent6"/>
              </a:solidFill>
              <a:round/>
            </a:ln>
            <a:effectLst/>
          </c:spPr>
          <c:marker>
            <c:symbol val="none"/>
          </c:marker>
          <c:cat>
            <c:numRef>
              <c:f>Sheet1!$A$2:$A$58</c:f>
              <c:numCache>
                <c:formatCode>General</c:formatCode>
                <c:ptCount val="57"/>
                <c:pt idx="0">
                  <c:v>1965</c:v>
                </c:pt>
                <c:pt idx="1">
                  <c:v>1966</c:v>
                </c:pt>
                <c:pt idx="2">
                  <c:v>1967</c:v>
                </c:pt>
                <c:pt idx="3">
                  <c:v>1968</c:v>
                </c:pt>
                <c:pt idx="4">
                  <c:v>1969</c:v>
                </c:pt>
                <c:pt idx="5">
                  <c:v>1970</c:v>
                </c:pt>
                <c:pt idx="6">
                  <c:v>1971</c:v>
                </c:pt>
                <c:pt idx="7">
                  <c:v>1972</c:v>
                </c:pt>
                <c:pt idx="8">
                  <c:v>1973</c:v>
                </c:pt>
                <c:pt idx="9">
                  <c:v>1974</c:v>
                </c:pt>
                <c:pt idx="10">
                  <c:v>1975</c:v>
                </c:pt>
                <c:pt idx="11">
                  <c:v>1976</c:v>
                </c:pt>
                <c:pt idx="12">
                  <c:v>1977</c:v>
                </c:pt>
                <c:pt idx="13">
                  <c:v>1978</c:v>
                </c:pt>
                <c:pt idx="14">
                  <c:v>1979</c:v>
                </c:pt>
                <c:pt idx="15">
                  <c:v>1980</c:v>
                </c:pt>
                <c:pt idx="16">
                  <c:v>1981</c:v>
                </c:pt>
                <c:pt idx="17">
                  <c:v>1982</c:v>
                </c:pt>
                <c:pt idx="18">
                  <c:v>1983</c:v>
                </c:pt>
                <c:pt idx="19">
                  <c:v>1984</c:v>
                </c:pt>
                <c:pt idx="20">
                  <c:v>1985</c:v>
                </c:pt>
                <c:pt idx="21">
                  <c:v>1986</c:v>
                </c:pt>
                <c:pt idx="22">
                  <c:v>1987</c:v>
                </c:pt>
                <c:pt idx="23">
                  <c:v>1988</c:v>
                </c:pt>
                <c:pt idx="24">
                  <c:v>1989</c:v>
                </c:pt>
                <c:pt idx="25">
                  <c:v>1990</c:v>
                </c:pt>
                <c:pt idx="26">
                  <c:v>1991</c:v>
                </c:pt>
                <c:pt idx="27">
                  <c:v>1992</c:v>
                </c:pt>
                <c:pt idx="28">
                  <c:v>1993</c:v>
                </c:pt>
                <c:pt idx="29">
                  <c:v>1994</c:v>
                </c:pt>
                <c:pt idx="30">
                  <c:v>1995</c:v>
                </c:pt>
                <c:pt idx="31">
                  <c:v>1996</c:v>
                </c:pt>
                <c:pt idx="32">
                  <c:v>1997</c:v>
                </c:pt>
                <c:pt idx="33">
                  <c:v>1998</c:v>
                </c:pt>
                <c:pt idx="34">
                  <c:v>1999</c:v>
                </c:pt>
                <c:pt idx="35">
                  <c:v>2000</c:v>
                </c:pt>
                <c:pt idx="36">
                  <c:v>2001</c:v>
                </c:pt>
                <c:pt idx="37">
                  <c:v>2002</c:v>
                </c:pt>
                <c:pt idx="38">
                  <c:v>2003</c:v>
                </c:pt>
                <c:pt idx="39">
                  <c:v>2004</c:v>
                </c:pt>
                <c:pt idx="40">
                  <c:v>2005</c:v>
                </c:pt>
                <c:pt idx="41">
                  <c:v>2006</c:v>
                </c:pt>
                <c:pt idx="42">
                  <c:v>2007</c:v>
                </c:pt>
                <c:pt idx="43">
                  <c:v>2008</c:v>
                </c:pt>
                <c:pt idx="44">
                  <c:v>2009</c:v>
                </c:pt>
                <c:pt idx="45">
                  <c:v>2010</c:v>
                </c:pt>
                <c:pt idx="46">
                  <c:v>2011</c:v>
                </c:pt>
                <c:pt idx="47">
                  <c:v>2012</c:v>
                </c:pt>
                <c:pt idx="48">
                  <c:v>2013</c:v>
                </c:pt>
                <c:pt idx="49">
                  <c:v>2014</c:v>
                </c:pt>
                <c:pt idx="50">
                  <c:v>2015</c:v>
                </c:pt>
                <c:pt idx="51">
                  <c:v>2016</c:v>
                </c:pt>
                <c:pt idx="52">
                  <c:v>2017</c:v>
                </c:pt>
                <c:pt idx="53">
                  <c:v>2018</c:v>
                </c:pt>
                <c:pt idx="54">
                  <c:v>2019</c:v>
                </c:pt>
                <c:pt idx="55">
                  <c:v>2020</c:v>
                </c:pt>
                <c:pt idx="56">
                  <c:v>2021</c:v>
                </c:pt>
              </c:numCache>
            </c:numRef>
          </c:cat>
          <c:val>
            <c:numRef>
              <c:f>Sheet1!$G$2:$G$58</c:f>
              <c:numCache>
                <c:formatCode>General</c:formatCode>
                <c:ptCount val="57"/>
                <c:pt idx="0">
                  <c:v>34.946456909179602</c:v>
                </c:pt>
                <c:pt idx="1">
                  <c:v>32.130508422851499</c:v>
                </c:pt>
                <c:pt idx="2">
                  <c:v>33.987464904785099</c:v>
                </c:pt>
                <c:pt idx="3">
                  <c:v>31.457582473754801</c:v>
                </c:pt>
                <c:pt idx="4">
                  <c:v>27.025169372558501</c:v>
                </c:pt>
                <c:pt idx="5">
                  <c:v>25.333845138549801</c:v>
                </c:pt>
                <c:pt idx="6">
                  <c:v>31.2049961090087</c:v>
                </c:pt>
                <c:pt idx="7">
                  <c:v>32.102951049804602</c:v>
                </c:pt>
                <c:pt idx="8">
                  <c:v>34.140487670898402</c:v>
                </c:pt>
                <c:pt idx="9">
                  <c:v>35.291854858398402</c:v>
                </c:pt>
                <c:pt idx="10">
                  <c:v>38.796134948730398</c:v>
                </c:pt>
                <c:pt idx="11">
                  <c:v>37.0768013000488</c:v>
                </c:pt>
                <c:pt idx="12">
                  <c:v>38.863651275634702</c:v>
                </c:pt>
                <c:pt idx="13">
                  <c:v>37.026824951171797</c:v>
                </c:pt>
                <c:pt idx="14">
                  <c:v>35.444835662841797</c:v>
                </c:pt>
                <c:pt idx="15">
                  <c:v>39.239059448242102</c:v>
                </c:pt>
                <c:pt idx="16">
                  <c:v>45.047893524169901</c:v>
                </c:pt>
                <c:pt idx="17">
                  <c:v>45.763023376464801</c:v>
                </c:pt>
                <c:pt idx="18">
                  <c:v>51.363147735595703</c:v>
                </c:pt>
                <c:pt idx="19">
                  <c:v>55.16450881958</c:v>
                </c:pt>
                <c:pt idx="20">
                  <c:v>55.210281372070298</c:v>
                </c:pt>
                <c:pt idx="21">
                  <c:v>53.703384399413999</c:v>
                </c:pt>
                <c:pt idx="22">
                  <c:v>58.407962799072202</c:v>
                </c:pt>
                <c:pt idx="23">
                  <c:v>59.796993255615199</c:v>
                </c:pt>
                <c:pt idx="24">
                  <c:v>60.420417785644503</c:v>
                </c:pt>
                <c:pt idx="25">
                  <c:v>60.69140625</c:v>
                </c:pt>
                <c:pt idx="26">
                  <c:v>63.485931396484297</c:v>
                </c:pt>
                <c:pt idx="27">
                  <c:v>62.381858825683601</c:v>
                </c:pt>
                <c:pt idx="28">
                  <c:v>62.333816528320298</c:v>
                </c:pt>
                <c:pt idx="29">
                  <c:v>60.410350799560497</c:v>
                </c:pt>
                <c:pt idx="30">
                  <c:v>62.477893829345703</c:v>
                </c:pt>
                <c:pt idx="31">
                  <c:v>58.508235931396399</c:v>
                </c:pt>
                <c:pt idx="32">
                  <c:v>62.7820014953613</c:v>
                </c:pt>
                <c:pt idx="33">
                  <c:v>61.885673522949197</c:v>
                </c:pt>
                <c:pt idx="34">
                  <c:v>62.251697540283203</c:v>
                </c:pt>
                <c:pt idx="35">
                  <c:v>64.028495788574205</c:v>
                </c:pt>
                <c:pt idx="36">
                  <c:v>65.466163635253906</c:v>
                </c:pt>
                <c:pt idx="37">
                  <c:v>62.236946105957003</c:v>
                </c:pt>
                <c:pt idx="38">
                  <c:v>58.398605346679602</c:v>
                </c:pt>
                <c:pt idx="39">
                  <c:v>62.599903106689403</c:v>
                </c:pt>
                <c:pt idx="40">
                  <c:v>64.068504333496094</c:v>
                </c:pt>
                <c:pt idx="41">
                  <c:v>60.914291381835902</c:v>
                </c:pt>
                <c:pt idx="42">
                  <c:v>62.578201293945298</c:v>
                </c:pt>
                <c:pt idx="43">
                  <c:v>63.871105194091797</c:v>
                </c:pt>
                <c:pt idx="44">
                  <c:v>62.985946655273402</c:v>
                </c:pt>
                <c:pt idx="45">
                  <c:v>63.085186004638601</c:v>
                </c:pt>
                <c:pt idx="46">
                  <c:v>65.907669067382798</c:v>
                </c:pt>
                <c:pt idx="47">
                  <c:v>69.130279541015597</c:v>
                </c:pt>
                <c:pt idx="48">
                  <c:v>67.387977600097599</c:v>
                </c:pt>
                <c:pt idx="49">
                  <c:v>68.3671875</c:v>
                </c:pt>
                <c:pt idx="50">
                  <c:v>69.749397277832003</c:v>
                </c:pt>
                <c:pt idx="51">
                  <c:v>68.3289794921875</c:v>
                </c:pt>
                <c:pt idx="52">
                  <c:v>69.652320861816406</c:v>
                </c:pt>
                <c:pt idx="53">
                  <c:v>70.081474304199205</c:v>
                </c:pt>
                <c:pt idx="54">
                  <c:v>69.565879821777301</c:v>
                </c:pt>
                <c:pt idx="55">
                  <c:v>71.113609313964801</c:v>
                </c:pt>
                <c:pt idx="56">
                  <c:v>71.934196472167898</c:v>
                </c:pt>
              </c:numCache>
            </c:numRef>
          </c:val>
          <c:smooth val="0"/>
          <c:extLst>
            <c:ext xmlns:c16="http://schemas.microsoft.com/office/drawing/2014/chart" uri="{C3380CC4-5D6E-409C-BE32-E72D297353CC}">
              <c16:uniqueId val="{00000005-E5FA-44BA-8BA1-7D843B9E06FA}"/>
            </c:ext>
          </c:extLst>
        </c:ser>
        <c:dLbls>
          <c:showLegendKey val="0"/>
          <c:showVal val="0"/>
          <c:showCatName val="0"/>
          <c:showSerName val="0"/>
          <c:showPercent val="0"/>
          <c:showBubbleSize val="0"/>
        </c:dLbls>
        <c:smooth val="0"/>
        <c:axId val="1247999727"/>
        <c:axId val="1247995983"/>
      </c:lineChart>
      <c:catAx>
        <c:axId val="1247999727"/>
        <c:scaling>
          <c:orientation val="minMax"/>
        </c:scaling>
        <c:delete val="0"/>
        <c:axPos val="b"/>
        <c:numFmt formatCode="General" sourceLinked="1"/>
        <c:majorTickMark val="out"/>
        <c:minorTickMark val="none"/>
        <c:tickLblPos val="nextTo"/>
        <c:spPr>
          <a:noFill/>
          <a:ln w="9525" cap="flat" cmpd="sng" algn="ctr">
            <a:solidFill>
              <a:schemeClr val="tx1"/>
            </a:solidFill>
            <a:miter lim="800000"/>
          </a:ln>
          <a:effectLst/>
        </c:spPr>
        <c:txPr>
          <a:bodyPr rot="-60000000" spcFirstLastPara="1" vertOverflow="ellipsis" vert="horz" wrap="square" anchor="ctr" anchorCtr="1"/>
          <a:lstStyle/>
          <a:p>
            <a:pPr>
              <a:defRPr sz="600" b="0" i="0" u="none" strike="noStrike" kern="1200" baseline="0">
                <a:solidFill>
                  <a:schemeClr val="tx1"/>
                </a:solidFill>
                <a:latin typeface="+mn-lt"/>
                <a:ea typeface="+mn-ea"/>
                <a:cs typeface="+mn-cs"/>
              </a:defRPr>
            </a:pPr>
            <a:endParaRPr lang="en-US"/>
          </a:p>
        </c:txPr>
        <c:crossAx val="1247995983"/>
        <c:crosses val="autoZero"/>
        <c:auto val="1"/>
        <c:lblAlgn val="ctr"/>
        <c:lblOffset val="100"/>
        <c:noMultiLvlLbl val="0"/>
      </c:catAx>
      <c:valAx>
        <c:axId val="1247995983"/>
        <c:scaling>
          <c:orientation val="minMax"/>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500" b="0" i="0" u="none" strike="noStrike" kern="1200" baseline="0">
                <a:solidFill>
                  <a:schemeClr val="tx1"/>
                </a:solidFill>
                <a:latin typeface="+mn-lt"/>
                <a:ea typeface="+mn-ea"/>
                <a:cs typeface="+mn-cs"/>
              </a:defRPr>
            </a:pPr>
            <a:endParaRPr lang="en-US"/>
          </a:p>
        </c:txPr>
        <c:crossAx val="12479997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solidFill>
            <a:schemeClr val="tx1"/>
          </a:solidFill>
          <a:latin typeface="+mn-lt"/>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6.5977359208523587E-2"/>
          <c:y val="2.8047648012976479E-2"/>
          <c:w val="0.90991678722487879"/>
          <c:h val="0.8068108236832805"/>
        </c:manualLayout>
      </c:layout>
      <c:barChart>
        <c:barDir val="col"/>
        <c:grouping val="clustered"/>
        <c:varyColors val="0"/>
        <c:ser>
          <c:idx val="0"/>
          <c:order val="0"/>
          <c:tx>
            <c:strRef>
              <c:f>Sheet1!$B$1</c:f>
              <c:strCache>
                <c:ptCount val="1"/>
                <c:pt idx="0">
                  <c:v>Hydrogen efficiency</c:v>
                </c:pt>
              </c:strCache>
            </c:strRef>
          </c:tx>
          <c:spPr>
            <a:solidFill>
              <a:schemeClr val="accent5"/>
            </a:solidFill>
            <a:ln w="12700">
              <a:solidFill>
                <a:schemeClr val="tx1"/>
              </a:solidFill>
            </a:ln>
            <a:effectLst/>
          </c:spPr>
          <c:invertIfNegative val="0"/>
          <c:dPt>
            <c:idx val="1"/>
            <c:invertIfNegative val="0"/>
            <c:bubble3D val="0"/>
            <c:spPr>
              <a:solidFill>
                <a:srgbClr val="C741AD"/>
              </a:solidFill>
              <a:ln w="12700">
                <a:solidFill>
                  <a:schemeClr val="tx1"/>
                </a:solidFill>
              </a:ln>
              <a:effectLst/>
            </c:spPr>
            <c:extLst>
              <c:ext xmlns:c16="http://schemas.microsoft.com/office/drawing/2014/chart" uri="{C3380CC4-5D6E-409C-BE32-E72D297353CC}">
                <c16:uniqueId val="{00000001-6DFF-4CDC-B2BC-8FD89F2A26C7}"/>
              </c:ext>
            </c:extLst>
          </c:dPt>
          <c:dLbls>
            <c:spPr>
              <a:noFill/>
              <a:ln>
                <a:noFill/>
              </a:ln>
              <a:effectLst/>
            </c:spPr>
            <c:txPr>
              <a:bodyPr rot="0" spcFirstLastPara="1" vertOverflow="ellipsis" vert="horz" wrap="square" lIns="38100" tIns="19050" rIns="38100" bIns="19050" anchor="ctr" anchorCtr="1">
                <a:spAutoFit/>
              </a:bodyPr>
              <a:lstStyle/>
              <a:p>
                <a:pPr>
                  <a:defRPr sz="6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Green hydrogen</c:v>
                </c:pt>
                <c:pt idx="1">
                  <c:v>Pink hydrogen</c:v>
                </c:pt>
              </c:strCache>
            </c:strRef>
          </c:cat>
          <c:val>
            <c:numRef>
              <c:f>Sheet1!$B$2:$B$3</c:f>
              <c:numCache>
                <c:formatCode>General</c:formatCode>
                <c:ptCount val="2"/>
                <c:pt idx="0">
                  <c:v>58</c:v>
                </c:pt>
                <c:pt idx="1">
                  <c:v>88.5</c:v>
                </c:pt>
              </c:numCache>
            </c:numRef>
          </c:val>
          <c:extLst>
            <c:ext xmlns:c16="http://schemas.microsoft.com/office/drawing/2014/chart" uri="{C3380CC4-5D6E-409C-BE32-E72D297353CC}">
              <c16:uniqueId val="{00000004-6DFF-4CDC-B2BC-8FD89F2A26C7}"/>
            </c:ext>
          </c:extLst>
        </c:ser>
        <c:dLbls>
          <c:showLegendKey val="0"/>
          <c:showVal val="0"/>
          <c:showCatName val="0"/>
          <c:showSerName val="0"/>
          <c:showPercent val="0"/>
          <c:showBubbleSize val="0"/>
        </c:dLbls>
        <c:gapWidth val="19"/>
        <c:overlap val="88"/>
        <c:axId val="687350352"/>
        <c:axId val="687351184"/>
      </c:barChart>
      <c:catAx>
        <c:axId val="68735035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5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87351184"/>
        <c:crosses val="autoZero"/>
        <c:auto val="1"/>
        <c:lblAlgn val="ctr"/>
        <c:lblOffset val="100"/>
        <c:noMultiLvlLbl val="0"/>
      </c:catAx>
      <c:valAx>
        <c:axId val="687351184"/>
        <c:scaling>
          <c:orientation val="minMax"/>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crossAx val="687350352"/>
        <c:crosses val="autoZero"/>
        <c:crossBetween val="between"/>
      </c:valAx>
      <c:spPr>
        <a:noFill/>
        <a:ln>
          <a:noFill/>
        </a:ln>
        <a:effectLst/>
      </c:spPr>
    </c:plotArea>
    <c:plotVisOnly val="1"/>
    <c:dispBlanksAs val="gap"/>
    <c:showDLblsOverMax val="0"/>
    <c:extLst/>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6.5977359208523587E-2"/>
          <c:y val="2.8047648012976479E-2"/>
          <c:w val="0.90991678722487879"/>
          <c:h val="0.8068108236832805"/>
        </c:manualLayout>
      </c:layout>
      <c:barChart>
        <c:barDir val="col"/>
        <c:grouping val="clustered"/>
        <c:varyColors val="0"/>
        <c:ser>
          <c:idx val="0"/>
          <c:order val="0"/>
          <c:tx>
            <c:strRef>
              <c:f>Sheet1!$B$1</c:f>
              <c:strCache>
                <c:ptCount val="1"/>
                <c:pt idx="0">
                  <c:v>Gloabal Reserves (2018)</c:v>
                </c:pt>
              </c:strCache>
            </c:strRef>
          </c:tx>
          <c:spPr>
            <a:solidFill>
              <a:schemeClr val="accent3"/>
            </a:solidFill>
            <a:ln w="9525">
              <a:solidFill>
                <a:schemeClr val="tx1"/>
              </a:solidFill>
            </a:ln>
            <a:effectLst/>
          </c:spPr>
          <c:invertIfNegative val="0"/>
          <c:dPt>
            <c:idx val="1"/>
            <c:invertIfNegative val="0"/>
            <c:bubble3D val="0"/>
            <c:spPr>
              <a:solidFill>
                <a:schemeClr val="accent3"/>
              </a:solidFill>
              <a:ln w="9525">
                <a:solidFill>
                  <a:schemeClr val="tx1"/>
                </a:solidFill>
              </a:ln>
              <a:effectLst/>
            </c:spPr>
            <c:extLst>
              <c:ext xmlns:c16="http://schemas.microsoft.com/office/drawing/2014/chart" uri="{C3380CC4-5D6E-409C-BE32-E72D297353CC}">
                <c16:uniqueId val="{00000001-5BF8-47CD-ABC1-2B71CDEDC4D0}"/>
              </c:ext>
            </c:extLst>
          </c:dPt>
          <c:dPt>
            <c:idx val="3"/>
            <c:invertIfNegative val="0"/>
            <c:bubble3D val="0"/>
            <c:spPr>
              <a:solidFill>
                <a:schemeClr val="accent3"/>
              </a:solidFill>
              <a:ln w="9525">
                <a:solidFill>
                  <a:schemeClr val="tx1"/>
                </a:solidFill>
              </a:ln>
              <a:effectLst/>
            </c:spPr>
            <c:extLst>
              <c:ext xmlns:c16="http://schemas.microsoft.com/office/drawing/2014/chart" uri="{C3380CC4-5D6E-409C-BE32-E72D297353CC}">
                <c16:uniqueId val="{00000003-5BF8-47CD-ABC1-2B71CDEDC4D0}"/>
              </c:ext>
            </c:extLst>
          </c:dPt>
          <c:dLbls>
            <c:spPr>
              <a:noFill/>
              <a:ln>
                <a:noFill/>
              </a:ln>
              <a:effectLst/>
            </c:spPr>
            <c:txPr>
              <a:bodyPr rot="0" spcFirstLastPara="1" vertOverflow="ellipsis" vert="horz" wrap="square" lIns="38100" tIns="19050" rIns="38100" bIns="19050" anchor="ctr" anchorCtr="1">
                <a:spAutoFit/>
              </a:bodyPr>
              <a:lstStyle/>
              <a:p>
                <a:pPr>
                  <a:defRPr sz="6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Coppper</c:v>
                </c:pt>
                <c:pt idx="1">
                  <c:v>Nickel</c:v>
                </c:pt>
                <c:pt idx="2">
                  <c:v>Cobalt</c:v>
                </c:pt>
                <c:pt idx="3">
                  <c:v>Lithium</c:v>
                </c:pt>
                <c:pt idx="4">
                  <c:v>Graphite</c:v>
                </c:pt>
              </c:strCache>
            </c:strRef>
          </c:cat>
          <c:val>
            <c:numRef>
              <c:f>Sheet1!$B$2:$B$6</c:f>
              <c:numCache>
                <c:formatCode>General</c:formatCode>
                <c:ptCount val="5"/>
                <c:pt idx="0">
                  <c:v>820</c:v>
                </c:pt>
                <c:pt idx="1">
                  <c:v>90</c:v>
                </c:pt>
                <c:pt idx="2">
                  <c:v>10</c:v>
                </c:pt>
                <c:pt idx="3">
                  <c:v>20</c:v>
                </c:pt>
                <c:pt idx="4">
                  <c:v>300</c:v>
                </c:pt>
              </c:numCache>
            </c:numRef>
          </c:val>
          <c:extLst>
            <c:ext xmlns:c16="http://schemas.microsoft.com/office/drawing/2014/chart" uri="{C3380CC4-5D6E-409C-BE32-E72D297353CC}">
              <c16:uniqueId val="{00000004-5BF8-47CD-ABC1-2B71CDEDC4D0}"/>
            </c:ext>
          </c:extLst>
        </c:ser>
        <c:ser>
          <c:idx val="1"/>
          <c:order val="1"/>
          <c:tx>
            <c:strRef>
              <c:f>Sheet1!$C$1</c:f>
              <c:strCache>
                <c:ptCount val="1"/>
                <c:pt idx="0">
                  <c:v>4 week grid storage</c:v>
                </c:pt>
              </c:strCache>
            </c:strRef>
          </c:tx>
          <c:spPr>
            <a:solidFill>
              <a:schemeClr val="accent5"/>
            </a:solidFill>
            <a:ln w="9525">
              <a:solidFill>
                <a:schemeClr val="tx1"/>
              </a:solidFill>
            </a:ln>
            <a:effectLst/>
          </c:spPr>
          <c:invertIfNegative val="0"/>
          <c:dLbls>
            <c:delete val="1"/>
          </c:dLbls>
          <c:cat>
            <c:strRef>
              <c:f>Sheet1!$A$2:$A$6</c:f>
              <c:strCache>
                <c:ptCount val="5"/>
                <c:pt idx="0">
                  <c:v>Coppper</c:v>
                </c:pt>
                <c:pt idx="1">
                  <c:v>Nickel</c:v>
                </c:pt>
                <c:pt idx="2">
                  <c:v>Cobalt</c:v>
                </c:pt>
                <c:pt idx="3">
                  <c:v>Lithium</c:v>
                </c:pt>
                <c:pt idx="4">
                  <c:v>Graphite</c:v>
                </c:pt>
              </c:strCache>
            </c:strRef>
          </c:cat>
          <c:val>
            <c:numRef>
              <c:f>Sheet1!$C$2:$C$6</c:f>
              <c:numCache>
                <c:formatCode>General</c:formatCode>
                <c:ptCount val="5"/>
                <c:pt idx="0">
                  <c:v>480</c:v>
                </c:pt>
                <c:pt idx="1">
                  <c:v>415</c:v>
                </c:pt>
                <c:pt idx="2">
                  <c:v>80</c:v>
                </c:pt>
                <c:pt idx="3">
                  <c:v>60</c:v>
                </c:pt>
                <c:pt idx="4">
                  <c:v>610</c:v>
                </c:pt>
              </c:numCache>
            </c:numRef>
          </c:val>
          <c:extLst>
            <c:ext xmlns:c16="http://schemas.microsoft.com/office/drawing/2014/chart" uri="{C3380CC4-5D6E-409C-BE32-E72D297353CC}">
              <c16:uniqueId val="{00000005-5BF8-47CD-ABC1-2B71CDEDC4D0}"/>
            </c:ext>
          </c:extLst>
        </c:ser>
        <c:dLbls>
          <c:dLblPos val="outEnd"/>
          <c:showLegendKey val="0"/>
          <c:showVal val="1"/>
          <c:showCatName val="0"/>
          <c:showSerName val="0"/>
          <c:showPercent val="0"/>
          <c:showBubbleSize val="0"/>
        </c:dLbls>
        <c:gapWidth val="19"/>
        <c:axId val="687350352"/>
        <c:axId val="687351184"/>
      </c:barChart>
      <c:catAx>
        <c:axId val="68735035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5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87351184"/>
        <c:crosses val="autoZero"/>
        <c:auto val="1"/>
        <c:lblAlgn val="ctr"/>
        <c:lblOffset val="100"/>
        <c:noMultiLvlLbl val="0"/>
      </c:catAx>
      <c:valAx>
        <c:axId val="687351184"/>
        <c:scaling>
          <c:orientation val="minMax"/>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crossAx val="687350352"/>
        <c:crosses val="autoZero"/>
        <c:crossBetween val="between"/>
        <c:majorUnit val="500"/>
      </c:valAx>
      <c:spPr>
        <a:noFill/>
        <a:ln>
          <a:noFill/>
        </a:ln>
        <a:effectLst/>
      </c:spPr>
    </c:plotArea>
    <c:legend>
      <c:legendPos val="t"/>
      <c:layout>
        <c:manualLayout>
          <c:xMode val="edge"/>
          <c:yMode val="edge"/>
          <c:x val="0.19486701896206621"/>
          <c:y val="4.1704225097734013E-2"/>
          <c:w val="0.80513298103793385"/>
          <c:h val="0.24926508336426745"/>
        </c:manualLayout>
      </c:layout>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5"/>
            </a:solidFill>
            <a:ln w="12700">
              <a:solidFill>
                <a:schemeClr val="tx1">
                  <a:lumMod val="75000"/>
                  <a:lumOff val="25000"/>
                </a:schemeClr>
              </a:solidFill>
            </a:ln>
            <a:effectLst/>
          </c:spPr>
          <c:invertIfNegative val="0"/>
          <c:dLbls>
            <c:dLbl>
              <c:idx val="8"/>
              <c:layout>
                <c:manualLayout>
                  <c:x val="0"/>
                  <c:y val="3.162941286345807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B64-4AB6-913E-8F377CF60742}"/>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Nuclear</c:v>
                </c:pt>
                <c:pt idx="1">
                  <c:v>Wind</c:v>
                </c:pt>
                <c:pt idx="2">
                  <c:v>Solar PV</c:v>
                </c:pt>
                <c:pt idx="3">
                  <c:v>CSP</c:v>
                </c:pt>
                <c:pt idx="4">
                  <c:v>Hydro</c:v>
                </c:pt>
                <c:pt idx="5">
                  <c:v>Natural Gas w/CSS</c:v>
                </c:pt>
                <c:pt idx="6">
                  <c:v>Coal w/CSS</c:v>
                </c:pt>
                <c:pt idx="7">
                  <c:v>Natural Gas</c:v>
                </c:pt>
                <c:pt idx="8">
                  <c:v>Coal</c:v>
                </c:pt>
              </c:strCache>
            </c:strRef>
          </c:cat>
          <c:val>
            <c:numRef>
              <c:f>Sheet1!$B$2:$B$10</c:f>
              <c:numCache>
                <c:formatCode>General</c:formatCode>
                <c:ptCount val="9"/>
                <c:pt idx="0">
                  <c:v>0.1</c:v>
                </c:pt>
                <c:pt idx="1">
                  <c:v>0.26666666666666666</c:v>
                </c:pt>
                <c:pt idx="2">
                  <c:v>0.66666666666666663</c:v>
                </c:pt>
                <c:pt idx="3">
                  <c:v>1.2</c:v>
                </c:pt>
                <c:pt idx="4">
                  <c:v>2.1</c:v>
                </c:pt>
                <c:pt idx="5">
                  <c:v>2.2999999999999998</c:v>
                </c:pt>
                <c:pt idx="6">
                  <c:v>6.3666666666666671</c:v>
                </c:pt>
                <c:pt idx="7">
                  <c:v>7.6</c:v>
                </c:pt>
                <c:pt idx="8">
                  <c:v>17</c:v>
                </c:pt>
              </c:numCache>
            </c:numRef>
          </c:val>
          <c:extLst>
            <c:ext xmlns:c16="http://schemas.microsoft.com/office/drawing/2014/chart" uri="{C3380CC4-5D6E-409C-BE32-E72D297353CC}">
              <c16:uniqueId val="{00000000-2B64-4AB6-913E-8F377CF60742}"/>
            </c:ext>
          </c:extLst>
        </c:ser>
        <c:dLbls>
          <c:showLegendKey val="0"/>
          <c:showVal val="0"/>
          <c:showCatName val="0"/>
          <c:showSerName val="0"/>
          <c:showPercent val="0"/>
          <c:showBubbleSize val="0"/>
        </c:dLbls>
        <c:gapWidth val="46"/>
        <c:overlap val="88"/>
        <c:axId val="687350352"/>
        <c:axId val="687351184"/>
      </c:barChart>
      <c:catAx>
        <c:axId val="687350352"/>
        <c:scaling>
          <c:orientation val="minMax"/>
        </c:scaling>
        <c:delete val="0"/>
        <c:axPos val="b"/>
        <c:numFmt formatCode="General" sourceLinked="1"/>
        <c:majorTickMark val="out"/>
        <c:minorTickMark val="none"/>
        <c:tickLblPos val="nextTo"/>
        <c:spPr>
          <a:noFill/>
          <a:ln w="9525" cap="flat" cmpd="sng" algn="ctr">
            <a:solidFill>
              <a:schemeClr val="tx1">
                <a:lumMod val="75000"/>
                <a:lumOff val="25000"/>
              </a:schemeClr>
            </a:solidFill>
            <a:round/>
          </a:ln>
          <a:effectLst/>
        </c:spPr>
        <c:txPr>
          <a:bodyPr rot="-1560000" spcFirstLastPara="1" vertOverflow="ellipsis" wrap="square" anchor="ctr" anchorCtr="1"/>
          <a:lstStyle/>
          <a:p>
            <a:pPr>
              <a:defRPr sz="4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87351184"/>
        <c:crosses val="autoZero"/>
        <c:auto val="1"/>
        <c:lblAlgn val="ctr"/>
        <c:lblOffset val="100"/>
        <c:noMultiLvlLbl val="0"/>
      </c:catAx>
      <c:valAx>
        <c:axId val="687351184"/>
        <c:scaling>
          <c:orientation val="minMax"/>
        </c:scaling>
        <c:delete val="0"/>
        <c:axPos val="l"/>
        <c:numFmt formatCode="#,##0" sourceLinked="0"/>
        <c:majorTickMark val="out"/>
        <c:minorTickMark val="none"/>
        <c:tickLblPos val="nextTo"/>
        <c:spPr>
          <a:noFill/>
          <a:ln>
            <a:solidFill>
              <a:schemeClr val="tx1">
                <a:lumMod val="75000"/>
                <a:lumOff val="25000"/>
              </a:schemeClr>
            </a:solid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687350352"/>
        <c:crosses val="autoZero"/>
        <c:crossBetween val="between"/>
      </c:valAx>
      <c:spPr>
        <a:noFill/>
        <a:ln>
          <a:noFill/>
        </a:ln>
        <a:effectLst/>
      </c:spPr>
    </c:plotArea>
    <c:plotVisOnly val="1"/>
    <c:dispBlanksAs val="gap"/>
    <c:showDLblsOverMax val="0"/>
    <c:extLst/>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5"/>
            </a:solidFill>
            <a:ln w="12700">
              <a:solidFill>
                <a:schemeClr val="tx1">
                  <a:lumMod val="75000"/>
                  <a:lumOff val="25000"/>
                </a:schemeClr>
              </a:solid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Nuclear</c:v>
                </c:pt>
                <c:pt idx="1">
                  <c:v>Natural Gas</c:v>
                </c:pt>
                <c:pt idx="2">
                  <c:v>Wind</c:v>
                </c:pt>
                <c:pt idx="3">
                  <c:v>Geothermal</c:v>
                </c:pt>
                <c:pt idx="4">
                  <c:v>Coal</c:v>
                </c:pt>
                <c:pt idx="5">
                  <c:v>Solar PV</c:v>
                </c:pt>
                <c:pt idx="6">
                  <c:v>Hydropower</c:v>
                </c:pt>
              </c:strCache>
            </c:strRef>
          </c:cat>
          <c:val>
            <c:numRef>
              <c:f>Sheet1!$B$2:$B$8</c:f>
              <c:numCache>
                <c:formatCode>General</c:formatCode>
                <c:ptCount val="7"/>
                <c:pt idx="0">
                  <c:v>0.13</c:v>
                </c:pt>
                <c:pt idx="1">
                  <c:v>0.95</c:v>
                </c:pt>
                <c:pt idx="2">
                  <c:v>1.31</c:v>
                </c:pt>
                <c:pt idx="3">
                  <c:v>5.14</c:v>
                </c:pt>
                <c:pt idx="4">
                  <c:v>8.19</c:v>
                </c:pt>
                <c:pt idx="5">
                  <c:v>15.01</c:v>
                </c:pt>
                <c:pt idx="6">
                  <c:v>16.86</c:v>
                </c:pt>
              </c:numCache>
            </c:numRef>
          </c:val>
          <c:extLst>
            <c:ext xmlns:c16="http://schemas.microsoft.com/office/drawing/2014/chart" uri="{C3380CC4-5D6E-409C-BE32-E72D297353CC}">
              <c16:uniqueId val="{00000000-3BE9-4C16-86A4-434B1F8E4036}"/>
            </c:ext>
          </c:extLst>
        </c:ser>
        <c:dLbls>
          <c:showLegendKey val="0"/>
          <c:showVal val="0"/>
          <c:showCatName val="0"/>
          <c:showSerName val="0"/>
          <c:showPercent val="0"/>
          <c:showBubbleSize val="0"/>
        </c:dLbls>
        <c:gapWidth val="46"/>
        <c:overlap val="88"/>
        <c:axId val="687350352"/>
        <c:axId val="687351184"/>
      </c:barChart>
      <c:catAx>
        <c:axId val="687350352"/>
        <c:scaling>
          <c:orientation val="minMax"/>
        </c:scaling>
        <c:delete val="0"/>
        <c:axPos val="b"/>
        <c:numFmt formatCode="General" sourceLinked="1"/>
        <c:majorTickMark val="out"/>
        <c:minorTickMark val="none"/>
        <c:tickLblPos val="nextTo"/>
        <c:spPr>
          <a:noFill/>
          <a:ln w="9525" cap="flat" cmpd="sng" algn="ctr">
            <a:solidFill>
              <a:schemeClr val="tx1">
                <a:lumMod val="75000"/>
                <a:lumOff val="25000"/>
              </a:schemeClr>
            </a:solidFill>
            <a:round/>
          </a:ln>
          <a:effectLst/>
        </c:spPr>
        <c:txPr>
          <a:bodyPr rot="-1260000" spcFirstLastPara="1" vertOverflow="ellipsis" wrap="square" anchor="ctr" anchorCtr="1"/>
          <a:lstStyle/>
          <a:p>
            <a:pPr>
              <a:defRPr sz="4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87351184"/>
        <c:crosses val="autoZero"/>
        <c:auto val="1"/>
        <c:lblAlgn val="ctr"/>
        <c:lblOffset val="100"/>
        <c:noMultiLvlLbl val="0"/>
      </c:catAx>
      <c:valAx>
        <c:axId val="687351184"/>
        <c:scaling>
          <c:orientation val="minMax"/>
        </c:scaling>
        <c:delete val="0"/>
        <c:axPos val="l"/>
        <c:numFmt formatCode="#,##0" sourceLinked="0"/>
        <c:majorTickMark val="out"/>
        <c:minorTickMark val="none"/>
        <c:tickLblPos val="nextTo"/>
        <c:spPr>
          <a:noFill/>
          <a:ln>
            <a:solidFill>
              <a:schemeClr val="tx1">
                <a:lumMod val="75000"/>
                <a:lumOff val="25000"/>
              </a:schemeClr>
            </a:solid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687350352"/>
        <c:crosses val="autoZero"/>
        <c:crossBetween val="between"/>
      </c:valAx>
      <c:spPr>
        <a:noFill/>
        <a:ln>
          <a:noFill/>
        </a:ln>
        <a:effectLst/>
      </c:spPr>
    </c:plotArea>
    <c:plotVisOnly val="1"/>
    <c:dispBlanksAs val="gap"/>
    <c:showDLblsOverMax val="0"/>
    <c:extLst/>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9157155371576351E-2"/>
          <c:y val="4.4713165345609568E-2"/>
          <c:w val="0.69442490770531295"/>
          <c:h val="0.85161315398653725"/>
        </c:manualLayout>
      </c:layout>
      <c:barChart>
        <c:barDir val="col"/>
        <c:grouping val="clustered"/>
        <c:varyColors val="0"/>
        <c:ser>
          <c:idx val="0"/>
          <c:order val="0"/>
          <c:tx>
            <c:strRef>
              <c:f>Sheet1!$B$1</c:f>
              <c:strCache>
                <c:ptCount val="1"/>
                <c:pt idx="0">
                  <c:v>Non-eco-firendly energy</c:v>
                </c:pt>
              </c:strCache>
            </c:strRef>
          </c:tx>
          <c:spPr>
            <a:solidFill>
              <a:schemeClr val="accent1"/>
            </a:solidFill>
            <a:ln w="3175">
              <a:solidFill>
                <a:schemeClr val="dk1"/>
              </a:solid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5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Impact</c:v>
                </c:pt>
                <c:pt idx="1">
                  <c:v>Year 1</c:v>
                </c:pt>
                <c:pt idx="2">
                  <c:v>Year 2</c:v>
                </c:pt>
                <c:pt idx="3">
                  <c:v>Year 3</c:v>
                </c:pt>
                <c:pt idx="4">
                  <c:v>Year 4</c:v>
                </c:pt>
                <c:pt idx="5">
                  <c:v>Year 5</c:v>
                </c:pt>
              </c:strCache>
            </c:strRef>
          </c:cat>
          <c:val>
            <c:numRef>
              <c:f>Sheet1!$B$2:$B$7</c:f>
              <c:numCache>
                <c:formatCode>General</c:formatCode>
                <c:ptCount val="6"/>
                <c:pt idx="0">
                  <c:v>0.65</c:v>
                </c:pt>
                <c:pt idx="1">
                  <c:v>0.64</c:v>
                </c:pt>
                <c:pt idx="2">
                  <c:v>0.62</c:v>
                </c:pt>
                <c:pt idx="3">
                  <c:v>0.59</c:v>
                </c:pt>
                <c:pt idx="4">
                  <c:v>0.55000000000000004</c:v>
                </c:pt>
                <c:pt idx="5">
                  <c:v>0.52</c:v>
                </c:pt>
              </c:numCache>
            </c:numRef>
          </c:val>
          <c:extLst>
            <c:ext xmlns:c16="http://schemas.microsoft.com/office/drawing/2014/chart" uri="{C3380CC4-5D6E-409C-BE32-E72D297353CC}">
              <c16:uniqueId val="{00000000-73AF-49E6-BB93-206FE3EC9772}"/>
            </c:ext>
          </c:extLst>
        </c:ser>
        <c:ser>
          <c:idx val="1"/>
          <c:order val="1"/>
          <c:tx>
            <c:strRef>
              <c:f>Sheet1!$C$1</c:f>
              <c:strCache>
                <c:ptCount val="1"/>
                <c:pt idx="0">
                  <c:v>Renewable energy</c:v>
                </c:pt>
              </c:strCache>
            </c:strRef>
          </c:tx>
          <c:spPr>
            <a:solidFill>
              <a:schemeClr val="accent3"/>
            </a:solidFill>
            <a:ln w="3175">
              <a:solidFill>
                <a:schemeClr val="dk1"/>
              </a:solid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5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Impact</c:v>
                </c:pt>
                <c:pt idx="1">
                  <c:v>Year 1</c:v>
                </c:pt>
                <c:pt idx="2">
                  <c:v>Year 2</c:v>
                </c:pt>
                <c:pt idx="3">
                  <c:v>Year 3</c:v>
                </c:pt>
                <c:pt idx="4">
                  <c:v>Year 4</c:v>
                </c:pt>
                <c:pt idx="5">
                  <c:v>Year 5</c:v>
                </c:pt>
              </c:strCache>
            </c:strRef>
          </c:cat>
          <c:val>
            <c:numRef>
              <c:f>Sheet1!$C$2:$C$7</c:f>
              <c:numCache>
                <c:formatCode>General</c:formatCode>
                <c:ptCount val="6"/>
                <c:pt idx="0">
                  <c:v>1.19</c:v>
                </c:pt>
                <c:pt idx="1">
                  <c:v>1.2</c:v>
                </c:pt>
                <c:pt idx="2">
                  <c:v>1.19</c:v>
                </c:pt>
                <c:pt idx="3">
                  <c:v>1.17</c:v>
                </c:pt>
                <c:pt idx="4">
                  <c:v>1.1399999999999999</c:v>
                </c:pt>
                <c:pt idx="5">
                  <c:v>1.1100000000000001</c:v>
                </c:pt>
              </c:numCache>
            </c:numRef>
          </c:val>
          <c:extLst>
            <c:ext xmlns:c16="http://schemas.microsoft.com/office/drawing/2014/chart" uri="{C3380CC4-5D6E-409C-BE32-E72D297353CC}">
              <c16:uniqueId val="{00000001-73AF-49E6-BB93-206FE3EC9772}"/>
            </c:ext>
          </c:extLst>
        </c:ser>
        <c:ser>
          <c:idx val="2"/>
          <c:order val="2"/>
          <c:tx>
            <c:strRef>
              <c:f>Sheet1!$D$1</c:f>
              <c:strCache>
                <c:ptCount val="1"/>
                <c:pt idx="0">
                  <c:v>Nuclear  energy</c:v>
                </c:pt>
              </c:strCache>
            </c:strRef>
          </c:tx>
          <c:spPr>
            <a:solidFill>
              <a:schemeClr val="accent5"/>
            </a:solidFill>
            <a:ln w="3175">
              <a:solidFill>
                <a:schemeClr val="dk1"/>
              </a:solidFill>
            </a:ln>
            <a:effectLst/>
          </c:spPr>
          <c:invertIfNegative val="0"/>
          <c:dLbls>
            <c:dLbl>
              <c:idx val="0"/>
              <c:layout>
                <c:manualLayout>
                  <c:x val="0"/>
                  <c:y val="2.68894040926943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3AF-49E6-BB93-206FE3EC9772}"/>
                </c:ext>
              </c:extLst>
            </c:dLbl>
            <c:dLbl>
              <c:idx val="1"/>
              <c:layout>
                <c:manualLayout>
                  <c:x val="0"/>
                  <c:y val="2.68894040926943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3AF-49E6-BB93-206FE3EC9772}"/>
                </c:ext>
              </c:extLst>
            </c:dLbl>
            <c:dLbl>
              <c:idx val="2"/>
              <c:layout>
                <c:manualLayout>
                  <c:x val="0"/>
                  <c:y val="2.688940409269435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3AF-49E6-BB93-206FE3EC9772}"/>
                </c:ext>
              </c:extLst>
            </c:dLbl>
            <c:dLbl>
              <c:idx val="3"/>
              <c:layout>
                <c:manualLayout>
                  <c:x val="0"/>
                  <c:y val="2.68894040926943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3AF-49E6-BB93-206FE3EC9772}"/>
                </c:ext>
              </c:extLst>
            </c:dLbl>
            <c:dLbl>
              <c:idx val="4"/>
              <c:layout>
                <c:manualLayout>
                  <c:x val="0"/>
                  <c:y val="3.585253879025909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3AF-49E6-BB93-206FE3EC9772}"/>
                </c:ext>
              </c:extLst>
            </c:dLbl>
            <c:dLbl>
              <c:idx val="5"/>
              <c:layout>
                <c:manualLayout>
                  <c:x val="-1.0604811147335533E-16"/>
                  <c:y val="3.585253879025911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73AF-49E6-BB93-206FE3EC9772}"/>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5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Impact</c:v>
                </c:pt>
                <c:pt idx="1">
                  <c:v>Year 1</c:v>
                </c:pt>
                <c:pt idx="2">
                  <c:v>Year 2</c:v>
                </c:pt>
                <c:pt idx="3">
                  <c:v>Year 3</c:v>
                </c:pt>
                <c:pt idx="4">
                  <c:v>Year 4</c:v>
                </c:pt>
                <c:pt idx="5">
                  <c:v>Year 5</c:v>
                </c:pt>
              </c:strCache>
            </c:strRef>
          </c:cat>
          <c:val>
            <c:numRef>
              <c:f>Sheet1!$D$2:$D$7</c:f>
              <c:numCache>
                <c:formatCode>General</c:formatCode>
                <c:ptCount val="6"/>
                <c:pt idx="0">
                  <c:v>4.1100000000000003</c:v>
                </c:pt>
                <c:pt idx="1">
                  <c:v>3.97</c:v>
                </c:pt>
                <c:pt idx="2">
                  <c:v>3.88</c:v>
                </c:pt>
                <c:pt idx="3">
                  <c:v>3.83</c:v>
                </c:pt>
                <c:pt idx="4">
                  <c:v>3.8</c:v>
                </c:pt>
                <c:pt idx="5">
                  <c:v>3.78</c:v>
                </c:pt>
              </c:numCache>
            </c:numRef>
          </c:val>
          <c:extLst>
            <c:ext xmlns:c16="http://schemas.microsoft.com/office/drawing/2014/chart" uri="{C3380CC4-5D6E-409C-BE32-E72D297353CC}">
              <c16:uniqueId val="{00000002-73AF-49E6-BB93-206FE3EC9772}"/>
            </c:ext>
          </c:extLst>
        </c:ser>
        <c:dLbls>
          <c:showLegendKey val="0"/>
          <c:showVal val="0"/>
          <c:showCatName val="0"/>
          <c:showSerName val="0"/>
          <c:showPercent val="0"/>
          <c:showBubbleSize val="0"/>
        </c:dLbls>
        <c:gapWidth val="38"/>
        <c:axId val="1381043984"/>
        <c:axId val="1381030256"/>
      </c:barChart>
      <c:catAx>
        <c:axId val="13810439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crossAx val="1381030256"/>
        <c:crosses val="autoZero"/>
        <c:auto val="1"/>
        <c:lblAlgn val="ctr"/>
        <c:lblOffset val="100"/>
        <c:noMultiLvlLbl val="0"/>
      </c:catAx>
      <c:valAx>
        <c:axId val="1381030256"/>
        <c:scaling>
          <c:orientation val="minMax"/>
        </c:scaling>
        <c:delete val="0"/>
        <c:axPos val="l"/>
        <c:numFmt formatCode="0.0\x"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crossAx val="1381043984"/>
        <c:crosses val="autoZero"/>
        <c:crossBetween val="between"/>
        <c:majorUnit val="2.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withinLinear" id="17">
  <a:schemeClr val="accent4"/>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7">
  <a:schemeClr val="accent4"/>
</cs:colorStyle>
</file>

<file path=ppt/charts/colors5.xml><?xml version="1.0" encoding="utf-8"?>
<cs:colorStyle xmlns:cs="http://schemas.microsoft.com/office/drawing/2012/chartStyle" xmlns:a="http://schemas.openxmlformats.org/drawingml/2006/main" meth="withinLinear" id="17">
  <a:schemeClr val="accent4"/>
</cs:colorStyle>
</file>

<file path=ppt/charts/colors6.xml><?xml version="1.0" encoding="utf-8"?>
<cs:colorStyle xmlns:cs="http://schemas.microsoft.com/office/drawing/2012/chartStyle" xmlns:a="http://schemas.openxmlformats.org/drawingml/2006/main" meth="withinLinearReversed" id="24">
  <a:schemeClr val="accent4"/>
</cs:colorStyle>
</file>

<file path=ppt/charts/colors7.xml><?xml version="1.0" encoding="utf-8"?>
<cs:colorStyle xmlns:cs="http://schemas.microsoft.com/office/drawing/2012/chartStyle" xmlns:a="http://schemas.openxmlformats.org/drawingml/2006/main" meth="withinLinearReversed" id="24">
  <a:schemeClr val="accent4"/>
</cs:colorStyle>
</file>

<file path=ppt/charts/colors8.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31CD25-DD5A-4A1F-BBF2-796EFFD614FC}" type="datetimeFigureOut">
              <a:rPr lang="en-US" smtClean="0"/>
              <a:t>3/2/2023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2BA16-B7CA-4E78-8236-861161983C48}" type="slidenum">
              <a:rPr lang="en-US" smtClean="0"/>
              <a:t>‹#›</a:t>
            </a:fld>
            <a:endParaRPr lang="en-US"/>
          </a:p>
        </p:txBody>
      </p:sp>
    </p:spTree>
    <p:extLst>
      <p:ext uri="{BB962C8B-B14F-4D97-AF65-F5344CB8AC3E}">
        <p14:creationId xmlns:p14="http://schemas.microsoft.com/office/powerpoint/2010/main" val="2083644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E3498B-7A41-4313-AAA9-BAD92CFFCC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3505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2FEF7B-AB3A-4489-B74A-CAC5C4A6E48B}"/>
              </a:ext>
            </a:extLst>
          </p:cNvPr>
          <p:cNvSpPr>
            <a:spLocks noGrp="1"/>
          </p:cNvSpPr>
          <p:nvPr>
            <p:ph type="ftr" sz="quarter" idx="11"/>
          </p:nvPr>
        </p:nvSpPr>
        <p:spPr/>
        <p:txBody>
          <a:bodyPr/>
          <a:lstStyle/>
          <a:p>
            <a:r>
              <a:rPr lang="nn-NO"/>
              <a:t>Martin Hjelmeland, PhD. - hjelmeland.martin@gmail.com</a:t>
            </a:r>
            <a:endParaRPr lang="en-US"/>
          </a:p>
        </p:txBody>
      </p:sp>
      <p:sp>
        <p:nvSpPr>
          <p:cNvPr id="10" name="Текст 10">
            <a:extLst>
              <a:ext uri="{FF2B5EF4-FFF2-40B4-BE49-F238E27FC236}">
                <a16:creationId xmlns:a16="http://schemas.microsoft.com/office/drawing/2014/main" id="{96A23C00-84C8-45B4-969E-5AB477B4820F}"/>
              </a:ext>
            </a:extLst>
          </p:cNvPr>
          <p:cNvSpPr>
            <a:spLocks noGrp="1"/>
          </p:cNvSpPr>
          <p:nvPr>
            <p:ph type="body" sz="quarter" idx="12" hasCustomPrompt="1"/>
          </p:nvPr>
        </p:nvSpPr>
        <p:spPr>
          <a:xfrm>
            <a:off x="1638300" y="1811338"/>
            <a:ext cx="5365750" cy="360362"/>
          </a:xfrm>
          <a:prstGeom prst="rect">
            <a:avLst/>
          </a:prstGeom>
        </p:spPr>
        <p:txBody>
          <a:bodyPr/>
          <a:lstStyle>
            <a:lvl1pPr>
              <a:buNone/>
              <a:defRPr sz="1800">
                <a:solidFill>
                  <a:schemeClr val="tx1"/>
                </a:solidFill>
                <a:latin typeface="Arial" panose="020B0604020202020204" pitchFamily="34" charset="0"/>
                <a:cs typeface="Arial" panose="020B0604020202020204" pitchFamily="34" charset="0"/>
              </a:defRPr>
            </a:lvl1pPr>
            <a:lvl2pPr>
              <a:defRPr>
                <a:solidFill>
                  <a:schemeClr val="bg1"/>
                </a:solidFill>
                <a:latin typeface="Montserrat" panose="00000500000000000000" pitchFamily="50" charset="-52"/>
              </a:defRPr>
            </a:lvl2pPr>
            <a:lvl3pPr>
              <a:defRPr>
                <a:solidFill>
                  <a:schemeClr val="bg1"/>
                </a:solidFill>
                <a:latin typeface="Montserrat" panose="00000500000000000000" pitchFamily="50" charset="-52"/>
              </a:defRPr>
            </a:lvl3pPr>
            <a:lvl4pPr>
              <a:defRPr>
                <a:solidFill>
                  <a:schemeClr val="bg1"/>
                </a:solidFill>
                <a:latin typeface="Montserrat" panose="00000500000000000000" pitchFamily="50" charset="-52"/>
              </a:defRPr>
            </a:lvl4pPr>
            <a:lvl5pPr>
              <a:defRPr>
                <a:solidFill>
                  <a:schemeClr val="bg1"/>
                </a:solidFill>
                <a:latin typeface="Montserrat" panose="00000500000000000000" pitchFamily="50" charset="-52"/>
              </a:defRPr>
            </a:lvl5pPr>
          </a:lstStyle>
          <a:p>
            <a:pPr lvl="0"/>
            <a:r>
              <a:rPr lang="en-US"/>
              <a:t>Header Small</a:t>
            </a:r>
            <a:endParaRPr lang="uk-UA"/>
          </a:p>
        </p:txBody>
      </p:sp>
      <p:sp>
        <p:nvSpPr>
          <p:cNvPr id="11" name="Текст 10">
            <a:extLst>
              <a:ext uri="{FF2B5EF4-FFF2-40B4-BE49-F238E27FC236}">
                <a16:creationId xmlns:a16="http://schemas.microsoft.com/office/drawing/2014/main" id="{E8B3A238-7EFA-46B9-89C7-EC5FEC4E5362}"/>
              </a:ext>
            </a:extLst>
          </p:cNvPr>
          <p:cNvSpPr>
            <a:spLocks noGrp="1"/>
          </p:cNvSpPr>
          <p:nvPr>
            <p:ph type="body" sz="quarter" idx="13" hasCustomPrompt="1"/>
          </p:nvPr>
        </p:nvSpPr>
        <p:spPr>
          <a:xfrm>
            <a:off x="1638300" y="2171700"/>
            <a:ext cx="6654800" cy="559896"/>
          </a:xfrm>
          <a:prstGeom prst="rect">
            <a:avLst/>
          </a:prstGeom>
        </p:spPr>
        <p:txBody>
          <a:bodyPr/>
          <a:lstStyle>
            <a:lvl1pPr>
              <a:buNone/>
              <a:defRPr sz="3600">
                <a:solidFill>
                  <a:schemeClr val="tx1"/>
                </a:solidFill>
                <a:latin typeface="Arial" panose="020B0604020202020204" pitchFamily="34" charset="0"/>
                <a:cs typeface="Arial" panose="020B0604020202020204" pitchFamily="34" charset="0"/>
              </a:defRPr>
            </a:lvl1pPr>
            <a:lvl2pPr>
              <a:defRPr>
                <a:solidFill>
                  <a:schemeClr val="bg1"/>
                </a:solidFill>
                <a:latin typeface="Montserrat" panose="00000500000000000000" pitchFamily="50" charset="-52"/>
              </a:defRPr>
            </a:lvl2pPr>
            <a:lvl3pPr>
              <a:defRPr>
                <a:solidFill>
                  <a:schemeClr val="bg1"/>
                </a:solidFill>
                <a:latin typeface="Montserrat" panose="00000500000000000000" pitchFamily="50" charset="-52"/>
              </a:defRPr>
            </a:lvl3pPr>
            <a:lvl4pPr>
              <a:defRPr>
                <a:solidFill>
                  <a:schemeClr val="bg1"/>
                </a:solidFill>
                <a:latin typeface="Montserrat" panose="00000500000000000000" pitchFamily="50" charset="-52"/>
              </a:defRPr>
            </a:lvl4pPr>
            <a:lvl5pPr>
              <a:defRPr>
                <a:solidFill>
                  <a:schemeClr val="bg1"/>
                </a:solidFill>
                <a:latin typeface="Montserrat" panose="00000500000000000000" pitchFamily="50" charset="-52"/>
              </a:defRPr>
            </a:lvl5pPr>
          </a:lstStyle>
          <a:p>
            <a:pPr lvl="0"/>
            <a:r>
              <a:rPr lang="en-US"/>
              <a:t>Header Small</a:t>
            </a:r>
            <a:endParaRPr lang="uk-UA"/>
          </a:p>
        </p:txBody>
      </p:sp>
      <p:sp>
        <p:nvSpPr>
          <p:cNvPr id="12" name="Текст 10">
            <a:extLst>
              <a:ext uri="{FF2B5EF4-FFF2-40B4-BE49-F238E27FC236}">
                <a16:creationId xmlns:a16="http://schemas.microsoft.com/office/drawing/2014/main" id="{EBE49F48-92E2-4CFF-AABE-C8373C1B0358}"/>
              </a:ext>
            </a:extLst>
          </p:cNvPr>
          <p:cNvSpPr>
            <a:spLocks noGrp="1"/>
          </p:cNvSpPr>
          <p:nvPr>
            <p:ph type="body" sz="quarter" idx="14" hasCustomPrompt="1"/>
          </p:nvPr>
        </p:nvSpPr>
        <p:spPr>
          <a:xfrm>
            <a:off x="1638300" y="2738981"/>
            <a:ext cx="5365750" cy="360362"/>
          </a:xfrm>
          <a:prstGeom prst="rect">
            <a:avLst/>
          </a:prstGeom>
        </p:spPr>
        <p:txBody>
          <a:bodyPr/>
          <a:lstStyle>
            <a:lvl1pPr>
              <a:buNone/>
              <a:defRPr sz="1800">
                <a:solidFill>
                  <a:schemeClr val="tx1"/>
                </a:solidFill>
                <a:latin typeface="Arial" panose="020B0604020202020204" pitchFamily="34" charset="0"/>
                <a:cs typeface="Arial" panose="020B0604020202020204" pitchFamily="34" charset="0"/>
              </a:defRPr>
            </a:lvl1pPr>
            <a:lvl2pPr>
              <a:defRPr>
                <a:solidFill>
                  <a:schemeClr val="bg1"/>
                </a:solidFill>
                <a:latin typeface="Montserrat" panose="00000500000000000000" pitchFamily="50" charset="-52"/>
              </a:defRPr>
            </a:lvl2pPr>
            <a:lvl3pPr>
              <a:defRPr>
                <a:solidFill>
                  <a:schemeClr val="bg1"/>
                </a:solidFill>
                <a:latin typeface="Montserrat" panose="00000500000000000000" pitchFamily="50" charset="-52"/>
              </a:defRPr>
            </a:lvl3pPr>
            <a:lvl4pPr>
              <a:defRPr>
                <a:solidFill>
                  <a:schemeClr val="bg1"/>
                </a:solidFill>
                <a:latin typeface="Montserrat" panose="00000500000000000000" pitchFamily="50" charset="-52"/>
              </a:defRPr>
            </a:lvl4pPr>
            <a:lvl5pPr>
              <a:defRPr>
                <a:solidFill>
                  <a:schemeClr val="bg1"/>
                </a:solidFill>
                <a:latin typeface="Montserrat" panose="00000500000000000000" pitchFamily="50" charset="-52"/>
              </a:defRPr>
            </a:lvl5pPr>
          </a:lstStyle>
          <a:p>
            <a:pPr lvl="0"/>
            <a:r>
              <a:rPr lang="en-US" err="1"/>
              <a:t>SubHeader</a:t>
            </a:r>
            <a:endParaRPr lang="uk-UA"/>
          </a:p>
        </p:txBody>
      </p:sp>
      <p:sp>
        <p:nvSpPr>
          <p:cNvPr id="2" name="Rectangle 1">
            <a:extLst>
              <a:ext uri="{FF2B5EF4-FFF2-40B4-BE49-F238E27FC236}">
                <a16:creationId xmlns:a16="http://schemas.microsoft.com/office/drawing/2014/main" id="{E1EF8869-C453-4534-A299-73987FA4D2F7}"/>
              </a:ext>
            </a:extLst>
          </p:cNvPr>
          <p:cNvSpPr/>
          <p:nvPr userDrawn="1"/>
        </p:nvSpPr>
        <p:spPr>
          <a:xfrm>
            <a:off x="1455235" y="1811337"/>
            <a:ext cx="56065" cy="128800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CE18E46-3BD7-4769-B491-202BD5A2F271}"/>
              </a:ext>
            </a:extLst>
          </p:cNvPr>
          <p:cNvSpPr/>
          <p:nvPr userDrawn="1"/>
        </p:nvSpPr>
        <p:spPr>
          <a:xfrm>
            <a:off x="0" y="80433"/>
            <a:ext cx="220133" cy="7831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248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302098C-7114-480F-9856-E8D74CE28BA3}"/>
              </a:ext>
            </a:extLst>
          </p:cNvPr>
          <p:cNvGraphicFramePr>
            <a:graphicFrameLocks noChangeAspect="1"/>
          </p:cNvGraphicFramePr>
          <p:nvPr userDrawn="1">
            <p:custDataLst>
              <p:tags r:id="rId1"/>
            </p:custDataLst>
            <p:extLst>
              <p:ext uri="{D42A27DB-BD31-4B8C-83A1-F6EECF244321}">
                <p14:modId xmlns:p14="http://schemas.microsoft.com/office/powerpoint/2010/main" val="14211032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25" imgH="525" progId="TCLayout.ActiveDocument.1">
                  <p:embed/>
                </p:oleObj>
              </mc:Choice>
              <mc:Fallback>
                <p:oleObj name="think-cell Slide" r:id="rId3" imgW="525" imgH="525" progId="TCLayout.ActiveDocument.1">
                  <p:embed/>
                  <p:pic>
                    <p:nvPicPr>
                      <p:cNvPr id="8" name="Object 7" hidden="1">
                        <a:extLst>
                          <a:ext uri="{FF2B5EF4-FFF2-40B4-BE49-F238E27FC236}">
                            <a16:creationId xmlns:a16="http://schemas.microsoft.com/office/drawing/2014/main" id="{0302098C-7114-480F-9856-E8D74CE28BA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AE8CE3E-3E92-4B18-968D-9B1BC8230731}"/>
              </a:ext>
            </a:extLst>
          </p:cNvPr>
          <p:cNvSpPr>
            <a:spLocks noGrp="1"/>
          </p:cNvSpPr>
          <p:nvPr>
            <p:ph type="title"/>
          </p:nvPr>
        </p:nvSpPr>
        <p:spPr/>
        <p:txBody>
          <a:bodyPr vert="horz" lIns="0"/>
          <a:lstStyle/>
          <a:p>
            <a:r>
              <a:rPr lang="en-US"/>
              <a:t>Click to edit Master title style</a:t>
            </a:r>
          </a:p>
        </p:txBody>
      </p:sp>
      <p:sp>
        <p:nvSpPr>
          <p:cNvPr id="3" name="Content Placeholder 2">
            <a:extLst>
              <a:ext uri="{FF2B5EF4-FFF2-40B4-BE49-F238E27FC236}">
                <a16:creationId xmlns:a16="http://schemas.microsoft.com/office/drawing/2014/main" id="{B5794577-8B8E-4E1C-8E96-BA31C261ADB2}"/>
              </a:ext>
            </a:extLst>
          </p:cNvPr>
          <p:cNvSpPr>
            <a:spLocks noGrp="1"/>
          </p:cNvSpPr>
          <p:nvPr>
            <p:ph idx="1"/>
          </p:nvPr>
        </p:nvSpPr>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707B4A-B8E8-44EA-B93F-0A9C2945B3B5}"/>
              </a:ext>
            </a:extLst>
          </p:cNvPr>
          <p:cNvSpPr>
            <a:spLocks noGrp="1"/>
          </p:cNvSpPr>
          <p:nvPr>
            <p:ph type="dt" sz="half" idx="10"/>
          </p:nvPr>
        </p:nvSpPr>
        <p:spPr>
          <a:xfrm>
            <a:off x="352424" y="6619319"/>
            <a:ext cx="2390775" cy="255177"/>
          </a:xfrm>
        </p:spPr>
        <p:txBody>
          <a:bodyPr/>
          <a:lstStyle/>
          <a:p>
            <a:fld id="{486E25C6-1182-4FDC-8F17-0287AE5BF983}" type="datetime1">
              <a:rPr lang="nb-NO" smtClean="0"/>
              <a:t>02.03.2023</a:t>
            </a:fld>
            <a:endParaRPr lang="en-US"/>
          </a:p>
        </p:txBody>
      </p:sp>
      <p:sp>
        <p:nvSpPr>
          <p:cNvPr id="5" name="Footer Placeholder 4">
            <a:extLst>
              <a:ext uri="{FF2B5EF4-FFF2-40B4-BE49-F238E27FC236}">
                <a16:creationId xmlns:a16="http://schemas.microsoft.com/office/drawing/2014/main" id="{88BD81D8-8045-4688-B58D-4C4383F6D031}"/>
              </a:ext>
            </a:extLst>
          </p:cNvPr>
          <p:cNvSpPr>
            <a:spLocks noGrp="1"/>
          </p:cNvSpPr>
          <p:nvPr>
            <p:ph type="ftr" sz="quarter" idx="11"/>
          </p:nvPr>
        </p:nvSpPr>
        <p:spPr>
          <a:xfrm>
            <a:off x="4038600" y="6626268"/>
            <a:ext cx="4114800" cy="228557"/>
          </a:xfrm>
        </p:spPr>
        <p:txBody>
          <a:bodyPr/>
          <a:lstStyle/>
          <a:p>
            <a:r>
              <a:rPr lang="nn-NO"/>
              <a:t>Martin Hjelmeland, PhD. - hjelmeland.martin@gmail.com</a:t>
            </a:r>
            <a:endParaRPr lang="en-US"/>
          </a:p>
        </p:txBody>
      </p:sp>
      <p:sp>
        <p:nvSpPr>
          <p:cNvPr id="6" name="Slide Number Placeholder 5">
            <a:extLst>
              <a:ext uri="{FF2B5EF4-FFF2-40B4-BE49-F238E27FC236}">
                <a16:creationId xmlns:a16="http://schemas.microsoft.com/office/drawing/2014/main" id="{B09FC8C1-C6F7-4A92-9FA8-47427608BBDE}"/>
              </a:ext>
            </a:extLst>
          </p:cNvPr>
          <p:cNvSpPr>
            <a:spLocks noGrp="1"/>
          </p:cNvSpPr>
          <p:nvPr>
            <p:ph type="sldNum" sz="quarter" idx="12"/>
          </p:nvPr>
        </p:nvSpPr>
        <p:spPr>
          <a:xfrm>
            <a:off x="9448800" y="6629443"/>
            <a:ext cx="2390775" cy="228557"/>
          </a:xfrm>
        </p:spPr>
        <p:txBody>
          <a:bodyPr/>
          <a:lstStyle/>
          <a:p>
            <a:fld id="{0D16BD60-86C3-4DC3-82DB-4946C72D0C5B}" type="slidenum">
              <a:rPr lang="en-US" smtClean="0"/>
              <a:t>‹#›</a:t>
            </a:fld>
            <a:endParaRPr lang="en-US"/>
          </a:p>
        </p:txBody>
      </p:sp>
    </p:spTree>
    <p:extLst>
      <p:ext uri="{BB962C8B-B14F-4D97-AF65-F5344CB8AC3E}">
        <p14:creationId xmlns:p14="http://schemas.microsoft.com/office/powerpoint/2010/main" val="2891876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2F4799AC-AC7C-41F8-A228-452D3D489380}"/>
              </a:ext>
            </a:extLst>
          </p:cNvPr>
          <p:cNvGraphicFramePr>
            <a:graphicFrameLocks noChangeAspect="1"/>
          </p:cNvGraphicFramePr>
          <p:nvPr userDrawn="1">
            <p:custDataLst>
              <p:tags r:id="rId1"/>
            </p:custDataLst>
            <p:extLst>
              <p:ext uri="{D42A27DB-BD31-4B8C-83A1-F6EECF244321}">
                <p14:modId xmlns:p14="http://schemas.microsoft.com/office/powerpoint/2010/main" val="3421637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25" imgH="525" progId="TCLayout.ActiveDocument.1">
                  <p:embed/>
                </p:oleObj>
              </mc:Choice>
              <mc:Fallback>
                <p:oleObj name="think-cell Slide" r:id="rId3" imgW="525" imgH="525" progId="TCLayout.ActiveDocument.1">
                  <p:embed/>
                  <p:pic>
                    <p:nvPicPr>
                      <p:cNvPr id="9" name="Object 8" hidden="1">
                        <a:extLst>
                          <a:ext uri="{FF2B5EF4-FFF2-40B4-BE49-F238E27FC236}">
                            <a16:creationId xmlns:a16="http://schemas.microsoft.com/office/drawing/2014/main" id="{2F4799AC-AC7C-41F8-A228-452D3D48938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B57F9E1-142D-4CC5-8E75-80C856500D14}"/>
              </a:ext>
            </a:extLst>
          </p:cNvPr>
          <p:cNvSpPr>
            <a:spLocks noGrp="1"/>
          </p:cNvSpPr>
          <p:nvPr>
            <p:ph type="title"/>
          </p:nvPr>
        </p:nvSpPr>
        <p:spPr/>
        <p:txBody>
          <a:bodyPr vert="horz"/>
          <a:lstStyle/>
          <a:p>
            <a:r>
              <a:rPr lang="en-US"/>
              <a:t>Click to edit Master title style</a:t>
            </a:r>
          </a:p>
        </p:txBody>
      </p:sp>
      <p:sp>
        <p:nvSpPr>
          <p:cNvPr id="3" name="Content Placeholder 2">
            <a:extLst>
              <a:ext uri="{FF2B5EF4-FFF2-40B4-BE49-F238E27FC236}">
                <a16:creationId xmlns:a16="http://schemas.microsoft.com/office/drawing/2014/main" id="{3E9A8389-3CA1-462E-8D8F-83BEC989F4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A11918-E228-4FB1-8753-67EF7DFF93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5183D3-2941-4B45-9CBD-E08B3A7D15BE}"/>
              </a:ext>
            </a:extLst>
          </p:cNvPr>
          <p:cNvSpPr>
            <a:spLocks noGrp="1"/>
          </p:cNvSpPr>
          <p:nvPr>
            <p:ph type="dt" sz="half" idx="10"/>
          </p:nvPr>
        </p:nvSpPr>
        <p:spPr/>
        <p:txBody>
          <a:bodyPr/>
          <a:lstStyle/>
          <a:p>
            <a:fld id="{E82753E4-711D-4323-8DA5-048DF844EE59}" type="datetime1">
              <a:rPr lang="nb-NO" smtClean="0"/>
              <a:t>02.03.2023</a:t>
            </a:fld>
            <a:endParaRPr lang="en-US"/>
          </a:p>
        </p:txBody>
      </p:sp>
      <p:sp>
        <p:nvSpPr>
          <p:cNvPr id="6" name="Footer Placeholder 5">
            <a:extLst>
              <a:ext uri="{FF2B5EF4-FFF2-40B4-BE49-F238E27FC236}">
                <a16:creationId xmlns:a16="http://schemas.microsoft.com/office/drawing/2014/main" id="{95B21A5A-C935-42B6-9CB3-1848E9726260}"/>
              </a:ext>
            </a:extLst>
          </p:cNvPr>
          <p:cNvSpPr>
            <a:spLocks noGrp="1"/>
          </p:cNvSpPr>
          <p:nvPr>
            <p:ph type="ftr" sz="quarter" idx="11"/>
          </p:nvPr>
        </p:nvSpPr>
        <p:spPr/>
        <p:txBody>
          <a:bodyPr/>
          <a:lstStyle/>
          <a:p>
            <a:r>
              <a:rPr lang="nn-NO"/>
              <a:t>Martin Hjelmeland, PhD. - hjelmeland.martin@gmail.com</a:t>
            </a:r>
            <a:endParaRPr lang="en-US"/>
          </a:p>
        </p:txBody>
      </p:sp>
      <p:sp>
        <p:nvSpPr>
          <p:cNvPr id="7" name="Slide Number Placeholder 6">
            <a:extLst>
              <a:ext uri="{FF2B5EF4-FFF2-40B4-BE49-F238E27FC236}">
                <a16:creationId xmlns:a16="http://schemas.microsoft.com/office/drawing/2014/main" id="{B4E56D17-066D-4042-9A82-B04BCDDA5F2C}"/>
              </a:ext>
            </a:extLst>
          </p:cNvPr>
          <p:cNvSpPr>
            <a:spLocks noGrp="1"/>
          </p:cNvSpPr>
          <p:nvPr>
            <p:ph type="sldNum" sz="quarter" idx="12"/>
          </p:nvPr>
        </p:nvSpPr>
        <p:spPr/>
        <p:txBody>
          <a:bodyPr/>
          <a:lstStyle/>
          <a:p>
            <a:fld id="{0D16BD60-86C3-4DC3-82DB-4946C72D0C5B}" type="slidenum">
              <a:rPr lang="en-US" smtClean="0"/>
              <a:t>‹#›</a:t>
            </a:fld>
            <a:endParaRPr lang="en-US"/>
          </a:p>
        </p:txBody>
      </p:sp>
    </p:spTree>
    <p:extLst>
      <p:ext uri="{BB962C8B-B14F-4D97-AF65-F5344CB8AC3E}">
        <p14:creationId xmlns:p14="http://schemas.microsoft.com/office/powerpoint/2010/main" val="15988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05A0AC9-D9B8-4735-B604-76296D8CEB4C}"/>
              </a:ext>
            </a:extLst>
          </p:cNvPr>
          <p:cNvGraphicFramePr>
            <a:graphicFrameLocks noChangeAspect="1"/>
          </p:cNvGraphicFramePr>
          <p:nvPr userDrawn="1">
            <p:custDataLst>
              <p:tags r:id="rId1"/>
            </p:custDataLst>
            <p:extLst>
              <p:ext uri="{D42A27DB-BD31-4B8C-83A1-F6EECF244321}">
                <p14:modId xmlns:p14="http://schemas.microsoft.com/office/powerpoint/2010/main" val="25771968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25" imgH="525" progId="TCLayout.ActiveDocument.1">
                  <p:embed/>
                </p:oleObj>
              </mc:Choice>
              <mc:Fallback>
                <p:oleObj name="think-cell Slide" r:id="rId3" imgW="525" imgH="525" progId="TCLayout.ActiveDocument.1">
                  <p:embed/>
                  <p:pic>
                    <p:nvPicPr>
                      <p:cNvPr id="7" name="Object 6" hidden="1">
                        <a:extLst>
                          <a:ext uri="{FF2B5EF4-FFF2-40B4-BE49-F238E27FC236}">
                            <a16:creationId xmlns:a16="http://schemas.microsoft.com/office/drawing/2014/main" id="{A05A0AC9-D9B8-4735-B604-76296D8CEB4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D37FEEC-3CEC-4681-A18D-763FE7A2EEAD}"/>
              </a:ext>
            </a:extLst>
          </p:cNvPr>
          <p:cNvSpPr>
            <a:spLocks noGrp="1"/>
          </p:cNvSpPr>
          <p:nvPr>
            <p:ph type="title"/>
          </p:nvPr>
        </p:nvSpPr>
        <p:spPr/>
        <p:txBody>
          <a:bodyPr vert="horz"/>
          <a:lstStyle/>
          <a:p>
            <a:r>
              <a:rPr lang="en-US"/>
              <a:t>Click to edit Master title style</a:t>
            </a:r>
          </a:p>
        </p:txBody>
      </p:sp>
      <p:sp>
        <p:nvSpPr>
          <p:cNvPr id="3" name="Date Placeholder 2">
            <a:extLst>
              <a:ext uri="{FF2B5EF4-FFF2-40B4-BE49-F238E27FC236}">
                <a16:creationId xmlns:a16="http://schemas.microsoft.com/office/drawing/2014/main" id="{D9AC94FC-256D-42CC-8251-27CF859CBF29}"/>
              </a:ext>
            </a:extLst>
          </p:cNvPr>
          <p:cNvSpPr>
            <a:spLocks noGrp="1"/>
          </p:cNvSpPr>
          <p:nvPr>
            <p:ph type="dt" sz="half" idx="10"/>
          </p:nvPr>
        </p:nvSpPr>
        <p:spPr/>
        <p:txBody>
          <a:bodyPr/>
          <a:lstStyle/>
          <a:p>
            <a:fld id="{3FD68439-61BD-48D2-9010-AC4ED1ED612B}" type="datetime1">
              <a:rPr lang="nb-NO" smtClean="0"/>
              <a:t>02.03.2023</a:t>
            </a:fld>
            <a:endParaRPr lang="en-US"/>
          </a:p>
        </p:txBody>
      </p:sp>
      <p:sp>
        <p:nvSpPr>
          <p:cNvPr id="4" name="Footer Placeholder 3">
            <a:extLst>
              <a:ext uri="{FF2B5EF4-FFF2-40B4-BE49-F238E27FC236}">
                <a16:creationId xmlns:a16="http://schemas.microsoft.com/office/drawing/2014/main" id="{E77E2EAA-014E-46F1-8FE9-BCDB90E4C218}"/>
              </a:ext>
            </a:extLst>
          </p:cNvPr>
          <p:cNvSpPr>
            <a:spLocks noGrp="1"/>
          </p:cNvSpPr>
          <p:nvPr>
            <p:ph type="ftr" sz="quarter" idx="11"/>
          </p:nvPr>
        </p:nvSpPr>
        <p:spPr/>
        <p:txBody>
          <a:bodyPr/>
          <a:lstStyle/>
          <a:p>
            <a:r>
              <a:rPr lang="nn-NO"/>
              <a:t>Martin Hjelmeland, PhD. - hjelmeland.martin@gmail.com</a:t>
            </a:r>
            <a:endParaRPr lang="en-US"/>
          </a:p>
        </p:txBody>
      </p:sp>
      <p:sp>
        <p:nvSpPr>
          <p:cNvPr id="5" name="Slide Number Placeholder 4">
            <a:extLst>
              <a:ext uri="{FF2B5EF4-FFF2-40B4-BE49-F238E27FC236}">
                <a16:creationId xmlns:a16="http://schemas.microsoft.com/office/drawing/2014/main" id="{6E5B0144-0DA5-4A23-80F2-1E0C782815DB}"/>
              </a:ext>
            </a:extLst>
          </p:cNvPr>
          <p:cNvSpPr>
            <a:spLocks noGrp="1"/>
          </p:cNvSpPr>
          <p:nvPr>
            <p:ph type="sldNum" sz="quarter" idx="12"/>
          </p:nvPr>
        </p:nvSpPr>
        <p:spPr/>
        <p:txBody>
          <a:bodyPr/>
          <a:lstStyle/>
          <a:p>
            <a:fld id="{0D16BD60-86C3-4DC3-82DB-4946C72D0C5B}" type="slidenum">
              <a:rPr lang="en-US" smtClean="0"/>
              <a:t>‹#›</a:t>
            </a:fld>
            <a:endParaRPr lang="en-US"/>
          </a:p>
        </p:txBody>
      </p:sp>
    </p:spTree>
    <p:extLst>
      <p:ext uri="{BB962C8B-B14F-4D97-AF65-F5344CB8AC3E}">
        <p14:creationId xmlns:p14="http://schemas.microsoft.com/office/powerpoint/2010/main" val="2850419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195639-B490-47E2-9B84-E4DF27621F9A}"/>
              </a:ext>
            </a:extLst>
          </p:cNvPr>
          <p:cNvSpPr>
            <a:spLocks noGrp="1"/>
          </p:cNvSpPr>
          <p:nvPr>
            <p:ph type="dt" sz="half" idx="10"/>
          </p:nvPr>
        </p:nvSpPr>
        <p:spPr/>
        <p:txBody>
          <a:bodyPr/>
          <a:lstStyle/>
          <a:p>
            <a:fld id="{173661F6-E42B-4158-9CE8-3C2910957642}" type="datetime1">
              <a:rPr lang="nb-NO" smtClean="0"/>
              <a:t>02.03.2023</a:t>
            </a:fld>
            <a:endParaRPr lang="en-US"/>
          </a:p>
        </p:txBody>
      </p:sp>
      <p:sp>
        <p:nvSpPr>
          <p:cNvPr id="3" name="Footer Placeholder 2">
            <a:extLst>
              <a:ext uri="{FF2B5EF4-FFF2-40B4-BE49-F238E27FC236}">
                <a16:creationId xmlns:a16="http://schemas.microsoft.com/office/drawing/2014/main" id="{9C962125-8F9B-4B74-A32C-2270EB3DA198}"/>
              </a:ext>
            </a:extLst>
          </p:cNvPr>
          <p:cNvSpPr>
            <a:spLocks noGrp="1"/>
          </p:cNvSpPr>
          <p:nvPr>
            <p:ph type="ftr" sz="quarter" idx="11"/>
          </p:nvPr>
        </p:nvSpPr>
        <p:spPr/>
        <p:txBody>
          <a:bodyPr/>
          <a:lstStyle/>
          <a:p>
            <a:r>
              <a:rPr lang="nn-NO"/>
              <a:t>Martin Hjelmeland, PhD. - hjelmeland.martin@gmail.com</a:t>
            </a:r>
            <a:endParaRPr lang="en-US"/>
          </a:p>
        </p:txBody>
      </p:sp>
      <p:sp>
        <p:nvSpPr>
          <p:cNvPr id="4" name="Slide Number Placeholder 3">
            <a:extLst>
              <a:ext uri="{FF2B5EF4-FFF2-40B4-BE49-F238E27FC236}">
                <a16:creationId xmlns:a16="http://schemas.microsoft.com/office/drawing/2014/main" id="{0A30CDEA-1E9A-4516-A19A-A389EF68D939}"/>
              </a:ext>
            </a:extLst>
          </p:cNvPr>
          <p:cNvSpPr>
            <a:spLocks noGrp="1"/>
          </p:cNvSpPr>
          <p:nvPr>
            <p:ph type="sldNum" sz="quarter" idx="12"/>
          </p:nvPr>
        </p:nvSpPr>
        <p:spPr/>
        <p:txBody>
          <a:bodyPr/>
          <a:lstStyle/>
          <a:p>
            <a:fld id="{0D16BD60-86C3-4DC3-82DB-4946C72D0C5B}" type="slidenum">
              <a:rPr lang="en-US" smtClean="0"/>
              <a:t>‹#›</a:t>
            </a:fld>
            <a:endParaRPr lang="en-US"/>
          </a:p>
        </p:txBody>
      </p:sp>
      <p:sp>
        <p:nvSpPr>
          <p:cNvPr id="5" name="Rectangle 4">
            <a:extLst>
              <a:ext uri="{FF2B5EF4-FFF2-40B4-BE49-F238E27FC236}">
                <a16:creationId xmlns:a16="http://schemas.microsoft.com/office/drawing/2014/main" id="{9AD79621-3143-42E0-BB74-8729FDF74ECE}"/>
              </a:ext>
            </a:extLst>
          </p:cNvPr>
          <p:cNvSpPr/>
          <p:nvPr userDrawn="1"/>
        </p:nvSpPr>
        <p:spPr>
          <a:xfrm>
            <a:off x="0" y="80433"/>
            <a:ext cx="220133" cy="7831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175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BE97777-24F9-42D9-B688-C7D8BE821607}"/>
              </a:ext>
            </a:extLst>
          </p:cNvPr>
          <p:cNvGraphicFramePr>
            <a:graphicFrameLocks noChangeAspect="1"/>
          </p:cNvGraphicFramePr>
          <p:nvPr userDrawn="1">
            <p:custDataLst>
              <p:tags r:id="rId1"/>
            </p:custDataLst>
            <p:extLst>
              <p:ext uri="{D42A27DB-BD31-4B8C-83A1-F6EECF244321}">
                <p14:modId xmlns:p14="http://schemas.microsoft.com/office/powerpoint/2010/main" val="10415993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25" imgH="525" progId="TCLayout.ActiveDocument.1">
                  <p:embed/>
                </p:oleObj>
              </mc:Choice>
              <mc:Fallback>
                <p:oleObj name="think-cell Slide" r:id="rId3" imgW="525" imgH="525" progId="TCLayout.ActiveDocument.1">
                  <p:embed/>
                  <p:pic>
                    <p:nvPicPr>
                      <p:cNvPr id="8" name="Object 7" hidden="1">
                        <a:extLst>
                          <a:ext uri="{FF2B5EF4-FFF2-40B4-BE49-F238E27FC236}">
                            <a16:creationId xmlns:a16="http://schemas.microsoft.com/office/drawing/2014/main" id="{0BE97777-24F9-42D9-B688-C7D8BE82160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CF3A508-8909-4261-827A-B687FBB1E675}"/>
              </a:ext>
            </a:extLst>
          </p:cNvPr>
          <p:cNvSpPr>
            <a:spLocks noGrp="1"/>
          </p:cNvSpPr>
          <p:nvPr>
            <p:ph type="title"/>
          </p:nvPr>
        </p:nvSpPr>
        <p:spPr/>
        <p:txBody>
          <a:bodyPr vert="horz"/>
          <a:lstStyle/>
          <a:p>
            <a:r>
              <a:rPr lang="en-US"/>
              <a:t>Click to edit Master title style</a:t>
            </a:r>
          </a:p>
        </p:txBody>
      </p:sp>
      <p:sp>
        <p:nvSpPr>
          <p:cNvPr id="3" name="Vertical Text Placeholder 2">
            <a:extLst>
              <a:ext uri="{FF2B5EF4-FFF2-40B4-BE49-F238E27FC236}">
                <a16:creationId xmlns:a16="http://schemas.microsoft.com/office/drawing/2014/main" id="{AB119CB5-D411-4ED9-8847-E1666A300D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CC64C9-6ADE-4BB3-B021-D8A5F0DA56A9}"/>
              </a:ext>
            </a:extLst>
          </p:cNvPr>
          <p:cNvSpPr>
            <a:spLocks noGrp="1"/>
          </p:cNvSpPr>
          <p:nvPr>
            <p:ph type="dt" sz="half" idx="10"/>
          </p:nvPr>
        </p:nvSpPr>
        <p:spPr/>
        <p:txBody>
          <a:bodyPr/>
          <a:lstStyle/>
          <a:p>
            <a:fld id="{6A48CFDF-8CF5-4F2A-BBAF-EC3D8957B932}" type="datetime1">
              <a:rPr lang="nb-NO" smtClean="0"/>
              <a:t>02.03.2023</a:t>
            </a:fld>
            <a:endParaRPr lang="en-US"/>
          </a:p>
        </p:txBody>
      </p:sp>
      <p:sp>
        <p:nvSpPr>
          <p:cNvPr id="5" name="Footer Placeholder 4">
            <a:extLst>
              <a:ext uri="{FF2B5EF4-FFF2-40B4-BE49-F238E27FC236}">
                <a16:creationId xmlns:a16="http://schemas.microsoft.com/office/drawing/2014/main" id="{A99A128D-7007-4B9D-91EA-B568EB8E4473}"/>
              </a:ext>
            </a:extLst>
          </p:cNvPr>
          <p:cNvSpPr>
            <a:spLocks noGrp="1"/>
          </p:cNvSpPr>
          <p:nvPr>
            <p:ph type="ftr" sz="quarter" idx="11"/>
          </p:nvPr>
        </p:nvSpPr>
        <p:spPr/>
        <p:txBody>
          <a:bodyPr/>
          <a:lstStyle/>
          <a:p>
            <a:r>
              <a:rPr lang="nn-NO"/>
              <a:t>Martin Hjelmeland, PhD. - hjelmeland.martin@gmail.com</a:t>
            </a:r>
            <a:endParaRPr lang="en-US"/>
          </a:p>
        </p:txBody>
      </p:sp>
      <p:sp>
        <p:nvSpPr>
          <p:cNvPr id="6" name="Slide Number Placeholder 5">
            <a:extLst>
              <a:ext uri="{FF2B5EF4-FFF2-40B4-BE49-F238E27FC236}">
                <a16:creationId xmlns:a16="http://schemas.microsoft.com/office/drawing/2014/main" id="{37B0F1E0-B3BB-4295-9B54-969D56F111CA}"/>
              </a:ext>
            </a:extLst>
          </p:cNvPr>
          <p:cNvSpPr>
            <a:spLocks noGrp="1"/>
          </p:cNvSpPr>
          <p:nvPr>
            <p:ph type="sldNum" sz="quarter" idx="12"/>
          </p:nvPr>
        </p:nvSpPr>
        <p:spPr/>
        <p:txBody>
          <a:bodyPr/>
          <a:lstStyle/>
          <a:p>
            <a:fld id="{0D16BD60-86C3-4DC3-82DB-4946C72D0C5B}" type="slidenum">
              <a:rPr lang="en-US" smtClean="0"/>
              <a:t>‹#›</a:t>
            </a:fld>
            <a:endParaRPr lang="en-US"/>
          </a:p>
        </p:txBody>
      </p:sp>
    </p:spTree>
    <p:extLst>
      <p:ext uri="{BB962C8B-B14F-4D97-AF65-F5344CB8AC3E}">
        <p14:creationId xmlns:p14="http://schemas.microsoft.com/office/powerpoint/2010/main" val="288122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3187C4A8-AC96-40CF-ACC4-80B69D0EA536}"/>
              </a:ext>
            </a:extLst>
          </p:cNvPr>
          <p:cNvGraphicFramePr>
            <a:graphicFrameLocks noChangeAspect="1"/>
          </p:cNvGraphicFramePr>
          <p:nvPr userDrawn="1">
            <p:custDataLst>
              <p:tags r:id="rId1"/>
            </p:custDataLst>
            <p:extLst>
              <p:ext uri="{D42A27DB-BD31-4B8C-83A1-F6EECF244321}">
                <p14:modId xmlns:p14="http://schemas.microsoft.com/office/powerpoint/2010/main" val="19581034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25" imgH="525" progId="TCLayout.ActiveDocument.1">
                  <p:embed/>
                </p:oleObj>
              </mc:Choice>
              <mc:Fallback>
                <p:oleObj name="think-cell Slide" r:id="rId3" imgW="525" imgH="525" progId="TCLayout.ActiveDocument.1">
                  <p:embed/>
                  <p:pic>
                    <p:nvPicPr>
                      <p:cNvPr id="10" name="Object 9" hidden="1">
                        <a:extLst>
                          <a:ext uri="{FF2B5EF4-FFF2-40B4-BE49-F238E27FC236}">
                            <a16:creationId xmlns:a16="http://schemas.microsoft.com/office/drawing/2014/main" id="{3187C4A8-AC96-40CF-ACC4-80B69D0EA53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Vertical Title 1">
            <a:extLst>
              <a:ext uri="{FF2B5EF4-FFF2-40B4-BE49-F238E27FC236}">
                <a16:creationId xmlns:a16="http://schemas.microsoft.com/office/drawing/2014/main" id="{16723E9B-76C6-4040-AF70-2770944D60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CC4ADE-8E15-476B-B573-101716436B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0B31E5-3623-4BC4-B5B9-8CA0AAD8B099}"/>
              </a:ext>
            </a:extLst>
          </p:cNvPr>
          <p:cNvSpPr>
            <a:spLocks noGrp="1"/>
          </p:cNvSpPr>
          <p:nvPr>
            <p:ph type="dt" sz="half" idx="10"/>
          </p:nvPr>
        </p:nvSpPr>
        <p:spPr/>
        <p:txBody>
          <a:bodyPr/>
          <a:lstStyle/>
          <a:p>
            <a:fld id="{AAC5941F-5A1A-4630-93B7-15BED7098B20}" type="datetime1">
              <a:rPr lang="nb-NO" smtClean="0"/>
              <a:t>02.03.2023</a:t>
            </a:fld>
            <a:endParaRPr lang="en-US"/>
          </a:p>
        </p:txBody>
      </p:sp>
      <p:sp>
        <p:nvSpPr>
          <p:cNvPr id="5" name="Footer Placeholder 4">
            <a:extLst>
              <a:ext uri="{FF2B5EF4-FFF2-40B4-BE49-F238E27FC236}">
                <a16:creationId xmlns:a16="http://schemas.microsoft.com/office/drawing/2014/main" id="{22AD92B9-CC1E-459B-B211-27D21D8EDE5C}"/>
              </a:ext>
            </a:extLst>
          </p:cNvPr>
          <p:cNvSpPr>
            <a:spLocks noGrp="1"/>
          </p:cNvSpPr>
          <p:nvPr>
            <p:ph type="ftr" sz="quarter" idx="11"/>
          </p:nvPr>
        </p:nvSpPr>
        <p:spPr/>
        <p:txBody>
          <a:bodyPr/>
          <a:lstStyle/>
          <a:p>
            <a:r>
              <a:rPr lang="nn-NO"/>
              <a:t>Martin Hjelmeland, PhD. - hjelmeland.martin@gmail.com</a:t>
            </a:r>
            <a:endParaRPr lang="en-US"/>
          </a:p>
        </p:txBody>
      </p:sp>
      <p:sp>
        <p:nvSpPr>
          <p:cNvPr id="6" name="Slide Number Placeholder 5">
            <a:extLst>
              <a:ext uri="{FF2B5EF4-FFF2-40B4-BE49-F238E27FC236}">
                <a16:creationId xmlns:a16="http://schemas.microsoft.com/office/drawing/2014/main" id="{9FBD0C5D-5E15-4C52-A133-E9AFDEAA37E6}"/>
              </a:ext>
            </a:extLst>
          </p:cNvPr>
          <p:cNvSpPr>
            <a:spLocks noGrp="1"/>
          </p:cNvSpPr>
          <p:nvPr>
            <p:ph type="sldNum" sz="quarter" idx="12"/>
          </p:nvPr>
        </p:nvSpPr>
        <p:spPr/>
        <p:txBody>
          <a:bodyPr/>
          <a:lstStyle/>
          <a:p>
            <a:fld id="{0D16BD60-86C3-4DC3-82DB-4946C72D0C5B}" type="slidenum">
              <a:rPr lang="en-US" smtClean="0"/>
              <a:t>‹#›</a:t>
            </a:fld>
            <a:endParaRPr lang="en-US"/>
          </a:p>
        </p:txBody>
      </p:sp>
      <p:sp>
        <p:nvSpPr>
          <p:cNvPr id="7" name="Rectangle 6">
            <a:extLst>
              <a:ext uri="{FF2B5EF4-FFF2-40B4-BE49-F238E27FC236}">
                <a16:creationId xmlns:a16="http://schemas.microsoft.com/office/drawing/2014/main" id="{DBA7EA50-A0C9-4FEA-AE86-F5372F29D044}"/>
              </a:ext>
            </a:extLst>
          </p:cNvPr>
          <p:cNvSpPr/>
          <p:nvPr userDrawn="1"/>
        </p:nvSpPr>
        <p:spPr>
          <a:xfrm>
            <a:off x="211667" y="42333"/>
            <a:ext cx="220133" cy="7831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95064F0-9376-4656-BEC1-C8AF101FE097}"/>
              </a:ext>
            </a:extLst>
          </p:cNvPr>
          <p:cNvSpPr/>
          <p:nvPr userDrawn="1"/>
        </p:nvSpPr>
        <p:spPr>
          <a:xfrm>
            <a:off x="0" y="80433"/>
            <a:ext cx="220133" cy="7831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3566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st Slide">
    <p:bg>
      <p:bgPr>
        <a:solidFill>
          <a:schemeClr val="bg1"/>
        </a:solidFill>
        <a:effectLst/>
      </p:bgPr>
    </p:bg>
    <p:spTree>
      <p:nvGrpSpPr>
        <p:cNvPr id="1" name=""/>
        <p:cNvGrpSpPr/>
        <p:nvPr/>
      </p:nvGrpSpPr>
      <p:grpSpPr>
        <a:xfrm>
          <a:off x="0" y="0"/>
          <a:ext cx="0" cy="0"/>
          <a:chOff x="0" y="0"/>
          <a:chExt cx="0" cy="0"/>
        </a:xfrm>
      </p:grpSpPr>
      <p:sp>
        <p:nvSpPr>
          <p:cNvPr id="14" name="Текст 10">
            <a:extLst>
              <a:ext uri="{FF2B5EF4-FFF2-40B4-BE49-F238E27FC236}">
                <a16:creationId xmlns:a16="http://schemas.microsoft.com/office/drawing/2014/main" id="{F42E85D1-8CE6-464D-91DB-95A24CF02785}"/>
              </a:ext>
            </a:extLst>
          </p:cNvPr>
          <p:cNvSpPr>
            <a:spLocks noGrp="1"/>
          </p:cNvSpPr>
          <p:nvPr>
            <p:ph type="body" sz="quarter" idx="13" hasCustomPrompt="1"/>
          </p:nvPr>
        </p:nvSpPr>
        <p:spPr>
          <a:xfrm>
            <a:off x="1638300" y="2171700"/>
            <a:ext cx="6654800" cy="559896"/>
          </a:xfrm>
          <a:prstGeom prst="rect">
            <a:avLst/>
          </a:prstGeom>
        </p:spPr>
        <p:txBody>
          <a:bodyPr/>
          <a:lstStyle>
            <a:lvl1pPr>
              <a:buNone/>
              <a:defRPr sz="3600">
                <a:solidFill>
                  <a:schemeClr val="tx1"/>
                </a:solidFill>
                <a:latin typeface="Arial" panose="020B0604020202020204" pitchFamily="34" charset="0"/>
                <a:cs typeface="Arial" panose="020B0604020202020204" pitchFamily="34" charset="0"/>
              </a:defRPr>
            </a:lvl1pPr>
            <a:lvl2pPr>
              <a:defRPr>
                <a:solidFill>
                  <a:schemeClr val="bg1"/>
                </a:solidFill>
                <a:latin typeface="Montserrat" panose="00000500000000000000" pitchFamily="50" charset="-52"/>
              </a:defRPr>
            </a:lvl2pPr>
            <a:lvl3pPr>
              <a:defRPr>
                <a:solidFill>
                  <a:schemeClr val="bg1"/>
                </a:solidFill>
                <a:latin typeface="Montserrat" panose="00000500000000000000" pitchFamily="50" charset="-52"/>
              </a:defRPr>
            </a:lvl3pPr>
            <a:lvl4pPr>
              <a:defRPr>
                <a:solidFill>
                  <a:schemeClr val="bg1"/>
                </a:solidFill>
                <a:latin typeface="Montserrat" panose="00000500000000000000" pitchFamily="50" charset="-52"/>
              </a:defRPr>
            </a:lvl4pPr>
            <a:lvl5pPr>
              <a:defRPr>
                <a:solidFill>
                  <a:schemeClr val="bg1"/>
                </a:solidFill>
                <a:latin typeface="Montserrat" panose="00000500000000000000" pitchFamily="50" charset="-52"/>
              </a:defRPr>
            </a:lvl5pPr>
          </a:lstStyle>
          <a:p>
            <a:pPr lvl="0"/>
            <a:r>
              <a:rPr lang="en-US" err="1"/>
              <a:t>Takk</a:t>
            </a:r>
            <a:r>
              <a:rPr lang="en-US"/>
              <a:t> for meg! / </a:t>
            </a:r>
            <a:r>
              <a:rPr lang="en-US" err="1"/>
              <a:t>Spørsmål</a:t>
            </a:r>
            <a:r>
              <a:rPr lang="en-US"/>
              <a:t>?</a:t>
            </a:r>
            <a:endParaRPr lang="uk-UA"/>
          </a:p>
        </p:txBody>
      </p:sp>
      <p:sp>
        <p:nvSpPr>
          <p:cNvPr id="15" name="Текст 10">
            <a:extLst>
              <a:ext uri="{FF2B5EF4-FFF2-40B4-BE49-F238E27FC236}">
                <a16:creationId xmlns:a16="http://schemas.microsoft.com/office/drawing/2014/main" id="{2362BA49-5FAB-4628-A58D-A84BCB491730}"/>
              </a:ext>
            </a:extLst>
          </p:cNvPr>
          <p:cNvSpPr>
            <a:spLocks noGrp="1"/>
          </p:cNvSpPr>
          <p:nvPr>
            <p:ph type="body" sz="quarter" idx="14" hasCustomPrompt="1"/>
          </p:nvPr>
        </p:nvSpPr>
        <p:spPr>
          <a:xfrm>
            <a:off x="1638300" y="2738981"/>
            <a:ext cx="5365750" cy="360362"/>
          </a:xfrm>
          <a:prstGeom prst="rect">
            <a:avLst/>
          </a:prstGeom>
        </p:spPr>
        <p:txBody>
          <a:bodyPr/>
          <a:lstStyle>
            <a:lvl1pPr>
              <a:buNone/>
              <a:defRPr sz="1800">
                <a:solidFill>
                  <a:schemeClr val="tx1"/>
                </a:solidFill>
                <a:latin typeface="Arial" panose="020B0604020202020204" pitchFamily="34" charset="0"/>
                <a:cs typeface="Arial" panose="020B0604020202020204" pitchFamily="34" charset="0"/>
              </a:defRPr>
            </a:lvl1pPr>
            <a:lvl2pPr>
              <a:defRPr>
                <a:solidFill>
                  <a:schemeClr val="bg1"/>
                </a:solidFill>
                <a:latin typeface="Montserrat" panose="00000500000000000000" pitchFamily="50" charset="-52"/>
              </a:defRPr>
            </a:lvl2pPr>
            <a:lvl3pPr>
              <a:defRPr>
                <a:solidFill>
                  <a:schemeClr val="bg1"/>
                </a:solidFill>
                <a:latin typeface="Montserrat" panose="00000500000000000000" pitchFamily="50" charset="-52"/>
              </a:defRPr>
            </a:lvl3pPr>
            <a:lvl4pPr>
              <a:defRPr>
                <a:solidFill>
                  <a:schemeClr val="bg1"/>
                </a:solidFill>
                <a:latin typeface="Montserrat" panose="00000500000000000000" pitchFamily="50" charset="-52"/>
              </a:defRPr>
            </a:lvl4pPr>
            <a:lvl5pPr>
              <a:defRPr>
                <a:solidFill>
                  <a:schemeClr val="bg1"/>
                </a:solidFill>
                <a:latin typeface="Montserrat" panose="00000500000000000000" pitchFamily="50" charset="-52"/>
              </a:defRPr>
            </a:lvl5pPr>
          </a:lstStyle>
          <a:p>
            <a:pPr lvl="0"/>
            <a:r>
              <a:rPr lang="en-US" err="1"/>
              <a:t>Fornavn</a:t>
            </a:r>
            <a:r>
              <a:rPr lang="en-US"/>
              <a:t> </a:t>
            </a:r>
            <a:r>
              <a:rPr lang="en-US" err="1"/>
              <a:t>Etternavn</a:t>
            </a:r>
            <a:r>
              <a:rPr lang="en-US"/>
              <a:t>, mail@gmail.no</a:t>
            </a:r>
            <a:endParaRPr lang="uk-UA"/>
          </a:p>
        </p:txBody>
      </p:sp>
      <p:sp>
        <p:nvSpPr>
          <p:cNvPr id="7" name="Rectangle 6">
            <a:extLst>
              <a:ext uri="{FF2B5EF4-FFF2-40B4-BE49-F238E27FC236}">
                <a16:creationId xmlns:a16="http://schemas.microsoft.com/office/drawing/2014/main" id="{448FA570-D288-4C64-8BC3-80BA0286618B}"/>
              </a:ext>
            </a:extLst>
          </p:cNvPr>
          <p:cNvSpPr/>
          <p:nvPr userDrawn="1"/>
        </p:nvSpPr>
        <p:spPr>
          <a:xfrm>
            <a:off x="1455235" y="2171700"/>
            <a:ext cx="45719" cy="92764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3063A2D-196E-4735-9359-3E9839A636F9}"/>
              </a:ext>
            </a:extLst>
          </p:cNvPr>
          <p:cNvSpPr/>
          <p:nvPr userDrawn="1"/>
        </p:nvSpPr>
        <p:spPr>
          <a:xfrm>
            <a:off x="211667" y="42333"/>
            <a:ext cx="220133" cy="7831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7F018D-D6F2-4433-8EE7-404DA8A5B54A}"/>
              </a:ext>
            </a:extLst>
          </p:cNvPr>
          <p:cNvSpPr/>
          <p:nvPr userDrawn="1"/>
        </p:nvSpPr>
        <p:spPr>
          <a:xfrm>
            <a:off x="0" y="80433"/>
            <a:ext cx="220133" cy="7831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5994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A2013467-5021-4861-9977-8C80DD786E4C}"/>
              </a:ext>
            </a:extLst>
          </p:cNvPr>
          <p:cNvGraphicFramePr>
            <a:graphicFrameLocks noChangeAspect="1"/>
          </p:cNvGraphicFramePr>
          <p:nvPr userDrawn="1">
            <p:custDataLst>
              <p:tags r:id="rId10"/>
            </p:custDataLst>
            <p:extLst>
              <p:ext uri="{D42A27DB-BD31-4B8C-83A1-F6EECF244321}">
                <p14:modId xmlns:p14="http://schemas.microsoft.com/office/powerpoint/2010/main" val="23115562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525" imgH="525" progId="TCLayout.ActiveDocument.1">
                  <p:embed/>
                </p:oleObj>
              </mc:Choice>
              <mc:Fallback>
                <p:oleObj name="think-cell Slide" r:id="rId11" imgW="525" imgH="525" progId="TCLayout.ActiveDocument.1">
                  <p:embed/>
                  <p:pic>
                    <p:nvPicPr>
                      <p:cNvPr id="16" name="Object 15" hidden="1">
                        <a:extLst>
                          <a:ext uri="{FF2B5EF4-FFF2-40B4-BE49-F238E27FC236}">
                            <a16:creationId xmlns:a16="http://schemas.microsoft.com/office/drawing/2014/main" id="{A2013467-5021-4861-9977-8C80DD786E4C}"/>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44EA53B4-D0FD-4EF0-9EB5-A942D1B8E1E0}"/>
              </a:ext>
            </a:extLst>
          </p:cNvPr>
          <p:cNvSpPr>
            <a:spLocks noGrp="1"/>
          </p:cNvSpPr>
          <p:nvPr>
            <p:ph type="title"/>
          </p:nvPr>
        </p:nvSpPr>
        <p:spPr>
          <a:xfrm>
            <a:off x="352425" y="108342"/>
            <a:ext cx="11083837" cy="685199"/>
          </a:xfrm>
          <a:prstGeom prst="rect">
            <a:avLst/>
          </a:prstGeom>
        </p:spPr>
        <p:txBody>
          <a:bodyPr vert="horz" lIns="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6AA6EE-4E99-4CDB-8EAA-7BF2DE2C363B}"/>
              </a:ext>
            </a:extLst>
          </p:cNvPr>
          <p:cNvSpPr>
            <a:spLocks noGrp="1"/>
          </p:cNvSpPr>
          <p:nvPr>
            <p:ph type="body" idx="1"/>
          </p:nvPr>
        </p:nvSpPr>
        <p:spPr>
          <a:xfrm>
            <a:off x="352425" y="895612"/>
            <a:ext cx="11497705" cy="5281352"/>
          </a:xfrm>
          <a:prstGeom prst="rect">
            <a:avLst/>
          </a:prstGeom>
        </p:spPr>
        <p:txBody>
          <a:bodyPr vert="horz" lIns="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57249-36C6-4B9D-B5EB-E36CDC4249FE}"/>
              </a:ext>
            </a:extLst>
          </p:cNvPr>
          <p:cNvSpPr>
            <a:spLocks noGrp="1"/>
          </p:cNvSpPr>
          <p:nvPr>
            <p:ph type="dt" sz="half" idx="2"/>
          </p:nvPr>
        </p:nvSpPr>
        <p:spPr>
          <a:xfrm>
            <a:off x="352424" y="6629443"/>
            <a:ext cx="2390775" cy="228557"/>
          </a:xfrm>
          <a:prstGeom prst="rect">
            <a:avLst/>
          </a:prstGeom>
        </p:spPr>
        <p:txBody>
          <a:bodyPr vert="horz" lIns="0" tIns="45720" rIns="91440" bIns="45720" rtlCol="0" anchor="ctr"/>
          <a:lstStyle>
            <a:lvl1pPr algn="l">
              <a:defRPr sz="1100">
                <a:solidFill>
                  <a:schemeClr val="tx1"/>
                </a:solidFill>
              </a:defRPr>
            </a:lvl1pPr>
          </a:lstStyle>
          <a:p>
            <a:fld id="{BF2868C0-8AD0-42FC-A164-6AA7C5EB3D81}" type="datetime1">
              <a:rPr lang="nb-NO" smtClean="0"/>
              <a:t>02.03.2023</a:t>
            </a:fld>
            <a:endParaRPr lang="en-US"/>
          </a:p>
        </p:txBody>
      </p:sp>
      <p:sp>
        <p:nvSpPr>
          <p:cNvPr id="5" name="Footer Placeholder 4">
            <a:extLst>
              <a:ext uri="{FF2B5EF4-FFF2-40B4-BE49-F238E27FC236}">
                <a16:creationId xmlns:a16="http://schemas.microsoft.com/office/drawing/2014/main" id="{A58FF6F8-F072-46ED-BE82-2CDFA1424567}"/>
              </a:ext>
            </a:extLst>
          </p:cNvPr>
          <p:cNvSpPr>
            <a:spLocks noGrp="1"/>
          </p:cNvSpPr>
          <p:nvPr>
            <p:ph type="ftr" sz="quarter" idx="3"/>
          </p:nvPr>
        </p:nvSpPr>
        <p:spPr>
          <a:xfrm>
            <a:off x="4038600" y="6626268"/>
            <a:ext cx="4114800" cy="228557"/>
          </a:xfrm>
          <a:prstGeom prst="rect">
            <a:avLst/>
          </a:prstGeom>
        </p:spPr>
        <p:txBody>
          <a:bodyPr vert="horz" lIns="91440" tIns="45720" rIns="91440" bIns="45720" rtlCol="0" anchor="ctr"/>
          <a:lstStyle>
            <a:lvl1pPr algn="ctr">
              <a:defRPr sz="1100">
                <a:solidFill>
                  <a:schemeClr val="accent1">
                    <a:lumMod val="20000"/>
                    <a:lumOff val="80000"/>
                  </a:schemeClr>
                </a:solidFill>
              </a:defRPr>
            </a:lvl1pPr>
          </a:lstStyle>
          <a:p>
            <a:r>
              <a:rPr lang="nn-NO"/>
              <a:t>Martin Hjelmeland, PhD. - hjelmeland.martin@gmail.com</a:t>
            </a:r>
            <a:endParaRPr lang="en-US"/>
          </a:p>
        </p:txBody>
      </p:sp>
      <p:sp>
        <p:nvSpPr>
          <p:cNvPr id="6" name="Slide Number Placeholder 5">
            <a:extLst>
              <a:ext uri="{FF2B5EF4-FFF2-40B4-BE49-F238E27FC236}">
                <a16:creationId xmlns:a16="http://schemas.microsoft.com/office/drawing/2014/main" id="{81A207C0-C627-4051-A177-E5F8BDFA3AAD}"/>
              </a:ext>
            </a:extLst>
          </p:cNvPr>
          <p:cNvSpPr>
            <a:spLocks noGrp="1"/>
          </p:cNvSpPr>
          <p:nvPr>
            <p:ph type="sldNum" sz="quarter" idx="4"/>
          </p:nvPr>
        </p:nvSpPr>
        <p:spPr>
          <a:xfrm>
            <a:off x="9448800" y="6629443"/>
            <a:ext cx="2401330" cy="228557"/>
          </a:xfrm>
          <a:prstGeom prst="rect">
            <a:avLst/>
          </a:prstGeom>
        </p:spPr>
        <p:txBody>
          <a:bodyPr vert="horz" lIns="91440" tIns="45720" rIns="91440" bIns="45720" rtlCol="0" anchor="ctr"/>
          <a:lstStyle>
            <a:lvl1pPr algn="r">
              <a:defRPr sz="1100">
                <a:solidFill>
                  <a:schemeClr val="tx1"/>
                </a:solidFill>
              </a:defRPr>
            </a:lvl1pPr>
          </a:lstStyle>
          <a:p>
            <a:fld id="{0D16BD60-86C3-4DC3-82DB-4946C72D0C5B}" type="slidenum">
              <a:rPr lang="en-US" smtClean="0"/>
              <a:pPr/>
              <a:t>‹#›</a:t>
            </a:fld>
            <a:endParaRPr lang="en-US"/>
          </a:p>
        </p:txBody>
      </p:sp>
      <p:cxnSp>
        <p:nvCxnSpPr>
          <p:cNvPr id="12" name="Straight Connector 11">
            <a:extLst>
              <a:ext uri="{FF2B5EF4-FFF2-40B4-BE49-F238E27FC236}">
                <a16:creationId xmlns:a16="http://schemas.microsoft.com/office/drawing/2014/main" id="{58EC5873-82D1-4428-A015-91D2249010E0}"/>
              </a:ext>
            </a:extLst>
          </p:cNvPr>
          <p:cNvCxnSpPr>
            <a:cxnSpLocks/>
          </p:cNvCxnSpPr>
          <p:nvPr userDrawn="1"/>
        </p:nvCxnSpPr>
        <p:spPr>
          <a:xfrm>
            <a:off x="352424" y="6581375"/>
            <a:ext cx="11497706"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DADE6D7-17A2-4EB6-9036-03A5F1C96738}"/>
              </a:ext>
            </a:extLst>
          </p:cNvPr>
          <p:cNvSpPr/>
          <p:nvPr userDrawn="1"/>
        </p:nvSpPr>
        <p:spPr>
          <a:xfrm>
            <a:off x="0" y="108342"/>
            <a:ext cx="80433" cy="68519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9683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p:txStyles>
    <p:titleStyle>
      <a:lvl1pPr algn="l" defTabSz="914400" rtl="0" eaLnBrk="1" latinLnBrk="0" hangingPunct="1">
        <a:lnSpc>
          <a:spcPct val="90000"/>
        </a:lnSpc>
        <a:spcBef>
          <a:spcPct val="0"/>
        </a:spcBef>
        <a:buNone/>
        <a:defRPr sz="2000" kern="1200">
          <a:solidFill>
            <a:srgbClr val="07366B"/>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nature.com/articles/s41560-020-00695-4" TargetMode="External"/><Relationship Id="rId13" Type="http://schemas.openxmlformats.org/officeDocument/2006/relationships/hyperlink" Target="https://www.amazon.com/How-World-Really-Works-Science/dp/0593297067" TargetMode="External"/><Relationship Id="rId18" Type="http://schemas.openxmlformats.org/officeDocument/2006/relationships/hyperlink" Target="https://tupa.gtk.fi/raportti/arkisto/42_2021.pdf" TargetMode="External"/><Relationship Id="rId26" Type="http://schemas.openxmlformats.org/officeDocument/2006/relationships/chart" Target="../charts/chart7.xml"/><Relationship Id="rId3" Type="http://schemas.openxmlformats.org/officeDocument/2006/relationships/hyperlink" Target="https://www.nettavisen.no/okonomi/sjokkrapport-fra-nve-og-statnett-vi-kan-mangle-strom-nar-vi-trenger-den-aller-mest/f/5-95-688831" TargetMode="External"/><Relationship Id="rId21" Type="http://schemas.openxmlformats.org/officeDocument/2006/relationships/hyperlink" Target="https://ourworldindata.org/safest-sources-of-energy" TargetMode="External"/><Relationship Id="rId7" Type="http://schemas.openxmlformats.org/officeDocument/2006/relationships/hyperlink" Target="https://doi.org/10.1016/J.APENERGY.2018.03.002" TargetMode="External"/><Relationship Id="rId12" Type="http://schemas.openxmlformats.org/officeDocument/2006/relationships/hyperlink" Target="https://ourworldindata.org/grapher/low-carbon-share-energy?tab=chart&amp;country=FRA~SWE~DEU~BEL~NLD~NOR" TargetMode="External"/><Relationship Id="rId17" Type="http://schemas.openxmlformats.org/officeDocument/2006/relationships/chart" Target="../charts/chart4.xml"/><Relationship Id="rId25" Type="http://schemas.openxmlformats.org/officeDocument/2006/relationships/hyperlink" Target="https://ourworldindata.org/land-use-per-energy-source" TargetMode="External"/><Relationship Id="rId2" Type="http://schemas.openxmlformats.org/officeDocument/2006/relationships/notesSlide" Target="../notesSlides/notesSlide1.xml"/><Relationship Id="rId16" Type="http://schemas.openxmlformats.org/officeDocument/2006/relationships/hyperlink" Target="https://www.energy.gov/eere/fuelcells/hydrogen-production-thermochemical-water-splitting#:~:text=Thermochemical%20water%20splitting%20uses%20high,or%20no%20greenhouse%20gas%20emissions." TargetMode="External"/><Relationship Id="rId20" Type="http://schemas.openxmlformats.org/officeDocument/2006/relationships/hyperlink" Target="https://unece.org/sites/default/files/2022-04/LCA_3_FINAL%20March%202022.pdf" TargetMode="External"/><Relationship Id="rId29" Type="http://schemas.openxmlformats.org/officeDocument/2006/relationships/chart" Target="../charts/chart8.xml"/><Relationship Id="rId1" Type="http://schemas.openxmlformats.org/officeDocument/2006/relationships/slideLayout" Target="../slideLayouts/slideLayout2.xml"/><Relationship Id="rId6" Type="http://schemas.openxmlformats.org/officeDocument/2006/relationships/chart" Target="../charts/chart2.xml"/><Relationship Id="rId11" Type="http://schemas.openxmlformats.org/officeDocument/2006/relationships/hyperlink" Target="https://twitter.com/BjornLomborg/status/1484489044843274249/photo/1" TargetMode="External"/><Relationship Id="rId24" Type="http://schemas.openxmlformats.org/officeDocument/2006/relationships/image" Target="../media/image4.svg"/><Relationship Id="rId5" Type="http://schemas.openxmlformats.org/officeDocument/2006/relationships/chart" Target="../charts/chart1.xml"/><Relationship Id="rId15" Type="http://schemas.openxmlformats.org/officeDocument/2006/relationships/hyperlink" Target="https://9441822.fs1.hubspotusercontent-na1.net/hubfs/9441822/Brochures/Technical%20specs.pdf" TargetMode="External"/><Relationship Id="rId23" Type="http://schemas.openxmlformats.org/officeDocument/2006/relationships/image" Target="../media/image3.png"/><Relationship Id="rId28" Type="http://schemas.openxmlformats.org/officeDocument/2006/relationships/hyperlink" Target="https://static1.squarespace.com/static/5a98cf80ec4eb7c5cd928c61/t/606d1178a0ee8f1a53e66206/1617760641036/Wage+Report.pdf" TargetMode="External"/><Relationship Id="rId10" Type="http://schemas.openxmlformats.org/officeDocument/2006/relationships/image" Target="../media/image2.png"/><Relationship Id="rId19" Type="http://schemas.openxmlformats.org/officeDocument/2006/relationships/chart" Target="../charts/chart5.xml"/><Relationship Id="rId4" Type="http://schemas.openxmlformats.org/officeDocument/2006/relationships/hyperlink" Target="https://publikasjoner.nve.no/rapport/2022/rapport2022_20.pdf" TargetMode="External"/><Relationship Id="rId9" Type="http://schemas.openxmlformats.org/officeDocument/2006/relationships/chart" Target="../charts/chart3.xml"/><Relationship Id="rId14" Type="http://schemas.openxmlformats.org/officeDocument/2006/relationships/hyperlink" Target="https://www.bloomenergy.com/news/idaho-national-lab-and-bloom-energy-produce-hydrogen-at-record-setting-efficiencies/" TargetMode="External"/><Relationship Id="rId22" Type="http://schemas.openxmlformats.org/officeDocument/2006/relationships/chart" Target="../charts/chart6.xml"/><Relationship Id="rId27" Type="http://schemas.openxmlformats.org/officeDocument/2006/relationships/hyperlink" Target="https://www.imf.org/en/Publications/WP/Issues/2021/03/19/Building-Back-Better-How-Big-Are-Green-Spending-Multipliers-50264" TargetMode="External"/><Relationship Id="rId30"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815D-8D72-7C13-6510-641B494B3435}"/>
              </a:ext>
            </a:extLst>
          </p:cNvPr>
          <p:cNvSpPr>
            <a:spLocks noGrp="1"/>
          </p:cNvSpPr>
          <p:nvPr>
            <p:ph type="title"/>
          </p:nvPr>
        </p:nvSpPr>
        <p:spPr>
          <a:xfrm>
            <a:off x="352425" y="108342"/>
            <a:ext cx="11282363" cy="685199"/>
          </a:xfrm>
        </p:spPr>
        <p:txBody>
          <a:bodyPr>
            <a:normAutofit/>
          </a:bodyPr>
          <a:lstStyle/>
          <a:p>
            <a:r>
              <a:rPr lang="en-US" dirty="0"/>
              <a:t>There are several reasons why advanced nuclear should aid the transition to a carbon neutral society, acknowledged by institutions such as MIT, IEA and IPCC:</a:t>
            </a:r>
          </a:p>
        </p:txBody>
      </p:sp>
      <p:sp>
        <p:nvSpPr>
          <p:cNvPr id="4" name="Date Placeholder 3">
            <a:extLst>
              <a:ext uri="{FF2B5EF4-FFF2-40B4-BE49-F238E27FC236}">
                <a16:creationId xmlns:a16="http://schemas.microsoft.com/office/drawing/2014/main" id="{24C7573A-CE1B-9FFC-9E4E-F3CF4F78FD4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016940-AD50-451E-BE08-DDA34E120EFE}" type="datetime1">
              <a:rPr kumimoji="0" lang="nb-NO" sz="11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02.03.2023</a:t>
            </a:fld>
            <a:endParaRPr kumimoji="0" lang="en-US" sz="11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5" name="Footer Placeholder 4">
            <a:extLst>
              <a:ext uri="{FF2B5EF4-FFF2-40B4-BE49-F238E27FC236}">
                <a16:creationId xmlns:a16="http://schemas.microsoft.com/office/drawing/2014/main" id="{15C9560F-C0C4-721E-903E-B3799996FE8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n-NO" sz="1100" b="0" i="0" u="none" strike="noStrike" kern="1200" cap="none" spc="0" normalizeH="0" baseline="0" noProof="0">
                <a:ln>
                  <a:noFill/>
                </a:ln>
                <a:solidFill>
                  <a:srgbClr val="4A66AC">
                    <a:lumMod val="20000"/>
                    <a:lumOff val="80000"/>
                  </a:srgbClr>
                </a:solidFill>
                <a:effectLst/>
                <a:uLnTx/>
                <a:uFillTx/>
                <a:latin typeface="Arial" panose="020B0604020202020204"/>
                <a:ea typeface="+mn-ea"/>
                <a:cs typeface="+mn-cs"/>
              </a:rPr>
              <a:t>Martin Hjelmeland, PhD. - hjelmeland.martin@gmail.com</a:t>
            </a:r>
            <a:endParaRPr kumimoji="0" lang="en-US" sz="1100" b="0" i="0" u="none" strike="noStrike" kern="1200" cap="none" spc="0" normalizeH="0" baseline="0" noProof="0">
              <a:ln>
                <a:noFill/>
              </a:ln>
              <a:solidFill>
                <a:srgbClr val="4A66AC">
                  <a:lumMod val="20000"/>
                  <a:lumOff val="80000"/>
                </a:srgbClr>
              </a:solidFill>
              <a:effectLst/>
              <a:uLnTx/>
              <a:uFillTx/>
              <a:latin typeface="Arial" panose="020B0604020202020204"/>
              <a:ea typeface="+mn-ea"/>
              <a:cs typeface="+mn-cs"/>
            </a:endParaRPr>
          </a:p>
        </p:txBody>
      </p:sp>
      <p:sp>
        <p:nvSpPr>
          <p:cNvPr id="6" name="Slide Number Placeholder 5">
            <a:extLst>
              <a:ext uri="{FF2B5EF4-FFF2-40B4-BE49-F238E27FC236}">
                <a16:creationId xmlns:a16="http://schemas.microsoft.com/office/drawing/2014/main" id="{1E6D43B0-228A-064C-F9A4-A624ACAEF2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16BD60-86C3-4DC3-82DB-4946C72D0C5B}" type="slidenum">
              <a:rPr kumimoji="0" lang="en-US" sz="11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7" name="TextBox 6">
            <a:extLst>
              <a:ext uri="{FF2B5EF4-FFF2-40B4-BE49-F238E27FC236}">
                <a16:creationId xmlns:a16="http://schemas.microsoft.com/office/drawing/2014/main" id="{72C897A9-7EA6-5FB3-39C8-D545D012FE53}"/>
              </a:ext>
            </a:extLst>
          </p:cNvPr>
          <p:cNvSpPr txBox="1"/>
          <p:nvPr/>
        </p:nvSpPr>
        <p:spPr>
          <a:xfrm>
            <a:off x="352424" y="831365"/>
            <a:ext cx="1595479" cy="169049"/>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Arial" panose="020B0604020202020204"/>
                <a:ea typeface="+mn-ea"/>
                <a:cs typeface="+mn-cs"/>
              </a:rPr>
              <a:t>Reasons</a:t>
            </a:r>
          </a:p>
        </p:txBody>
      </p:sp>
      <p:sp>
        <p:nvSpPr>
          <p:cNvPr id="8" name="TextBox 7">
            <a:extLst>
              <a:ext uri="{FF2B5EF4-FFF2-40B4-BE49-F238E27FC236}">
                <a16:creationId xmlns:a16="http://schemas.microsoft.com/office/drawing/2014/main" id="{91CA979A-00C5-F505-5A34-D63EE84AE432}"/>
              </a:ext>
            </a:extLst>
          </p:cNvPr>
          <p:cNvSpPr txBox="1"/>
          <p:nvPr/>
        </p:nvSpPr>
        <p:spPr>
          <a:xfrm>
            <a:off x="2614937" y="831365"/>
            <a:ext cx="1338716" cy="169049"/>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Arial" panose="020B0604020202020204"/>
                <a:ea typeface="+mn-ea"/>
                <a:cs typeface="+mn-cs"/>
              </a:rPr>
              <a:t>Background</a:t>
            </a:r>
          </a:p>
        </p:txBody>
      </p:sp>
      <p:sp>
        <p:nvSpPr>
          <p:cNvPr id="9" name="TextBox 8">
            <a:extLst>
              <a:ext uri="{FF2B5EF4-FFF2-40B4-BE49-F238E27FC236}">
                <a16:creationId xmlns:a16="http://schemas.microsoft.com/office/drawing/2014/main" id="{BCF67B74-2C61-8313-7502-D655D9B163D1}"/>
              </a:ext>
            </a:extLst>
          </p:cNvPr>
          <p:cNvSpPr txBox="1"/>
          <p:nvPr/>
        </p:nvSpPr>
        <p:spPr>
          <a:xfrm>
            <a:off x="4495138" y="831365"/>
            <a:ext cx="1595479" cy="169049"/>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Arial" panose="020B0604020202020204"/>
                <a:ea typeface="+mn-ea"/>
                <a:cs typeface="+mn-cs"/>
              </a:rPr>
              <a:t>The challenge</a:t>
            </a:r>
          </a:p>
        </p:txBody>
      </p:sp>
      <p:sp>
        <p:nvSpPr>
          <p:cNvPr id="10" name="TextBox 9">
            <a:extLst>
              <a:ext uri="{FF2B5EF4-FFF2-40B4-BE49-F238E27FC236}">
                <a16:creationId xmlns:a16="http://schemas.microsoft.com/office/drawing/2014/main" id="{6D721ACC-E69A-6904-698A-9B660E7FD9B3}"/>
              </a:ext>
            </a:extLst>
          </p:cNvPr>
          <p:cNvSpPr txBox="1"/>
          <p:nvPr/>
        </p:nvSpPr>
        <p:spPr>
          <a:xfrm>
            <a:off x="8366237" y="831365"/>
            <a:ext cx="1885954" cy="169049"/>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Arial" panose="020B0604020202020204"/>
                <a:ea typeface="+mn-ea"/>
                <a:cs typeface="+mn-cs"/>
              </a:rPr>
              <a:t>What nuclear can provide</a:t>
            </a:r>
          </a:p>
        </p:txBody>
      </p:sp>
      <p:cxnSp>
        <p:nvCxnSpPr>
          <p:cNvPr id="23" name="Straight Connector 22">
            <a:extLst>
              <a:ext uri="{FF2B5EF4-FFF2-40B4-BE49-F238E27FC236}">
                <a16:creationId xmlns:a16="http://schemas.microsoft.com/office/drawing/2014/main" id="{8D2E533C-6415-28C7-83D6-C33F4201591C}"/>
              </a:ext>
            </a:extLst>
          </p:cNvPr>
          <p:cNvCxnSpPr>
            <a:cxnSpLocks/>
          </p:cNvCxnSpPr>
          <p:nvPr/>
        </p:nvCxnSpPr>
        <p:spPr>
          <a:xfrm>
            <a:off x="352424" y="1034783"/>
            <a:ext cx="11487151" cy="0"/>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5AA9CB6-425C-A3DE-E4D8-07B66D82511E}"/>
              </a:ext>
            </a:extLst>
          </p:cNvPr>
          <p:cNvCxnSpPr>
            <a:cxnSpLocks/>
          </p:cNvCxnSpPr>
          <p:nvPr/>
        </p:nvCxnSpPr>
        <p:spPr>
          <a:xfrm>
            <a:off x="352424" y="1707706"/>
            <a:ext cx="11487151" cy="0"/>
          </a:xfrm>
          <a:prstGeom prst="line">
            <a:avLst/>
          </a:prstGeom>
          <a:ln w="3175"/>
        </p:spPr>
        <p:style>
          <a:lnRef idx="1">
            <a:schemeClr val="dk1"/>
          </a:lnRef>
          <a:fillRef idx="0">
            <a:schemeClr val="dk1"/>
          </a:fillRef>
          <a:effectRef idx="0">
            <a:schemeClr val="dk1"/>
          </a:effectRef>
          <a:fontRef idx="minor">
            <a:schemeClr val="tx1"/>
          </a:fontRef>
        </p:style>
      </p:cxnSp>
      <p:grpSp>
        <p:nvGrpSpPr>
          <p:cNvPr id="47" name="Group 46">
            <a:extLst>
              <a:ext uri="{FF2B5EF4-FFF2-40B4-BE49-F238E27FC236}">
                <a16:creationId xmlns:a16="http://schemas.microsoft.com/office/drawing/2014/main" id="{F6B894B8-2353-5563-54FC-094D9BC89773}"/>
              </a:ext>
            </a:extLst>
          </p:cNvPr>
          <p:cNvGrpSpPr/>
          <p:nvPr/>
        </p:nvGrpSpPr>
        <p:grpSpPr>
          <a:xfrm>
            <a:off x="396099" y="1171088"/>
            <a:ext cx="1685528" cy="400313"/>
            <a:chOff x="396100" y="1230438"/>
            <a:chExt cx="1685528" cy="400313"/>
          </a:xfrm>
        </p:grpSpPr>
        <p:sp>
          <p:nvSpPr>
            <p:cNvPr id="21" name="TextBox 20">
              <a:extLst>
                <a:ext uri="{FF2B5EF4-FFF2-40B4-BE49-F238E27FC236}">
                  <a16:creationId xmlns:a16="http://schemas.microsoft.com/office/drawing/2014/main" id="{4CD0BCE9-2344-08E7-A8AF-8E542F61E98F}"/>
                </a:ext>
              </a:extLst>
            </p:cNvPr>
            <p:cNvSpPr txBox="1"/>
            <p:nvPr/>
          </p:nvSpPr>
          <p:spPr>
            <a:xfrm>
              <a:off x="875705" y="1325130"/>
              <a:ext cx="1205923" cy="21092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panose="020B0604020202020204"/>
                  <a:ea typeface="+mn-ea"/>
                  <a:cs typeface="+mn-cs"/>
                </a:rPr>
                <a:t>Available power</a:t>
              </a:r>
            </a:p>
          </p:txBody>
        </p:sp>
        <p:sp>
          <p:nvSpPr>
            <p:cNvPr id="32" name="Rectangle 31">
              <a:extLst>
                <a:ext uri="{FF2B5EF4-FFF2-40B4-BE49-F238E27FC236}">
                  <a16:creationId xmlns:a16="http://schemas.microsoft.com/office/drawing/2014/main" id="{3E65DD86-6F0F-C5B1-0D73-24967FC58A46}"/>
                </a:ext>
              </a:extLst>
            </p:cNvPr>
            <p:cNvSpPr/>
            <p:nvPr/>
          </p:nvSpPr>
          <p:spPr>
            <a:xfrm>
              <a:off x="396100" y="1230438"/>
              <a:ext cx="353961" cy="40031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panose="020B0604020202020204"/>
                  <a:ea typeface="+mn-ea"/>
                  <a:cs typeface="+mn-cs"/>
                </a:rPr>
                <a:t>A</a:t>
              </a:r>
            </a:p>
          </p:txBody>
        </p:sp>
      </p:grpSp>
      <p:sp>
        <p:nvSpPr>
          <p:cNvPr id="55" name="TextBox 54">
            <a:extLst>
              <a:ext uri="{FF2B5EF4-FFF2-40B4-BE49-F238E27FC236}">
                <a16:creationId xmlns:a16="http://schemas.microsoft.com/office/drawing/2014/main" id="{7C15D649-03F0-0C16-5841-43B1A287E4E1}"/>
              </a:ext>
            </a:extLst>
          </p:cNvPr>
          <p:cNvSpPr txBox="1"/>
          <p:nvPr/>
        </p:nvSpPr>
        <p:spPr>
          <a:xfrm>
            <a:off x="2614937" y="1067836"/>
            <a:ext cx="1733114" cy="502891"/>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rPr>
              <a:t>One does not only need energy but also power, available when needed.</a:t>
            </a:r>
          </a:p>
        </p:txBody>
      </p:sp>
      <p:sp>
        <p:nvSpPr>
          <p:cNvPr id="56" name="TextBox 55">
            <a:extLst>
              <a:ext uri="{FF2B5EF4-FFF2-40B4-BE49-F238E27FC236}">
                <a16:creationId xmlns:a16="http://schemas.microsoft.com/office/drawing/2014/main" id="{49875D8F-7783-42E6-1723-4A479CB40532}"/>
              </a:ext>
            </a:extLst>
          </p:cNvPr>
          <p:cNvSpPr txBox="1"/>
          <p:nvPr/>
        </p:nvSpPr>
        <p:spPr>
          <a:xfrm>
            <a:off x="4495138" y="1067836"/>
            <a:ext cx="1875660" cy="502891"/>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rPr>
              <a:t>NVE and Statnett are pointing to a looming </a:t>
            </a:r>
            <a:r>
              <a:rPr kumimoji="0" lang="en-US" sz="800" b="1" i="0" u="none" strike="noStrike" kern="1200" cap="none" spc="0" normalizeH="0" baseline="0" noProof="0">
                <a:ln>
                  <a:noFill/>
                </a:ln>
                <a:solidFill>
                  <a:prstClr val="black"/>
                </a:solidFill>
                <a:effectLst/>
                <a:uLnTx/>
                <a:uFillTx/>
                <a:latin typeface="Arial" panose="020B0604020202020204"/>
                <a:ea typeface="+mn-ea"/>
                <a:cs typeface="+mn-cs"/>
              </a:rPr>
              <a:t>power crisis</a:t>
            </a: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rPr>
              <a:t>, where peak load can become 4.8 GW higher than available capacity in 2030. </a:t>
            </a:r>
          </a:p>
        </p:txBody>
      </p:sp>
      <p:sp>
        <p:nvSpPr>
          <p:cNvPr id="57" name="TextBox 56">
            <a:extLst>
              <a:ext uri="{FF2B5EF4-FFF2-40B4-BE49-F238E27FC236}">
                <a16:creationId xmlns:a16="http://schemas.microsoft.com/office/drawing/2014/main" id="{D1361BD5-33EA-6A60-B040-4E256E8F775C}"/>
              </a:ext>
            </a:extLst>
          </p:cNvPr>
          <p:cNvSpPr txBox="1"/>
          <p:nvPr/>
        </p:nvSpPr>
        <p:spPr>
          <a:xfrm>
            <a:off x="10364529" y="831365"/>
            <a:ext cx="949187" cy="169049"/>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Arial" panose="020B0604020202020204"/>
                <a:ea typeface="+mn-ea"/>
                <a:cs typeface="+mn-cs"/>
              </a:rPr>
              <a:t>Sources</a:t>
            </a:r>
          </a:p>
        </p:txBody>
      </p:sp>
      <p:sp>
        <p:nvSpPr>
          <p:cNvPr id="59" name="TextBox 58">
            <a:extLst>
              <a:ext uri="{FF2B5EF4-FFF2-40B4-BE49-F238E27FC236}">
                <a16:creationId xmlns:a16="http://schemas.microsoft.com/office/drawing/2014/main" id="{980E1254-512E-1BE4-E3ED-BEB6146BBC7E}"/>
              </a:ext>
            </a:extLst>
          </p:cNvPr>
          <p:cNvSpPr txBox="1"/>
          <p:nvPr/>
        </p:nvSpPr>
        <p:spPr>
          <a:xfrm>
            <a:off x="10364529" y="1118340"/>
            <a:ext cx="1475046" cy="541973"/>
          </a:xfrm>
          <a:prstGeom prst="rect">
            <a:avLst/>
          </a:prstGeom>
          <a:noFill/>
        </p:spPr>
        <p:txBody>
          <a:bodyPr wrap="square"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prstClr val="white">
                    <a:lumMod val="85000"/>
                  </a:prstClr>
                </a:solidFill>
                <a:effectLst/>
                <a:uLnTx/>
                <a:uFillTx/>
                <a:latin typeface="Arial" panose="020B0604020202020204"/>
                <a:ea typeface="+mn-ea"/>
                <a:cs typeface="+mn-cs"/>
              </a:rPr>
              <a:t>(</a:t>
            </a:r>
            <a:r>
              <a:rPr kumimoji="0" lang="en-US" sz="600" b="0" i="0" u="none" strike="noStrike" kern="1200" cap="none" spc="0" normalizeH="0" baseline="0" noProof="0">
                <a:ln>
                  <a:noFill/>
                </a:ln>
                <a:solidFill>
                  <a:prstClr val="white">
                    <a:lumMod val="85000"/>
                  </a:prstClr>
                </a:solidFill>
                <a:effectLst/>
                <a:uLnTx/>
                <a:uFillTx/>
                <a:latin typeface="Arial" panose="020B0604020202020204"/>
                <a:ea typeface="+mn-ea"/>
                <a:cs typeface="+mn-cs"/>
                <a:hlinkClick r:id="rId3"/>
              </a:rPr>
              <a:t>Nettavisen.no. “</a:t>
            </a:r>
            <a:r>
              <a:rPr kumimoji="0" lang="en-US" sz="600" b="0" i="0" u="none" strike="noStrike" kern="1200" cap="none" spc="0" normalizeH="0" baseline="0" noProof="0" err="1">
                <a:ln>
                  <a:noFill/>
                </a:ln>
                <a:solidFill>
                  <a:prstClr val="white">
                    <a:lumMod val="85000"/>
                  </a:prstClr>
                </a:solidFill>
                <a:effectLst/>
                <a:uLnTx/>
                <a:uFillTx/>
                <a:latin typeface="Arial" panose="020B0604020202020204"/>
                <a:ea typeface="+mn-ea"/>
                <a:cs typeface="+mn-cs"/>
                <a:hlinkClick r:id="rId3"/>
              </a:rPr>
              <a:t>Sjokkrapport</a:t>
            </a:r>
            <a:r>
              <a:rPr kumimoji="0" lang="en-US" sz="600" b="0" i="0" u="none" strike="noStrike" kern="1200" cap="none" spc="0" normalizeH="0" baseline="0" noProof="0">
                <a:ln>
                  <a:noFill/>
                </a:ln>
                <a:solidFill>
                  <a:prstClr val="white">
                    <a:lumMod val="85000"/>
                  </a:prstClr>
                </a:solidFill>
                <a:effectLst/>
                <a:uLnTx/>
                <a:uFillTx/>
                <a:latin typeface="Arial" panose="020B0604020202020204"/>
                <a:ea typeface="+mn-ea"/>
                <a:cs typeface="+mn-cs"/>
                <a:hlinkClick r:id="rId3"/>
              </a:rPr>
              <a:t> </a:t>
            </a:r>
            <a:r>
              <a:rPr kumimoji="0" lang="en-US" sz="600" b="0" i="0" u="none" strike="noStrike" kern="1200" cap="none" spc="0" normalizeH="0" baseline="0" noProof="0" err="1">
                <a:ln>
                  <a:noFill/>
                </a:ln>
                <a:solidFill>
                  <a:prstClr val="white">
                    <a:lumMod val="85000"/>
                  </a:prstClr>
                </a:solidFill>
                <a:effectLst/>
                <a:uLnTx/>
                <a:uFillTx/>
                <a:latin typeface="Arial" panose="020B0604020202020204"/>
                <a:ea typeface="+mn-ea"/>
                <a:cs typeface="+mn-cs"/>
                <a:hlinkClick r:id="rId3"/>
              </a:rPr>
              <a:t>fra</a:t>
            </a:r>
            <a:r>
              <a:rPr kumimoji="0" lang="en-US" sz="600" b="0" i="0" u="none" strike="noStrike" kern="1200" cap="none" spc="0" normalizeH="0" baseline="0" noProof="0">
                <a:ln>
                  <a:noFill/>
                </a:ln>
                <a:solidFill>
                  <a:prstClr val="white">
                    <a:lumMod val="85000"/>
                  </a:prstClr>
                </a:solidFill>
                <a:effectLst/>
                <a:uLnTx/>
                <a:uFillTx/>
                <a:latin typeface="Arial" panose="020B0604020202020204"/>
                <a:ea typeface="+mn-ea"/>
                <a:cs typeface="+mn-cs"/>
                <a:hlinkClick r:id="rId3"/>
              </a:rPr>
              <a:t> NVE </a:t>
            </a:r>
            <a:r>
              <a:rPr kumimoji="0" lang="en-US" sz="600" b="0" i="0" u="none" strike="noStrike" kern="1200" cap="none" spc="0" normalizeH="0" baseline="0" noProof="0" err="1">
                <a:ln>
                  <a:noFill/>
                </a:ln>
                <a:solidFill>
                  <a:prstClr val="white">
                    <a:lumMod val="85000"/>
                  </a:prstClr>
                </a:solidFill>
                <a:effectLst/>
                <a:uLnTx/>
                <a:uFillTx/>
                <a:latin typeface="Arial" panose="020B0604020202020204"/>
                <a:ea typeface="+mn-ea"/>
                <a:cs typeface="+mn-cs"/>
                <a:hlinkClick r:id="rId3"/>
              </a:rPr>
              <a:t>og</a:t>
            </a:r>
            <a:r>
              <a:rPr kumimoji="0" lang="en-US" sz="600" b="0" i="0" u="none" strike="noStrike" kern="1200" cap="none" spc="0" normalizeH="0" baseline="0" noProof="0">
                <a:ln>
                  <a:noFill/>
                </a:ln>
                <a:solidFill>
                  <a:prstClr val="white">
                    <a:lumMod val="85000"/>
                  </a:prstClr>
                </a:solidFill>
                <a:effectLst/>
                <a:uLnTx/>
                <a:uFillTx/>
                <a:latin typeface="Arial" panose="020B0604020202020204"/>
                <a:ea typeface="+mn-ea"/>
                <a:cs typeface="+mn-cs"/>
                <a:hlinkClick r:id="rId3"/>
              </a:rPr>
              <a:t> Statnett.”</a:t>
            </a:r>
            <a:r>
              <a:rPr kumimoji="0" lang="en-US" sz="600" b="0" i="0" u="none" strike="noStrike" kern="1200" cap="none" spc="0" normalizeH="0" baseline="0" noProof="0">
                <a:ln>
                  <a:noFill/>
                </a:ln>
                <a:solidFill>
                  <a:prstClr val="white">
                    <a:lumMod val="85000"/>
                  </a:prstClr>
                </a:solidFill>
                <a:effectLst/>
                <a:uLnTx/>
                <a:uFillTx/>
                <a:latin typeface="Arial" panose="020B06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prstClr val="white">
                    <a:lumMod val="85000"/>
                  </a:prstClr>
                </a:solidFill>
                <a:effectLst/>
                <a:uLnTx/>
                <a:uFillTx/>
                <a:latin typeface="Arial" panose="020B0604020202020204"/>
                <a:ea typeface="+mn-ea"/>
                <a:cs typeface="+mn-cs"/>
              </a:rPr>
              <a:t>(</a:t>
            </a:r>
            <a:r>
              <a:rPr kumimoji="0" lang="en-US" sz="600" b="0" i="0" u="none" strike="noStrike" kern="1200" cap="none" spc="0" normalizeH="0" baseline="0" noProof="0" err="1">
                <a:ln>
                  <a:noFill/>
                </a:ln>
                <a:solidFill>
                  <a:prstClr val="black"/>
                </a:solidFill>
                <a:effectLst/>
                <a:uLnTx/>
                <a:uFillTx/>
                <a:latin typeface="Arial" panose="020B0604020202020204"/>
                <a:ea typeface="+mn-ea"/>
                <a:cs typeface="+mn-cs"/>
                <a:hlinkClick r:id="rId4"/>
              </a:rPr>
              <a:t>Buvik</a:t>
            </a:r>
            <a:r>
              <a:rPr kumimoji="0" lang="en-US" sz="600" b="0" i="0" u="none" strike="noStrike" kern="1200" cap="none" spc="0" normalizeH="0" baseline="0" noProof="0">
                <a:ln>
                  <a:noFill/>
                </a:ln>
                <a:solidFill>
                  <a:prstClr val="black"/>
                </a:solidFill>
                <a:effectLst/>
                <a:uLnTx/>
                <a:uFillTx/>
                <a:latin typeface="Arial" panose="020B0604020202020204"/>
                <a:ea typeface="+mn-ea"/>
                <a:cs typeface="+mn-cs"/>
                <a:hlinkClick r:id="rId4"/>
              </a:rPr>
              <a:t>, M., et. al. (2022). </a:t>
            </a:r>
            <a:r>
              <a:rPr kumimoji="0" lang="en-US" sz="600" b="0" i="1" u="none" strike="noStrike" kern="1200" cap="none" spc="0" normalizeH="0" baseline="0" noProof="0" err="1">
                <a:ln>
                  <a:noFill/>
                </a:ln>
                <a:solidFill>
                  <a:prstClr val="black"/>
                </a:solidFill>
                <a:effectLst/>
                <a:uLnTx/>
                <a:uFillTx/>
                <a:latin typeface="Arial" panose="020B0604020202020204"/>
                <a:ea typeface="+mn-ea"/>
                <a:cs typeface="+mn-cs"/>
                <a:hlinkClick r:id="rId4"/>
              </a:rPr>
              <a:t>Norsk</a:t>
            </a:r>
            <a:r>
              <a:rPr kumimoji="0" lang="en-US" sz="600" b="0" i="1" u="none" strike="noStrike" kern="1200" cap="none" spc="0" normalizeH="0" baseline="0" noProof="0">
                <a:ln>
                  <a:noFill/>
                </a:ln>
                <a:solidFill>
                  <a:prstClr val="black"/>
                </a:solidFill>
                <a:effectLst/>
                <a:uLnTx/>
                <a:uFillTx/>
                <a:latin typeface="Arial" panose="020B0604020202020204"/>
                <a:ea typeface="+mn-ea"/>
                <a:cs typeface="+mn-cs"/>
                <a:hlinkClick r:id="rId4"/>
              </a:rPr>
              <a:t> </a:t>
            </a:r>
            <a:r>
              <a:rPr kumimoji="0" lang="en-US" sz="600" b="0" i="1" u="none" strike="noStrike" kern="1200" cap="none" spc="0" normalizeH="0" baseline="0" noProof="0" err="1">
                <a:ln>
                  <a:noFill/>
                </a:ln>
                <a:solidFill>
                  <a:prstClr val="black"/>
                </a:solidFill>
                <a:effectLst/>
                <a:uLnTx/>
                <a:uFillTx/>
                <a:latin typeface="Arial" panose="020B0604020202020204"/>
                <a:ea typeface="+mn-ea"/>
                <a:cs typeface="+mn-cs"/>
                <a:hlinkClick r:id="rId4"/>
              </a:rPr>
              <a:t>og</a:t>
            </a:r>
            <a:r>
              <a:rPr kumimoji="0" lang="en-US" sz="600" b="0" i="1" u="none" strike="noStrike" kern="1200" cap="none" spc="0" normalizeH="0" baseline="0" noProof="0">
                <a:ln>
                  <a:noFill/>
                </a:ln>
                <a:solidFill>
                  <a:prstClr val="black"/>
                </a:solidFill>
                <a:effectLst/>
                <a:uLnTx/>
                <a:uFillTx/>
                <a:latin typeface="Arial" panose="020B0604020202020204"/>
                <a:ea typeface="+mn-ea"/>
                <a:cs typeface="+mn-cs"/>
                <a:hlinkClick r:id="rId4"/>
              </a:rPr>
              <a:t> </a:t>
            </a:r>
            <a:r>
              <a:rPr kumimoji="0" lang="en-US" sz="600" b="0" i="1" u="none" strike="noStrike" kern="1200" cap="none" spc="0" normalizeH="0" baseline="0" noProof="0" err="1">
                <a:ln>
                  <a:noFill/>
                </a:ln>
                <a:solidFill>
                  <a:prstClr val="black"/>
                </a:solidFill>
                <a:effectLst/>
                <a:uLnTx/>
                <a:uFillTx/>
                <a:latin typeface="Arial" panose="020B0604020202020204"/>
                <a:ea typeface="+mn-ea"/>
                <a:cs typeface="+mn-cs"/>
                <a:hlinkClick r:id="rId4"/>
              </a:rPr>
              <a:t>nordisk</a:t>
            </a:r>
            <a:r>
              <a:rPr kumimoji="0" lang="en-US" sz="600" b="0" i="1" u="none" strike="noStrike" kern="1200" cap="none" spc="0" normalizeH="0" baseline="0" noProof="0">
                <a:ln>
                  <a:noFill/>
                </a:ln>
                <a:solidFill>
                  <a:prstClr val="black"/>
                </a:solidFill>
                <a:effectLst/>
                <a:uLnTx/>
                <a:uFillTx/>
                <a:latin typeface="Arial" panose="020B0604020202020204"/>
                <a:ea typeface="+mn-ea"/>
                <a:cs typeface="+mn-cs"/>
                <a:hlinkClick r:id="rId4"/>
              </a:rPr>
              <a:t> </a:t>
            </a:r>
            <a:r>
              <a:rPr kumimoji="0" lang="en-US" sz="600" b="0" i="1" u="none" strike="noStrike" kern="1200" cap="none" spc="0" normalizeH="0" baseline="0" noProof="0" err="1">
                <a:ln>
                  <a:noFill/>
                </a:ln>
                <a:solidFill>
                  <a:prstClr val="black"/>
                </a:solidFill>
                <a:effectLst/>
                <a:uLnTx/>
                <a:uFillTx/>
                <a:latin typeface="Arial" panose="020B0604020202020204"/>
                <a:ea typeface="+mn-ea"/>
                <a:cs typeface="+mn-cs"/>
                <a:hlinkClick r:id="rId4"/>
              </a:rPr>
              <a:t>effektbalanse</a:t>
            </a:r>
            <a:r>
              <a:rPr kumimoji="0" lang="en-US" sz="600" b="0" i="1" u="none" strike="noStrike" kern="1200" cap="none" spc="0" normalizeH="0" baseline="0" noProof="0">
                <a:ln>
                  <a:noFill/>
                </a:ln>
                <a:solidFill>
                  <a:prstClr val="black"/>
                </a:solidFill>
                <a:effectLst/>
                <a:uLnTx/>
                <a:uFillTx/>
                <a:latin typeface="Arial" panose="020B0604020202020204"/>
                <a:ea typeface="+mn-ea"/>
                <a:cs typeface="+mn-cs"/>
                <a:hlinkClick r:id="rId4"/>
              </a:rPr>
              <a:t> </a:t>
            </a:r>
            <a:r>
              <a:rPr kumimoji="0" lang="en-US" sz="600" b="0" i="1" u="none" strike="noStrike" kern="1200" cap="none" spc="0" normalizeH="0" baseline="0" noProof="0" err="1">
                <a:ln>
                  <a:noFill/>
                </a:ln>
                <a:solidFill>
                  <a:prstClr val="black"/>
                </a:solidFill>
                <a:effectLst/>
                <a:uLnTx/>
                <a:uFillTx/>
                <a:latin typeface="Arial" panose="020B0604020202020204"/>
                <a:ea typeface="+mn-ea"/>
                <a:cs typeface="+mn-cs"/>
                <a:hlinkClick r:id="rId4"/>
              </a:rPr>
              <a:t>fram</a:t>
            </a:r>
            <a:r>
              <a:rPr kumimoji="0" lang="en-US" sz="600" b="0" i="1" u="none" strike="noStrike" kern="1200" cap="none" spc="0" normalizeH="0" baseline="0" noProof="0">
                <a:ln>
                  <a:noFill/>
                </a:ln>
                <a:solidFill>
                  <a:prstClr val="black"/>
                </a:solidFill>
                <a:effectLst/>
                <a:uLnTx/>
                <a:uFillTx/>
                <a:latin typeface="Arial" panose="020B0604020202020204"/>
                <a:ea typeface="+mn-ea"/>
                <a:cs typeface="+mn-cs"/>
                <a:hlinkClick r:id="rId4"/>
              </a:rPr>
              <a:t> mot 2030</a:t>
            </a:r>
            <a:r>
              <a:rPr kumimoji="0" lang="en-US" sz="600" b="0" i="0" u="none" strike="noStrike" kern="1200" cap="none" spc="0" normalizeH="0" baseline="0" noProof="0">
                <a:ln>
                  <a:noFill/>
                </a:ln>
                <a:solidFill>
                  <a:prstClr val="black"/>
                </a:solidFill>
                <a:effectLst/>
                <a:uLnTx/>
                <a:uFillTx/>
                <a:latin typeface="Arial" panose="020B0604020202020204"/>
                <a:ea typeface="+mn-ea"/>
                <a:cs typeface="+mn-cs"/>
                <a:hlinkClick r:id="rId4"/>
              </a:rPr>
              <a:t>.</a:t>
            </a:r>
            <a:r>
              <a:rPr kumimoji="0" lang="en-US" sz="600" b="0" i="0" u="none" strike="noStrike" kern="1200" cap="none" spc="0" normalizeH="0" baseline="0" noProof="0">
                <a:ln>
                  <a:noFill/>
                </a:ln>
                <a:solidFill>
                  <a:prstClr val="white">
                    <a:lumMod val="85000"/>
                  </a:prstClr>
                </a:solidFill>
                <a:effectLst/>
                <a:uLnTx/>
                <a:uFillTx/>
                <a:latin typeface="Arial" panose="020B0604020202020204"/>
                <a:ea typeface="+mn-ea"/>
                <a:cs typeface="+mn-cs"/>
              </a:rPr>
              <a:t>)</a:t>
            </a:r>
          </a:p>
        </p:txBody>
      </p:sp>
      <p:sp>
        <p:nvSpPr>
          <p:cNvPr id="60" name="TextBox 59">
            <a:extLst>
              <a:ext uri="{FF2B5EF4-FFF2-40B4-BE49-F238E27FC236}">
                <a16:creationId xmlns:a16="http://schemas.microsoft.com/office/drawing/2014/main" id="{12B0250C-120C-31B7-B534-F2D1B69DB0B5}"/>
              </a:ext>
            </a:extLst>
          </p:cNvPr>
          <p:cNvSpPr txBox="1"/>
          <p:nvPr/>
        </p:nvSpPr>
        <p:spPr>
          <a:xfrm>
            <a:off x="8366237" y="1067836"/>
            <a:ext cx="1740309" cy="502891"/>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rPr>
              <a:t>Nuclear provides clean electricity 24/7, ensuring that all its power is available except during shorter plannable periods of maintenance and fuel switching.  </a:t>
            </a:r>
          </a:p>
        </p:txBody>
      </p:sp>
      <p:graphicFrame>
        <p:nvGraphicFramePr>
          <p:cNvPr id="61" name="Chart 60">
            <a:extLst>
              <a:ext uri="{FF2B5EF4-FFF2-40B4-BE49-F238E27FC236}">
                <a16:creationId xmlns:a16="http://schemas.microsoft.com/office/drawing/2014/main" id="{3E7BC965-9D85-F411-F721-6D3292C586A1}"/>
              </a:ext>
            </a:extLst>
          </p:cNvPr>
          <p:cNvGraphicFramePr/>
          <p:nvPr/>
        </p:nvGraphicFramePr>
        <p:xfrm>
          <a:off x="6591598" y="1096219"/>
          <a:ext cx="1654672" cy="609051"/>
        </p:xfrm>
        <a:graphic>
          <a:graphicData uri="http://schemas.openxmlformats.org/drawingml/2006/chart">
            <c:chart xmlns:c="http://schemas.openxmlformats.org/drawingml/2006/chart" xmlns:r="http://schemas.openxmlformats.org/officeDocument/2006/relationships" r:id="rId5"/>
          </a:graphicData>
        </a:graphic>
      </p:graphicFrame>
      <p:sp>
        <p:nvSpPr>
          <p:cNvPr id="62" name="TextBox 61">
            <a:extLst>
              <a:ext uri="{FF2B5EF4-FFF2-40B4-BE49-F238E27FC236}">
                <a16:creationId xmlns:a16="http://schemas.microsoft.com/office/drawing/2014/main" id="{F7AF1FA4-287E-DA4D-1C1A-24A7F51FD02A}"/>
              </a:ext>
            </a:extLst>
          </p:cNvPr>
          <p:cNvSpPr txBox="1"/>
          <p:nvPr/>
        </p:nvSpPr>
        <p:spPr>
          <a:xfrm rot="16200000">
            <a:off x="6376162" y="1276356"/>
            <a:ext cx="388144" cy="76944"/>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Arial" panose="020B0604020202020204"/>
                <a:ea typeface="+mn-ea"/>
                <a:cs typeface="+mn-cs"/>
              </a:rPr>
              <a:t>Power [GW]</a:t>
            </a:r>
          </a:p>
        </p:txBody>
      </p:sp>
      <p:sp>
        <p:nvSpPr>
          <p:cNvPr id="65" name="Rectangle 64">
            <a:extLst>
              <a:ext uri="{FF2B5EF4-FFF2-40B4-BE49-F238E27FC236}">
                <a16:creationId xmlns:a16="http://schemas.microsoft.com/office/drawing/2014/main" id="{5D8F2F9B-9028-F304-0FD0-C62A8B797343}"/>
              </a:ext>
            </a:extLst>
          </p:cNvPr>
          <p:cNvSpPr/>
          <p:nvPr/>
        </p:nvSpPr>
        <p:spPr>
          <a:xfrm>
            <a:off x="6792522" y="1056670"/>
            <a:ext cx="454818" cy="80026"/>
          </a:xfrm>
          <a:prstGeom prst="rect">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white"/>
                </a:solidFill>
                <a:effectLst/>
                <a:uLnTx/>
                <a:uFillTx/>
                <a:latin typeface="Arial" panose="020B0604020202020204"/>
                <a:ea typeface="+mn-ea"/>
                <a:cs typeface="+mn-cs"/>
              </a:rPr>
              <a:t>Peak load</a:t>
            </a:r>
          </a:p>
        </p:txBody>
      </p:sp>
      <p:sp>
        <p:nvSpPr>
          <p:cNvPr id="66" name="Rectangle 65">
            <a:extLst>
              <a:ext uri="{FF2B5EF4-FFF2-40B4-BE49-F238E27FC236}">
                <a16:creationId xmlns:a16="http://schemas.microsoft.com/office/drawing/2014/main" id="{382E65A9-5C35-EEFC-8FE9-3A0F45BBEF5D}"/>
              </a:ext>
            </a:extLst>
          </p:cNvPr>
          <p:cNvSpPr/>
          <p:nvPr/>
        </p:nvSpPr>
        <p:spPr>
          <a:xfrm>
            <a:off x="7326771" y="1056670"/>
            <a:ext cx="826629" cy="80026"/>
          </a:xfrm>
          <a:prstGeom prst="rect">
            <a:avLst/>
          </a:prstGeom>
          <a:solidFill>
            <a:schemeClr val="accent4"/>
          </a:solid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white"/>
                </a:solidFill>
                <a:effectLst/>
                <a:uLnTx/>
                <a:uFillTx/>
                <a:latin typeface="Arial" panose="020B0604020202020204"/>
                <a:ea typeface="+mn-ea"/>
                <a:cs typeface="+mn-cs"/>
              </a:rPr>
              <a:t>Min. available power</a:t>
            </a:r>
          </a:p>
        </p:txBody>
      </p:sp>
      <p:cxnSp>
        <p:nvCxnSpPr>
          <p:cNvPr id="26" name="Straight Connector 25">
            <a:extLst>
              <a:ext uri="{FF2B5EF4-FFF2-40B4-BE49-F238E27FC236}">
                <a16:creationId xmlns:a16="http://schemas.microsoft.com/office/drawing/2014/main" id="{2FB85700-0ECC-E95F-6FB2-B14DB236EDCE}"/>
              </a:ext>
            </a:extLst>
          </p:cNvPr>
          <p:cNvCxnSpPr>
            <a:cxnSpLocks/>
          </p:cNvCxnSpPr>
          <p:nvPr/>
        </p:nvCxnSpPr>
        <p:spPr>
          <a:xfrm>
            <a:off x="352424" y="2481764"/>
            <a:ext cx="11487151" cy="0"/>
          </a:xfrm>
          <a:prstGeom prst="line">
            <a:avLst/>
          </a:prstGeom>
          <a:ln w="3175"/>
        </p:spPr>
        <p:style>
          <a:lnRef idx="1">
            <a:schemeClr val="dk1"/>
          </a:lnRef>
          <a:fillRef idx="0">
            <a:schemeClr val="dk1"/>
          </a:fillRef>
          <a:effectRef idx="0">
            <a:schemeClr val="dk1"/>
          </a:effectRef>
          <a:fontRef idx="minor">
            <a:schemeClr val="tx1"/>
          </a:fontRef>
        </p:style>
      </p:cxnSp>
      <p:grpSp>
        <p:nvGrpSpPr>
          <p:cNvPr id="48" name="Group 47">
            <a:extLst>
              <a:ext uri="{FF2B5EF4-FFF2-40B4-BE49-F238E27FC236}">
                <a16:creationId xmlns:a16="http://schemas.microsoft.com/office/drawing/2014/main" id="{C5045A7C-69D8-E93A-0B79-2942C078995B}"/>
              </a:ext>
            </a:extLst>
          </p:cNvPr>
          <p:cNvGrpSpPr/>
          <p:nvPr/>
        </p:nvGrpSpPr>
        <p:grpSpPr>
          <a:xfrm>
            <a:off x="396099" y="1844011"/>
            <a:ext cx="1938358" cy="400313"/>
            <a:chOff x="396100" y="1869981"/>
            <a:chExt cx="1938358" cy="400313"/>
          </a:xfrm>
        </p:grpSpPr>
        <p:sp>
          <p:nvSpPr>
            <p:cNvPr id="33" name="Rectangle 32">
              <a:extLst>
                <a:ext uri="{FF2B5EF4-FFF2-40B4-BE49-F238E27FC236}">
                  <a16:creationId xmlns:a16="http://schemas.microsoft.com/office/drawing/2014/main" id="{C9B899EE-CDB7-C4B6-6A7E-4CB19D06B8D2}"/>
                </a:ext>
              </a:extLst>
            </p:cNvPr>
            <p:cNvSpPr/>
            <p:nvPr/>
          </p:nvSpPr>
          <p:spPr>
            <a:xfrm>
              <a:off x="396100" y="1869981"/>
              <a:ext cx="353961" cy="40031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panose="020B0604020202020204"/>
                  <a:ea typeface="+mn-ea"/>
                  <a:cs typeface="+mn-cs"/>
                </a:rPr>
                <a:t>B</a:t>
              </a:r>
            </a:p>
          </p:txBody>
        </p:sp>
        <p:sp>
          <p:nvSpPr>
            <p:cNvPr id="40" name="TextBox 39">
              <a:extLst>
                <a:ext uri="{FF2B5EF4-FFF2-40B4-BE49-F238E27FC236}">
                  <a16:creationId xmlns:a16="http://schemas.microsoft.com/office/drawing/2014/main" id="{AFC09177-61DC-4244-645D-5AF9FA2D8549}"/>
                </a:ext>
              </a:extLst>
            </p:cNvPr>
            <p:cNvSpPr txBox="1"/>
            <p:nvPr/>
          </p:nvSpPr>
          <p:spPr>
            <a:xfrm>
              <a:off x="854251" y="1969506"/>
              <a:ext cx="1480207" cy="20126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panose="020B0604020202020204"/>
                  <a:ea typeface="+mn-ea"/>
                  <a:cs typeface="+mn-cs"/>
                </a:rPr>
                <a:t>Energy system costs</a:t>
              </a:r>
            </a:p>
          </p:txBody>
        </p:sp>
      </p:grpSp>
      <p:sp>
        <p:nvSpPr>
          <p:cNvPr id="67" name="TextBox 66">
            <a:extLst>
              <a:ext uri="{FF2B5EF4-FFF2-40B4-BE49-F238E27FC236}">
                <a16:creationId xmlns:a16="http://schemas.microsoft.com/office/drawing/2014/main" id="{097E40E8-3E0C-3E00-2DBB-DA28C45D5B7B}"/>
              </a:ext>
            </a:extLst>
          </p:cNvPr>
          <p:cNvSpPr txBox="1"/>
          <p:nvPr/>
        </p:nvSpPr>
        <p:spPr>
          <a:xfrm>
            <a:off x="2614938" y="1785967"/>
            <a:ext cx="1733114" cy="502891"/>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rPr>
              <a:t>Costs are occurred by generating energy and by integrating it in the energy system.</a:t>
            </a:r>
          </a:p>
        </p:txBody>
      </p:sp>
      <p:sp>
        <p:nvSpPr>
          <p:cNvPr id="68" name="TextBox 67">
            <a:extLst>
              <a:ext uri="{FF2B5EF4-FFF2-40B4-BE49-F238E27FC236}">
                <a16:creationId xmlns:a16="http://schemas.microsoft.com/office/drawing/2014/main" id="{B0AA4761-70F8-A7CA-144B-782C904C8BD1}"/>
              </a:ext>
            </a:extLst>
          </p:cNvPr>
          <p:cNvSpPr txBox="1"/>
          <p:nvPr/>
        </p:nvSpPr>
        <p:spPr>
          <a:xfrm>
            <a:off x="4495138" y="1785967"/>
            <a:ext cx="1933540" cy="502891"/>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rPr>
              <a:t>The more renewables on the grid, the more costly it becomes for the system to integrate them.</a:t>
            </a:r>
          </a:p>
        </p:txBody>
      </p:sp>
      <p:graphicFrame>
        <p:nvGraphicFramePr>
          <p:cNvPr id="75" name="Chart 74">
            <a:extLst>
              <a:ext uri="{FF2B5EF4-FFF2-40B4-BE49-F238E27FC236}">
                <a16:creationId xmlns:a16="http://schemas.microsoft.com/office/drawing/2014/main" id="{4D109B7A-1B45-3646-F2E3-491099452C8C}"/>
              </a:ext>
            </a:extLst>
          </p:cNvPr>
          <p:cNvGraphicFramePr/>
          <p:nvPr/>
        </p:nvGraphicFramePr>
        <p:xfrm>
          <a:off x="6654396" y="1729446"/>
          <a:ext cx="1654672" cy="681164"/>
        </p:xfrm>
        <a:graphic>
          <a:graphicData uri="http://schemas.openxmlformats.org/drawingml/2006/chart">
            <c:chart xmlns:c="http://schemas.openxmlformats.org/drawingml/2006/chart" xmlns:r="http://schemas.openxmlformats.org/officeDocument/2006/relationships" r:id="rId6"/>
          </a:graphicData>
        </a:graphic>
      </p:graphicFrame>
      <p:sp>
        <p:nvSpPr>
          <p:cNvPr id="76" name="TextBox 75">
            <a:extLst>
              <a:ext uri="{FF2B5EF4-FFF2-40B4-BE49-F238E27FC236}">
                <a16:creationId xmlns:a16="http://schemas.microsoft.com/office/drawing/2014/main" id="{931CAE0C-E8E8-7F82-991A-12B67D7BB179}"/>
              </a:ext>
            </a:extLst>
          </p:cNvPr>
          <p:cNvSpPr txBox="1"/>
          <p:nvPr/>
        </p:nvSpPr>
        <p:spPr>
          <a:xfrm rot="16200000">
            <a:off x="6414634" y="1881042"/>
            <a:ext cx="388144" cy="153888"/>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Arial" panose="020B0604020202020204"/>
                <a:ea typeface="+mn-ea"/>
                <a:cs typeface="+mn-cs"/>
              </a:rPr>
              <a:t>System cost [EUR/MWh]</a:t>
            </a:r>
          </a:p>
        </p:txBody>
      </p:sp>
      <p:sp>
        <p:nvSpPr>
          <p:cNvPr id="77" name="TextBox 76">
            <a:extLst>
              <a:ext uri="{FF2B5EF4-FFF2-40B4-BE49-F238E27FC236}">
                <a16:creationId xmlns:a16="http://schemas.microsoft.com/office/drawing/2014/main" id="{757B0332-05B6-833D-E3C0-D0D52C8D9DAB}"/>
              </a:ext>
            </a:extLst>
          </p:cNvPr>
          <p:cNvSpPr txBox="1"/>
          <p:nvPr/>
        </p:nvSpPr>
        <p:spPr>
          <a:xfrm>
            <a:off x="7065671" y="2399888"/>
            <a:ext cx="924313" cy="76944"/>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Arial" panose="020B0604020202020204"/>
                <a:ea typeface="+mn-ea"/>
                <a:cs typeface="+mn-cs"/>
              </a:rPr>
              <a:t>Renewable penetration [%]</a:t>
            </a:r>
          </a:p>
        </p:txBody>
      </p:sp>
      <p:sp>
        <p:nvSpPr>
          <p:cNvPr id="80" name="TextBox 79">
            <a:extLst>
              <a:ext uri="{FF2B5EF4-FFF2-40B4-BE49-F238E27FC236}">
                <a16:creationId xmlns:a16="http://schemas.microsoft.com/office/drawing/2014/main" id="{D3482610-4DC9-004E-B894-91963B612C37}"/>
              </a:ext>
            </a:extLst>
          </p:cNvPr>
          <p:cNvSpPr txBox="1"/>
          <p:nvPr/>
        </p:nvSpPr>
        <p:spPr>
          <a:xfrm>
            <a:off x="8366237" y="1785967"/>
            <a:ext cx="1801200" cy="613921"/>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panose="020B0604020202020204"/>
                <a:ea typeface="+mn-ea"/>
                <a:cs typeface="+mn-cs"/>
              </a:rPr>
              <a:t>According to an MIT study, “</a:t>
            </a:r>
            <a:r>
              <a:rPr kumimoji="0" lang="en-US" sz="800" b="0" i="1" u="none" strike="noStrike" kern="1200" cap="none" spc="0" normalizeH="0" baseline="0" noProof="0" dirty="0">
                <a:ln>
                  <a:noFill/>
                </a:ln>
                <a:solidFill>
                  <a:prstClr val="black"/>
                </a:solidFill>
                <a:effectLst/>
                <a:uLnTx/>
                <a:uFillTx/>
                <a:latin typeface="Arial" panose="020B0604020202020204"/>
                <a:ea typeface="+mn-ea"/>
                <a:cs typeface="+mn-cs"/>
              </a:rPr>
              <a:t>flexible nuclear operation lowers power system operating costs, [..], and substantially reduces curtailment of renewables.”</a:t>
            </a:r>
            <a:endParaRPr kumimoji="0" lang="en-US" sz="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2" name="TextBox 81">
            <a:extLst>
              <a:ext uri="{FF2B5EF4-FFF2-40B4-BE49-F238E27FC236}">
                <a16:creationId xmlns:a16="http://schemas.microsoft.com/office/drawing/2014/main" id="{2EEC28E3-A2E3-961B-9D40-25309C03B151}"/>
              </a:ext>
            </a:extLst>
          </p:cNvPr>
          <p:cNvSpPr txBox="1"/>
          <p:nvPr/>
        </p:nvSpPr>
        <p:spPr>
          <a:xfrm>
            <a:off x="10363292" y="1729246"/>
            <a:ext cx="1491845" cy="738664"/>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lumMod val="75000"/>
                  </a:prstClr>
                </a:solidFill>
                <a:effectLst/>
                <a:uLnTx/>
                <a:uFillTx/>
                <a:latin typeface="Arial" panose="020B0604020202020204"/>
                <a:ea typeface="+mn-ea"/>
                <a:cs typeface="+mn-cs"/>
              </a:rPr>
              <a:t>(</a:t>
            </a:r>
            <a:r>
              <a:rPr kumimoji="0" lang="en-US" sz="600" b="0" i="0" u="none" strike="noStrike" kern="1200" cap="none" spc="0" normalizeH="0" baseline="0" noProof="0" dirty="0">
                <a:ln>
                  <a:noFill/>
                </a:ln>
                <a:solidFill>
                  <a:prstClr val="white">
                    <a:lumMod val="75000"/>
                  </a:prstClr>
                </a:solidFill>
                <a:effectLst/>
                <a:uLnTx/>
                <a:uFillTx/>
                <a:latin typeface="Arial" panose="020B0604020202020204"/>
                <a:ea typeface="+mn-ea"/>
                <a:cs typeface="+mn-cs"/>
                <a:hlinkClick r:id="rId7"/>
              </a:rPr>
              <a:t>Jenkins, J. D., et. Al. (2018). The benefits of nuclear flexibility in power system operations with renewable energy. </a:t>
            </a:r>
            <a:r>
              <a:rPr kumimoji="0" lang="en-US" sz="600" b="0" i="1" u="none" strike="noStrike" kern="1200" cap="none" spc="0" normalizeH="0" baseline="0" noProof="0" dirty="0">
                <a:ln>
                  <a:noFill/>
                </a:ln>
                <a:solidFill>
                  <a:prstClr val="white">
                    <a:lumMod val="75000"/>
                  </a:prstClr>
                </a:solidFill>
                <a:effectLst/>
                <a:uLnTx/>
                <a:uFillTx/>
                <a:latin typeface="Arial" panose="020B0604020202020204"/>
                <a:ea typeface="+mn-ea"/>
                <a:cs typeface="+mn-cs"/>
                <a:hlinkClick r:id="rId7"/>
              </a:rPr>
              <a:t>Applied Energy</a:t>
            </a:r>
            <a:r>
              <a:rPr kumimoji="0" lang="en-US" sz="600" b="0" i="0" u="none" strike="noStrike" kern="1200" cap="none" spc="0" normalizeH="0" baseline="0" noProof="0" dirty="0">
                <a:ln>
                  <a:noFill/>
                </a:ln>
                <a:solidFill>
                  <a:prstClr val="white">
                    <a:lumMod val="75000"/>
                  </a:prstClr>
                </a:solidFill>
                <a:effectLst/>
                <a:uLnTx/>
                <a:uFillTx/>
                <a:latin typeface="Arial" panose="020B0604020202020204"/>
                <a:ea typeface="+mn-ea"/>
                <a:cs typeface="+mn-cs"/>
                <a:hlinkClick r:id="rId7"/>
              </a:rPr>
              <a:t>,  </a:t>
            </a:r>
            <a:r>
              <a:rPr kumimoji="0" lang="en-US" sz="600" b="0" i="1" u="none" strike="noStrike" kern="1200" cap="none" spc="0" normalizeH="0" baseline="0" noProof="0" dirty="0">
                <a:ln>
                  <a:noFill/>
                </a:ln>
                <a:solidFill>
                  <a:prstClr val="white">
                    <a:lumMod val="75000"/>
                  </a:prstClr>
                </a:solidFill>
                <a:effectLst/>
                <a:uLnTx/>
                <a:uFillTx/>
                <a:latin typeface="Arial" panose="020B0604020202020204"/>
                <a:ea typeface="+mn-ea"/>
                <a:cs typeface="+mn-cs"/>
                <a:hlinkClick r:id="rId7"/>
              </a:rPr>
              <a:t>222</a:t>
            </a:r>
            <a:r>
              <a:rPr kumimoji="0" lang="en-US" sz="600" b="0" i="0" u="none" strike="noStrike" kern="1200" cap="none" spc="0" normalizeH="0" baseline="0" noProof="0" dirty="0">
                <a:ln>
                  <a:noFill/>
                </a:ln>
                <a:solidFill>
                  <a:prstClr val="white">
                    <a:lumMod val="75000"/>
                  </a:prstClr>
                </a:solidFill>
                <a:effectLst/>
                <a:uLnTx/>
                <a:uFillTx/>
                <a:latin typeface="Arial" panose="020B0604020202020204"/>
                <a:ea typeface="+mn-ea"/>
                <a:cs typeface="+mn-cs"/>
                <a:hlinkClick r:id="rId7"/>
              </a:rPr>
              <a:t>, 872–884.</a:t>
            </a:r>
            <a:r>
              <a:rPr kumimoji="0" lang="en-US" sz="600" b="0" i="0" u="none" strike="noStrike" kern="1200" cap="none" spc="0" normalizeH="0" baseline="0" noProof="0" dirty="0">
                <a:ln>
                  <a:noFill/>
                </a:ln>
                <a:solidFill>
                  <a:prstClr val="white">
                    <a:lumMod val="75000"/>
                  </a:prstClr>
                </a:solidFill>
                <a:effectLst/>
                <a:uLnTx/>
                <a:uFillTx/>
                <a:latin typeface="Arial" panose="020B06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lumMod val="75000"/>
                  </a:prstClr>
                </a:solidFill>
                <a:effectLst/>
                <a:uLnTx/>
                <a:uFillTx/>
                <a:latin typeface="Arial" panose="020B0604020202020204"/>
                <a:ea typeface="+mn-ea"/>
                <a:cs typeface="+mn-cs"/>
              </a:rPr>
              <a:t>(</a:t>
            </a:r>
            <a:r>
              <a:rPr kumimoji="0" lang="en-US" sz="600" b="0" i="0" u="none" strike="noStrike" kern="1200" cap="none" spc="0" normalizeH="0" baseline="0" noProof="0" dirty="0" err="1">
                <a:ln>
                  <a:noFill/>
                </a:ln>
                <a:solidFill>
                  <a:prstClr val="black"/>
                </a:solidFill>
                <a:effectLst/>
                <a:uLnTx/>
                <a:uFillTx/>
                <a:latin typeface="Arial" panose="020B0604020202020204"/>
                <a:ea typeface="+mn-ea"/>
                <a:cs typeface="+mn-cs"/>
                <a:hlinkClick r:id="rId8"/>
              </a:rPr>
              <a:t>Heptonstall</a:t>
            </a:r>
            <a:r>
              <a:rPr kumimoji="0" lang="en-US" sz="600" b="0" i="0" u="none" strike="noStrike" kern="1200" cap="none" spc="0" normalizeH="0" baseline="0" noProof="0" dirty="0">
                <a:ln>
                  <a:noFill/>
                </a:ln>
                <a:solidFill>
                  <a:prstClr val="black"/>
                </a:solidFill>
                <a:effectLst/>
                <a:uLnTx/>
                <a:uFillTx/>
                <a:latin typeface="Arial" panose="020B0604020202020204"/>
                <a:ea typeface="+mn-ea"/>
                <a:cs typeface="+mn-cs"/>
                <a:hlinkClick r:id="rId8"/>
              </a:rPr>
              <a:t>, P. J., Gross, R. J. K. (2021). A systematic review of the costs and impacts of integrating variable renewables into power grids. </a:t>
            </a:r>
            <a:r>
              <a:rPr kumimoji="0" lang="en-US" sz="600" b="0" i="1" u="none" strike="noStrike" kern="1200" cap="none" spc="0" normalizeH="0" baseline="0" noProof="0" dirty="0">
                <a:ln>
                  <a:noFill/>
                </a:ln>
                <a:solidFill>
                  <a:prstClr val="black"/>
                </a:solidFill>
                <a:effectLst/>
                <a:uLnTx/>
                <a:uFillTx/>
                <a:latin typeface="Arial" panose="020B0604020202020204"/>
                <a:ea typeface="+mn-ea"/>
                <a:cs typeface="+mn-cs"/>
                <a:hlinkClick r:id="rId8"/>
              </a:rPr>
              <a:t>Nature Energy</a:t>
            </a:r>
            <a:r>
              <a:rPr kumimoji="0" lang="en-US" sz="600" b="0" i="0" u="none" strike="noStrike" kern="1200" cap="none" spc="0" normalizeH="0" baseline="0" noProof="0" dirty="0">
                <a:ln>
                  <a:noFill/>
                </a:ln>
                <a:solidFill>
                  <a:prstClr val="black"/>
                </a:solidFill>
                <a:effectLst/>
                <a:uLnTx/>
                <a:uFillTx/>
                <a:latin typeface="Arial" panose="020B0604020202020204"/>
                <a:ea typeface="+mn-ea"/>
                <a:cs typeface="+mn-cs"/>
                <a:hlinkClick r:id="rId8"/>
              </a:rPr>
              <a:t>, 6(1), 72–83.</a:t>
            </a:r>
            <a:r>
              <a:rPr kumimoji="0" lang="en-US" sz="600" b="0" i="0" u="none" strike="noStrike" kern="1200" cap="none" spc="0" normalizeH="0" baseline="0" noProof="0" dirty="0">
                <a:ln>
                  <a:noFill/>
                </a:ln>
                <a:solidFill>
                  <a:prstClr val="white">
                    <a:lumMod val="75000"/>
                  </a:prstClr>
                </a:solidFill>
                <a:effectLst/>
                <a:uLnTx/>
                <a:uFillTx/>
                <a:latin typeface="Arial" panose="020B0604020202020204"/>
                <a:ea typeface="+mn-ea"/>
                <a:cs typeface="+mn-cs"/>
              </a:rPr>
              <a:t>)</a:t>
            </a:r>
            <a:endParaRPr kumimoji="0" lang="en-US" sz="6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grpSp>
        <p:nvGrpSpPr>
          <p:cNvPr id="165" name="Group 164">
            <a:extLst>
              <a:ext uri="{FF2B5EF4-FFF2-40B4-BE49-F238E27FC236}">
                <a16:creationId xmlns:a16="http://schemas.microsoft.com/office/drawing/2014/main" id="{7BDA7248-6EF9-ADF5-5199-CDD575C78621}"/>
              </a:ext>
            </a:extLst>
          </p:cNvPr>
          <p:cNvGrpSpPr/>
          <p:nvPr/>
        </p:nvGrpSpPr>
        <p:grpSpPr>
          <a:xfrm>
            <a:off x="352424" y="2453778"/>
            <a:ext cx="11487151" cy="765507"/>
            <a:chOff x="352424" y="2453778"/>
            <a:chExt cx="11487151" cy="765507"/>
          </a:xfrm>
        </p:grpSpPr>
        <p:cxnSp>
          <p:nvCxnSpPr>
            <p:cNvPr id="24" name="Straight Connector 23">
              <a:extLst>
                <a:ext uri="{FF2B5EF4-FFF2-40B4-BE49-F238E27FC236}">
                  <a16:creationId xmlns:a16="http://schemas.microsoft.com/office/drawing/2014/main" id="{74F71BA6-B9C4-DA7C-227A-533E1DD3106F}"/>
                </a:ext>
              </a:extLst>
            </p:cNvPr>
            <p:cNvCxnSpPr>
              <a:cxnSpLocks/>
            </p:cNvCxnSpPr>
            <p:nvPr/>
          </p:nvCxnSpPr>
          <p:spPr>
            <a:xfrm>
              <a:off x="352424" y="3219285"/>
              <a:ext cx="11487151" cy="0"/>
            </a:xfrm>
            <a:prstGeom prst="line">
              <a:avLst/>
            </a:prstGeom>
            <a:ln w="3175"/>
          </p:spPr>
          <p:style>
            <a:lnRef idx="1">
              <a:schemeClr val="dk1"/>
            </a:lnRef>
            <a:fillRef idx="0">
              <a:schemeClr val="dk1"/>
            </a:fillRef>
            <a:effectRef idx="0">
              <a:schemeClr val="dk1"/>
            </a:effectRef>
            <a:fontRef idx="minor">
              <a:schemeClr val="tx1"/>
            </a:fontRef>
          </p:style>
        </p:cxnSp>
        <p:grpSp>
          <p:nvGrpSpPr>
            <p:cNvPr id="49" name="Group 48">
              <a:extLst>
                <a:ext uri="{FF2B5EF4-FFF2-40B4-BE49-F238E27FC236}">
                  <a16:creationId xmlns:a16="http://schemas.microsoft.com/office/drawing/2014/main" id="{1A8612BC-BB3C-D611-44AA-D4E37781CCA5}"/>
                </a:ext>
              </a:extLst>
            </p:cNvPr>
            <p:cNvGrpSpPr/>
            <p:nvPr/>
          </p:nvGrpSpPr>
          <p:grpSpPr>
            <a:xfrm>
              <a:off x="396099" y="2563288"/>
              <a:ext cx="2034508" cy="566046"/>
              <a:chOff x="396100" y="2529449"/>
              <a:chExt cx="2034508" cy="566046"/>
            </a:xfrm>
          </p:grpSpPr>
          <p:sp>
            <p:nvSpPr>
              <p:cNvPr id="34" name="Rectangle 33">
                <a:extLst>
                  <a:ext uri="{FF2B5EF4-FFF2-40B4-BE49-F238E27FC236}">
                    <a16:creationId xmlns:a16="http://schemas.microsoft.com/office/drawing/2014/main" id="{12634800-2950-1A23-4145-A9E756A0EED4}"/>
                  </a:ext>
                </a:extLst>
              </p:cNvPr>
              <p:cNvSpPr/>
              <p:nvPr/>
            </p:nvSpPr>
            <p:spPr>
              <a:xfrm>
                <a:off x="396100" y="2612316"/>
                <a:ext cx="353961" cy="40031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panose="020B0604020202020204"/>
                    <a:ea typeface="+mn-ea"/>
                    <a:cs typeface="+mn-cs"/>
                  </a:rPr>
                  <a:t>C</a:t>
                </a:r>
              </a:p>
            </p:txBody>
          </p:sp>
          <p:sp>
            <p:nvSpPr>
              <p:cNvPr id="41" name="TextBox 40">
                <a:extLst>
                  <a:ext uri="{FF2B5EF4-FFF2-40B4-BE49-F238E27FC236}">
                    <a16:creationId xmlns:a16="http://schemas.microsoft.com/office/drawing/2014/main" id="{B7B77408-8249-8633-2596-2B3E4A660557}"/>
                  </a:ext>
                </a:extLst>
              </p:cNvPr>
              <p:cNvSpPr txBox="1"/>
              <p:nvPr/>
            </p:nvSpPr>
            <p:spPr>
              <a:xfrm>
                <a:off x="875706" y="2529449"/>
                <a:ext cx="1554902" cy="566046"/>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panose="020B0604020202020204"/>
                    <a:ea typeface="+mn-ea"/>
                    <a:cs typeface="+mn-cs"/>
                  </a:rPr>
                  <a:t>Current decarbonized power systems have relied on firm baseload</a:t>
                </a:r>
              </a:p>
            </p:txBody>
          </p:sp>
        </p:grpSp>
        <p:sp>
          <p:nvSpPr>
            <p:cNvPr id="83" name="TextBox 82">
              <a:extLst>
                <a:ext uri="{FF2B5EF4-FFF2-40B4-BE49-F238E27FC236}">
                  <a16:creationId xmlns:a16="http://schemas.microsoft.com/office/drawing/2014/main" id="{D4C6628C-F929-2FB4-151F-152BD631A502}"/>
                </a:ext>
              </a:extLst>
            </p:cNvPr>
            <p:cNvSpPr txBox="1"/>
            <p:nvPr/>
          </p:nvSpPr>
          <p:spPr>
            <a:xfrm>
              <a:off x="2614937" y="2517109"/>
              <a:ext cx="1733114" cy="633065"/>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rPr>
                <a:t>In the 70s, Sweden and France decarbonized their grid using hydro and nuclear. Germany is struggling with </a:t>
              </a:r>
              <a:r>
                <a:rPr kumimoji="0" lang="en-US" sz="800" b="0" i="1" u="none" strike="noStrike" kern="1200" cap="none" spc="0" normalizeH="0" baseline="0" noProof="0">
                  <a:ln>
                    <a:noFill/>
                  </a:ln>
                  <a:solidFill>
                    <a:prstClr val="black"/>
                  </a:solidFill>
                  <a:effectLst/>
                  <a:uLnTx/>
                  <a:uFillTx/>
                  <a:latin typeface="Arial" panose="020B0604020202020204"/>
                  <a:ea typeface="+mn-ea"/>
                  <a:cs typeface="+mn-cs"/>
                </a:rPr>
                <a:t>Energiewende</a:t>
              </a: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rPr>
                <a:t>. Why not follow a similar path?</a:t>
              </a:r>
            </a:p>
          </p:txBody>
        </p:sp>
        <p:grpSp>
          <p:nvGrpSpPr>
            <p:cNvPr id="162" name="Group 161">
              <a:extLst>
                <a:ext uri="{FF2B5EF4-FFF2-40B4-BE49-F238E27FC236}">
                  <a16:creationId xmlns:a16="http://schemas.microsoft.com/office/drawing/2014/main" id="{B7F11083-B876-6599-1ED7-6331201EA720}"/>
                </a:ext>
              </a:extLst>
            </p:cNvPr>
            <p:cNvGrpSpPr/>
            <p:nvPr/>
          </p:nvGrpSpPr>
          <p:grpSpPr>
            <a:xfrm>
              <a:off x="6221424" y="2453778"/>
              <a:ext cx="2085535" cy="761373"/>
              <a:chOff x="6473839" y="2453778"/>
              <a:chExt cx="2085535" cy="761373"/>
            </a:xfrm>
          </p:grpSpPr>
          <p:graphicFrame>
            <p:nvGraphicFramePr>
              <p:cNvPr id="84" name="Chart 83">
                <a:extLst>
                  <a:ext uri="{FF2B5EF4-FFF2-40B4-BE49-F238E27FC236}">
                    <a16:creationId xmlns:a16="http://schemas.microsoft.com/office/drawing/2014/main" id="{BEB0E7DC-24C4-99B6-2666-5B7F297AAC84}"/>
                  </a:ext>
                </a:extLst>
              </p:cNvPr>
              <p:cNvGraphicFramePr/>
              <p:nvPr/>
            </p:nvGraphicFramePr>
            <p:xfrm>
              <a:off x="6473839" y="2453778"/>
              <a:ext cx="1958159" cy="761373"/>
            </p:xfrm>
            <a:graphic>
              <a:graphicData uri="http://schemas.openxmlformats.org/drawingml/2006/chart">
                <c:chart xmlns:c="http://schemas.openxmlformats.org/drawingml/2006/chart" xmlns:r="http://schemas.openxmlformats.org/officeDocument/2006/relationships" r:id="rId9"/>
              </a:graphicData>
            </a:graphic>
          </p:graphicFrame>
          <p:grpSp>
            <p:nvGrpSpPr>
              <p:cNvPr id="89" name="Group 88">
                <a:extLst>
                  <a:ext uri="{FF2B5EF4-FFF2-40B4-BE49-F238E27FC236}">
                    <a16:creationId xmlns:a16="http://schemas.microsoft.com/office/drawing/2014/main" id="{3A531240-8190-D475-3238-E4FE5B69D6BB}"/>
                  </a:ext>
                </a:extLst>
              </p:cNvPr>
              <p:cNvGrpSpPr/>
              <p:nvPr/>
            </p:nvGrpSpPr>
            <p:grpSpPr>
              <a:xfrm>
                <a:off x="8318925" y="2571552"/>
                <a:ext cx="240449" cy="284673"/>
                <a:chOff x="8355863" y="2757489"/>
                <a:chExt cx="240449" cy="284673"/>
              </a:xfrm>
            </p:grpSpPr>
            <p:pic>
              <p:nvPicPr>
                <p:cNvPr id="87" name="Picture 86">
                  <a:extLst>
                    <a:ext uri="{FF2B5EF4-FFF2-40B4-BE49-F238E27FC236}">
                      <a16:creationId xmlns:a16="http://schemas.microsoft.com/office/drawing/2014/main" id="{5268E946-65B3-411A-1280-622F33013AA2}"/>
                    </a:ext>
                  </a:extLst>
                </p:cNvPr>
                <p:cNvPicPr>
                  <a:picLocks noChangeAspect="1"/>
                </p:cNvPicPr>
                <p:nvPr/>
              </p:nvPicPr>
              <p:blipFill rotWithShape="1">
                <a:blip r:embed="rId10"/>
                <a:srcRect t="63693"/>
                <a:stretch/>
              </p:blipFill>
              <p:spPr>
                <a:xfrm>
                  <a:off x="8355863" y="2757489"/>
                  <a:ext cx="240449" cy="105896"/>
                </a:xfrm>
                <a:prstGeom prst="rect">
                  <a:avLst/>
                </a:prstGeom>
              </p:spPr>
            </p:pic>
            <p:pic>
              <p:nvPicPr>
                <p:cNvPr id="88" name="Picture 87">
                  <a:extLst>
                    <a:ext uri="{FF2B5EF4-FFF2-40B4-BE49-F238E27FC236}">
                      <a16:creationId xmlns:a16="http://schemas.microsoft.com/office/drawing/2014/main" id="{0190251B-2CC1-1567-DE89-C6F8A55FC90D}"/>
                    </a:ext>
                  </a:extLst>
                </p:cNvPr>
                <p:cNvPicPr>
                  <a:picLocks noChangeAspect="1"/>
                </p:cNvPicPr>
                <p:nvPr/>
              </p:nvPicPr>
              <p:blipFill rotWithShape="1">
                <a:blip r:embed="rId10"/>
                <a:srcRect t="1" b="34674"/>
                <a:stretch/>
              </p:blipFill>
              <p:spPr>
                <a:xfrm>
                  <a:off x="8355863" y="2851628"/>
                  <a:ext cx="240449" cy="190534"/>
                </a:xfrm>
                <a:prstGeom prst="rect">
                  <a:avLst/>
                </a:prstGeom>
              </p:spPr>
            </p:pic>
          </p:grpSp>
          <p:cxnSp>
            <p:nvCxnSpPr>
              <p:cNvPr id="90" name="Straight Connector 89">
                <a:extLst>
                  <a:ext uri="{FF2B5EF4-FFF2-40B4-BE49-F238E27FC236}">
                    <a16:creationId xmlns:a16="http://schemas.microsoft.com/office/drawing/2014/main" id="{8CCAC714-AF27-D87F-6075-B583A6212591}"/>
                  </a:ext>
                </a:extLst>
              </p:cNvPr>
              <p:cNvCxnSpPr>
                <a:cxnSpLocks/>
              </p:cNvCxnSpPr>
              <p:nvPr/>
            </p:nvCxnSpPr>
            <p:spPr>
              <a:xfrm flipV="1">
                <a:off x="6878627" y="2662034"/>
                <a:ext cx="448144" cy="126410"/>
              </a:xfrm>
              <a:prstGeom prst="line">
                <a:avLst/>
              </a:prstGeom>
              <a:ln w="6350">
                <a:solidFill>
                  <a:schemeClr val="accent1"/>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3BE14DAB-980D-EA7D-566F-7A51D3AFD61C}"/>
                  </a:ext>
                </a:extLst>
              </p:cNvPr>
              <p:cNvSpPr/>
              <p:nvPr/>
            </p:nvSpPr>
            <p:spPr>
              <a:xfrm>
                <a:off x="6982048" y="2659899"/>
                <a:ext cx="180976" cy="128545"/>
              </a:xfrm>
              <a:prstGeom prst="ellipse">
                <a:avLst/>
              </a:prstGeom>
              <a:solidFill>
                <a:schemeClr val="bg1">
                  <a:alpha val="80000"/>
                </a:scheme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42510E29-27E1-86B1-D71A-A745AD472CF4}"/>
                  </a:ext>
                </a:extLst>
              </p:cNvPr>
              <p:cNvSpPr txBox="1"/>
              <p:nvPr/>
            </p:nvSpPr>
            <p:spPr>
              <a:xfrm>
                <a:off x="6893379" y="2642603"/>
                <a:ext cx="353961" cy="7891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prstClr val="black"/>
                    </a:solidFill>
                    <a:effectLst/>
                    <a:uLnTx/>
                    <a:uFillTx/>
                    <a:latin typeface="Arial" panose="020B0604020202020204"/>
                    <a:ea typeface="+mn-ea"/>
                    <a:cs typeface="+mn-cs"/>
                  </a:rPr>
                  <a:t>1.77</a:t>
                </a:r>
              </a:p>
            </p:txBody>
          </p:sp>
          <p:cxnSp>
            <p:nvCxnSpPr>
              <p:cNvPr id="98" name="Straight Connector 97">
                <a:extLst>
                  <a:ext uri="{FF2B5EF4-FFF2-40B4-BE49-F238E27FC236}">
                    <a16:creationId xmlns:a16="http://schemas.microsoft.com/office/drawing/2014/main" id="{8DD8403B-1339-E3F9-72A8-6C61DDA1E10C}"/>
                  </a:ext>
                </a:extLst>
              </p:cNvPr>
              <p:cNvCxnSpPr>
                <a:cxnSpLocks/>
              </p:cNvCxnSpPr>
              <p:nvPr/>
            </p:nvCxnSpPr>
            <p:spPr>
              <a:xfrm flipV="1">
                <a:off x="6962775" y="2747576"/>
                <a:ext cx="447675" cy="130819"/>
              </a:xfrm>
              <a:prstGeom prst="line">
                <a:avLst/>
              </a:prstGeom>
              <a:ln w="6350">
                <a:solidFill>
                  <a:schemeClr val="accent1"/>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id="{8AD6B4D0-0FE1-B27E-C389-F5191B80D498}"/>
                  </a:ext>
                </a:extLst>
              </p:cNvPr>
              <p:cNvSpPr/>
              <p:nvPr/>
            </p:nvSpPr>
            <p:spPr>
              <a:xfrm>
                <a:off x="7134825" y="2740154"/>
                <a:ext cx="180976" cy="128545"/>
              </a:xfrm>
              <a:prstGeom prst="ellipse">
                <a:avLst/>
              </a:prstGeom>
              <a:solidFill>
                <a:schemeClr val="bg1">
                  <a:alpha val="80000"/>
                </a:scheme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101" name="TextBox 100">
                <a:extLst>
                  <a:ext uri="{FF2B5EF4-FFF2-40B4-BE49-F238E27FC236}">
                    <a16:creationId xmlns:a16="http://schemas.microsoft.com/office/drawing/2014/main" id="{D4704A98-59D1-AD90-09C2-8318D65FA914}"/>
                  </a:ext>
                </a:extLst>
              </p:cNvPr>
              <p:cNvSpPr txBox="1"/>
              <p:nvPr/>
            </p:nvSpPr>
            <p:spPr>
              <a:xfrm>
                <a:off x="7126270" y="2759987"/>
                <a:ext cx="189531" cy="92333"/>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prstClr val="black"/>
                    </a:solidFill>
                    <a:effectLst/>
                    <a:uLnTx/>
                    <a:uFillTx/>
                    <a:latin typeface="Arial" panose="020B0604020202020204"/>
                    <a:ea typeface="+mn-ea"/>
                    <a:cs typeface="+mn-cs"/>
                  </a:rPr>
                  <a:t>1.86</a:t>
                </a:r>
              </a:p>
            </p:txBody>
          </p:sp>
          <p:cxnSp>
            <p:nvCxnSpPr>
              <p:cNvPr id="105" name="Straight Connector 104">
                <a:extLst>
                  <a:ext uri="{FF2B5EF4-FFF2-40B4-BE49-F238E27FC236}">
                    <a16:creationId xmlns:a16="http://schemas.microsoft.com/office/drawing/2014/main" id="{F71ED451-C8EE-C0C2-0A00-A5D1002B4B7F}"/>
                  </a:ext>
                </a:extLst>
              </p:cNvPr>
              <p:cNvCxnSpPr>
                <a:cxnSpLocks/>
              </p:cNvCxnSpPr>
              <p:nvPr/>
            </p:nvCxnSpPr>
            <p:spPr>
              <a:xfrm flipV="1">
                <a:off x="7936706" y="2806561"/>
                <a:ext cx="334908" cy="38264"/>
              </a:xfrm>
              <a:prstGeom prst="line">
                <a:avLst/>
              </a:prstGeom>
              <a:ln w="6350">
                <a:solidFill>
                  <a:schemeClr val="accent1"/>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13" name="Group 112">
                <a:extLst>
                  <a:ext uri="{FF2B5EF4-FFF2-40B4-BE49-F238E27FC236}">
                    <a16:creationId xmlns:a16="http://schemas.microsoft.com/office/drawing/2014/main" id="{BE265B91-4663-3035-0FFC-3C915318B66B}"/>
                  </a:ext>
                </a:extLst>
              </p:cNvPr>
              <p:cNvGrpSpPr/>
              <p:nvPr/>
            </p:nvGrpSpPr>
            <p:grpSpPr>
              <a:xfrm>
                <a:off x="8023804" y="2770191"/>
                <a:ext cx="180977" cy="128545"/>
                <a:chOff x="7926890" y="2804426"/>
                <a:chExt cx="180977" cy="128545"/>
              </a:xfrm>
            </p:grpSpPr>
            <p:sp>
              <p:nvSpPr>
                <p:cNvPr id="106" name="Oval 105">
                  <a:extLst>
                    <a:ext uri="{FF2B5EF4-FFF2-40B4-BE49-F238E27FC236}">
                      <a16:creationId xmlns:a16="http://schemas.microsoft.com/office/drawing/2014/main" id="{C1AC48B7-A219-BDA6-8DEF-852EA799DBBE}"/>
                    </a:ext>
                  </a:extLst>
                </p:cNvPr>
                <p:cNvSpPr/>
                <p:nvPr/>
              </p:nvSpPr>
              <p:spPr>
                <a:xfrm>
                  <a:off x="7926891" y="2804426"/>
                  <a:ext cx="180976" cy="128545"/>
                </a:xfrm>
                <a:prstGeom prst="ellipse">
                  <a:avLst/>
                </a:prstGeom>
                <a:solidFill>
                  <a:schemeClr val="bg1">
                    <a:alpha val="80000"/>
                  </a:scheme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107" name="TextBox 106">
                  <a:extLst>
                    <a:ext uri="{FF2B5EF4-FFF2-40B4-BE49-F238E27FC236}">
                      <a16:creationId xmlns:a16="http://schemas.microsoft.com/office/drawing/2014/main" id="{674D34B0-8191-C4FE-F51D-E766FF717F81}"/>
                    </a:ext>
                  </a:extLst>
                </p:cNvPr>
                <p:cNvSpPr txBox="1"/>
                <p:nvPr/>
              </p:nvSpPr>
              <p:spPr>
                <a:xfrm>
                  <a:off x="7926890" y="2822531"/>
                  <a:ext cx="180977" cy="92333"/>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prstClr val="black"/>
                      </a:solidFill>
                      <a:effectLst/>
                      <a:uLnTx/>
                      <a:uFillTx/>
                      <a:latin typeface="Arial" panose="020B0604020202020204"/>
                      <a:ea typeface="+mn-ea"/>
                      <a:cs typeface="+mn-cs"/>
                    </a:rPr>
                    <a:t>0.53</a:t>
                  </a:r>
                </a:p>
              </p:txBody>
            </p:sp>
          </p:grpSp>
          <p:sp>
            <p:nvSpPr>
              <p:cNvPr id="114" name="TextBox 113">
                <a:extLst>
                  <a:ext uri="{FF2B5EF4-FFF2-40B4-BE49-F238E27FC236}">
                    <a16:creationId xmlns:a16="http://schemas.microsoft.com/office/drawing/2014/main" id="{FFA44947-881F-3165-EEA1-47CA4AB7FF01}"/>
                  </a:ext>
                </a:extLst>
              </p:cNvPr>
              <p:cNvSpPr txBox="1"/>
              <p:nvPr/>
            </p:nvSpPr>
            <p:spPr>
              <a:xfrm>
                <a:off x="6743204" y="2507891"/>
                <a:ext cx="1419428" cy="76944"/>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Arial" panose="020B0604020202020204"/>
                    <a:ea typeface="+mn-ea"/>
                    <a:cs typeface="+mn-cs"/>
                  </a:rPr>
                  <a:t>Share of primary energy from low-carbon sources</a:t>
                </a:r>
              </a:p>
            </p:txBody>
          </p:sp>
          <p:grpSp>
            <p:nvGrpSpPr>
              <p:cNvPr id="117" name="Group 116">
                <a:extLst>
                  <a:ext uri="{FF2B5EF4-FFF2-40B4-BE49-F238E27FC236}">
                    <a16:creationId xmlns:a16="http://schemas.microsoft.com/office/drawing/2014/main" id="{4281F87B-C0C5-0212-4F84-F5FF5C17B48A}"/>
                  </a:ext>
                </a:extLst>
              </p:cNvPr>
              <p:cNvGrpSpPr/>
              <p:nvPr/>
            </p:nvGrpSpPr>
            <p:grpSpPr>
              <a:xfrm>
                <a:off x="6706928" y="2593725"/>
                <a:ext cx="183922" cy="128545"/>
                <a:chOff x="6219327" y="3422865"/>
                <a:chExt cx="183922" cy="128545"/>
              </a:xfrm>
            </p:grpSpPr>
            <p:sp>
              <p:nvSpPr>
                <p:cNvPr id="115" name="Oval 114">
                  <a:extLst>
                    <a:ext uri="{FF2B5EF4-FFF2-40B4-BE49-F238E27FC236}">
                      <a16:creationId xmlns:a16="http://schemas.microsoft.com/office/drawing/2014/main" id="{D9739E05-F74F-70B0-A1DB-3825F291140C}"/>
                    </a:ext>
                  </a:extLst>
                </p:cNvPr>
                <p:cNvSpPr/>
                <p:nvPr/>
              </p:nvSpPr>
              <p:spPr>
                <a:xfrm>
                  <a:off x="6222273" y="3422865"/>
                  <a:ext cx="180976" cy="128545"/>
                </a:xfrm>
                <a:prstGeom prst="ellipse">
                  <a:avLst/>
                </a:prstGeom>
                <a:solidFill>
                  <a:schemeClr val="bg1">
                    <a:alpha val="80000"/>
                  </a:scheme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116" name="TextBox 115">
                  <a:extLst>
                    <a:ext uri="{FF2B5EF4-FFF2-40B4-BE49-F238E27FC236}">
                      <a16:creationId xmlns:a16="http://schemas.microsoft.com/office/drawing/2014/main" id="{DBBE4340-F320-4C59-5AD1-2EF034BA0FAD}"/>
                    </a:ext>
                  </a:extLst>
                </p:cNvPr>
                <p:cNvSpPr txBox="1"/>
                <p:nvPr/>
              </p:nvSpPr>
              <p:spPr>
                <a:xfrm>
                  <a:off x="6219327" y="3438907"/>
                  <a:ext cx="180976" cy="92333"/>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prstClr val="black"/>
                      </a:solidFill>
                      <a:effectLst/>
                      <a:uLnTx/>
                      <a:uFillTx/>
                      <a:latin typeface="Arial" panose="020B0604020202020204"/>
                      <a:ea typeface="+mn-ea"/>
                      <a:cs typeface="+mn-cs"/>
                    </a:rPr>
                    <a:t>%/yr</a:t>
                  </a:r>
                </a:p>
              </p:txBody>
            </p:sp>
          </p:grpSp>
        </p:grpSp>
        <p:sp>
          <p:nvSpPr>
            <p:cNvPr id="118" name="TextBox 117">
              <a:extLst>
                <a:ext uri="{FF2B5EF4-FFF2-40B4-BE49-F238E27FC236}">
                  <a16:creationId xmlns:a16="http://schemas.microsoft.com/office/drawing/2014/main" id="{FA6C4D73-D91A-14C9-39FD-381BDDC2CD72}"/>
                </a:ext>
              </a:extLst>
            </p:cNvPr>
            <p:cNvSpPr txBox="1"/>
            <p:nvPr/>
          </p:nvSpPr>
          <p:spPr>
            <a:xfrm>
              <a:off x="4495138" y="2517109"/>
              <a:ext cx="1803082" cy="570983"/>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rPr>
                <a:t>A modern society depends on a reliable source of energy. Renewables rely on energy storage. Current global battery capacity can only cover the demand for 1.25 minutes.</a:t>
              </a:r>
            </a:p>
          </p:txBody>
        </p:sp>
        <p:sp>
          <p:nvSpPr>
            <p:cNvPr id="119" name="TextBox 118">
              <a:extLst>
                <a:ext uri="{FF2B5EF4-FFF2-40B4-BE49-F238E27FC236}">
                  <a16:creationId xmlns:a16="http://schemas.microsoft.com/office/drawing/2014/main" id="{B1090A52-D86F-6EA2-1C34-24B557D7A0EE}"/>
                </a:ext>
              </a:extLst>
            </p:cNvPr>
            <p:cNvSpPr txBox="1"/>
            <p:nvPr/>
          </p:nvSpPr>
          <p:spPr>
            <a:xfrm>
              <a:off x="8366237" y="2517109"/>
              <a:ext cx="1885954" cy="63209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rPr>
                <a:t>Storing large amounts of intermittent energy is difficult and expensive. Covering more of the baseload with nuclear can significantly ease the burden of decarbonization, as done before.</a:t>
              </a:r>
            </a:p>
          </p:txBody>
        </p:sp>
        <p:sp>
          <p:nvSpPr>
            <p:cNvPr id="120" name="TextBox 119">
              <a:extLst>
                <a:ext uri="{FF2B5EF4-FFF2-40B4-BE49-F238E27FC236}">
                  <a16:creationId xmlns:a16="http://schemas.microsoft.com/office/drawing/2014/main" id="{EB743471-4DC0-272F-E097-4EABDEB8C449}"/>
                </a:ext>
              </a:extLst>
            </p:cNvPr>
            <p:cNvSpPr txBox="1"/>
            <p:nvPr/>
          </p:nvSpPr>
          <p:spPr>
            <a:xfrm>
              <a:off x="10364528" y="2517109"/>
              <a:ext cx="1453450" cy="276999"/>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prstClr val="white">
                      <a:lumMod val="75000"/>
                    </a:prstClr>
                  </a:solidFill>
                  <a:effectLst/>
                  <a:uLnTx/>
                  <a:uFillTx/>
                  <a:latin typeface="Arial" panose="020B0604020202020204"/>
                  <a:ea typeface="+mn-ea"/>
                  <a:cs typeface="+mn-cs"/>
                </a:rPr>
                <a:t>(</a:t>
              </a:r>
              <a:r>
                <a:rPr kumimoji="0" lang="en-US" sz="600" b="0" i="0" u="none" strike="noStrike" kern="1200" cap="none" spc="0" normalizeH="0" baseline="0" noProof="0">
                  <a:ln>
                    <a:noFill/>
                  </a:ln>
                  <a:solidFill>
                    <a:prstClr val="white">
                      <a:lumMod val="75000"/>
                    </a:prstClr>
                  </a:solidFill>
                  <a:effectLst/>
                  <a:uLnTx/>
                  <a:uFillTx/>
                  <a:latin typeface="Arial" panose="020B0604020202020204"/>
                  <a:ea typeface="+mn-ea"/>
                  <a:cs typeface="+mn-cs"/>
                  <a:hlinkClick r:id="rId11"/>
                </a:rPr>
                <a:t>Batteries won’t save us.</a:t>
              </a:r>
              <a:r>
                <a:rPr kumimoji="0" lang="en-US" sz="600" b="0" i="0" u="none" strike="noStrike" kern="1200" cap="none" spc="0" normalizeH="0" baseline="0" noProof="0">
                  <a:ln>
                    <a:noFill/>
                  </a:ln>
                  <a:solidFill>
                    <a:prstClr val="white">
                      <a:lumMod val="75000"/>
                    </a:prstClr>
                  </a:solidFill>
                  <a:effectLst/>
                  <a:uLnTx/>
                  <a:uFillTx/>
                  <a:latin typeface="Arial" panose="020B06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prstClr val="white">
                      <a:lumMod val="75000"/>
                    </a:prstClr>
                  </a:solidFill>
                  <a:effectLst/>
                  <a:uLnTx/>
                  <a:uFillTx/>
                  <a:latin typeface="Arial" panose="020B0604020202020204"/>
                  <a:ea typeface="+mn-ea"/>
                  <a:cs typeface="+mn-cs"/>
                </a:rPr>
                <a:t>(</a:t>
              </a:r>
              <a:r>
                <a:rPr kumimoji="0" lang="en-US" sz="600" b="0" i="0" u="none" strike="noStrike" kern="1200" cap="none" spc="0" normalizeH="0" baseline="0" noProof="0">
                  <a:ln>
                    <a:noFill/>
                  </a:ln>
                  <a:solidFill>
                    <a:prstClr val="black"/>
                  </a:solidFill>
                  <a:effectLst/>
                  <a:uLnTx/>
                  <a:uFillTx/>
                  <a:latin typeface="Arial" panose="020B0604020202020204"/>
                  <a:ea typeface="+mn-ea"/>
                  <a:cs typeface="+mn-cs"/>
                  <a:hlinkClick r:id="rId12"/>
                </a:rPr>
                <a:t>OurWorldinData.org. </a:t>
              </a:r>
              <a:r>
                <a:rPr kumimoji="0" lang="en-US" sz="600" b="0" i="1" u="none" strike="noStrike" kern="1200" cap="none" spc="0" normalizeH="0" baseline="0" noProof="0">
                  <a:ln>
                    <a:noFill/>
                  </a:ln>
                  <a:solidFill>
                    <a:prstClr val="black"/>
                  </a:solidFill>
                  <a:effectLst/>
                  <a:uLnTx/>
                  <a:uFillTx/>
                  <a:latin typeface="Arial" panose="020B0604020202020204"/>
                  <a:ea typeface="+mn-ea"/>
                  <a:cs typeface="+mn-cs"/>
                  <a:hlinkClick r:id="rId12"/>
                </a:rPr>
                <a:t>Share of primary energy from low-carbon sources</a:t>
              </a:r>
              <a:r>
                <a:rPr kumimoji="0" lang="en-US" sz="600" b="0" i="0" u="none" strike="noStrike" kern="1200" cap="none" spc="0" normalizeH="0" baseline="0" noProof="0">
                  <a:ln>
                    <a:noFill/>
                  </a:ln>
                  <a:solidFill>
                    <a:prstClr val="white">
                      <a:lumMod val="75000"/>
                    </a:prstClr>
                  </a:solidFill>
                  <a:effectLst/>
                  <a:uLnTx/>
                  <a:uFillTx/>
                  <a:latin typeface="Arial" panose="020B0604020202020204"/>
                  <a:ea typeface="+mn-ea"/>
                  <a:cs typeface="+mn-cs"/>
                </a:rPr>
                <a:t>)</a:t>
              </a:r>
            </a:p>
          </p:txBody>
        </p:sp>
      </p:grpSp>
      <p:grpSp>
        <p:nvGrpSpPr>
          <p:cNvPr id="166" name="Group 165">
            <a:extLst>
              <a:ext uri="{FF2B5EF4-FFF2-40B4-BE49-F238E27FC236}">
                <a16:creationId xmlns:a16="http://schemas.microsoft.com/office/drawing/2014/main" id="{26EC6F22-E119-ADFC-E874-E0CD1397FB81}"/>
              </a:ext>
            </a:extLst>
          </p:cNvPr>
          <p:cNvGrpSpPr/>
          <p:nvPr/>
        </p:nvGrpSpPr>
        <p:grpSpPr>
          <a:xfrm>
            <a:off x="352424" y="3223216"/>
            <a:ext cx="11487151" cy="690560"/>
            <a:chOff x="352424" y="3223216"/>
            <a:chExt cx="11487151" cy="690560"/>
          </a:xfrm>
        </p:grpSpPr>
        <p:cxnSp>
          <p:nvCxnSpPr>
            <p:cNvPr id="27" name="Straight Connector 26">
              <a:extLst>
                <a:ext uri="{FF2B5EF4-FFF2-40B4-BE49-F238E27FC236}">
                  <a16:creationId xmlns:a16="http://schemas.microsoft.com/office/drawing/2014/main" id="{F03ADF8D-7DCD-A10A-5E95-B23DE8FD17D6}"/>
                </a:ext>
              </a:extLst>
            </p:cNvPr>
            <p:cNvCxnSpPr>
              <a:cxnSpLocks/>
            </p:cNvCxnSpPr>
            <p:nvPr/>
          </p:nvCxnSpPr>
          <p:spPr>
            <a:xfrm>
              <a:off x="352424" y="3892208"/>
              <a:ext cx="11487151" cy="0"/>
            </a:xfrm>
            <a:prstGeom prst="line">
              <a:avLst/>
            </a:prstGeom>
            <a:ln w="3175"/>
          </p:spPr>
          <p:style>
            <a:lnRef idx="1">
              <a:schemeClr val="dk1"/>
            </a:lnRef>
            <a:fillRef idx="0">
              <a:schemeClr val="dk1"/>
            </a:fillRef>
            <a:effectRef idx="0">
              <a:schemeClr val="dk1"/>
            </a:effectRef>
            <a:fontRef idx="minor">
              <a:schemeClr val="tx1"/>
            </a:fontRef>
          </p:style>
        </p:cxnSp>
        <p:grpSp>
          <p:nvGrpSpPr>
            <p:cNvPr id="50" name="Group 49">
              <a:extLst>
                <a:ext uri="{FF2B5EF4-FFF2-40B4-BE49-F238E27FC236}">
                  <a16:creationId xmlns:a16="http://schemas.microsoft.com/office/drawing/2014/main" id="{D315831B-DA5B-080E-9F0E-775F225CC789}"/>
                </a:ext>
              </a:extLst>
            </p:cNvPr>
            <p:cNvGrpSpPr/>
            <p:nvPr/>
          </p:nvGrpSpPr>
          <p:grpSpPr>
            <a:xfrm>
              <a:off x="396099" y="3355590"/>
              <a:ext cx="2034509" cy="400313"/>
              <a:chOff x="396099" y="3272475"/>
              <a:chExt cx="2034509" cy="400313"/>
            </a:xfrm>
          </p:grpSpPr>
          <p:sp>
            <p:nvSpPr>
              <p:cNvPr id="35" name="Rectangle 34">
                <a:extLst>
                  <a:ext uri="{FF2B5EF4-FFF2-40B4-BE49-F238E27FC236}">
                    <a16:creationId xmlns:a16="http://schemas.microsoft.com/office/drawing/2014/main" id="{2E8F5510-8EC6-1E6E-7B5B-EEF240EAAF20}"/>
                  </a:ext>
                </a:extLst>
              </p:cNvPr>
              <p:cNvSpPr/>
              <p:nvPr/>
            </p:nvSpPr>
            <p:spPr>
              <a:xfrm>
                <a:off x="396099" y="3272475"/>
                <a:ext cx="353961" cy="40031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panose="020B0604020202020204"/>
                    <a:ea typeface="+mn-ea"/>
                    <a:cs typeface="+mn-cs"/>
                  </a:rPr>
                  <a:t>D</a:t>
                </a:r>
              </a:p>
            </p:txBody>
          </p:sp>
          <p:sp>
            <p:nvSpPr>
              <p:cNvPr id="45" name="TextBox 44">
                <a:extLst>
                  <a:ext uri="{FF2B5EF4-FFF2-40B4-BE49-F238E27FC236}">
                    <a16:creationId xmlns:a16="http://schemas.microsoft.com/office/drawing/2014/main" id="{49097CD5-95A8-9562-837B-063257327A99}"/>
                  </a:ext>
                </a:extLst>
              </p:cNvPr>
              <p:cNvSpPr txBox="1"/>
              <p:nvPr/>
            </p:nvSpPr>
            <p:spPr>
              <a:xfrm>
                <a:off x="875706" y="3381507"/>
                <a:ext cx="1554902" cy="18224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panose="020B0604020202020204"/>
                    <a:ea typeface="+mn-ea"/>
                    <a:cs typeface="+mn-cs"/>
                  </a:rPr>
                  <a:t>Hard to abate sectors</a:t>
                </a:r>
              </a:p>
            </p:txBody>
          </p:sp>
        </p:grpSp>
        <p:sp>
          <p:nvSpPr>
            <p:cNvPr id="121" name="TextBox 120">
              <a:extLst>
                <a:ext uri="{FF2B5EF4-FFF2-40B4-BE49-F238E27FC236}">
                  <a16:creationId xmlns:a16="http://schemas.microsoft.com/office/drawing/2014/main" id="{DFD0A1F8-51DE-FA5B-2313-960E985A07D0}"/>
                </a:ext>
              </a:extLst>
            </p:cNvPr>
            <p:cNvSpPr txBox="1"/>
            <p:nvPr/>
          </p:nvSpPr>
          <p:spPr>
            <a:xfrm>
              <a:off x="2614937" y="3223216"/>
              <a:ext cx="1733114" cy="633065"/>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rPr>
                <a:t>Not only electricity must come from low-carbon sources. The four pillars of civilization; cement, steel, plastics and ammonia must also be decarbonized.</a:t>
              </a:r>
            </a:p>
          </p:txBody>
        </p:sp>
        <p:sp>
          <p:nvSpPr>
            <p:cNvPr id="122" name="TextBox 121">
              <a:extLst>
                <a:ext uri="{FF2B5EF4-FFF2-40B4-BE49-F238E27FC236}">
                  <a16:creationId xmlns:a16="http://schemas.microsoft.com/office/drawing/2014/main" id="{3509FC77-186D-51D1-82BE-2C3DAE2E2B3A}"/>
                </a:ext>
              </a:extLst>
            </p:cNvPr>
            <p:cNvSpPr txBox="1"/>
            <p:nvPr/>
          </p:nvSpPr>
          <p:spPr>
            <a:xfrm>
              <a:off x="4495138" y="3223216"/>
              <a:ext cx="1933540" cy="626141"/>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rPr>
                <a:t>In 2019, the world consumed 4.5 </a:t>
              </a:r>
              <a:r>
                <a:rPr kumimoji="0" lang="en-US" sz="800" b="0" i="0" u="none" strike="noStrike" kern="1200" cap="none" spc="0" normalizeH="0" baseline="0" noProof="0" err="1">
                  <a:ln>
                    <a:noFill/>
                  </a:ln>
                  <a:solidFill>
                    <a:prstClr val="black"/>
                  </a:solidFill>
                  <a:effectLst/>
                  <a:uLnTx/>
                  <a:uFillTx/>
                  <a:latin typeface="Arial" panose="020B0604020202020204"/>
                  <a:ea typeface="+mn-ea"/>
                  <a:cs typeface="+mn-cs"/>
                </a:rPr>
                <a:t>Btons</a:t>
              </a: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rPr>
                <a:t> of cement, 1.8 </a:t>
              </a:r>
              <a:r>
                <a:rPr kumimoji="0" lang="en-US" sz="800" b="0" i="0" u="none" strike="noStrike" kern="1200" cap="none" spc="0" normalizeH="0" baseline="0" noProof="0" err="1">
                  <a:ln>
                    <a:noFill/>
                  </a:ln>
                  <a:solidFill>
                    <a:prstClr val="black"/>
                  </a:solidFill>
                  <a:effectLst/>
                  <a:uLnTx/>
                  <a:uFillTx/>
                  <a:latin typeface="Arial" panose="020B0604020202020204"/>
                  <a:ea typeface="+mn-ea"/>
                  <a:cs typeface="+mn-cs"/>
                </a:rPr>
                <a:t>Btons</a:t>
              </a: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rPr>
                <a:t> of steel, 370 </a:t>
              </a:r>
              <a:r>
                <a:rPr kumimoji="0" lang="en-US" sz="800" b="0" i="0" u="none" strike="noStrike" kern="1200" cap="none" spc="0" normalizeH="0" baseline="0" noProof="0" err="1">
                  <a:ln>
                    <a:noFill/>
                  </a:ln>
                  <a:solidFill>
                    <a:prstClr val="black"/>
                  </a:solidFill>
                  <a:effectLst/>
                  <a:uLnTx/>
                  <a:uFillTx/>
                  <a:latin typeface="Arial" panose="020B0604020202020204"/>
                  <a:ea typeface="+mn-ea"/>
                  <a:cs typeface="+mn-cs"/>
                </a:rPr>
                <a:t>Mtons</a:t>
              </a: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rPr>
                <a:t> of plastics, and 150 </a:t>
              </a:r>
              <a:r>
                <a:rPr kumimoji="0" lang="en-US" sz="800" b="0" i="0" u="none" strike="noStrike" kern="1200" cap="none" spc="0" normalizeH="0" baseline="0" noProof="0" err="1">
                  <a:ln>
                    <a:noFill/>
                  </a:ln>
                  <a:solidFill>
                    <a:prstClr val="black"/>
                  </a:solidFill>
                  <a:effectLst/>
                  <a:uLnTx/>
                  <a:uFillTx/>
                  <a:latin typeface="Arial" panose="020B0604020202020204"/>
                  <a:ea typeface="+mn-ea"/>
                  <a:cs typeface="+mn-cs"/>
                </a:rPr>
                <a:t>Btons</a:t>
              </a: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rPr>
                <a:t> of ammonia. Just for the ammonia, 95% of the feedstock, hydrogen, comes from fossil fuels.</a:t>
              </a:r>
            </a:p>
          </p:txBody>
        </p:sp>
        <p:sp>
          <p:nvSpPr>
            <p:cNvPr id="123" name="TextBox 122">
              <a:extLst>
                <a:ext uri="{FF2B5EF4-FFF2-40B4-BE49-F238E27FC236}">
                  <a16:creationId xmlns:a16="http://schemas.microsoft.com/office/drawing/2014/main" id="{48ABD2E3-E959-1FDC-3A4E-0F77B073BF1B}"/>
                </a:ext>
              </a:extLst>
            </p:cNvPr>
            <p:cNvSpPr txBox="1"/>
            <p:nvPr/>
          </p:nvSpPr>
          <p:spPr>
            <a:xfrm>
              <a:off x="10364528" y="3280127"/>
              <a:ext cx="1453450" cy="553998"/>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prstClr val="white">
                      <a:lumMod val="75000"/>
                    </a:prstClr>
                  </a:solidFill>
                  <a:effectLst/>
                  <a:uLnTx/>
                  <a:uFillTx/>
                  <a:latin typeface="Arial" panose="020B0604020202020204"/>
                  <a:ea typeface="+mn-ea"/>
                  <a:cs typeface="+mn-cs"/>
                </a:rPr>
                <a:t>(</a:t>
              </a:r>
              <a:r>
                <a:rPr kumimoji="0" lang="en-US" sz="600" b="0" i="0" u="none" strike="noStrike" kern="1200" cap="none" spc="0" normalizeH="0" baseline="0" noProof="0">
                  <a:ln>
                    <a:noFill/>
                  </a:ln>
                  <a:solidFill>
                    <a:prstClr val="white">
                      <a:lumMod val="75000"/>
                    </a:prstClr>
                  </a:solidFill>
                  <a:effectLst/>
                  <a:uLnTx/>
                  <a:uFillTx/>
                  <a:latin typeface="Arial" panose="020B0604020202020204"/>
                  <a:ea typeface="+mn-ea"/>
                  <a:cs typeface="+mn-cs"/>
                  <a:hlinkClick r:id="rId13"/>
                </a:rPr>
                <a:t>Smil, Vaclav. </a:t>
              </a:r>
              <a:r>
                <a:rPr kumimoji="0" lang="en-US" sz="600" b="0" i="1" u="none" strike="noStrike" kern="1200" cap="none" spc="0" normalizeH="0" baseline="0" noProof="0">
                  <a:ln>
                    <a:noFill/>
                  </a:ln>
                  <a:solidFill>
                    <a:prstClr val="white">
                      <a:lumMod val="75000"/>
                    </a:prstClr>
                  </a:solidFill>
                  <a:effectLst/>
                  <a:uLnTx/>
                  <a:uFillTx/>
                  <a:latin typeface="Arial" panose="020B0604020202020204"/>
                  <a:ea typeface="+mn-ea"/>
                  <a:cs typeface="+mn-cs"/>
                  <a:hlinkClick r:id="rId13"/>
                </a:rPr>
                <a:t>How the World Really Works: The Science Behind How We Got Here and Where We're Going</a:t>
              </a:r>
              <a:r>
                <a:rPr kumimoji="0" lang="en-US" sz="600" b="0" i="0" u="none" strike="noStrike" kern="1200" cap="none" spc="0" normalizeH="0" baseline="0" noProof="0">
                  <a:ln>
                    <a:noFill/>
                  </a:ln>
                  <a:solidFill>
                    <a:prstClr val="white">
                      <a:lumMod val="75000"/>
                    </a:prstClr>
                  </a:solidFill>
                  <a:effectLst/>
                  <a:uLnTx/>
                  <a:uFillTx/>
                  <a:latin typeface="Arial" panose="020B0604020202020204"/>
                  <a:ea typeface="+mn-ea"/>
                  <a:cs typeface="+mn-cs"/>
                  <a:hlinkClick r:id="rId13"/>
                </a:rPr>
                <a:t>. Penguin, 2022.</a:t>
              </a:r>
              <a:r>
                <a:rPr kumimoji="0" lang="en-US" sz="600" b="0" i="0" u="none" strike="noStrike" kern="1200" cap="none" spc="0" normalizeH="0" baseline="0" noProof="0">
                  <a:ln>
                    <a:noFill/>
                  </a:ln>
                  <a:solidFill>
                    <a:prstClr val="white">
                      <a:lumMod val="75000"/>
                    </a:prstClr>
                  </a:solidFill>
                  <a:effectLst/>
                  <a:uLnTx/>
                  <a:uFillTx/>
                  <a:latin typeface="Arial" panose="020B06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prstClr val="white">
                      <a:lumMod val="75000"/>
                    </a:prstClr>
                  </a:solidFill>
                  <a:effectLst/>
                  <a:uLnTx/>
                  <a:uFillTx/>
                  <a:latin typeface="Arial" panose="020B0604020202020204"/>
                  <a:ea typeface="+mn-ea"/>
                  <a:cs typeface="+mn-cs"/>
                </a:rPr>
                <a:t>(</a:t>
              </a:r>
              <a:r>
                <a:rPr kumimoji="0" lang="en-US" sz="600" b="0" i="0" u="none" strike="noStrike" kern="1200" cap="none" spc="0" normalizeH="0" baseline="0" noProof="0">
                  <a:ln>
                    <a:noFill/>
                  </a:ln>
                  <a:solidFill>
                    <a:prstClr val="white">
                      <a:lumMod val="75000"/>
                    </a:prstClr>
                  </a:solidFill>
                  <a:effectLst/>
                  <a:uLnTx/>
                  <a:uFillTx/>
                  <a:latin typeface="Arial" panose="020B0604020202020204"/>
                  <a:ea typeface="+mn-ea"/>
                  <a:cs typeface="+mn-cs"/>
                  <a:hlinkClick r:id="rId14"/>
                </a:rPr>
                <a:t>Pink hydrogen</a:t>
              </a:r>
              <a:r>
                <a:rPr kumimoji="0" lang="en-US" sz="600" b="0" i="0" u="none" strike="noStrike" kern="1200" cap="none" spc="0" normalizeH="0" baseline="0" noProof="0">
                  <a:ln>
                    <a:noFill/>
                  </a:ln>
                  <a:solidFill>
                    <a:prstClr val="white">
                      <a:lumMod val="75000"/>
                    </a:prstClr>
                  </a:solidFill>
                  <a:effectLst/>
                  <a:uLnTx/>
                  <a:uFillTx/>
                  <a:latin typeface="Arial" panose="020B06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prstClr val="white">
                      <a:lumMod val="75000"/>
                    </a:prstClr>
                  </a:solidFill>
                  <a:effectLst/>
                  <a:uLnTx/>
                  <a:uFillTx/>
                  <a:latin typeface="Arial" panose="020B0604020202020204"/>
                  <a:ea typeface="+mn-ea"/>
                  <a:cs typeface="+mn-cs"/>
                </a:rPr>
                <a:t>(</a:t>
              </a:r>
              <a:r>
                <a:rPr kumimoji="0" lang="en-US" sz="600" b="0" i="0" u="none" strike="noStrike" kern="1200" cap="none" spc="0" normalizeH="0" baseline="0" noProof="0">
                  <a:ln>
                    <a:noFill/>
                  </a:ln>
                  <a:solidFill>
                    <a:prstClr val="white">
                      <a:lumMod val="75000"/>
                    </a:prstClr>
                  </a:solidFill>
                  <a:effectLst/>
                  <a:uLnTx/>
                  <a:uFillTx/>
                  <a:latin typeface="Arial" panose="020B0604020202020204"/>
                  <a:ea typeface="+mn-ea"/>
                  <a:cs typeface="+mn-cs"/>
                  <a:hlinkClick r:id="rId15"/>
                </a:rPr>
                <a:t>Green hydrogen</a:t>
              </a:r>
              <a:r>
                <a:rPr kumimoji="0" lang="en-US" sz="600" b="0" i="0" u="none" strike="noStrike" kern="1200" cap="none" spc="0" normalizeH="0" baseline="0" noProof="0">
                  <a:ln>
                    <a:noFill/>
                  </a:ln>
                  <a:solidFill>
                    <a:prstClr val="white">
                      <a:lumMod val="75000"/>
                    </a:prstClr>
                  </a:solidFill>
                  <a:effectLst/>
                  <a:uLnTx/>
                  <a:uFillTx/>
                  <a:latin typeface="Arial" panose="020B0604020202020204"/>
                  <a:ea typeface="+mn-ea"/>
                  <a:cs typeface="+mn-cs"/>
                </a:rPr>
                <a:t>)</a:t>
              </a:r>
            </a:p>
          </p:txBody>
        </p:sp>
        <p:sp>
          <p:nvSpPr>
            <p:cNvPr id="129" name="TextBox 128">
              <a:extLst>
                <a:ext uri="{FF2B5EF4-FFF2-40B4-BE49-F238E27FC236}">
                  <a16:creationId xmlns:a16="http://schemas.microsoft.com/office/drawing/2014/main" id="{9822C6E2-F6F3-BC61-9480-A445D3861815}"/>
                </a:ext>
              </a:extLst>
            </p:cNvPr>
            <p:cNvSpPr txBox="1"/>
            <p:nvPr/>
          </p:nvSpPr>
          <p:spPr>
            <a:xfrm>
              <a:off x="8366237" y="3223216"/>
              <a:ext cx="2000033" cy="69056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rPr>
                <a:t>Hydrogen can play a vital role in decarbonizing these sectors, and steam electrolysis with nuclear heat provides the highest efficiencies, even better can be achieved by </a:t>
              </a: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hlinkClick r:id="rId16"/>
                </a:rPr>
                <a:t>thermochemical water splitting</a:t>
              </a: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rPr>
                <a:t>. </a:t>
              </a:r>
            </a:p>
          </p:txBody>
        </p:sp>
        <p:grpSp>
          <p:nvGrpSpPr>
            <p:cNvPr id="131" name="Group 130">
              <a:extLst>
                <a:ext uri="{FF2B5EF4-FFF2-40B4-BE49-F238E27FC236}">
                  <a16:creationId xmlns:a16="http://schemas.microsoft.com/office/drawing/2014/main" id="{BF58A16C-0763-5F99-4B4E-689A76F5DB88}"/>
                </a:ext>
              </a:extLst>
            </p:cNvPr>
            <p:cNvGrpSpPr/>
            <p:nvPr/>
          </p:nvGrpSpPr>
          <p:grpSpPr>
            <a:xfrm>
              <a:off x="6656316" y="3239937"/>
              <a:ext cx="1654672" cy="661197"/>
              <a:chOff x="6744807" y="3239937"/>
              <a:chExt cx="1654672" cy="661197"/>
            </a:xfrm>
          </p:grpSpPr>
          <p:graphicFrame>
            <p:nvGraphicFramePr>
              <p:cNvPr id="128" name="Chart 127">
                <a:extLst>
                  <a:ext uri="{FF2B5EF4-FFF2-40B4-BE49-F238E27FC236}">
                    <a16:creationId xmlns:a16="http://schemas.microsoft.com/office/drawing/2014/main" id="{6C85971F-0AAA-9EE8-C00E-B58022C97D38}"/>
                  </a:ext>
                </a:extLst>
              </p:cNvPr>
              <p:cNvGraphicFramePr/>
              <p:nvPr/>
            </p:nvGraphicFramePr>
            <p:xfrm>
              <a:off x="6744807" y="3292083"/>
              <a:ext cx="1654672" cy="609051"/>
            </p:xfrm>
            <a:graphic>
              <a:graphicData uri="http://schemas.openxmlformats.org/drawingml/2006/chart">
                <c:chart xmlns:c="http://schemas.openxmlformats.org/drawingml/2006/chart" xmlns:r="http://schemas.openxmlformats.org/officeDocument/2006/relationships" r:id="rId17"/>
              </a:graphicData>
            </a:graphic>
          </p:graphicFrame>
          <p:sp>
            <p:nvSpPr>
              <p:cNvPr id="130" name="TextBox 129">
                <a:extLst>
                  <a:ext uri="{FF2B5EF4-FFF2-40B4-BE49-F238E27FC236}">
                    <a16:creationId xmlns:a16="http://schemas.microsoft.com/office/drawing/2014/main" id="{875E7A18-A0AA-239A-B419-0C3F0E0E1050}"/>
                  </a:ext>
                </a:extLst>
              </p:cNvPr>
              <p:cNvSpPr txBox="1"/>
              <p:nvPr/>
            </p:nvSpPr>
            <p:spPr>
              <a:xfrm>
                <a:off x="6867618" y="3239937"/>
                <a:ext cx="637987" cy="76944"/>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Arial" panose="020B0604020202020204"/>
                    <a:ea typeface="+mn-ea"/>
                    <a:cs typeface="+mn-cs"/>
                  </a:rPr>
                  <a:t>Efficiency LHV [%]</a:t>
                </a:r>
              </a:p>
            </p:txBody>
          </p:sp>
        </p:grpSp>
      </p:grpSp>
      <p:grpSp>
        <p:nvGrpSpPr>
          <p:cNvPr id="167" name="Group 166">
            <a:extLst>
              <a:ext uri="{FF2B5EF4-FFF2-40B4-BE49-F238E27FC236}">
                <a16:creationId xmlns:a16="http://schemas.microsoft.com/office/drawing/2014/main" id="{4AC03F86-BB0B-ABB4-0803-6D1A0F883244}"/>
              </a:ext>
            </a:extLst>
          </p:cNvPr>
          <p:cNvGrpSpPr/>
          <p:nvPr/>
        </p:nvGrpSpPr>
        <p:grpSpPr>
          <a:xfrm>
            <a:off x="352424" y="3892207"/>
            <a:ext cx="11487151" cy="672924"/>
            <a:chOff x="352424" y="3892207"/>
            <a:chExt cx="11487151" cy="672924"/>
          </a:xfrm>
        </p:grpSpPr>
        <p:cxnSp>
          <p:nvCxnSpPr>
            <p:cNvPr id="28" name="Straight Connector 27">
              <a:extLst>
                <a:ext uri="{FF2B5EF4-FFF2-40B4-BE49-F238E27FC236}">
                  <a16:creationId xmlns:a16="http://schemas.microsoft.com/office/drawing/2014/main" id="{F707C4E3-AA0F-FDAE-9463-0F474B5378CC}"/>
                </a:ext>
              </a:extLst>
            </p:cNvPr>
            <p:cNvCxnSpPr>
              <a:cxnSpLocks/>
            </p:cNvCxnSpPr>
            <p:nvPr/>
          </p:nvCxnSpPr>
          <p:spPr>
            <a:xfrm>
              <a:off x="352424" y="4565131"/>
              <a:ext cx="11487151" cy="0"/>
            </a:xfrm>
            <a:prstGeom prst="line">
              <a:avLst/>
            </a:prstGeom>
            <a:ln w="3175"/>
          </p:spPr>
          <p:style>
            <a:lnRef idx="1">
              <a:schemeClr val="dk1"/>
            </a:lnRef>
            <a:fillRef idx="0">
              <a:schemeClr val="dk1"/>
            </a:fillRef>
            <a:effectRef idx="0">
              <a:schemeClr val="dk1"/>
            </a:effectRef>
            <a:fontRef idx="minor">
              <a:schemeClr val="tx1"/>
            </a:fontRef>
          </p:style>
        </p:cxnSp>
        <p:grpSp>
          <p:nvGrpSpPr>
            <p:cNvPr id="51" name="Group 50">
              <a:extLst>
                <a:ext uri="{FF2B5EF4-FFF2-40B4-BE49-F238E27FC236}">
                  <a16:creationId xmlns:a16="http://schemas.microsoft.com/office/drawing/2014/main" id="{14035E60-CC3F-860B-0F67-17FBF234402E}"/>
                </a:ext>
              </a:extLst>
            </p:cNvPr>
            <p:cNvGrpSpPr/>
            <p:nvPr/>
          </p:nvGrpSpPr>
          <p:grpSpPr>
            <a:xfrm>
              <a:off x="396099" y="4028513"/>
              <a:ext cx="2034509" cy="400313"/>
              <a:chOff x="396099" y="3918322"/>
              <a:chExt cx="2034509" cy="400313"/>
            </a:xfrm>
          </p:grpSpPr>
          <p:sp>
            <p:nvSpPr>
              <p:cNvPr id="36" name="Rectangle 35">
                <a:extLst>
                  <a:ext uri="{FF2B5EF4-FFF2-40B4-BE49-F238E27FC236}">
                    <a16:creationId xmlns:a16="http://schemas.microsoft.com/office/drawing/2014/main" id="{4DCF8227-5DF1-371A-C490-664DF2794614}"/>
                  </a:ext>
                </a:extLst>
              </p:cNvPr>
              <p:cNvSpPr/>
              <p:nvPr/>
            </p:nvSpPr>
            <p:spPr>
              <a:xfrm>
                <a:off x="396099" y="3918322"/>
                <a:ext cx="353961" cy="40031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panose="020B0604020202020204"/>
                    <a:ea typeface="+mn-ea"/>
                    <a:cs typeface="+mn-cs"/>
                  </a:rPr>
                  <a:t>E</a:t>
                </a:r>
              </a:p>
            </p:txBody>
          </p:sp>
          <p:sp>
            <p:nvSpPr>
              <p:cNvPr id="42" name="TextBox 41">
                <a:extLst>
                  <a:ext uri="{FF2B5EF4-FFF2-40B4-BE49-F238E27FC236}">
                    <a16:creationId xmlns:a16="http://schemas.microsoft.com/office/drawing/2014/main" id="{F2386B88-917B-0694-1D6B-B65EF1331B39}"/>
                  </a:ext>
                </a:extLst>
              </p:cNvPr>
              <p:cNvSpPr txBox="1"/>
              <p:nvPr/>
            </p:nvSpPr>
            <p:spPr>
              <a:xfrm>
                <a:off x="875706" y="4027354"/>
                <a:ext cx="1554902" cy="18224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panose="020B0604020202020204"/>
                    <a:ea typeface="+mn-ea"/>
                    <a:cs typeface="+mn-cs"/>
                  </a:rPr>
                  <a:t>Materials</a:t>
                </a:r>
              </a:p>
            </p:txBody>
          </p:sp>
        </p:grpSp>
        <p:sp>
          <p:nvSpPr>
            <p:cNvPr id="124" name="TextBox 123">
              <a:extLst>
                <a:ext uri="{FF2B5EF4-FFF2-40B4-BE49-F238E27FC236}">
                  <a16:creationId xmlns:a16="http://schemas.microsoft.com/office/drawing/2014/main" id="{31F88BFD-8378-B83D-CB5F-8E996D1B0674}"/>
                </a:ext>
              </a:extLst>
            </p:cNvPr>
            <p:cNvSpPr txBox="1"/>
            <p:nvPr/>
          </p:nvSpPr>
          <p:spPr>
            <a:xfrm>
              <a:off x="10364529" y="3934577"/>
              <a:ext cx="1475046" cy="369332"/>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prstClr val="white">
                      <a:lumMod val="75000"/>
                    </a:prstClr>
                  </a:solidFill>
                  <a:effectLst/>
                  <a:uLnTx/>
                  <a:uFillTx/>
                  <a:latin typeface="Arial" panose="020B0604020202020204"/>
                  <a:ea typeface="+mn-ea"/>
                  <a:cs typeface="+mn-cs"/>
                  <a:hlinkClick r:id="rId18"/>
                </a:rPr>
                <a:t>(Michaux, S. P. (2021). </a:t>
              </a:r>
              <a:r>
                <a:rPr kumimoji="0" lang="en-US" sz="600" b="0" i="1" u="none" strike="noStrike" kern="1200" cap="none" spc="0" normalizeH="0" baseline="0" noProof="0">
                  <a:ln>
                    <a:noFill/>
                  </a:ln>
                  <a:solidFill>
                    <a:prstClr val="white">
                      <a:lumMod val="75000"/>
                    </a:prstClr>
                  </a:solidFill>
                  <a:effectLst/>
                  <a:uLnTx/>
                  <a:uFillTx/>
                  <a:latin typeface="Arial" panose="020B0604020202020204"/>
                  <a:ea typeface="+mn-ea"/>
                  <a:cs typeface="+mn-cs"/>
                  <a:hlinkClick r:id="rId18"/>
                </a:rPr>
                <a:t>Assessment of the Extra Capacity Required of Alternative Energy Electrical Power Systems to Completely Replace Fossil Fuels</a:t>
              </a:r>
              <a:r>
                <a:rPr kumimoji="0" lang="en-US" sz="600" b="0" i="0" u="none" strike="noStrike" kern="1200" cap="none" spc="0" normalizeH="0" baseline="0" noProof="0">
                  <a:ln>
                    <a:noFill/>
                  </a:ln>
                  <a:solidFill>
                    <a:prstClr val="white">
                      <a:lumMod val="75000"/>
                    </a:prstClr>
                  </a:solidFill>
                  <a:effectLst/>
                  <a:uLnTx/>
                  <a:uFillTx/>
                  <a:latin typeface="Arial" panose="020B0604020202020204"/>
                  <a:ea typeface="+mn-ea"/>
                  <a:cs typeface="+mn-cs"/>
                  <a:hlinkClick r:id="rId18"/>
                </a:rPr>
                <a:t>.)</a:t>
              </a:r>
              <a:endParaRPr kumimoji="0" lang="en-US" sz="600" b="0" i="0" u="none" strike="noStrike" kern="1200" cap="none" spc="0" normalizeH="0" baseline="0" noProof="0">
                <a:ln>
                  <a:noFill/>
                </a:ln>
                <a:solidFill>
                  <a:prstClr val="white">
                    <a:lumMod val="75000"/>
                  </a:prstClr>
                </a:solidFill>
                <a:effectLst/>
                <a:uLnTx/>
                <a:uFillTx/>
                <a:latin typeface="Arial" panose="020B0604020202020204"/>
                <a:ea typeface="+mn-ea"/>
                <a:cs typeface="+mn-cs"/>
              </a:endParaRPr>
            </a:p>
          </p:txBody>
        </p:sp>
        <p:sp>
          <p:nvSpPr>
            <p:cNvPr id="132" name="TextBox 131">
              <a:extLst>
                <a:ext uri="{FF2B5EF4-FFF2-40B4-BE49-F238E27FC236}">
                  <a16:creationId xmlns:a16="http://schemas.microsoft.com/office/drawing/2014/main" id="{285D2A18-F3C7-B852-4C74-1AF539EEF9B7}"/>
                </a:ext>
              </a:extLst>
            </p:cNvPr>
            <p:cNvSpPr txBox="1"/>
            <p:nvPr/>
          </p:nvSpPr>
          <p:spPr>
            <a:xfrm>
              <a:off x="2614937" y="3908083"/>
              <a:ext cx="1733114" cy="400313"/>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rPr>
                <a:t>Wind, solar and electric batteries are material intensive. </a:t>
              </a:r>
            </a:p>
          </p:txBody>
        </p:sp>
        <p:sp>
          <p:nvSpPr>
            <p:cNvPr id="133" name="TextBox 132">
              <a:extLst>
                <a:ext uri="{FF2B5EF4-FFF2-40B4-BE49-F238E27FC236}">
                  <a16:creationId xmlns:a16="http://schemas.microsoft.com/office/drawing/2014/main" id="{6FF6ED54-B3D2-36CC-8C72-B8FAF5BE6053}"/>
                </a:ext>
              </a:extLst>
            </p:cNvPr>
            <p:cNvSpPr txBox="1"/>
            <p:nvPr/>
          </p:nvSpPr>
          <p:spPr>
            <a:xfrm>
              <a:off x="4495138" y="3908083"/>
              <a:ext cx="1875660" cy="621629"/>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rPr>
                <a:t>There are not enough available materials for current lithium-ion batteries to power an all-electric car fleet, much less the grid storage needed for a 100% renewable world.</a:t>
              </a:r>
            </a:p>
          </p:txBody>
        </p:sp>
        <p:grpSp>
          <p:nvGrpSpPr>
            <p:cNvPr id="161" name="Group 160">
              <a:extLst>
                <a:ext uri="{FF2B5EF4-FFF2-40B4-BE49-F238E27FC236}">
                  <a16:creationId xmlns:a16="http://schemas.microsoft.com/office/drawing/2014/main" id="{A1C9962C-EC5E-0F0F-E367-4F44AC464B8D}"/>
                </a:ext>
              </a:extLst>
            </p:cNvPr>
            <p:cNvGrpSpPr/>
            <p:nvPr/>
          </p:nvGrpSpPr>
          <p:grpSpPr>
            <a:xfrm>
              <a:off x="6659694" y="3892207"/>
              <a:ext cx="1654672" cy="671867"/>
              <a:chOff x="6659694" y="3892207"/>
              <a:chExt cx="1654672" cy="671867"/>
            </a:xfrm>
          </p:grpSpPr>
          <p:graphicFrame>
            <p:nvGraphicFramePr>
              <p:cNvPr id="134" name="Chart 133">
                <a:extLst>
                  <a:ext uri="{FF2B5EF4-FFF2-40B4-BE49-F238E27FC236}">
                    <a16:creationId xmlns:a16="http://schemas.microsoft.com/office/drawing/2014/main" id="{E8DC7A93-B312-94AB-FA0A-0A242890DD49}"/>
                  </a:ext>
                </a:extLst>
              </p:cNvPr>
              <p:cNvGraphicFramePr/>
              <p:nvPr/>
            </p:nvGraphicFramePr>
            <p:xfrm>
              <a:off x="6659694" y="3931009"/>
              <a:ext cx="1654672" cy="633065"/>
            </p:xfrm>
            <a:graphic>
              <a:graphicData uri="http://schemas.openxmlformats.org/drawingml/2006/chart">
                <c:chart xmlns:c="http://schemas.openxmlformats.org/drawingml/2006/chart" xmlns:r="http://schemas.openxmlformats.org/officeDocument/2006/relationships" r:id="rId19"/>
              </a:graphicData>
            </a:graphic>
          </p:graphicFrame>
          <p:sp>
            <p:nvSpPr>
              <p:cNvPr id="135" name="TextBox 134">
                <a:extLst>
                  <a:ext uri="{FF2B5EF4-FFF2-40B4-BE49-F238E27FC236}">
                    <a16:creationId xmlns:a16="http://schemas.microsoft.com/office/drawing/2014/main" id="{4203470F-059A-1F59-CB8D-A67C8FF4E8FF}"/>
                  </a:ext>
                </a:extLst>
              </p:cNvPr>
              <p:cNvSpPr txBox="1"/>
              <p:nvPr/>
            </p:nvSpPr>
            <p:spPr>
              <a:xfrm>
                <a:off x="6878627" y="3892207"/>
                <a:ext cx="282525" cy="76944"/>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Arial" panose="020B0604020202020204"/>
                    <a:ea typeface="+mn-ea"/>
                    <a:cs typeface="+mn-cs"/>
                  </a:rPr>
                  <a:t>[</a:t>
                </a:r>
                <a:r>
                  <a:rPr kumimoji="0" lang="en-US" sz="500" b="0" i="0" u="none" strike="noStrike" kern="1200" cap="none" spc="0" normalizeH="0" baseline="0" noProof="0" err="1">
                    <a:ln>
                      <a:noFill/>
                    </a:ln>
                    <a:solidFill>
                      <a:prstClr val="black"/>
                    </a:solidFill>
                    <a:effectLst/>
                    <a:uLnTx/>
                    <a:uFillTx/>
                    <a:latin typeface="Arial" panose="020B0604020202020204"/>
                    <a:ea typeface="+mn-ea"/>
                    <a:cs typeface="+mn-cs"/>
                  </a:rPr>
                  <a:t>Mtons</a:t>
                </a:r>
                <a:r>
                  <a:rPr kumimoji="0" lang="en-US" sz="500" b="0" i="0" u="none" strike="noStrike" kern="1200" cap="none" spc="0" normalizeH="0" baseline="0" noProof="0">
                    <a:ln>
                      <a:noFill/>
                    </a:ln>
                    <a:solidFill>
                      <a:prstClr val="black"/>
                    </a:solidFill>
                    <a:effectLst/>
                    <a:uLnTx/>
                    <a:uFillTx/>
                    <a:latin typeface="Arial" panose="020B0604020202020204"/>
                    <a:ea typeface="+mn-ea"/>
                    <a:cs typeface="+mn-cs"/>
                  </a:rPr>
                  <a:t>]</a:t>
                </a:r>
              </a:p>
            </p:txBody>
          </p:sp>
        </p:grpSp>
        <p:sp>
          <p:nvSpPr>
            <p:cNvPr id="136" name="TextBox 135">
              <a:extLst>
                <a:ext uri="{FF2B5EF4-FFF2-40B4-BE49-F238E27FC236}">
                  <a16:creationId xmlns:a16="http://schemas.microsoft.com/office/drawing/2014/main" id="{F035A5DD-0C9F-7D16-C328-1883F5F7CB1D}"/>
                </a:ext>
              </a:extLst>
            </p:cNvPr>
            <p:cNvSpPr txBox="1"/>
            <p:nvPr/>
          </p:nvSpPr>
          <p:spPr>
            <a:xfrm>
              <a:off x="8366237" y="3908083"/>
              <a:ext cx="1875660" cy="621629"/>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err="1">
                  <a:ln>
                    <a:noFill/>
                  </a:ln>
                  <a:solidFill>
                    <a:prstClr val="black"/>
                  </a:solidFill>
                  <a:effectLst/>
                  <a:uLnTx/>
                  <a:uFillTx/>
                  <a:latin typeface="Arial" panose="020B0604020202020204"/>
                  <a:ea typeface="+mn-ea"/>
                  <a:cs typeface="+mn-cs"/>
                </a:rPr>
                <a:t>Nuclear’s</a:t>
              </a: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rPr>
                <a:t> material intensity is in the same order as natural gas or coal, well below wind and solar. Nuclear can thus alleviate the need for massive mining operations.</a:t>
              </a:r>
            </a:p>
          </p:txBody>
        </p:sp>
      </p:grpSp>
      <p:grpSp>
        <p:nvGrpSpPr>
          <p:cNvPr id="169" name="Group 168">
            <a:extLst>
              <a:ext uri="{FF2B5EF4-FFF2-40B4-BE49-F238E27FC236}">
                <a16:creationId xmlns:a16="http://schemas.microsoft.com/office/drawing/2014/main" id="{657D2EB2-CC36-AC92-CEF3-07865443344A}"/>
              </a:ext>
            </a:extLst>
          </p:cNvPr>
          <p:cNvGrpSpPr/>
          <p:nvPr/>
        </p:nvGrpSpPr>
        <p:grpSpPr>
          <a:xfrm>
            <a:off x="352424" y="5192302"/>
            <a:ext cx="11487151" cy="803050"/>
            <a:chOff x="352424" y="5192302"/>
            <a:chExt cx="11487151" cy="803050"/>
          </a:xfrm>
        </p:grpSpPr>
        <p:cxnSp>
          <p:nvCxnSpPr>
            <p:cNvPr id="30" name="Straight Connector 29">
              <a:extLst>
                <a:ext uri="{FF2B5EF4-FFF2-40B4-BE49-F238E27FC236}">
                  <a16:creationId xmlns:a16="http://schemas.microsoft.com/office/drawing/2014/main" id="{9697AC8F-052B-3EE8-1234-45C204775EDF}"/>
                </a:ext>
              </a:extLst>
            </p:cNvPr>
            <p:cNvCxnSpPr>
              <a:cxnSpLocks/>
            </p:cNvCxnSpPr>
            <p:nvPr/>
          </p:nvCxnSpPr>
          <p:spPr>
            <a:xfrm>
              <a:off x="352424" y="5910977"/>
              <a:ext cx="11487151" cy="0"/>
            </a:xfrm>
            <a:prstGeom prst="line">
              <a:avLst/>
            </a:prstGeom>
            <a:ln w="3175"/>
          </p:spPr>
          <p:style>
            <a:lnRef idx="1">
              <a:schemeClr val="dk1"/>
            </a:lnRef>
            <a:fillRef idx="0">
              <a:schemeClr val="dk1"/>
            </a:fillRef>
            <a:effectRef idx="0">
              <a:schemeClr val="dk1"/>
            </a:effectRef>
            <a:fontRef idx="minor">
              <a:schemeClr val="tx1"/>
            </a:fontRef>
          </p:style>
        </p:cxnSp>
        <p:grpSp>
          <p:nvGrpSpPr>
            <p:cNvPr id="53" name="Group 52">
              <a:extLst>
                <a:ext uri="{FF2B5EF4-FFF2-40B4-BE49-F238E27FC236}">
                  <a16:creationId xmlns:a16="http://schemas.microsoft.com/office/drawing/2014/main" id="{0F3D9C1E-7A69-21AE-D17E-72037A251FF3}"/>
                </a:ext>
              </a:extLst>
            </p:cNvPr>
            <p:cNvGrpSpPr/>
            <p:nvPr/>
          </p:nvGrpSpPr>
          <p:grpSpPr>
            <a:xfrm>
              <a:off x="396099" y="5374359"/>
              <a:ext cx="1995883" cy="400313"/>
              <a:chOff x="434725" y="5352597"/>
              <a:chExt cx="1995883" cy="400313"/>
            </a:xfrm>
          </p:grpSpPr>
          <p:sp>
            <p:nvSpPr>
              <p:cNvPr id="38" name="Rectangle 37">
                <a:extLst>
                  <a:ext uri="{FF2B5EF4-FFF2-40B4-BE49-F238E27FC236}">
                    <a16:creationId xmlns:a16="http://schemas.microsoft.com/office/drawing/2014/main" id="{B6012AF9-3E51-DA0A-48FC-2D009C2717D3}"/>
                  </a:ext>
                </a:extLst>
              </p:cNvPr>
              <p:cNvSpPr/>
              <p:nvPr/>
            </p:nvSpPr>
            <p:spPr>
              <a:xfrm>
                <a:off x="434725" y="5352597"/>
                <a:ext cx="353961" cy="40031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panose="020B0604020202020204"/>
                    <a:ea typeface="+mn-ea"/>
                    <a:cs typeface="+mn-cs"/>
                  </a:rPr>
                  <a:t>G</a:t>
                </a:r>
              </a:p>
            </p:txBody>
          </p:sp>
          <p:sp>
            <p:nvSpPr>
              <p:cNvPr id="44" name="TextBox 43">
                <a:extLst>
                  <a:ext uri="{FF2B5EF4-FFF2-40B4-BE49-F238E27FC236}">
                    <a16:creationId xmlns:a16="http://schemas.microsoft.com/office/drawing/2014/main" id="{D0C42577-0A28-7188-A86A-399B8C65615E}"/>
                  </a:ext>
                </a:extLst>
              </p:cNvPr>
              <p:cNvSpPr txBox="1"/>
              <p:nvPr/>
            </p:nvSpPr>
            <p:spPr>
              <a:xfrm>
                <a:off x="875706" y="5461629"/>
                <a:ext cx="1554902" cy="18224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panose="020B0604020202020204"/>
                    <a:ea typeface="+mn-ea"/>
                    <a:cs typeface="+mn-cs"/>
                  </a:rPr>
                  <a:t>Lifecycle impacts</a:t>
                </a:r>
              </a:p>
            </p:txBody>
          </p:sp>
        </p:grpSp>
        <p:sp>
          <p:nvSpPr>
            <p:cNvPr id="126" name="TextBox 125">
              <a:extLst>
                <a:ext uri="{FF2B5EF4-FFF2-40B4-BE49-F238E27FC236}">
                  <a16:creationId xmlns:a16="http://schemas.microsoft.com/office/drawing/2014/main" id="{0225CFC5-FF18-3C86-2A49-860E5300474A}"/>
                </a:ext>
              </a:extLst>
            </p:cNvPr>
            <p:cNvSpPr txBox="1"/>
            <p:nvPr/>
          </p:nvSpPr>
          <p:spPr>
            <a:xfrm>
              <a:off x="10364528" y="5260398"/>
              <a:ext cx="1475047" cy="461665"/>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prstClr val="white">
                      <a:lumMod val="75000"/>
                    </a:prstClr>
                  </a:solidFill>
                  <a:effectLst/>
                  <a:uLnTx/>
                  <a:uFillTx/>
                  <a:latin typeface="Arial" panose="020B0604020202020204"/>
                  <a:ea typeface="+mn-ea"/>
                  <a:cs typeface="+mn-cs"/>
                </a:rPr>
                <a:t>(</a:t>
              </a:r>
              <a:r>
                <a:rPr kumimoji="0" lang="en-US" sz="600" b="0" i="0" u="none" strike="noStrike" kern="1200" cap="none" spc="0" normalizeH="0" baseline="0" noProof="0">
                  <a:ln>
                    <a:noFill/>
                  </a:ln>
                  <a:solidFill>
                    <a:prstClr val="white">
                      <a:lumMod val="75000"/>
                    </a:prstClr>
                  </a:solidFill>
                  <a:effectLst/>
                  <a:uLnTx/>
                  <a:uFillTx/>
                  <a:latin typeface="Arial" panose="020B0604020202020204"/>
                  <a:ea typeface="+mn-ea"/>
                  <a:cs typeface="+mn-cs"/>
                  <a:hlinkClick r:id="rId20"/>
                </a:rPr>
                <a:t>UNECE. (2022). </a:t>
              </a:r>
              <a:r>
                <a:rPr kumimoji="0" lang="en-US" sz="600" b="0" i="1" u="none" strike="noStrike" kern="1200" cap="none" spc="0" normalizeH="0" baseline="0" noProof="0">
                  <a:ln>
                    <a:noFill/>
                  </a:ln>
                  <a:solidFill>
                    <a:prstClr val="white">
                      <a:lumMod val="75000"/>
                    </a:prstClr>
                  </a:solidFill>
                  <a:effectLst/>
                  <a:uLnTx/>
                  <a:uFillTx/>
                  <a:latin typeface="Arial" panose="020B0604020202020204"/>
                  <a:ea typeface="+mn-ea"/>
                  <a:cs typeface="+mn-cs"/>
                  <a:hlinkClick r:id="rId20"/>
                </a:rPr>
                <a:t>Carbon Neutrality in the UNECE Region: Integrated Life-cycle Assessment of Electricity Sources</a:t>
              </a:r>
              <a:r>
                <a:rPr kumimoji="0" lang="en-US" sz="600" b="0" i="0" u="none" strike="noStrike" kern="1200" cap="none" spc="0" normalizeH="0" baseline="0" noProof="0">
                  <a:ln>
                    <a:noFill/>
                  </a:ln>
                  <a:solidFill>
                    <a:prstClr val="white">
                      <a:lumMod val="75000"/>
                    </a:prstClr>
                  </a:solidFill>
                  <a:effectLst/>
                  <a:uLnTx/>
                  <a:uFillTx/>
                  <a:latin typeface="Arial" panose="020B06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prstClr val="white">
                      <a:lumMod val="85000"/>
                    </a:prstClr>
                  </a:solidFill>
                  <a:effectLst/>
                  <a:uLnTx/>
                  <a:uFillTx/>
                  <a:latin typeface="Arial" panose="020B0604020202020204"/>
                  <a:ea typeface="+mn-ea"/>
                  <a:cs typeface="+mn-cs"/>
                </a:rPr>
                <a:t>(</a:t>
              </a:r>
              <a:r>
                <a:rPr kumimoji="0" lang="en-US" sz="600" b="0" i="0" u="none" strike="noStrike" kern="1200" cap="none" spc="0" normalizeH="0" baseline="0" noProof="0">
                  <a:ln>
                    <a:noFill/>
                  </a:ln>
                  <a:solidFill>
                    <a:prstClr val="white">
                      <a:lumMod val="85000"/>
                    </a:prstClr>
                  </a:solidFill>
                  <a:effectLst/>
                  <a:uLnTx/>
                  <a:uFillTx/>
                  <a:latin typeface="Arial" panose="020B0604020202020204"/>
                  <a:ea typeface="+mn-ea"/>
                  <a:cs typeface="+mn-cs"/>
                  <a:hlinkClick r:id="rId21"/>
                </a:rPr>
                <a:t>OurWorldinData.org. </a:t>
              </a:r>
              <a:r>
                <a:rPr kumimoji="0" lang="en-US" sz="600" b="0" i="1" u="none" strike="noStrike" kern="1200" cap="none" spc="0" normalizeH="0" baseline="0" noProof="0">
                  <a:ln>
                    <a:noFill/>
                  </a:ln>
                  <a:solidFill>
                    <a:prstClr val="white">
                      <a:lumMod val="85000"/>
                    </a:prstClr>
                  </a:solidFill>
                  <a:effectLst/>
                  <a:uLnTx/>
                  <a:uFillTx/>
                  <a:latin typeface="Arial" panose="020B0604020202020204"/>
                  <a:ea typeface="+mn-ea"/>
                  <a:cs typeface="+mn-cs"/>
                  <a:hlinkClick r:id="rId21"/>
                </a:rPr>
                <a:t>Safest sources of energy</a:t>
              </a:r>
              <a:r>
                <a:rPr kumimoji="0" lang="en-US" sz="600" b="0" i="0" u="none" strike="noStrike" kern="1200" cap="none" spc="0" normalizeH="0" baseline="0" noProof="0">
                  <a:ln>
                    <a:noFill/>
                  </a:ln>
                  <a:solidFill>
                    <a:prstClr val="white">
                      <a:lumMod val="85000"/>
                    </a:prstClr>
                  </a:solidFill>
                  <a:effectLst/>
                  <a:uLnTx/>
                  <a:uFillTx/>
                  <a:latin typeface="Arial" panose="020B0604020202020204"/>
                  <a:ea typeface="+mn-ea"/>
                  <a:cs typeface="+mn-cs"/>
                </a:rPr>
                <a:t>)</a:t>
              </a:r>
              <a:endParaRPr kumimoji="0" lang="en-US" sz="500" b="0" i="0" u="none" strike="noStrike" kern="1200" cap="none" spc="0" normalizeH="0" baseline="0" noProof="0">
                <a:ln>
                  <a:noFill/>
                </a:ln>
                <a:solidFill>
                  <a:prstClr val="white">
                    <a:lumMod val="75000"/>
                  </a:prstClr>
                </a:solidFill>
                <a:effectLst/>
                <a:uLnTx/>
                <a:uFillTx/>
                <a:latin typeface="Arial" panose="020B0604020202020204"/>
                <a:ea typeface="+mn-ea"/>
                <a:cs typeface="+mn-cs"/>
              </a:endParaRPr>
            </a:p>
          </p:txBody>
        </p:sp>
        <p:sp>
          <p:nvSpPr>
            <p:cNvPr id="142" name="TextBox 141">
              <a:extLst>
                <a:ext uri="{FF2B5EF4-FFF2-40B4-BE49-F238E27FC236}">
                  <a16:creationId xmlns:a16="http://schemas.microsoft.com/office/drawing/2014/main" id="{052206AF-66AE-F7D5-A32C-D5F41B00A1A4}"/>
                </a:ext>
              </a:extLst>
            </p:cNvPr>
            <p:cNvSpPr txBox="1"/>
            <p:nvPr/>
          </p:nvSpPr>
          <p:spPr>
            <a:xfrm>
              <a:off x="2614937" y="5259539"/>
              <a:ext cx="1733114" cy="43974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rPr>
                <a:t>All energy sources have some impact on nature. It is important to look at the entire lifecycle to assess this impact.</a:t>
              </a:r>
            </a:p>
          </p:txBody>
        </p:sp>
        <p:sp>
          <p:nvSpPr>
            <p:cNvPr id="143" name="TextBox 142">
              <a:extLst>
                <a:ext uri="{FF2B5EF4-FFF2-40B4-BE49-F238E27FC236}">
                  <a16:creationId xmlns:a16="http://schemas.microsoft.com/office/drawing/2014/main" id="{B7178F87-7A25-5C22-6824-534F72B934CD}"/>
                </a:ext>
              </a:extLst>
            </p:cNvPr>
            <p:cNvSpPr txBox="1"/>
            <p:nvPr/>
          </p:nvSpPr>
          <p:spPr>
            <a:xfrm>
              <a:off x="4495137" y="5259539"/>
              <a:ext cx="1959375" cy="43974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rPr>
                <a:t>The world is facing a biodiversity crisis. Human activity is reaching further into natures realm.</a:t>
              </a:r>
            </a:p>
          </p:txBody>
        </p:sp>
        <p:sp>
          <p:nvSpPr>
            <p:cNvPr id="146" name="TextBox 145">
              <a:extLst>
                <a:ext uri="{FF2B5EF4-FFF2-40B4-BE49-F238E27FC236}">
                  <a16:creationId xmlns:a16="http://schemas.microsoft.com/office/drawing/2014/main" id="{CBE53391-5C32-76EB-0413-A55B0C98E4DA}"/>
                </a:ext>
              </a:extLst>
            </p:cNvPr>
            <p:cNvSpPr txBox="1"/>
            <p:nvPr/>
          </p:nvSpPr>
          <p:spPr>
            <a:xfrm>
              <a:off x="8366237" y="5259539"/>
              <a:ext cx="1950979" cy="61703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rPr>
                <a:t>Parts of the public are scared by the waste products from nuclear energy, but if we look at the data this fear is exaggerated. Moreover, coal is 1000x more deadly than nuclear, wind and solar.  </a:t>
              </a:r>
            </a:p>
          </p:txBody>
        </p:sp>
        <p:grpSp>
          <p:nvGrpSpPr>
            <p:cNvPr id="159" name="Group 158">
              <a:extLst>
                <a:ext uri="{FF2B5EF4-FFF2-40B4-BE49-F238E27FC236}">
                  <a16:creationId xmlns:a16="http://schemas.microsoft.com/office/drawing/2014/main" id="{E9B090DB-3002-2DF2-98B4-A129009ECB53}"/>
                </a:ext>
              </a:extLst>
            </p:cNvPr>
            <p:cNvGrpSpPr/>
            <p:nvPr/>
          </p:nvGrpSpPr>
          <p:grpSpPr>
            <a:xfrm>
              <a:off x="6610564" y="5192302"/>
              <a:ext cx="1708361" cy="803050"/>
              <a:chOff x="6610564" y="5192302"/>
              <a:chExt cx="1708361" cy="803050"/>
            </a:xfrm>
          </p:grpSpPr>
          <p:graphicFrame>
            <p:nvGraphicFramePr>
              <p:cNvPr id="144" name="Chart 143">
                <a:extLst>
                  <a:ext uri="{FF2B5EF4-FFF2-40B4-BE49-F238E27FC236}">
                    <a16:creationId xmlns:a16="http://schemas.microsoft.com/office/drawing/2014/main" id="{BDE68C43-827B-6740-9FB5-1D6C6401AF31}"/>
                  </a:ext>
                </a:extLst>
              </p:cNvPr>
              <p:cNvGraphicFramePr/>
              <p:nvPr/>
            </p:nvGraphicFramePr>
            <p:xfrm>
              <a:off x="6610564" y="5192302"/>
              <a:ext cx="1708361" cy="803050"/>
            </p:xfrm>
            <a:graphic>
              <a:graphicData uri="http://schemas.openxmlformats.org/drawingml/2006/chart">
                <c:chart xmlns:c="http://schemas.openxmlformats.org/drawingml/2006/chart" xmlns:r="http://schemas.openxmlformats.org/officeDocument/2006/relationships" r:id="rId22"/>
              </a:graphicData>
            </a:graphic>
          </p:graphicFrame>
          <p:sp>
            <p:nvSpPr>
              <p:cNvPr id="145" name="TextBox 144">
                <a:extLst>
                  <a:ext uri="{FF2B5EF4-FFF2-40B4-BE49-F238E27FC236}">
                    <a16:creationId xmlns:a16="http://schemas.microsoft.com/office/drawing/2014/main" id="{62E9BDEB-1892-ECA2-32B5-B01125BA6E87}"/>
                  </a:ext>
                </a:extLst>
              </p:cNvPr>
              <p:cNvSpPr txBox="1"/>
              <p:nvPr/>
            </p:nvSpPr>
            <p:spPr>
              <a:xfrm>
                <a:off x="6763118" y="5243123"/>
                <a:ext cx="804912" cy="153888"/>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Arial" panose="020B0604020202020204"/>
                    <a:ea typeface="+mn-ea"/>
                    <a:cs typeface="+mn-cs"/>
                  </a:rPr>
                  <a:t>Lifecycle impact on ecosystems per MWh</a:t>
                </a:r>
              </a:p>
            </p:txBody>
          </p:sp>
          <p:pic>
            <p:nvPicPr>
              <p:cNvPr id="148" name="Graphic 147" descr="Trophy with solid fill">
                <a:extLst>
                  <a:ext uri="{FF2B5EF4-FFF2-40B4-BE49-F238E27FC236}">
                    <a16:creationId xmlns:a16="http://schemas.microsoft.com/office/drawing/2014/main" id="{35485EAC-A757-5393-3D69-BD2CE2C8E61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840855" y="5750393"/>
                <a:ext cx="75543" cy="75543"/>
              </a:xfrm>
              <a:prstGeom prst="rect">
                <a:avLst/>
              </a:prstGeom>
            </p:spPr>
          </p:pic>
        </p:grpSp>
      </p:grpSp>
      <p:grpSp>
        <p:nvGrpSpPr>
          <p:cNvPr id="168" name="Group 167">
            <a:extLst>
              <a:ext uri="{FF2B5EF4-FFF2-40B4-BE49-F238E27FC236}">
                <a16:creationId xmlns:a16="http://schemas.microsoft.com/office/drawing/2014/main" id="{8180235A-1010-D7EE-C5C4-2269FB48D9DE}"/>
              </a:ext>
            </a:extLst>
          </p:cNvPr>
          <p:cNvGrpSpPr/>
          <p:nvPr/>
        </p:nvGrpSpPr>
        <p:grpSpPr>
          <a:xfrm>
            <a:off x="352424" y="4575481"/>
            <a:ext cx="11487151" cy="710201"/>
            <a:chOff x="352424" y="4575481"/>
            <a:chExt cx="11487151" cy="710201"/>
          </a:xfrm>
        </p:grpSpPr>
        <p:cxnSp>
          <p:nvCxnSpPr>
            <p:cNvPr id="29" name="Straight Connector 28">
              <a:extLst>
                <a:ext uri="{FF2B5EF4-FFF2-40B4-BE49-F238E27FC236}">
                  <a16:creationId xmlns:a16="http://schemas.microsoft.com/office/drawing/2014/main" id="{A62D82AE-DD89-8E21-CC76-66F0E7DAFDAF}"/>
                </a:ext>
              </a:extLst>
            </p:cNvPr>
            <p:cNvCxnSpPr>
              <a:cxnSpLocks/>
            </p:cNvCxnSpPr>
            <p:nvPr/>
          </p:nvCxnSpPr>
          <p:spPr>
            <a:xfrm>
              <a:off x="352424" y="5238054"/>
              <a:ext cx="11487151" cy="0"/>
            </a:xfrm>
            <a:prstGeom prst="line">
              <a:avLst/>
            </a:prstGeom>
            <a:ln w="3175"/>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6411E0B6-F342-C32D-2D21-20A74417E4B8}"/>
                </a:ext>
              </a:extLst>
            </p:cNvPr>
            <p:cNvGrpSpPr/>
            <p:nvPr/>
          </p:nvGrpSpPr>
          <p:grpSpPr>
            <a:xfrm>
              <a:off x="396099" y="4701436"/>
              <a:ext cx="1995883" cy="400313"/>
              <a:chOff x="434725" y="4640337"/>
              <a:chExt cx="1995883" cy="400313"/>
            </a:xfrm>
          </p:grpSpPr>
          <p:sp>
            <p:nvSpPr>
              <p:cNvPr id="37" name="Rectangle 36">
                <a:extLst>
                  <a:ext uri="{FF2B5EF4-FFF2-40B4-BE49-F238E27FC236}">
                    <a16:creationId xmlns:a16="http://schemas.microsoft.com/office/drawing/2014/main" id="{9F01BFA3-0ED6-6269-7342-6666D5843BF4}"/>
                  </a:ext>
                </a:extLst>
              </p:cNvPr>
              <p:cNvSpPr/>
              <p:nvPr/>
            </p:nvSpPr>
            <p:spPr>
              <a:xfrm>
                <a:off x="434725" y="4640337"/>
                <a:ext cx="353961" cy="40031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panose="020B0604020202020204"/>
                    <a:ea typeface="+mn-ea"/>
                    <a:cs typeface="+mn-cs"/>
                  </a:rPr>
                  <a:t>F</a:t>
                </a:r>
              </a:p>
            </p:txBody>
          </p:sp>
          <p:sp>
            <p:nvSpPr>
              <p:cNvPr id="43" name="TextBox 42">
                <a:extLst>
                  <a:ext uri="{FF2B5EF4-FFF2-40B4-BE49-F238E27FC236}">
                    <a16:creationId xmlns:a16="http://schemas.microsoft.com/office/drawing/2014/main" id="{C6ADE783-1704-8F89-3379-EF973D6DFCDF}"/>
                  </a:ext>
                </a:extLst>
              </p:cNvPr>
              <p:cNvSpPr txBox="1"/>
              <p:nvPr/>
            </p:nvSpPr>
            <p:spPr>
              <a:xfrm>
                <a:off x="875706" y="4749369"/>
                <a:ext cx="1554902" cy="18224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panose="020B0604020202020204"/>
                    <a:ea typeface="+mn-ea"/>
                    <a:cs typeface="+mn-cs"/>
                  </a:rPr>
                  <a:t>Land use</a:t>
                </a:r>
              </a:p>
            </p:txBody>
          </p:sp>
        </p:grpSp>
        <p:sp>
          <p:nvSpPr>
            <p:cNvPr id="125" name="TextBox 124">
              <a:extLst>
                <a:ext uri="{FF2B5EF4-FFF2-40B4-BE49-F238E27FC236}">
                  <a16:creationId xmlns:a16="http://schemas.microsoft.com/office/drawing/2014/main" id="{2C22BB8A-3A0B-AF7F-7B9C-8D88827925B0}"/>
                </a:ext>
              </a:extLst>
            </p:cNvPr>
            <p:cNvSpPr txBox="1"/>
            <p:nvPr/>
          </p:nvSpPr>
          <p:spPr>
            <a:xfrm>
              <a:off x="10364528" y="4689632"/>
              <a:ext cx="1475046" cy="184666"/>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prstClr val="white">
                      <a:lumMod val="75000"/>
                    </a:prstClr>
                  </a:solidFill>
                  <a:effectLst/>
                  <a:uLnTx/>
                  <a:uFillTx/>
                  <a:latin typeface="Arial" panose="020B0604020202020204"/>
                  <a:ea typeface="+mn-ea"/>
                  <a:cs typeface="+mn-cs"/>
                </a:rPr>
                <a:t>(</a:t>
              </a:r>
              <a:r>
                <a:rPr kumimoji="0" lang="en-US" sz="600" b="0" i="0" u="none" strike="noStrike" kern="1200" cap="none" spc="0" normalizeH="0" baseline="0" noProof="0">
                  <a:ln>
                    <a:noFill/>
                  </a:ln>
                  <a:solidFill>
                    <a:prstClr val="white">
                      <a:lumMod val="75000"/>
                    </a:prstClr>
                  </a:solidFill>
                  <a:effectLst/>
                  <a:uLnTx/>
                  <a:uFillTx/>
                  <a:latin typeface="Arial" panose="020B0604020202020204"/>
                  <a:ea typeface="+mn-ea"/>
                  <a:cs typeface="+mn-cs"/>
                  <a:hlinkClick r:id="rId25"/>
                </a:rPr>
                <a:t>OurWorldinData.org. </a:t>
              </a:r>
              <a:r>
                <a:rPr kumimoji="0" lang="en-US" sz="600" b="0" i="1" u="none" strike="noStrike" kern="1200" cap="none" spc="0" normalizeH="0" baseline="0" noProof="0">
                  <a:ln>
                    <a:noFill/>
                  </a:ln>
                  <a:solidFill>
                    <a:prstClr val="white">
                      <a:lumMod val="75000"/>
                    </a:prstClr>
                  </a:solidFill>
                  <a:effectLst/>
                  <a:uLnTx/>
                  <a:uFillTx/>
                  <a:latin typeface="Arial" panose="020B0604020202020204"/>
                  <a:ea typeface="+mn-ea"/>
                  <a:cs typeface="+mn-cs"/>
                  <a:hlinkClick r:id="rId25"/>
                </a:rPr>
                <a:t>Land use per energy source.</a:t>
              </a:r>
              <a:r>
                <a:rPr kumimoji="0" lang="en-US" sz="600" b="0" i="0" u="none" strike="noStrike" kern="1200" cap="none" spc="0" normalizeH="0" baseline="0" noProof="0">
                  <a:ln>
                    <a:noFill/>
                  </a:ln>
                  <a:solidFill>
                    <a:prstClr val="white">
                      <a:lumMod val="75000"/>
                    </a:prstClr>
                  </a:solidFill>
                  <a:effectLst/>
                  <a:uLnTx/>
                  <a:uFillTx/>
                  <a:latin typeface="Arial" panose="020B0604020202020204"/>
                  <a:ea typeface="+mn-ea"/>
                  <a:cs typeface="+mn-cs"/>
                </a:rPr>
                <a:t>)</a:t>
              </a:r>
            </a:p>
          </p:txBody>
        </p:sp>
        <p:sp>
          <p:nvSpPr>
            <p:cNvPr id="137" name="TextBox 136">
              <a:extLst>
                <a:ext uri="{FF2B5EF4-FFF2-40B4-BE49-F238E27FC236}">
                  <a16:creationId xmlns:a16="http://schemas.microsoft.com/office/drawing/2014/main" id="{94F7ACBB-8729-44B9-1230-ED04FCC0FBC2}"/>
                </a:ext>
              </a:extLst>
            </p:cNvPr>
            <p:cNvSpPr txBox="1"/>
            <p:nvPr/>
          </p:nvSpPr>
          <p:spPr>
            <a:xfrm>
              <a:off x="2614937" y="4610675"/>
              <a:ext cx="1733114" cy="400313"/>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rPr>
                <a:t>Energy sources require land use for their generation. </a:t>
              </a:r>
            </a:p>
          </p:txBody>
        </p:sp>
        <p:sp>
          <p:nvSpPr>
            <p:cNvPr id="138" name="TextBox 137">
              <a:extLst>
                <a:ext uri="{FF2B5EF4-FFF2-40B4-BE49-F238E27FC236}">
                  <a16:creationId xmlns:a16="http://schemas.microsoft.com/office/drawing/2014/main" id="{8E415E9E-6983-F6DE-1F02-BCA9F738C90B}"/>
                </a:ext>
              </a:extLst>
            </p:cNvPr>
            <p:cNvSpPr txBox="1"/>
            <p:nvPr/>
          </p:nvSpPr>
          <p:spPr>
            <a:xfrm>
              <a:off x="4495138" y="4610675"/>
              <a:ext cx="1933540" cy="400313"/>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rPr>
                <a:t>Renewable energy sources require a lot of land, often in remote areas with good weather conditions.</a:t>
              </a:r>
            </a:p>
          </p:txBody>
        </p:sp>
        <p:sp>
          <p:nvSpPr>
            <p:cNvPr id="139" name="TextBox 138">
              <a:extLst>
                <a:ext uri="{FF2B5EF4-FFF2-40B4-BE49-F238E27FC236}">
                  <a16:creationId xmlns:a16="http://schemas.microsoft.com/office/drawing/2014/main" id="{2CBC2231-D313-FBFB-A9DC-E3E88323588F}"/>
                </a:ext>
              </a:extLst>
            </p:cNvPr>
            <p:cNvSpPr txBox="1"/>
            <p:nvPr/>
          </p:nvSpPr>
          <p:spPr>
            <a:xfrm>
              <a:off x="8366237" y="4610675"/>
              <a:ext cx="1733114" cy="61703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rPr>
                <a:t>The land use of nuclear is miniscule compared to other sources. For instance, the average land use of an entire wind park is 129 km</a:t>
              </a:r>
              <a:r>
                <a:rPr kumimoji="0" lang="en-US" sz="800" b="0" i="0" u="none" strike="noStrike" kern="1200" cap="none" spc="0" normalizeH="0" baseline="30000" noProof="0">
                  <a:ln>
                    <a:noFill/>
                  </a:ln>
                  <a:solidFill>
                    <a:prstClr val="black"/>
                  </a:solidFill>
                  <a:effectLst/>
                  <a:uLnTx/>
                  <a:uFillTx/>
                  <a:latin typeface="Arial" panose="020B0604020202020204"/>
                  <a:ea typeface="+mn-ea"/>
                  <a:cs typeface="+mn-cs"/>
                </a:rPr>
                <a:t>2</a:t>
              </a: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rPr>
                <a:t>/TWh, compared to </a:t>
              </a:r>
              <a:r>
                <a:rPr kumimoji="0" lang="en-US" sz="800" b="0" i="0" u="none" strike="noStrike" kern="1200" cap="none" spc="0" normalizeH="0" baseline="0" noProof="0" err="1">
                  <a:ln>
                    <a:noFill/>
                  </a:ln>
                  <a:solidFill>
                    <a:prstClr val="black"/>
                  </a:solidFill>
                  <a:effectLst/>
                  <a:uLnTx/>
                  <a:uFillTx/>
                  <a:latin typeface="Arial" panose="020B0604020202020204"/>
                  <a:ea typeface="+mn-ea"/>
                  <a:cs typeface="+mn-cs"/>
                </a:rPr>
                <a:t>nuclear’s</a:t>
              </a: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rPr>
                <a:t> 0.13.</a:t>
              </a:r>
            </a:p>
          </p:txBody>
        </p:sp>
        <p:grpSp>
          <p:nvGrpSpPr>
            <p:cNvPr id="160" name="Group 159">
              <a:extLst>
                <a:ext uri="{FF2B5EF4-FFF2-40B4-BE49-F238E27FC236}">
                  <a16:creationId xmlns:a16="http://schemas.microsoft.com/office/drawing/2014/main" id="{57A8BD58-671C-5A0F-89EB-2D290832274F}"/>
                </a:ext>
              </a:extLst>
            </p:cNvPr>
            <p:cNvGrpSpPr/>
            <p:nvPr/>
          </p:nvGrpSpPr>
          <p:grpSpPr>
            <a:xfrm>
              <a:off x="6563252" y="4575481"/>
              <a:ext cx="1708361" cy="710201"/>
              <a:chOff x="6563252" y="4575481"/>
              <a:chExt cx="1708361" cy="710201"/>
            </a:xfrm>
          </p:grpSpPr>
          <p:graphicFrame>
            <p:nvGraphicFramePr>
              <p:cNvPr id="140" name="Chart 139">
                <a:extLst>
                  <a:ext uri="{FF2B5EF4-FFF2-40B4-BE49-F238E27FC236}">
                    <a16:creationId xmlns:a16="http://schemas.microsoft.com/office/drawing/2014/main" id="{08DB5E7F-E310-89BD-ACCB-AB0A9A1B813E}"/>
                  </a:ext>
                </a:extLst>
              </p:cNvPr>
              <p:cNvGraphicFramePr/>
              <p:nvPr/>
            </p:nvGraphicFramePr>
            <p:xfrm>
              <a:off x="6563252" y="4575481"/>
              <a:ext cx="1708361" cy="710201"/>
            </p:xfrm>
            <a:graphic>
              <a:graphicData uri="http://schemas.openxmlformats.org/drawingml/2006/chart">
                <c:chart xmlns:c="http://schemas.openxmlformats.org/drawingml/2006/chart" xmlns:r="http://schemas.openxmlformats.org/officeDocument/2006/relationships" r:id="rId26"/>
              </a:graphicData>
            </a:graphic>
          </p:graphicFrame>
          <p:sp>
            <p:nvSpPr>
              <p:cNvPr id="141" name="TextBox 140">
                <a:extLst>
                  <a:ext uri="{FF2B5EF4-FFF2-40B4-BE49-F238E27FC236}">
                    <a16:creationId xmlns:a16="http://schemas.microsoft.com/office/drawing/2014/main" id="{679012B5-8DFA-7036-132F-7E07955035E5}"/>
                  </a:ext>
                </a:extLst>
              </p:cNvPr>
              <p:cNvSpPr txBox="1"/>
              <p:nvPr/>
            </p:nvSpPr>
            <p:spPr>
              <a:xfrm>
                <a:off x="6783486" y="4627200"/>
                <a:ext cx="797184" cy="76944"/>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Arial" panose="020B0604020202020204"/>
                    <a:ea typeface="+mn-ea"/>
                    <a:cs typeface="+mn-cs"/>
                  </a:rPr>
                  <a:t>Direct land use [km</a:t>
                </a:r>
                <a:r>
                  <a:rPr kumimoji="0" lang="en-US" sz="500" b="0" i="0" u="none" strike="noStrike" kern="1200" cap="none" spc="0" normalizeH="0" baseline="30000" noProof="0">
                    <a:ln>
                      <a:noFill/>
                    </a:ln>
                    <a:solidFill>
                      <a:prstClr val="black"/>
                    </a:solidFill>
                    <a:effectLst/>
                    <a:uLnTx/>
                    <a:uFillTx/>
                    <a:latin typeface="Arial" panose="020B0604020202020204"/>
                    <a:ea typeface="+mn-ea"/>
                    <a:cs typeface="+mn-cs"/>
                  </a:rPr>
                  <a:t>2</a:t>
                </a:r>
                <a:r>
                  <a:rPr kumimoji="0" lang="en-US" sz="500" b="0" i="0" u="none" strike="noStrike" kern="1200" cap="none" spc="0" normalizeH="0" baseline="0" noProof="0">
                    <a:ln>
                      <a:noFill/>
                    </a:ln>
                    <a:solidFill>
                      <a:prstClr val="black"/>
                    </a:solidFill>
                    <a:effectLst/>
                    <a:uLnTx/>
                    <a:uFillTx/>
                    <a:latin typeface="Arial" panose="020B0604020202020204"/>
                    <a:ea typeface="+mn-ea"/>
                    <a:cs typeface="+mn-cs"/>
                  </a:rPr>
                  <a:t>/TWh]</a:t>
                </a:r>
              </a:p>
            </p:txBody>
          </p:sp>
          <p:pic>
            <p:nvPicPr>
              <p:cNvPr id="149" name="Graphic 148" descr="Trophy with solid fill">
                <a:extLst>
                  <a:ext uri="{FF2B5EF4-FFF2-40B4-BE49-F238E27FC236}">
                    <a16:creationId xmlns:a16="http://schemas.microsoft.com/office/drawing/2014/main" id="{15DDDDF3-24F1-1C30-B6A7-08DBD8E9029B}"/>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641292" y="5122074"/>
                <a:ext cx="75543" cy="75543"/>
              </a:xfrm>
              <a:prstGeom prst="rect">
                <a:avLst/>
              </a:prstGeom>
            </p:spPr>
          </p:pic>
        </p:grpSp>
      </p:grpSp>
      <p:grpSp>
        <p:nvGrpSpPr>
          <p:cNvPr id="170" name="Group 169">
            <a:extLst>
              <a:ext uri="{FF2B5EF4-FFF2-40B4-BE49-F238E27FC236}">
                <a16:creationId xmlns:a16="http://schemas.microsoft.com/office/drawing/2014/main" id="{501CCD90-9767-FDB6-38ED-04C8AAD501CE}"/>
              </a:ext>
            </a:extLst>
          </p:cNvPr>
          <p:cNvGrpSpPr/>
          <p:nvPr/>
        </p:nvGrpSpPr>
        <p:grpSpPr>
          <a:xfrm>
            <a:off x="352424" y="5923239"/>
            <a:ext cx="11502713" cy="660660"/>
            <a:chOff x="352424" y="5923239"/>
            <a:chExt cx="11502713" cy="660660"/>
          </a:xfrm>
        </p:grpSpPr>
        <p:cxnSp>
          <p:nvCxnSpPr>
            <p:cNvPr id="20" name="Straight Connector 19">
              <a:extLst>
                <a:ext uri="{FF2B5EF4-FFF2-40B4-BE49-F238E27FC236}">
                  <a16:creationId xmlns:a16="http://schemas.microsoft.com/office/drawing/2014/main" id="{CE626D4F-3C66-1125-4C34-42E9EE67558D}"/>
                </a:ext>
              </a:extLst>
            </p:cNvPr>
            <p:cNvCxnSpPr>
              <a:cxnSpLocks/>
            </p:cNvCxnSpPr>
            <p:nvPr/>
          </p:nvCxnSpPr>
          <p:spPr>
            <a:xfrm>
              <a:off x="352424" y="6583899"/>
              <a:ext cx="11487151" cy="0"/>
            </a:xfrm>
            <a:prstGeom prst="line">
              <a:avLst/>
            </a:prstGeom>
            <a:ln w="3175"/>
          </p:spPr>
          <p:style>
            <a:lnRef idx="1">
              <a:schemeClr val="dk1"/>
            </a:lnRef>
            <a:fillRef idx="0">
              <a:schemeClr val="dk1"/>
            </a:fillRef>
            <a:effectRef idx="0">
              <a:schemeClr val="dk1"/>
            </a:effectRef>
            <a:fontRef idx="minor">
              <a:schemeClr val="tx1"/>
            </a:fontRef>
          </p:style>
        </p:cxnSp>
        <p:grpSp>
          <p:nvGrpSpPr>
            <p:cNvPr id="54" name="Group 53">
              <a:extLst>
                <a:ext uri="{FF2B5EF4-FFF2-40B4-BE49-F238E27FC236}">
                  <a16:creationId xmlns:a16="http://schemas.microsoft.com/office/drawing/2014/main" id="{B3D46C7C-D702-FCCD-5884-06B9108C2D8E}"/>
                </a:ext>
              </a:extLst>
            </p:cNvPr>
            <p:cNvGrpSpPr/>
            <p:nvPr/>
          </p:nvGrpSpPr>
          <p:grpSpPr>
            <a:xfrm>
              <a:off x="396099" y="6047282"/>
              <a:ext cx="1995883" cy="400313"/>
              <a:chOff x="434725" y="6045039"/>
              <a:chExt cx="1995883" cy="400313"/>
            </a:xfrm>
          </p:grpSpPr>
          <p:sp>
            <p:nvSpPr>
              <p:cNvPr id="39" name="Rectangle 38">
                <a:extLst>
                  <a:ext uri="{FF2B5EF4-FFF2-40B4-BE49-F238E27FC236}">
                    <a16:creationId xmlns:a16="http://schemas.microsoft.com/office/drawing/2014/main" id="{2AE4BC65-E3F4-2C3E-5A50-ECF613C43475}"/>
                  </a:ext>
                </a:extLst>
              </p:cNvPr>
              <p:cNvSpPr/>
              <p:nvPr/>
            </p:nvSpPr>
            <p:spPr>
              <a:xfrm>
                <a:off x="434725" y="6045039"/>
                <a:ext cx="353961" cy="40031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panose="020B0604020202020204"/>
                    <a:ea typeface="+mn-ea"/>
                    <a:cs typeface="+mn-cs"/>
                  </a:rPr>
                  <a:t>H</a:t>
                </a:r>
              </a:p>
            </p:txBody>
          </p:sp>
          <p:sp>
            <p:nvSpPr>
              <p:cNvPr id="46" name="TextBox 45">
                <a:extLst>
                  <a:ext uri="{FF2B5EF4-FFF2-40B4-BE49-F238E27FC236}">
                    <a16:creationId xmlns:a16="http://schemas.microsoft.com/office/drawing/2014/main" id="{CF55638E-6917-A99A-59DC-4E4EAB5FFD84}"/>
                  </a:ext>
                </a:extLst>
              </p:cNvPr>
              <p:cNvSpPr txBox="1"/>
              <p:nvPr/>
            </p:nvSpPr>
            <p:spPr>
              <a:xfrm>
                <a:off x="875706" y="6048904"/>
                <a:ext cx="1554902" cy="392583"/>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panose="020B0604020202020204"/>
                    <a:ea typeface="+mn-ea"/>
                    <a:cs typeface="+mn-cs"/>
                  </a:rPr>
                  <a:t>Locally anchored jobs boosting GDP</a:t>
                </a:r>
              </a:p>
            </p:txBody>
          </p:sp>
        </p:grpSp>
        <p:sp>
          <p:nvSpPr>
            <p:cNvPr id="127" name="TextBox 126">
              <a:extLst>
                <a:ext uri="{FF2B5EF4-FFF2-40B4-BE49-F238E27FC236}">
                  <a16:creationId xmlns:a16="http://schemas.microsoft.com/office/drawing/2014/main" id="{1F648A1E-2CFA-26FF-C37D-CCA4744C3548}"/>
                </a:ext>
              </a:extLst>
            </p:cNvPr>
            <p:cNvSpPr txBox="1"/>
            <p:nvPr/>
          </p:nvSpPr>
          <p:spPr>
            <a:xfrm>
              <a:off x="10364528" y="5925262"/>
              <a:ext cx="1490609" cy="658636"/>
            </a:xfrm>
            <a:prstGeom prst="rect">
              <a:avLst/>
            </a:prstGeom>
            <a:noFill/>
          </p:spPr>
          <p:txBody>
            <a:bodyPr wrap="square"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prstClr val="white">
                      <a:lumMod val="75000"/>
                    </a:prstClr>
                  </a:solidFill>
                  <a:effectLst/>
                  <a:uLnTx/>
                  <a:uFillTx/>
                  <a:latin typeface="Arial" panose="020B0604020202020204"/>
                  <a:ea typeface="+mn-ea"/>
                  <a:cs typeface="+mn-cs"/>
                </a:rPr>
                <a:t>(</a:t>
              </a:r>
              <a:r>
                <a:rPr kumimoji="0" lang="en-US" sz="600" b="0" i="0" u="none" strike="noStrike" kern="1200" cap="none" spc="0" normalizeH="0" baseline="0" noProof="0" err="1">
                  <a:ln>
                    <a:noFill/>
                  </a:ln>
                  <a:solidFill>
                    <a:prstClr val="white">
                      <a:lumMod val="85000"/>
                    </a:prstClr>
                  </a:solidFill>
                  <a:effectLst/>
                  <a:uLnTx/>
                  <a:uFillTx/>
                  <a:latin typeface="Arial" panose="020B0604020202020204"/>
                  <a:ea typeface="+mn-ea"/>
                  <a:cs typeface="+mn-cs"/>
                  <a:hlinkClick r:id="rId27"/>
                </a:rPr>
                <a:t>Batini</a:t>
              </a:r>
              <a:r>
                <a:rPr kumimoji="0" lang="en-US" sz="600" b="0" i="0" u="none" strike="noStrike" kern="1200" cap="none" spc="0" normalizeH="0" baseline="0" noProof="0">
                  <a:ln>
                    <a:noFill/>
                  </a:ln>
                  <a:solidFill>
                    <a:prstClr val="white">
                      <a:lumMod val="85000"/>
                    </a:prstClr>
                  </a:solidFill>
                  <a:effectLst/>
                  <a:uLnTx/>
                  <a:uFillTx/>
                  <a:latin typeface="Arial" panose="020B0604020202020204"/>
                  <a:ea typeface="+mn-ea"/>
                  <a:cs typeface="+mn-cs"/>
                  <a:hlinkClick r:id="rId27"/>
                </a:rPr>
                <a:t>, N., et. al. (2022). </a:t>
              </a:r>
              <a:r>
                <a:rPr kumimoji="0" lang="en-US" sz="600" b="0" i="1" u="none" strike="noStrike" kern="1200" cap="none" spc="0" normalizeH="0" baseline="0" noProof="0">
                  <a:ln>
                    <a:noFill/>
                  </a:ln>
                  <a:solidFill>
                    <a:prstClr val="white">
                      <a:lumMod val="85000"/>
                    </a:prstClr>
                  </a:solidFill>
                  <a:effectLst/>
                  <a:uLnTx/>
                  <a:uFillTx/>
                  <a:latin typeface="Arial" panose="020B0604020202020204"/>
                  <a:ea typeface="+mn-ea"/>
                  <a:cs typeface="+mn-cs"/>
                  <a:hlinkClick r:id="rId27"/>
                </a:rPr>
                <a:t>Building back better: How big are green spending multipliers?. </a:t>
              </a:r>
              <a:r>
                <a:rPr kumimoji="0" lang="en-US" sz="600" b="0" i="0" u="none" strike="noStrike" kern="1200" cap="none" spc="0" normalizeH="0" baseline="0" noProof="0">
                  <a:ln>
                    <a:noFill/>
                  </a:ln>
                  <a:solidFill>
                    <a:prstClr val="white">
                      <a:lumMod val="85000"/>
                    </a:prstClr>
                  </a:solidFill>
                  <a:effectLst/>
                  <a:uLnTx/>
                  <a:uFillTx/>
                  <a:latin typeface="Arial" panose="020B0604020202020204"/>
                  <a:ea typeface="+mn-ea"/>
                  <a:cs typeface="+mn-cs"/>
                  <a:hlinkClick r:id="rId27"/>
                </a:rPr>
                <a:t>Ecological Economics</a:t>
              </a:r>
              <a:r>
                <a:rPr kumimoji="0" lang="en-US" sz="600" b="0" i="0" u="none" strike="noStrike" kern="1200" cap="none" spc="0" normalizeH="0" baseline="0" noProof="0">
                  <a:ln>
                    <a:noFill/>
                  </a:ln>
                  <a:solidFill>
                    <a:prstClr val="white">
                      <a:lumMod val="75000"/>
                    </a:prstClr>
                  </a:solidFill>
                  <a:effectLst/>
                  <a:uLnTx/>
                  <a:uFillTx/>
                  <a:latin typeface="Arial" panose="020B06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prstClr val="white">
                      <a:lumMod val="85000"/>
                    </a:prstClr>
                  </a:solidFill>
                  <a:effectLst/>
                  <a:uLnTx/>
                  <a:uFillTx/>
                  <a:latin typeface="Arial" panose="020B0604020202020204"/>
                  <a:ea typeface="+mn-ea"/>
                  <a:cs typeface="+mn-cs"/>
                </a:rPr>
                <a:t>(</a:t>
              </a:r>
              <a:r>
                <a:rPr kumimoji="0" lang="en-US" sz="600" b="0" i="0" u="none" strike="noStrike" kern="1200" cap="none" spc="0" normalizeH="0" baseline="0" noProof="0">
                  <a:ln>
                    <a:noFill/>
                  </a:ln>
                  <a:solidFill>
                    <a:prstClr val="white">
                      <a:lumMod val="85000"/>
                    </a:prstClr>
                  </a:solidFill>
                  <a:effectLst/>
                  <a:uLnTx/>
                  <a:uFillTx/>
                  <a:latin typeface="Arial" panose="020B0604020202020204"/>
                  <a:ea typeface="+mn-ea"/>
                  <a:cs typeface="+mn-cs"/>
                  <a:hlinkClick r:id="rId28"/>
                </a:rPr>
                <a:t>USEER. (2020). </a:t>
              </a:r>
              <a:r>
                <a:rPr kumimoji="0" lang="en-US" sz="600" b="0" i="1" u="none" strike="noStrike" kern="1200" cap="none" spc="0" normalizeH="0" baseline="0" noProof="0">
                  <a:ln>
                    <a:noFill/>
                  </a:ln>
                  <a:solidFill>
                    <a:prstClr val="white">
                      <a:lumMod val="85000"/>
                    </a:prstClr>
                  </a:solidFill>
                  <a:effectLst/>
                  <a:uLnTx/>
                  <a:uFillTx/>
                  <a:latin typeface="Arial" panose="020B0604020202020204"/>
                  <a:ea typeface="+mn-ea"/>
                  <a:cs typeface="+mn-cs"/>
                  <a:hlinkClick r:id="rId28"/>
                </a:rPr>
                <a:t>Wages, Benefits, and Change A Supplemental Report to the Annual U.S. Energy and Employment Report</a:t>
              </a:r>
              <a:r>
                <a:rPr kumimoji="0" lang="en-US" sz="600" b="0" i="0" u="none" strike="noStrike" kern="1200" cap="none" spc="0" normalizeH="0" baseline="0" noProof="0">
                  <a:ln>
                    <a:noFill/>
                  </a:ln>
                  <a:solidFill>
                    <a:prstClr val="white">
                      <a:lumMod val="85000"/>
                    </a:prstClr>
                  </a:solidFill>
                  <a:effectLst/>
                  <a:uLnTx/>
                  <a:uFillTx/>
                  <a:latin typeface="Arial" panose="020B0604020202020204"/>
                  <a:ea typeface="+mn-ea"/>
                  <a:cs typeface="+mn-cs"/>
                  <a:hlinkClick r:id="rId28"/>
                </a:rPr>
                <a:t>.</a:t>
              </a:r>
              <a:r>
                <a:rPr kumimoji="0" lang="en-US" sz="600" b="0" i="0" u="none" strike="noStrike" kern="1200" cap="none" spc="0" normalizeH="0" baseline="0" noProof="0">
                  <a:ln>
                    <a:noFill/>
                  </a:ln>
                  <a:solidFill>
                    <a:prstClr val="white">
                      <a:lumMod val="85000"/>
                    </a:prstClr>
                  </a:solidFill>
                  <a:effectLst/>
                  <a:uLnTx/>
                  <a:uFillTx/>
                  <a:latin typeface="Arial" panose="020B06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prstClr val="white">
                    <a:lumMod val="75000"/>
                  </a:prstClr>
                </a:solidFill>
                <a:effectLst/>
                <a:uLnTx/>
                <a:uFillTx/>
                <a:latin typeface="Arial" panose="020B0604020202020204"/>
                <a:ea typeface="+mn-ea"/>
                <a:cs typeface="+mn-cs"/>
              </a:endParaRPr>
            </a:p>
          </p:txBody>
        </p:sp>
        <p:sp>
          <p:nvSpPr>
            <p:cNvPr id="150" name="TextBox 149">
              <a:extLst>
                <a:ext uri="{FF2B5EF4-FFF2-40B4-BE49-F238E27FC236}">
                  <a16:creationId xmlns:a16="http://schemas.microsoft.com/office/drawing/2014/main" id="{E239F969-9329-3585-2615-9A85744D5559}"/>
                </a:ext>
              </a:extLst>
            </p:cNvPr>
            <p:cNvSpPr txBox="1"/>
            <p:nvPr/>
          </p:nvSpPr>
          <p:spPr>
            <a:xfrm>
              <a:off x="2614937" y="5945386"/>
              <a:ext cx="1733114" cy="50417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rPr>
                <a:t>The green transition should also be just. Securing jobs and prosperity.</a:t>
              </a:r>
            </a:p>
          </p:txBody>
        </p:sp>
        <p:sp>
          <p:nvSpPr>
            <p:cNvPr id="151" name="TextBox 150">
              <a:extLst>
                <a:ext uri="{FF2B5EF4-FFF2-40B4-BE49-F238E27FC236}">
                  <a16:creationId xmlns:a16="http://schemas.microsoft.com/office/drawing/2014/main" id="{89A025A4-E7CD-7785-9E4C-CD23C0E9F5F8}"/>
                </a:ext>
              </a:extLst>
            </p:cNvPr>
            <p:cNvSpPr txBox="1"/>
            <p:nvPr/>
          </p:nvSpPr>
          <p:spPr>
            <a:xfrm>
              <a:off x="4495138" y="5945386"/>
              <a:ext cx="1733114" cy="603093"/>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rPr>
                <a:t>In Norway alone there are approx. 200k people employed in the fossil industry. How can we create jobs and ensure our standard of living if these jobs are to be mitigated?</a:t>
              </a:r>
            </a:p>
          </p:txBody>
        </p:sp>
        <p:grpSp>
          <p:nvGrpSpPr>
            <p:cNvPr id="158" name="Group 157">
              <a:extLst>
                <a:ext uri="{FF2B5EF4-FFF2-40B4-BE49-F238E27FC236}">
                  <a16:creationId xmlns:a16="http://schemas.microsoft.com/office/drawing/2014/main" id="{234C1264-C7D7-5FF8-CB19-35BEC0AC6E12}"/>
                </a:ext>
              </a:extLst>
            </p:cNvPr>
            <p:cNvGrpSpPr/>
            <p:nvPr/>
          </p:nvGrpSpPr>
          <p:grpSpPr>
            <a:xfrm>
              <a:off x="6398242" y="5923239"/>
              <a:ext cx="2161132" cy="660660"/>
              <a:chOff x="6398242" y="5923239"/>
              <a:chExt cx="2161132" cy="660660"/>
            </a:xfrm>
          </p:grpSpPr>
          <p:graphicFrame>
            <p:nvGraphicFramePr>
              <p:cNvPr id="152" name="Chart 151">
                <a:extLst>
                  <a:ext uri="{FF2B5EF4-FFF2-40B4-BE49-F238E27FC236}">
                    <a16:creationId xmlns:a16="http://schemas.microsoft.com/office/drawing/2014/main" id="{3AEA82DE-E057-83D8-4976-E3CD120785F0}"/>
                  </a:ext>
                </a:extLst>
              </p:cNvPr>
              <p:cNvGraphicFramePr/>
              <p:nvPr/>
            </p:nvGraphicFramePr>
            <p:xfrm>
              <a:off x="6531761" y="5945386"/>
              <a:ext cx="2027613" cy="638513"/>
            </p:xfrm>
            <a:graphic>
              <a:graphicData uri="http://schemas.openxmlformats.org/drawingml/2006/chart">
                <c:chart xmlns:c="http://schemas.openxmlformats.org/drawingml/2006/chart" xmlns:r="http://schemas.openxmlformats.org/officeDocument/2006/relationships" r:id="rId29"/>
              </a:graphicData>
            </a:graphic>
          </p:graphicFrame>
          <p:pic>
            <p:nvPicPr>
              <p:cNvPr id="154" name="Picture 153">
                <a:extLst>
                  <a:ext uri="{FF2B5EF4-FFF2-40B4-BE49-F238E27FC236}">
                    <a16:creationId xmlns:a16="http://schemas.microsoft.com/office/drawing/2014/main" id="{6E13A518-46AA-4002-874D-3B787404A925}"/>
                  </a:ext>
                </a:extLst>
              </p:cNvPr>
              <p:cNvPicPr>
                <a:picLocks noChangeAspect="1"/>
              </p:cNvPicPr>
              <p:nvPr/>
            </p:nvPicPr>
            <p:blipFill>
              <a:blip r:embed="rId30"/>
              <a:stretch>
                <a:fillRect/>
              </a:stretch>
            </p:blipFill>
            <p:spPr>
              <a:xfrm>
                <a:off x="6698056" y="5923239"/>
                <a:ext cx="1597615" cy="72107"/>
              </a:xfrm>
              <a:prstGeom prst="rect">
                <a:avLst/>
              </a:prstGeom>
            </p:spPr>
          </p:pic>
          <p:sp>
            <p:nvSpPr>
              <p:cNvPr id="155" name="TextBox 154">
                <a:extLst>
                  <a:ext uri="{FF2B5EF4-FFF2-40B4-BE49-F238E27FC236}">
                    <a16:creationId xmlns:a16="http://schemas.microsoft.com/office/drawing/2014/main" id="{A443E99D-FB4F-2AE6-0D01-2AA902AF7AC4}"/>
                  </a:ext>
                </a:extLst>
              </p:cNvPr>
              <p:cNvSpPr txBox="1"/>
              <p:nvPr/>
            </p:nvSpPr>
            <p:spPr>
              <a:xfrm rot="16200000">
                <a:off x="6245376" y="6148216"/>
                <a:ext cx="459619" cy="153888"/>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prstClr val="black"/>
                    </a:solidFill>
                    <a:effectLst/>
                    <a:uLnTx/>
                    <a:uFillTx/>
                    <a:latin typeface="Arial" panose="020B0604020202020204"/>
                    <a:ea typeface="+mn-ea"/>
                    <a:cs typeface="+mn-cs"/>
                  </a:rPr>
                  <a:t>GDP impact by 1 USD spent</a:t>
                </a:r>
              </a:p>
            </p:txBody>
          </p:sp>
          <p:pic>
            <p:nvPicPr>
              <p:cNvPr id="156" name="Graphic 155" descr="Trophy with solid fill">
                <a:extLst>
                  <a:ext uri="{FF2B5EF4-FFF2-40B4-BE49-F238E27FC236}">
                    <a16:creationId xmlns:a16="http://schemas.microsoft.com/office/drawing/2014/main" id="{098DCA21-D64C-72EE-EC1B-BE5EA26A895C}"/>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192497" y="5991132"/>
                <a:ext cx="65392" cy="65392"/>
              </a:xfrm>
              <a:prstGeom prst="rect">
                <a:avLst/>
              </a:prstGeom>
            </p:spPr>
          </p:pic>
        </p:grpSp>
        <p:sp>
          <p:nvSpPr>
            <p:cNvPr id="157" name="TextBox 156">
              <a:extLst>
                <a:ext uri="{FF2B5EF4-FFF2-40B4-BE49-F238E27FC236}">
                  <a16:creationId xmlns:a16="http://schemas.microsoft.com/office/drawing/2014/main" id="{59ADA26F-1B9E-08EC-24B8-3428B5667454}"/>
                </a:ext>
              </a:extLst>
            </p:cNvPr>
            <p:cNvSpPr txBox="1"/>
            <p:nvPr/>
          </p:nvSpPr>
          <p:spPr>
            <a:xfrm>
              <a:off x="8366237" y="5933124"/>
              <a:ext cx="1733114" cy="603093"/>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panose="020B0604020202020204"/>
                  <a:ea typeface="+mn-ea"/>
                  <a:cs typeface="+mn-cs"/>
                </a:rPr>
                <a:t>1 USD spent on nuclear energy gives an initial 4,1 USD back on GDP. Nuclear provides local, stable and high paying jobs, enabling a just transition for workers. </a:t>
              </a:r>
            </a:p>
          </p:txBody>
        </p:sp>
      </p:grpSp>
      <p:sp>
        <p:nvSpPr>
          <p:cNvPr id="3" name="TextBox 2">
            <a:extLst>
              <a:ext uri="{FF2B5EF4-FFF2-40B4-BE49-F238E27FC236}">
                <a16:creationId xmlns:a16="http://schemas.microsoft.com/office/drawing/2014/main" id="{ACCCFC01-58D4-6E35-DDE4-AC7D7139CA24}"/>
              </a:ext>
            </a:extLst>
          </p:cNvPr>
          <p:cNvSpPr txBox="1"/>
          <p:nvPr/>
        </p:nvSpPr>
        <p:spPr>
          <a:xfrm rot="16200000">
            <a:off x="8163531" y="1337148"/>
            <a:ext cx="180983" cy="46166"/>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a:ln>
                  <a:noFill/>
                </a:ln>
                <a:solidFill>
                  <a:prstClr val="black"/>
                </a:solidFill>
                <a:effectLst/>
                <a:uLnTx/>
                <a:uFillTx/>
                <a:latin typeface="Arial" panose="020B0604020202020204"/>
                <a:ea typeface="+mn-ea"/>
                <a:cs typeface="+mn-cs"/>
              </a:rPr>
              <a:t>*Forecast</a:t>
            </a:r>
          </a:p>
        </p:txBody>
      </p:sp>
    </p:spTree>
    <p:extLst>
      <p:ext uri="{BB962C8B-B14F-4D97-AF65-F5344CB8AC3E}">
        <p14:creationId xmlns:p14="http://schemas.microsoft.com/office/powerpoint/2010/main" val="398950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Custom 1">
      <a:dk1>
        <a:sysClr val="windowText" lastClr="000000"/>
      </a:dk1>
      <a:lt1>
        <a:sysClr val="window" lastClr="FFFFFF"/>
      </a:lt1>
      <a:dk2>
        <a:srgbClr val="242852"/>
      </a:dk2>
      <a:lt2>
        <a:srgbClr val="ACCBF9"/>
      </a:lt2>
      <a:accent1>
        <a:srgbClr val="4A66AC"/>
      </a:accent1>
      <a:accent2>
        <a:srgbClr val="E25267"/>
      </a:accent2>
      <a:accent3>
        <a:srgbClr val="297FD5"/>
      </a:accent3>
      <a:accent4>
        <a:srgbClr val="7F8FA9"/>
      </a:accent4>
      <a:accent5>
        <a:srgbClr val="5AA2AE"/>
      </a:accent5>
      <a:accent6>
        <a:srgbClr val="E99C47"/>
      </a:accent6>
      <a:hlink>
        <a:srgbClr val="9454C3"/>
      </a:hlink>
      <a:folHlink>
        <a:srgbClr val="3EBB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sz="1400" b="1" dirty="0" smtClean="0"/>
        </a:defPPr>
      </a:lstStyle>
    </a:txDef>
  </a:objectDefaults>
  <a:extraClrSchemeLst/>
  <a:extLst>
    <a:ext uri="{05A4C25C-085E-4340-85A3-A5531E510DB2}">
      <thm15:themeFamily xmlns:thm15="http://schemas.microsoft.com/office/thememl/2012/main" name="Template.potx" id="{11D9D21A-073B-4734-B60B-1CA4FE8B16DF}" vid="{EC38FAD1-84FC-4CDA-9785-D3517B852A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1044</Words>
  <Application>Microsoft Office PowerPoint</Application>
  <PresentationFormat>Widescreen</PresentationFormat>
  <Paragraphs>88</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Montserrat</vt:lpstr>
      <vt:lpstr>1_Office Theme</vt:lpstr>
      <vt:lpstr>think-cell Slide</vt:lpstr>
      <vt:lpstr>There are several reasons why advanced nuclear should aid the transition to a carbon neutral society, acknowledged by institutions such as MIT, IEA and IPCC: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scale-integration of renewables is challenging. There are several reasons why advanced nuclear should aid the transition to a carbon neutral society, acknowledged by institutions such as MIT, IEA and IPCC:</dc:title>
  <dc:creator>Martin Hjelmeland</dc:creator>
  <cp:lastModifiedBy>Martin Hjelmeland</cp:lastModifiedBy>
  <cp:revision>2</cp:revision>
  <dcterms:created xsi:type="dcterms:W3CDTF">2023-03-02T09:30:22Z</dcterms:created>
  <dcterms:modified xsi:type="dcterms:W3CDTF">2023-03-02T09:56:24Z</dcterms:modified>
</cp:coreProperties>
</file>