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19" r:id="rId2"/>
    <p:sldId id="420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5"/>
    <p:restoredTop sz="96327"/>
  </p:normalViewPr>
  <p:slideViewPr>
    <p:cSldViewPr snapToGrid="0">
      <p:cViewPr>
        <p:scale>
          <a:sx n="113" d="100"/>
          <a:sy n="113" d="100"/>
        </p:scale>
        <p:origin x="1680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EF7B-AB3A-4489-B74A-CAC5C4A6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96A23C00-84C8-45B4-969E-5AB477B482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8300" y="1811338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/>
              <a:t>Header Small</a:t>
            </a:r>
            <a:endParaRPr lang="uk-UA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8B3A238-7EFA-46B9-89C7-EC5FEC4E53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8300" y="2171700"/>
            <a:ext cx="6654800" cy="559896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/>
              <a:t>Header Small</a:t>
            </a:r>
            <a:endParaRPr lang="uk-UA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EBE49F48-92E2-4CFF-AABE-C8373C1B0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8300" y="2738981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SubHeader</a:t>
            </a:r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F8869-C453-4534-A299-73987FA4D2F7}"/>
              </a:ext>
            </a:extLst>
          </p:cNvPr>
          <p:cNvSpPr/>
          <p:nvPr userDrawn="1"/>
        </p:nvSpPr>
        <p:spPr>
          <a:xfrm>
            <a:off x="1455235" y="1811337"/>
            <a:ext cx="56065" cy="12880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8E46-3BD7-4769-B491-202BD5A2F271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302098C-7114-480F-9856-E8D74CE28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10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302098C-7114-480F-9856-E8D74CE28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E8CE3E-3E92-4B18-968D-9B1BC823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4577-8B8E-4E1C-8E96-BA31C261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7B4A-B8E8-44EA-B93F-0A9C294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424" y="6619319"/>
            <a:ext cx="2390775" cy="255177"/>
          </a:xfrm>
        </p:spPr>
        <p:txBody>
          <a:bodyPr/>
          <a:lstStyle/>
          <a:p>
            <a:fld id="{486E25C6-1182-4FDC-8F17-0287AE5BF983}" type="datetime1">
              <a:rPr lang="nb-NO" smtClean="0"/>
              <a:t>09.05.2023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81D8-8045-4688-B58D-4C4383F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26268"/>
            <a:ext cx="4114800" cy="228557"/>
          </a:xfrm>
        </p:spPr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C8C1-C6F7-4A92-9FA8-47427608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29443"/>
            <a:ext cx="2390775" cy="228557"/>
          </a:xfrm>
        </p:spPr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F4799AC-AC7C-41F8-A228-452D3D4893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637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F4799AC-AC7C-41F8-A228-452D3D489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57F9E1-142D-4CC5-8E75-80C8565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8389-3CA1-462E-8D8F-83BEC989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1918-E228-4FB1-8753-67EF7DFF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83D3-2941-4B45-9CBD-E08B3A7D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53E4-711D-4323-8DA5-048DF844EE59}" type="datetime1">
              <a:rPr lang="nb-NO" smtClean="0"/>
              <a:t>09.05.2023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A5A-C935-42B6-9CB3-1848E97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6D17-066D-4042-9A82-B04BCDD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3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05A0AC9-D9B8-4735-B604-76296D8CEB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196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05A0AC9-D9B8-4735-B604-76296D8CE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37FEEC-3CEC-4681-A18D-763FE7A2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C94FC-256D-42CC-8251-27CF859C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439-61BD-48D2-9010-AC4ED1ED612B}" type="datetime1">
              <a:rPr lang="nb-NO" smtClean="0"/>
              <a:t>09.05.2023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2EAA-014E-46F1-8FE9-BCDB90E4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0144-0DA5-4A23-80F2-1E0C782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95639-B490-47E2-9B84-E4DF2762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61F6-E42B-4158-9CE8-3C2910957642}" type="datetime1">
              <a:rPr lang="nb-NO" smtClean="0"/>
              <a:t>09.05.2023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62125-8F9B-4B74-A32C-2270EB3D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CDEA-1E9A-4516-A19A-A389EF68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9621-3143-42E0-BB74-8729FDF74ECE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BE97777-24F9-42D9-B688-C7D8BE8216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1599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BE97777-24F9-42D9-B688-C7D8BE821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F3A508-8909-4261-827A-B687FBB1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9CB5-D411-4ED9-8847-E1666A30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64C9-6ADE-4BB3-B021-D8A5F0DA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CFDF-8CF5-4F2A-BBAF-EC3D8957B932}" type="datetime1">
              <a:rPr lang="nb-NO" smtClean="0"/>
              <a:t>09.05.2023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128D-7007-4B9D-91EA-B568EB8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F1E0-B3BB-4295-9B54-969D56F1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187C4A8-AC96-40CF-ACC4-80B69D0EA5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103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3187C4A8-AC96-40CF-ACC4-80B69D0EA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3E9B-76C6-4040-AF70-2770944D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4ADE-8E15-476B-B573-10171643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31E5-3623-4BC4-B5B9-8CA0AAD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941F-5A1A-4630-93B7-15BED7098B20}" type="datetime1">
              <a:rPr lang="nb-NO" smtClean="0"/>
              <a:t>09.05.2023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92B9-CC1E-459B-B211-27D21D8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0C5D-5E15-4C52-A133-E9AFDEAA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7EA50-A0C9-4FEA-AE86-F5372F29D044}"/>
              </a:ext>
            </a:extLst>
          </p:cNvPr>
          <p:cNvSpPr/>
          <p:nvPr userDrawn="1"/>
        </p:nvSpPr>
        <p:spPr>
          <a:xfrm>
            <a:off x="211667" y="423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064F0-9376-4656-BEC1-C8AF101FE097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0">
            <a:extLst>
              <a:ext uri="{FF2B5EF4-FFF2-40B4-BE49-F238E27FC236}">
                <a16:creationId xmlns:a16="http://schemas.microsoft.com/office/drawing/2014/main" id="{F42E85D1-8CE6-464D-91DB-95A24CF02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8300" y="2171700"/>
            <a:ext cx="6654800" cy="559896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Takk</a:t>
            </a:r>
            <a:r>
              <a:rPr lang="en-US"/>
              <a:t> for meg! / </a:t>
            </a:r>
            <a:r>
              <a:rPr lang="en-US" err="1"/>
              <a:t>Spørsmål</a:t>
            </a:r>
            <a:r>
              <a:rPr lang="en-US"/>
              <a:t>?</a:t>
            </a:r>
            <a:endParaRPr lang="uk-UA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2362BA49-5FAB-4628-A58D-A84BCB4917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8300" y="2738981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Fornavn</a:t>
            </a:r>
            <a:r>
              <a:rPr lang="en-US"/>
              <a:t> </a:t>
            </a:r>
            <a:r>
              <a:rPr lang="en-US" err="1"/>
              <a:t>Etternavn</a:t>
            </a:r>
            <a:r>
              <a:rPr lang="en-US"/>
              <a:t>, mail@gmail.no</a:t>
            </a:r>
            <a:endParaRPr 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A570-D288-4C64-8BC3-80BA0286618B}"/>
              </a:ext>
            </a:extLst>
          </p:cNvPr>
          <p:cNvSpPr/>
          <p:nvPr userDrawn="1"/>
        </p:nvSpPr>
        <p:spPr>
          <a:xfrm>
            <a:off x="1455235" y="2171700"/>
            <a:ext cx="45719" cy="927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63A2D-196E-4735-9359-3E9839A636F9}"/>
              </a:ext>
            </a:extLst>
          </p:cNvPr>
          <p:cNvSpPr/>
          <p:nvPr userDrawn="1"/>
        </p:nvSpPr>
        <p:spPr>
          <a:xfrm>
            <a:off x="211667" y="423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F018D-D6F2-4433-8EE7-404DA8A5B54A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A2013467-5021-4861-9977-8C80DD786E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11556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25" imgH="525" progId="TCLayout.ActiveDocument.1">
                  <p:embed/>
                </p:oleObj>
              </mc:Choice>
              <mc:Fallback>
                <p:oleObj name="think-cell Slide" r:id="rId11" imgW="525" imgH="525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A2013467-5021-4861-9977-8C80DD786E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A53B4-D0FD-4EF0-9EB5-A942D1B8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08342"/>
            <a:ext cx="11083837" cy="68519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A6EE-4E99-4CDB-8EAA-7BF2DE2C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895612"/>
            <a:ext cx="11497705" cy="528135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7249-36C6-4B9D-B5EB-E36CDC42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424" y="6629443"/>
            <a:ext cx="2390775" cy="22855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F2868C0-8AD0-42FC-A164-6AA7C5EB3D81}" type="datetime1">
              <a:rPr lang="nb-NO" smtClean="0"/>
              <a:t>09.05.2023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F6F8-F072-46ED-BE82-2CDFA142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6268"/>
            <a:ext cx="4114800" cy="228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7C0-C627-4051-A177-E5F8BDFA3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9443"/>
            <a:ext cx="2401330" cy="228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D16BD60-86C3-4DC3-82DB-4946C72D0C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C5873-82D1-4428-A015-91D2249010E0}"/>
              </a:ext>
            </a:extLst>
          </p:cNvPr>
          <p:cNvCxnSpPr>
            <a:cxnSpLocks/>
          </p:cNvCxnSpPr>
          <p:nvPr userDrawn="1"/>
        </p:nvCxnSpPr>
        <p:spPr>
          <a:xfrm>
            <a:off x="352424" y="6581375"/>
            <a:ext cx="1149770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DE6D7-17A2-4EB6-9036-03A5F1C96738}"/>
              </a:ext>
            </a:extLst>
          </p:cNvPr>
          <p:cNvSpPr/>
          <p:nvPr userDrawn="1"/>
        </p:nvSpPr>
        <p:spPr>
          <a:xfrm>
            <a:off x="0" y="108342"/>
            <a:ext cx="80433" cy="6851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7366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13A0-4672-186F-C0E1-0E6BBDD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illustration of how absurd it is to compare energy sources based on LCOE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2B2B-9B75-E695-38BF-338D4CC3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68439-61BD-48D2-9010-AC4ED1ED612B}" type="datetime1">
              <a:rPr kumimoji="0" lang="nb-NO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14.05.2023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E893-A49A-FD29-8686-C00C0036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1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Martin Hjelmeland, PhD. - hjelmeland.martin@gmail.com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1E30-83C9-ABCD-EFC1-01A949C2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6BD60-86C3-4DC3-82DB-4946C72D0C5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2" descr="Office worker male with solid fill">
            <a:extLst>
              <a:ext uri="{FF2B5EF4-FFF2-40B4-BE49-F238E27FC236}">
                <a16:creationId xmlns:a16="http://schemas.microsoft.com/office/drawing/2014/main" id="{93C0A780-1DEE-339A-BFD5-A817CA936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960" y="2020634"/>
            <a:ext cx="749427" cy="749427"/>
          </a:xfrm>
          <a:prstGeom prst="rect">
            <a:avLst/>
          </a:prstGeom>
        </p:spPr>
      </p:pic>
      <p:sp>
        <p:nvSpPr>
          <p:cNvPr id="27" name="Google Shape;138;p19">
            <a:extLst>
              <a:ext uri="{FF2B5EF4-FFF2-40B4-BE49-F238E27FC236}">
                <a16:creationId xmlns:a16="http://schemas.microsoft.com/office/drawing/2014/main" id="{630C8AE4-DD6C-541B-E21D-5A63E3BAB81B}"/>
              </a:ext>
            </a:extLst>
          </p:cNvPr>
          <p:cNvSpPr txBox="1"/>
          <p:nvPr/>
        </p:nvSpPr>
        <p:spPr>
          <a:xfrm>
            <a:off x="1565069" y="2631204"/>
            <a:ext cx="115520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Winston</a:t>
            </a:r>
          </a:p>
        </p:txBody>
      </p:sp>
      <p:pic>
        <p:nvPicPr>
          <p:cNvPr id="24" name="Graphic 5" descr="Office worker male with solid fill">
            <a:extLst>
              <a:ext uri="{FF2B5EF4-FFF2-40B4-BE49-F238E27FC236}">
                <a16:creationId xmlns:a16="http://schemas.microsoft.com/office/drawing/2014/main" id="{3EF90951-C234-C244-8C91-CD2D807D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960" y="4044962"/>
            <a:ext cx="749427" cy="749427"/>
          </a:xfrm>
          <a:prstGeom prst="rect">
            <a:avLst/>
          </a:prstGeom>
        </p:spPr>
      </p:pic>
      <p:sp>
        <p:nvSpPr>
          <p:cNvPr id="25" name="Google Shape;138;p19">
            <a:extLst>
              <a:ext uri="{FF2B5EF4-FFF2-40B4-BE49-F238E27FC236}">
                <a16:creationId xmlns:a16="http://schemas.microsoft.com/office/drawing/2014/main" id="{38A2CBF7-6EBF-6670-27D4-989446DF2AA2}"/>
              </a:ext>
            </a:extLst>
          </p:cNvPr>
          <p:cNvSpPr txBox="1"/>
          <p:nvPr/>
        </p:nvSpPr>
        <p:spPr>
          <a:xfrm>
            <a:off x="1565069" y="4678073"/>
            <a:ext cx="115520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Nuke</a:t>
            </a:r>
          </a:p>
        </p:txBody>
      </p:sp>
      <p:sp>
        <p:nvSpPr>
          <p:cNvPr id="8" name="Google Shape;138;p19">
            <a:extLst>
              <a:ext uri="{FF2B5EF4-FFF2-40B4-BE49-F238E27FC236}">
                <a16:creationId xmlns:a16="http://schemas.microsoft.com/office/drawing/2014/main" id="{6FF28AD3-F4FC-E39B-3593-EA49DD5A09B9}"/>
              </a:ext>
            </a:extLst>
          </p:cNvPr>
          <p:cNvSpPr txBox="1"/>
          <p:nvPr/>
        </p:nvSpPr>
        <p:spPr>
          <a:xfrm>
            <a:off x="2758128" y="2020634"/>
            <a:ext cx="13672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97% of the time</a:t>
            </a:r>
          </a:p>
        </p:txBody>
      </p:sp>
      <p:sp>
        <p:nvSpPr>
          <p:cNvPr id="9" name="Google Shape;138;p19">
            <a:extLst>
              <a:ext uri="{FF2B5EF4-FFF2-40B4-BE49-F238E27FC236}">
                <a16:creationId xmlns:a16="http://schemas.microsoft.com/office/drawing/2014/main" id="{E5E782A0-B515-E395-5257-83C70B97DDC0}"/>
              </a:ext>
            </a:extLst>
          </p:cNvPr>
          <p:cNvSpPr txBox="1"/>
          <p:nvPr/>
        </p:nvSpPr>
        <p:spPr>
          <a:xfrm>
            <a:off x="2758128" y="3650290"/>
            <a:ext cx="13672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95% of the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BB5DF-5239-A5D8-3FB1-D04B8534430C}"/>
              </a:ext>
            </a:extLst>
          </p:cNvPr>
          <p:cNvSpPr txBox="1"/>
          <p:nvPr/>
        </p:nvSpPr>
        <p:spPr>
          <a:xfrm>
            <a:off x="2758128" y="1580609"/>
            <a:ext cx="136723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srgbClr val="5AA2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Attendance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A2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457E02-6FF0-8F47-735C-1128AE0923D0}"/>
              </a:ext>
            </a:extLst>
          </p:cNvPr>
          <p:cNvCxnSpPr>
            <a:cxnSpLocks/>
          </p:cNvCxnSpPr>
          <p:nvPr/>
        </p:nvCxnSpPr>
        <p:spPr>
          <a:xfrm flipH="1" flipV="1">
            <a:off x="2611983" y="1915497"/>
            <a:ext cx="802005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F3F0A1-AF36-CFF6-986D-CAE7FAE8211E}"/>
              </a:ext>
            </a:extLst>
          </p:cNvPr>
          <p:cNvSpPr txBox="1"/>
          <p:nvPr/>
        </p:nvSpPr>
        <p:spPr>
          <a:xfrm>
            <a:off x="4437044" y="1580609"/>
            <a:ext cx="196025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srgbClr val="5AA2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A2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Google Shape;138;p19">
            <a:extLst>
              <a:ext uri="{FF2B5EF4-FFF2-40B4-BE49-F238E27FC236}">
                <a16:creationId xmlns:a16="http://schemas.microsoft.com/office/drawing/2014/main" id="{FB6EED14-3FDA-0141-4176-7EE4125B6F52}"/>
              </a:ext>
            </a:extLst>
          </p:cNvPr>
          <p:cNvSpPr txBox="1"/>
          <p:nvPr/>
        </p:nvSpPr>
        <p:spPr>
          <a:xfrm>
            <a:off x="4437044" y="2020634"/>
            <a:ext cx="11969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From 0-100% (average 40%)</a:t>
            </a:r>
          </a:p>
        </p:txBody>
      </p:sp>
      <p:sp>
        <p:nvSpPr>
          <p:cNvPr id="14" name="Google Shape;138;p19">
            <a:extLst>
              <a:ext uri="{FF2B5EF4-FFF2-40B4-BE49-F238E27FC236}">
                <a16:creationId xmlns:a16="http://schemas.microsoft.com/office/drawing/2014/main" id="{7C42F00F-2CF0-3F6D-7D52-62B1541F662B}"/>
              </a:ext>
            </a:extLst>
          </p:cNvPr>
          <p:cNvSpPr txBox="1"/>
          <p:nvPr/>
        </p:nvSpPr>
        <p:spPr>
          <a:xfrm>
            <a:off x="4437044" y="3650290"/>
            <a:ext cx="5346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C128D-8833-9F6E-A094-4615BFDA0A5C}"/>
              </a:ext>
            </a:extLst>
          </p:cNvPr>
          <p:cNvSpPr txBox="1"/>
          <p:nvPr/>
        </p:nvSpPr>
        <p:spPr>
          <a:xfrm>
            <a:off x="6370992" y="1580609"/>
            <a:ext cx="177774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srgbClr val="5AA2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Advantages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A2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Google Shape;138;p19">
            <a:extLst>
              <a:ext uri="{FF2B5EF4-FFF2-40B4-BE49-F238E27FC236}">
                <a16:creationId xmlns:a16="http://schemas.microsoft.com/office/drawing/2014/main" id="{AB206B21-FE45-0160-E0FF-DBF97B3842F1}"/>
              </a:ext>
            </a:extLst>
          </p:cNvPr>
          <p:cNvSpPr txBox="1"/>
          <p:nvPr/>
        </p:nvSpPr>
        <p:spPr>
          <a:xfrm>
            <a:off x="6370993" y="2020634"/>
            <a:ext cx="17777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reduce work contribution</a:t>
            </a:r>
          </a:p>
        </p:txBody>
      </p:sp>
      <p:sp>
        <p:nvSpPr>
          <p:cNvPr id="17" name="Google Shape;138;p19">
            <a:extLst>
              <a:ext uri="{FF2B5EF4-FFF2-40B4-BE49-F238E27FC236}">
                <a16:creationId xmlns:a16="http://schemas.microsoft.com/office/drawing/2014/main" id="{163419C5-93E8-DA99-1105-F265A833CCD4}"/>
              </a:ext>
            </a:extLst>
          </p:cNvPr>
          <p:cNvSpPr txBox="1"/>
          <p:nvPr/>
        </p:nvSpPr>
        <p:spPr>
          <a:xfrm>
            <a:off x="6370993" y="3650290"/>
            <a:ext cx="179713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reduce and increase contribution</a:t>
            </a:r>
          </a:p>
        </p:txBody>
      </p:sp>
      <p:sp>
        <p:nvSpPr>
          <p:cNvPr id="18" name="Google Shape;138;p19">
            <a:extLst>
              <a:ext uri="{FF2B5EF4-FFF2-40B4-BE49-F238E27FC236}">
                <a16:creationId xmlns:a16="http://schemas.microsoft.com/office/drawing/2014/main" id="{CE317B74-B6FD-0CA8-D0E9-C63CA464C892}"/>
              </a:ext>
            </a:extLst>
          </p:cNvPr>
          <p:cNvSpPr txBox="1"/>
          <p:nvPr/>
        </p:nvSpPr>
        <p:spPr>
          <a:xfrm>
            <a:off x="6370993" y="4164669"/>
            <a:ext cx="192353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fix the wi-fi if it goes down</a:t>
            </a:r>
          </a:p>
        </p:txBody>
      </p:sp>
      <p:sp>
        <p:nvSpPr>
          <p:cNvPr id="19" name="Google Shape;138;p19">
            <a:extLst>
              <a:ext uri="{FF2B5EF4-FFF2-40B4-BE49-F238E27FC236}">
                <a16:creationId xmlns:a16="http://schemas.microsoft.com/office/drawing/2014/main" id="{F8E3BCA0-1092-7C69-FB2B-E550A8529D5E}"/>
              </a:ext>
            </a:extLst>
          </p:cNvPr>
          <p:cNvSpPr txBox="1"/>
          <p:nvPr/>
        </p:nvSpPr>
        <p:spPr>
          <a:xfrm>
            <a:off x="6370993" y="4696687"/>
            <a:ext cx="192353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His presence reduces mood swings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D865-1730-51F5-EEAA-2289B4C51235}"/>
              </a:ext>
            </a:extLst>
          </p:cNvPr>
          <p:cNvSpPr txBox="1"/>
          <p:nvPr/>
        </p:nvSpPr>
        <p:spPr>
          <a:xfrm>
            <a:off x="8530484" y="1580609"/>
            <a:ext cx="196025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srgbClr val="5AA2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Disadvantages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A2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Google Shape;138;p19">
            <a:extLst>
              <a:ext uri="{FF2B5EF4-FFF2-40B4-BE49-F238E27FC236}">
                <a16:creationId xmlns:a16="http://schemas.microsoft.com/office/drawing/2014/main" id="{48A80D97-8CBA-61D0-6F6E-698EE0898A19}"/>
              </a:ext>
            </a:extLst>
          </p:cNvPr>
          <p:cNvSpPr txBox="1"/>
          <p:nvPr/>
        </p:nvSpPr>
        <p:spPr>
          <a:xfrm>
            <a:off x="8530485" y="2020634"/>
            <a:ext cx="185053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Requires a standby consultant</a:t>
            </a:r>
          </a:p>
        </p:txBody>
      </p:sp>
      <p:sp>
        <p:nvSpPr>
          <p:cNvPr id="22" name="Google Shape;138;p19">
            <a:extLst>
              <a:ext uri="{FF2B5EF4-FFF2-40B4-BE49-F238E27FC236}">
                <a16:creationId xmlns:a16="http://schemas.microsoft.com/office/drawing/2014/main" id="{10900CEC-C948-E905-1047-6EA927ED6273}"/>
              </a:ext>
            </a:extLst>
          </p:cNvPr>
          <p:cNvSpPr txBox="1"/>
          <p:nvPr/>
        </p:nvSpPr>
        <p:spPr>
          <a:xfrm>
            <a:off x="8530484" y="3650290"/>
            <a:ext cx="18505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Demands a long-term commitment from the company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08721-521B-222D-83FF-48BD9BA45BA4}"/>
              </a:ext>
            </a:extLst>
          </p:cNvPr>
          <p:cNvCxnSpPr>
            <a:cxnSpLocks/>
          </p:cNvCxnSpPr>
          <p:nvPr/>
        </p:nvCxnSpPr>
        <p:spPr>
          <a:xfrm flipH="1" flipV="1">
            <a:off x="2611983" y="3570624"/>
            <a:ext cx="80200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C0ED1-FCD4-E0C6-F274-DBF8E1A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D68439-61BD-48D2-9010-AC4ED1ED612B}" type="datetime1">
              <a:rPr kumimoji="0" lang="nb-NO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14.05.2023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8CCCC-C2DA-8217-9759-E12B1D4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1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Martin Hjelmeland, PhD. - hjelmeland.martin@gmail.com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9DCC-245C-2DF9-A27F-CBEE7E2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6BD60-86C3-4DC3-82DB-4946C72D0C5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phic 2" descr="Office worker male with solid fill">
            <a:extLst>
              <a:ext uri="{FF2B5EF4-FFF2-40B4-BE49-F238E27FC236}">
                <a16:creationId xmlns:a16="http://schemas.microsoft.com/office/drawing/2014/main" id="{7C6EE64F-8C70-2AC0-E833-86A96BEA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80" y="2821394"/>
            <a:ext cx="914400" cy="914400"/>
          </a:xfrm>
          <a:prstGeom prst="rect">
            <a:avLst/>
          </a:prstGeom>
        </p:spPr>
      </p:pic>
      <p:sp>
        <p:nvSpPr>
          <p:cNvPr id="12" name="Google Shape;138;p19">
            <a:extLst>
              <a:ext uri="{FF2B5EF4-FFF2-40B4-BE49-F238E27FC236}">
                <a16:creationId xmlns:a16="http://schemas.microsoft.com/office/drawing/2014/main" id="{67FC8CBC-B707-693C-5FF9-6BA2E1E823A3}"/>
              </a:ext>
            </a:extLst>
          </p:cNvPr>
          <p:cNvSpPr txBox="1"/>
          <p:nvPr/>
        </p:nvSpPr>
        <p:spPr>
          <a:xfrm>
            <a:off x="2900362" y="3572351"/>
            <a:ext cx="136723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Nuke</a:t>
            </a:r>
          </a:p>
        </p:txBody>
      </p:sp>
      <p:pic>
        <p:nvPicPr>
          <p:cNvPr id="9" name="Graphic 5" descr="Office worker male with solid fill">
            <a:extLst>
              <a:ext uri="{FF2B5EF4-FFF2-40B4-BE49-F238E27FC236}">
                <a16:creationId xmlns:a16="http://schemas.microsoft.com/office/drawing/2014/main" id="{B3A01712-0709-EE18-1499-D3DF454B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819" y="2731681"/>
            <a:ext cx="914400" cy="914400"/>
          </a:xfrm>
          <a:prstGeom prst="rect">
            <a:avLst/>
          </a:prstGeom>
        </p:spPr>
      </p:pic>
      <p:sp>
        <p:nvSpPr>
          <p:cNvPr id="10" name="Google Shape;138;p19">
            <a:extLst>
              <a:ext uri="{FF2B5EF4-FFF2-40B4-BE49-F238E27FC236}">
                <a16:creationId xmlns:a16="http://schemas.microsoft.com/office/drawing/2014/main" id="{11549A1D-62A0-BAB0-12C5-4390EB92C2C7}"/>
              </a:ext>
            </a:extLst>
          </p:cNvPr>
          <p:cNvSpPr txBox="1"/>
          <p:nvPr/>
        </p:nvSpPr>
        <p:spPr>
          <a:xfrm>
            <a:off x="7924401" y="3572351"/>
            <a:ext cx="136723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Winston</a:t>
            </a:r>
          </a:p>
        </p:txBody>
      </p:sp>
      <p:sp>
        <p:nvSpPr>
          <p:cNvPr id="8" name="Google Shape;138;p19">
            <a:extLst>
              <a:ext uri="{FF2B5EF4-FFF2-40B4-BE49-F238E27FC236}">
                <a16:creationId xmlns:a16="http://schemas.microsoft.com/office/drawing/2014/main" id="{B6C264F7-8DE8-2EE2-A32F-17157E2D1602}"/>
              </a:ext>
            </a:extLst>
          </p:cNvPr>
          <p:cNvSpPr txBox="1"/>
          <p:nvPr/>
        </p:nvSpPr>
        <p:spPr>
          <a:xfrm>
            <a:off x="4703860" y="2750596"/>
            <a:ext cx="278427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nb-N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o" sz="2400" b="1" i="0" u="none" strike="noStrike" kern="1200" cap="none" spc="0" normalizeH="0" baseline="0" noProof="0" dirty="0">
                <a:ln>
                  <a:noFill/>
                </a:ln>
                <a:solidFill>
                  <a:srgbClr val="5AA2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Would you give them the same salary?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FE72C5-7988-16D7-E9ED-EE835F14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08342"/>
            <a:ext cx="11083837" cy="685199"/>
          </a:xfrm>
        </p:spPr>
        <p:txBody>
          <a:bodyPr/>
          <a:lstStyle/>
          <a:p>
            <a:r>
              <a:rPr lang="en-US" dirty="0"/>
              <a:t>An illustration of how absurd it is to compare energy sources based on LCOE</a:t>
            </a:r>
          </a:p>
        </p:txBody>
      </p:sp>
    </p:spTree>
    <p:extLst>
      <p:ext uri="{BB962C8B-B14F-4D97-AF65-F5344CB8AC3E}">
        <p14:creationId xmlns:p14="http://schemas.microsoft.com/office/powerpoint/2010/main" val="3293537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E25267"/>
      </a:accent2>
      <a:accent3>
        <a:srgbClr val="297FD5"/>
      </a:accent3>
      <a:accent4>
        <a:srgbClr val="7F8FA9"/>
      </a:accent4>
      <a:accent5>
        <a:srgbClr val="5AA2AE"/>
      </a:accent5>
      <a:accent6>
        <a:srgbClr val="E99C47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11D9D21A-073B-4734-B60B-1CA4FE8B16DF}" vid="{EC38FAD1-84FC-4CDA-9785-D3517B852A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126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Montserrat</vt:lpstr>
      <vt:lpstr>1_Office Theme</vt:lpstr>
      <vt:lpstr>think-cell Slide</vt:lpstr>
      <vt:lpstr>An illustration of how absurd it is to compare energy sources based on LCOE</vt:lpstr>
      <vt:lpstr>An illustration of how absurd it is to compare energy sources based on LCOE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illustration of absurd it is to compare energy sources based on LCOE</dc:title>
  <dc:creator>Martin Hjelmeland</dc:creator>
  <cp:lastModifiedBy>Martin Hjelmeland</cp:lastModifiedBy>
  <cp:revision>4</cp:revision>
  <dcterms:created xsi:type="dcterms:W3CDTF">2023-05-14T17:47:41Z</dcterms:created>
  <dcterms:modified xsi:type="dcterms:W3CDTF">2023-05-14T18:56:51Z</dcterms:modified>
</cp:coreProperties>
</file>