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66" r:id="rId2"/>
    <p:sldId id="581" r:id="rId3"/>
    <p:sldId id="582" r:id="rId4"/>
    <p:sldId id="500" r:id="rId5"/>
    <p:sldId id="498" r:id="rId6"/>
    <p:sldId id="501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0066"/>
    <a:srgbClr val="00CC00"/>
    <a:srgbClr val="0099FF"/>
    <a:srgbClr val="C0C0C0"/>
    <a:srgbClr val="0093D3"/>
    <a:srgbClr val="00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1344" y="-120"/>
      </p:cViewPr>
      <p:guideLst>
        <p:guide orient="horz" pos="2160"/>
        <p:guide pos="1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charset="0"/>
              </a:defRPr>
            </a:lvl1pPr>
          </a:lstStyle>
          <a:p>
            <a:fld id="{6F20178F-C7CA-9040-BC62-E17F9A1E7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fld id="{7C856E77-D4AF-B849-961C-7D96A4EF391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97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fld id="{B4357331-CC58-564C-818C-20D08D496532}" type="slidenum">
              <a:rPr lang="de-DE" sz="1200">
                <a:latin typeface="Verdana" charset="0"/>
              </a:rPr>
              <a:pPr/>
              <a:t>6</a:t>
            </a:fld>
            <a:endParaRPr lang="de-DE" sz="1200">
              <a:latin typeface="Verdan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5084763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8313" y="4076700"/>
            <a:ext cx="820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9FF"/>
              </a:buClr>
              <a:buFont typeface="Times" charset="0"/>
              <a:buNone/>
            </a:pPr>
            <a:r>
              <a:rPr lang="de-DE" sz="1800" b="0"/>
              <a:t>Dr. Hubert Rehrauer</a:t>
            </a:r>
            <a:endParaRPr lang="en-US" sz="1800" b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6732588" y="692150"/>
            <a:ext cx="2087562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990600"/>
            <a:ext cx="8229600" cy="5847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95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4" y="2420938"/>
            <a:ext cx="8218487" cy="7493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4572000" y="6172200"/>
            <a:ext cx="4114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800" b="0">
                <a:solidFill>
                  <a:srgbClr val="0093D3"/>
                </a:solidFill>
              </a:defRPr>
            </a:lvl1pPr>
          </a:lstStyle>
          <a:p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Hubert.Rehrauer@fgcz.ethz.ch</a:t>
            </a:r>
            <a:br>
              <a:rPr lang="de-DE">
                <a:solidFill>
                  <a:srgbClr val="000000"/>
                </a:solidFill>
              </a:rPr>
            </a:b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202329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5474" y="990600"/>
            <a:ext cx="492443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29325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65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6"/>
            <a:ext cx="4038600" cy="4492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060576"/>
            <a:ext cx="4038600" cy="4492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3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3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2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060575"/>
            <a:ext cx="8229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6732588" y="692150"/>
            <a:ext cx="2087562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•"/>
        <a:defRPr sz="1000">
          <a:solidFill>
            <a:schemeClr val="tx1"/>
          </a:solidFill>
          <a:latin typeface="+mn-lt"/>
          <a:ea typeface="ＭＳ Ｐゴシック" charset="-128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Expression Estimation and Isoform Discovery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So far we assumed that all isoforms are known, however this knowledge is rather incomplete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Discovery approach:</a:t>
            </a:r>
          </a:p>
          <a:p>
            <a:pPr lvl="1"/>
            <a:r>
              <a:rPr lang="en-US">
                <a:latin typeface="Frutiger 45 Light" charset="0"/>
                <a:ea typeface="ＭＳ Ｐゴシック" charset="0"/>
              </a:rPr>
              <a:t>use all possible exon combinations </a:t>
            </a:r>
            <a:r>
              <a:rPr lang="en-US">
                <a:latin typeface="Frutiger 45 Light" charset="0"/>
                <a:ea typeface="ＭＳ Ｐゴシック" charset="0"/>
                <a:sym typeface="Wingdings" charset="0"/>
              </a:rPr>
              <a:t> too many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Methods:</a:t>
            </a:r>
          </a:p>
          <a:p>
            <a:pPr lvl="1"/>
            <a:r>
              <a:rPr lang="en-US">
                <a:latin typeface="Frutiger 45 Light" charset="0"/>
                <a:ea typeface="ＭＳ Ｐゴシック" charset="0"/>
                <a:sym typeface="Wingdings" charset="0"/>
              </a:rPr>
              <a:t>use subset of exon combinations backed by junction spanning reads</a:t>
            </a:r>
          </a:p>
          <a:p>
            <a:pPr lvl="1"/>
            <a:r>
              <a:rPr lang="en-US">
                <a:latin typeface="Frutiger 45 Light" charset="0"/>
                <a:ea typeface="ＭＳ Ｐゴシック" charset="0"/>
                <a:sym typeface="Wingdings" charset="0"/>
              </a:rPr>
              <a:t>introduce sparseness constraint</a:t>
            </a:r>
            <a:endParaRPr lang="en-US">
              <a:latin typeface="Frutiger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7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Expression Estimation and Isoform Discovery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68313" y="2060575"/>
            <a:ext cx="2743200" cy="657225"/>
          </a:xfrm>
        </p:spPr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Likelihood:</a:t>
            </a:r>
          </a:p>
        </p:txBody>
      </p:sp>
      <p:pic>
        <p:nvPicPr>
          <p:cNvPr id="50180" name="Picture 6" descr="Screen shot 2011-12-11 at 22.1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406650"/>
            <a:ext cx="60198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Screen shot 2011-12-11 at 22.17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5418138"/>
            <a:ext cx="2413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Content Placeholder 2"/>
          <p:cNvSpPr txBox="1">
            <a:spLocks/>
          </p:cNvSpPr>
          <p:nvPr/>
        </p:nvSpPr>
        <p:spPr bwMode="auto">
          <a:xfrm>
            <a:off x="468313" y="4568825"/>
            <a:ext cx="337343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99FF"/>
              </a:buClr>
              <a:buFont typeface="Times" charset="0"/>
              <a:buChar char="•"/>
            </a:pPr>
            <a:r>
              <a:rPr lang="en-US" sz="2000" b="0"/>
              <a:t>Sparseness constraint: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0" y="6442075"/>
            <a:ext cx="4995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r>
              <a:rPr lang="en-US" sz="1800" b="0"/>
              <a:t>Xia 2011, BMC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425302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68313" y="2060575"/>
            <a:ext cx="3676650" cy="1171575"/>
          </a:xfrm>
        </p:spPr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Posterior probability:</a:t>
            </a:r>
          </a:p>
        </p:txBody>
      </p:sp>
      <p:pic>
        <p:nvPicPr>
          <p:cNvPr id="51204" name="Picture 3" descr="Screen shot 2011-12-11 at 22.18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2133600"/>
            <a:ext cx="47879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 descr="Screen shot 2011-12-11 at 22.19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70500"/>
            <a:ext cx="6400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Content Placeholder 2"/>
          <p:cNvSpPr txBox="1">
            <a:spLocks/>
          </p:cNvSpPr>
          <p:nvPr/>
        </p:nvSpPr>
        <p:spPr bwMode="auto">
          <a:xfrm>
            <a:off x="468313" y="4379913"/>
            <a:ext cx="4989512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647700" indent="-1905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99FF"/>
              </a:buClr>
              <a:buFont typeface="Times" charset="0"/>
              <a:buChar char="•"/>
            </a:pPr>
            <a:r>
              <a:rPr lang="en-US" sz="2000" b="0"/>
              <a:t>Maximum a posteriori:</a:t>
            </a:r>
          </a:p>
          <a:p>
            <a:pPr lvl="1">
              <a:spcBef>
                <a:spcPct val="20000"/>
              </a:spcBef>
              <a:buClr>
                <a:srgbClr val="0099FF"/>
              </a:buClr>
              <a:buFont typeface="Times" charset="0"/>
              <a:buChar char="•"/>
            </a:pPr>
            <a:r>
              <a:rPr lang="en-US" sz="2000" b="0"/>
              <a:t>logarithm of posterior probability</a:t>
            </a:r>
          </a:p>
        </p:txBody>
      </p:sp>
      <p:sp>
        <p:nvSpPr>
          <p:cNvPr id="51207" name="Content Placeholder 2"/>
          <p:cNvSpPr txBox="1">
            <a:spLocks/>
          </p:cNvSpPr>
          <p:nvPr/>
        </p:nvSpPr>
        <p:spPr bwMode="auto">
          <a:xfrm>
            <a:off x="468313" y="6000750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99FF"/>
              </a:buClr>
              <a:buFont typeface="Times" charset="0"/>
              <a:buChar char="•"/>
            </a:pPr>
            <a:r>
              <a:rPr lang="en-US" sz="2000" b="0"/>
              <a:t>Optimization problem: Generalized LASSO approach</a:t>
            </a:r>
          </a:p>
        </p:txBody>
      </p:sp>
    </p:spTree>
    <p:extLst>
      <p:ext uri="{BB962C8B-B14F-4D97-AF65-F5344CB8AC3E}">
        <p14:creationId xmlns:p14="http://schemas.microsoft.com/office/powerpoint/2010/main" val="78934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25 at 21.26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47" r="-145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101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26 at 12.31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5" r="-4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61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abundance of exons?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problems</a:t>
            </a:r>
          </a:p>
          <a:p>
            <a:pPr lvl="1"/>
            <a:r>
              <a:rPr lang="en-US" dirty="0" smtClean="0"/>
              <a:t>exons are not independently transcribed; they always part of a transcript </a:t>
            </a:r>
            <a:r>
              <a:rPr lang="en-US" dirty="0" smtClean="0">
                <a:sym typeface="Wingdings"/>
              </a:rPr>
              <a:t> there are no exons floating in the sample; exon counts will always be correlated</a:t>
            </a:r>
          </a:p>
          <a:p>
            <a:pPr lvl="1"/>
            <a:r>
              <a:rPr lang="en-US" dirty="0" smtClean="0">
                <a:sym typeface="Wingdings"/>
              </a:rPr>
              <a:t>exons by themselves do not have a biological function</a:t>
            </a:r>
          </a:p>
          <a:p>
            <a:pPr lvl="1"/>
            <a:r>
              <a:rPr lang="en-US" dirty="0" smtClean="0">
                <a:sym typeface="Wingdings"/>
              </a:rPr>
              <a:t>what to do with reads that span exon junctions?</a:t>
            </a:r>
          </a:p>
          <a:p>
            <a:pPr lvl="2"/>
            <a:r>
              <a:rPr lang="en-US" dirty="0" smtClean="0">
                <a:sym typeface="Wingdings"/>
              </a:rPr>
              <a:t>do not count</a:t>
            </a:r>
          </a:p>
          <a:p>
            <a:pPr lvl="2"/>
            <a:r>
              <a:rPr lang="en-US" dirty="0" smtClean="0">
                <a:sym typeface="Wingdings"/>
              </a:rPr>
              <a:t>count both</a:t>
            </a:r>
          </a:p>
          <a:p>
            <a:pPr lvl="2"/>
            <a:r>
              <a:rPr lang="en-US" dirty="0" smtClean="0">
                <a:sym typeface="Wingdings"/>
              </a:rPr>
              <a:t>count proportionally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9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Gedankenexperiment</a:t>
            </a:r>
            <a:r>
              <a:rPr lang="en-US" dirty="0" smtClean="0"/>
              <a:t>: Read length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reads are very short, e.g. 1 base</a:t>
            </a:r>
          </a:p>
          <a:p>
            <a:pPr lvl="1"/>
            <a:r>
              <a:rPr lang="en-US" dirty="0" smtClean="0"/>
              <a:t>no exon spanning reads, fine!</a:t>
            </a:r>
          </a:p>
          <a:p>
            <a:r>
              <a:rPr lang="en-US" dirty="0" smtClean="0"/>
              <a:t>Assume reads are very long, e.g. as long as transcript</a:t>
            </a:r>
          </a:p>
          <a:p>
            <a:pPr lvl="1"/>
            <a:r>
              <a:rPr lang="en-US" dirty="0" smtClean="0"/>
              <a:t>all reads span exon junctions, exon counting is obsolete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Reality: Read length is of the order of exon length</a:t>
            </a:r>
          </a:p>
          <a:p>
            <a:r>
              <a:rPr lang="en-US" dirty="0" smtClean="0"/>
              <a:t>many reads span junctions</a:t>
            </a:r>
            <a:endParaRPr lang="en-US" dirty="0"/>
          </a:p>
          <a:p>
            <a:r>
              <a:rPr lang="en-US" dirty="0" smtClean="0"/>
              <a:t>Issue: Even with perfect </a:t>
            </a:r>
            <a:r>
              <a:rPr lang="en-US" dirty="0" err="1" smtClean="0"/>
              <a:t>mappability</a:t>
            </a:r>
            <a:r>
              <a:rPr lang="en-US" dirty="0" smtClean="0"/>
              <a:t> exon counts depend on the read length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trimming reads will change exon counts but not transcript counts!</a:t>
            </a:r>
          </a:p>
          <a:p>
            <a:r>
              <a:rPr lang="en-US" dirty="0" smtClean="0"/>
              <a:t>Issue: It is not possible to build a statistical model that would predict the number of reads that an exon of length l with abundance r would give </a:t>
            </a:r>
          </a:p>
          <a:p>
            <a:pPr lvl="1"/>
            <a:r>
              <a:rPr lang="en-US" dirty="0" smtClean="0">
                <a:sym typeface="Wingdings"/>
              </a:rPr>
              <a:t>#reads expected does depend on whether there are neighboring exons</a:t>
            </a:r>
          </a:p>
          <a:p>
            <a:pPr lvl="1"/>
            <a:r>
              <a:rPr lang="en-US" dirty="0" smtClean="0">
                <a:sym typeface="Wingdings"/>
              </a:rPr>
              <a:t>requires isoform abundance but if you have isoform abundance you have solved the problem!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0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Biological Issue: SNPs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5"/>
            <a:ext cx="4038600" cy="4492625"/>
          </a:xfrm>
        </p:spPr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SNPs may lead to false positives in differential expression because fewer reads map to non-reference alleles</a:t>
            </a:r>
          </a:p>
          <a:p>
            <a:endParaRPr lang="en-US">
              <a:latin typeface="Frutiger 45 Light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Note: Sequencing enables allele-specific expression values</a:t>
            </a:r>
          </a:p>
          <a:p>
            <a:endParaRPr lang="en-US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6324" name="Content Placeholder 4" descr="Screen shot 2009-12-13 at 12.15.17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313" y="2465388"/>
            <a:ext cx="4038600" cy="3683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Technical Issue: Gene-length bias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Differential expression of longer genes is more significant because long genes yield more reads </a:t>
            </a:r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 less counting noise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Ratio-based filtering yields more false positives for short genes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Bias has impact on downstream GO analysis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Gene-length bias persists even in RPKM data</a:t>
            </a:r>
            <a:b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Potential causes:</a:t>
            </a:r>
          </a:p>
          <a:p>
            <a:pPr lvl="1"/>
            <a:r>
              <a:rPr lang="en-US">
                <a:latin typeface="Frutiger 45 Light" charset="0"/>
                <a:ea typeface="ＭＳ Ｐゴシック" charset="0"/>
                <a:sym typeface="Wingdings" charset="0"/>
              </a:rPr>
              <a:t>Longer genes have higher expression</a:t>
            </a:r>
          </a:p>
          <a:p>
            <a:pPr lvl="1"/>
            <a:r>
              <a:rPr lang="en-US">
                <a:latin typeface="Frutiger 45 Light" charset="0"/>
                <a:ea typeface="ＭＳ Ｐゴシック" charset="0"/>
                <a:sym typeface="Wingdings" charset="0"/>
              </a:rPr>
              <a:t>Technology favoring reads from long genes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Analysis using only 250 bases of each gene removes the length effect</a:t>
            </a:r>
            <a:b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</a:br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 Bias not caused by higher expression of longer genes but by technological artifact</a:t>
            </a:r>
          </a:p>
          <a:p>
            <a:pPr>
              <a:buFont typeface="Times" charset="0"/>
              <a:buNone/>
            </a:pPr>
            <a:r>
              <a:rPr lang="en-US">
                <a:latin typeface="Frutiger 45 Light" charset="0"/>
                <a:ea typeface="ＭＳ Ｐゴシック" charset="0"/>
                <a:cs typeface="ＭＳ Ｐゴシック" charset="0"/>
                <a:sym typeface="Wingdings" charset="0"/>
              </a:rPr>
              <a:t> </a:t>
            </a:r>
            <a:endParaRPr lang="en-US">
              <a:latin typeface="Frutiger 45 Light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Biological issue: Isoform Expression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5"/>
            <a:ext cx="4038600" cy="4492625"/>
          </a:xfrm>
        </p:spPr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For most of the multi-exon genes different isoforms are expressed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Only detectable if there are sufficient counts per gene available</a:t>
            </a:r>
          </a:p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Differential isoform expression may be misinterpreted as differential gene expression.</a:t>
            </a:r>
          </a:p>
        </p:txBody>
      </p:sp>
      <p:pic>
        <p:nvPicPr>
          <p:cNvPr id="57348" name="Content Placeholder 4" descr="Screen shot 2009-12-13 at 18.56.3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5663" y="2979738"/>
            <a:ext cx="4025900" cy="2654300"/>
          </a:xfrm>
        </p:spPr>
      </p:pic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7010400" y="648811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r>
              <a:rPr lang="en-US" sz="1800"/>
              <a:t>Wang et al. 2008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Extension to Haplo-Isoforms</a:t>
            </a:r>
          </a:p>
        </p:txBody>
      </p:sp>
      <p:pic>
        <p:nvPicPr>
          <p:cNvPr id="52227" name="Content Placeholder 6" descr="Screen shot 2011-12-11 at 22.45.33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593975"/>
            <a:ext cx="4038600" cy="3425825"/>
          </a:xfrm>
        </p:spPr>
      </p:pic>
      <p:pic>
        <p:nvPicPr>
          <p:cNvPr id="52228" name="Content Placeholder 7" descr="Screen shot 2011-12-11 at 22.45.5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313" y="2836863"/>
            <a:ext cx="4038600" cy="2940050"/>
          </a:xfrm>
        </p:spPr>
      </p:pic>
      <p:sp>
        <p:nvSpPr>
          <p:cNvPr id="52229" name="TextBox 8"/>
          <p:cNvSpPr txBox="1">
            <a:spLocks noChangeArrowheads="1"/>
          </p:cNvSpPr>
          <p:nvPr/>
        </p:nvSpPr>
        <p:spPr bwMode="auto">
          <a:xfrm>
            <a:off x="682625" y="2036763"/>
            <a:ext cx="3400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Alternative Splicing</a:t>
            </a:r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4900613" y="2036763"/>
            <a:ext cx="3400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Haplotype switching</a:t>
            </a:r>
          </a:p>
        </p:txBody>
      </p:sp>
    </p:spTree>
    <p:extLst>
      <p:ext uri="{BB962C8B-B14F-4D97-AF65-F5344CB8AC3E}">
        <p14:creationId xmlns:p14="http://schemas.microsoft.com/office/powerpoint/2010/main" val="15090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with many Isoforms</a:t>
            </a:r>
            <a:endParaRPr lang="en-US" dirty="0"/>
          </a:p>
        </p:txBody>
      </p:sp>
      <p:pic>
        <p:nvPicPr>
          <p:cNvPr id="4" name="Content Placeholder 3" descr="Screen Shot 2012-10-25 at 21.24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5" r="-5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4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1549400"/>
            <a:ext cx="42291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Alternative Splicing and Isoforms</a:t>
            </a:r>
          </a:p>
        </p:txBody>
      </p:sp>
    </p:spTree>
    <p:extLst>
      <p:ext uri="{BB962C8B-B14F-4D97-AF65-F5344CB8AC3E}">
        <p14:creationId xmlns:p14="http://schemas.microsoft.com/office/powerpoint/2010/main" val="1577519782"/>
      </p:ext>
    </p:extLst>
  </p:cSld>
  <p:clrMapOvr>
    <a:masterClrMapping/>
  </p:clrMapOvr>
</p:sld>
</file>

<file path=ppt/theme/theme1.xml><?xml version="1.0" encoding="utf-8"?>
<a:theme xmlns:a="http://schemas.openxmlformats.org/drawingml/2006/main" name="FGCZ-2007-03">
  <a:themeElements>
    <a:clrScheme name="FGCZ-2007-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GCZ-2007-03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FF"/>
          </a:buClr>
          <a:buSzTx/>
          <a:buFont typeface="Times" charset="0"/>
          <a:buNone/>
          <a:tabLst/>
          <a:defRPr kumimoji="0" lang="de-D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45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FF"/>
          </a:buClr>
          <a:buSzTx/>
          <a:buFont typeface="Times" charset="0"/>
          <a:buNone/>
          <a:tabLst/>
          <a:defRPr kumimoji="0" lang="de-D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45 Light" charset="0"/>
          </a:defRPr>
        </a:defPPr>
      </a:lstStyle>
    </a:lnDef>
    <a:txDef>
      <a:spPr>
        <a:noFill/>
      </a:spPr>
      <a:bodyPr wrap="square" rtlCol="0">
        <a:normAutofit fontScale="70000" lnSpcReduction="20000"/>
      </a:bodyPr>
      <a:lstStyle>
        <a:defPPr algn="l">
          <a:lnSpc>
            <a:spcPct val="120000"/>
          </a:lnSpc>
          <a:defRPr b="0" dirty="0" smtClean="0"/>
        </a:defPPr>
      </a:lstStyle>
    </a:txDef>
  </a:objectDefaults>
  <a:extraClrSchemeLst>
    <a:extraClrScheme>
      <a:clrScheme name="FGCZ-2007-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FGCZ-2007-03</Template>
  <TotalTime>23807</TotalTime>
  <Words>426</Words>
  <Application>Microsoft Macintosh PowerPoint</Application>
  <PresentationFormat>On-screen Show (4:3)</PresentationFormat>
  <Paragraphs>60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FGCZ-2007-03</vt:lpstr>
      <vt:lpstr>Additional Slides</vt:lpstr>
      <vt:lpstr>How about abundance of exons?</vt:lpstr>
      <vt:lpstr>Gedankenexperiment: Read length dependency</vt:lpstr>
      <vt:lpstr>Biological Issue: SNPs</vt:lpstr>
      <vt:lpstr>Technical Issue: Gene-length bias</vt:lpstr>
      <vt:lpstr>Biological issue: Isoform Expression</vt:lpstr>
      <vt:lpstr>Extension to Haplo-Isoforms</vt:lpstr>
      <vt:lpstr>Genes with many Isoforms</vt:lpstr>
      <vt:lpstr>Alternative Splicing and Isoforms</vt:lpstr>
      <vt:lpstr>Expression Estimation and Isoform Discovery</vt:lpstr>
      <vt:lpstr>Expression Estimation and Isoform Discovery</vt:lpstr>
      <vt:lpstr>PowerPoint Presentation</vt:lpstr>
      <vt:lpstr>PowerPoint Presentation</vt:lpstr>
      <vt:lpstr>PowerPoint Presentation</vt:lpstr>
    </vt:vector>
  </TitlesOfParts>
  <Company>FGCZ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Hubert</dc:creator>
  <cp:lastModifiedBy>Hubert Rehrauer</cp:lastModifiedBy>
  <cp:revision>920</cp:revision>
  <cp:lastPrinted>2011-12-11T21:57:56Z</cp:lastPrinted>
  <dcterms:created xsi:type="dcterms:W3CDTF">2011-12-11T20:54:57Z</dcterms:created>
  <dcterms:modified xsi:type="dcterms:W3CDTF">2015-10-30T11:58:56Z</dcterms:modified>
</cp:coreProperties>
</file>