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76" r:id="rId2"/>
    <p:sldId id="549" r:id="rId3"/>
    <p:sldId id="548" r:id="rId4"/>
    <p:sldId id="554" r:id="rId5"/>
    <p:sldId id="581" r:id="rId6"/>
    <p:sldId id="551" r:id="rId7"/>
    <p:sldId id="568" r:id="rId8"/>
    <p:sldId id="569" r:id="rId9"/>
    <p:sldId id="570" r:id="rId10"/>
    <p:sldId id="572" r:id="rId11"/>
    <p:sldId id="571" r:id="rId12"/>
    <p:sldId id="573" r:id="rId13"/>
    <p:sldId id="574" r:id="rId14"/>
    <p:sldId id="575" r:id="rId15"/>
    <p:sldId id="567" r:id="rId16"/>
    <p:sldId id="562" r:id="rId17"/>
    <p:sldId id="538" r:id="rId18"/>
    <p:sldId id="560" r:id="rId19"/>
    <p:sldId id="561" r:id="rId20"/>
    <p:sldId id="532" r:id="rId21"/>
    <p:sldId id="583" r:id="rId22"/>
    <p:sldId id="584" r:id="rId23"/>
    <p:sldId id="586" r:id="rId24"/>
    <p:sldId id="585" r:id="rId25"/>
    <p:sldId id="582" r:id="rId26"/>
    <p:sldId id="587" r:id="rId27"/>
    <p:sldId id="588" r:id="rId28"/>
    <p:sldId id="590" r:id="rId29"/>
    <p:sldId id="589" r:id="rId30"/>
    <p:sldId id="592" r:id="rId31"/>
    <p:sldId id="591" r:id="rId32"/>
    <p:sldId id="580" r:id="rId33"/>
    <p:sldId id="579" r:id="rId3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Frutiger 45 Light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F0066"/>
    <a:srgbClr val="00CC00"/>
    <a:srgbClr val="0099FF"/>
    <a:srgbClr val="C0C0C0"/>
    <a:srgbClr val="0093D3"/>
    <a:srgbClr val="00C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1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charset="0"/>
              </a:defRPr>
            </a:lvl1pPr>
          </a:lstStyle>
          <a:p>
            <a:fld id="{6F20178F-C7CA-9040-BC62-E17F9A1E7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800"/>
              </a:lnSpc>
              <a:defRPr sz="1200">
                <a:latin typeface="Verdana" charset="0"/>
              </a:defRPr>
            </a:lvl1pPr>
          </a:lstStyle>
          <a:p>
            <a:fld id="{7C856E77-D4AF-B849-961C-7D96A4EF391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97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fld id="{600BD0B8-6045-CF4E-9F2F-20540DE9721B}" type="slidenum">
              <a:rPr lang="de-DE" sz="1200">
                <a:latin typeface="Verdana" charset="0"/>
              </a:rPr>
              <a:pPr/>
              <a:t>1</a:t>
            </a:fld>
            <a:endParaRPr lang="de-DE" sz="1200">
              <a:latin typeface="Verdana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CH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5084763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68313" y="4076700"/>
            <a:ext cx="820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99FF"/>
              </a:buClr>
              <a:buFont typeface="Times" charset="0"/>
              <a:buNone/>
            </a:pPr>
            <a:r>
              <a:rPr lang="de-DE" sz="1800" b="0"/>
              <a:t>Dr. Hubert Rehrauer</a:t>
            </a:r>
            <a:endParaRPr lang="en-US" sz="1800" b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6732588" y="692150"/>
            <a:ext cx="2087562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endParaRPr lang="en-US" sz="1800"/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990600"/>
            <a:ext cx="8229600" cy="5847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95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8314" y="2420938"/>
            <a:ext cx="8218487" cy="7493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4572000" y="6172200"/>
            <a:ext cx="4114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ts val="800"/>
              </a:lnSpc>
              <a:defRPr sz="800" b="0">
                <a:solidFill>
                  <a:srgbClr val="0093D3"/>
                </a:solidFill>
              </a:defRPr>
            </a:lvl1pPr>
          </a:lstStyle>
          <a:p>
            <a:r>
              <a:rPr lang="de-DE"/>
              <a:t>•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/>
              <a:t>•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/>
              <a:t>•</a:t>
            </a:r>
            <a:r>
              <a:rPr lang="de-DE">
                <a:solidFill>
                  <a:srgbClr val="000000"/>
                </a:solidFill>
              </a:rPr>
              <a:t> Hubert.Rehrauer@fgcz.ethz.ch</a:t>
            </a:r>
            <a:br>
              <a:rPr lang="de-DE">
                <a:solidFill>
                  <a:srgbClr val="000000"/>
                </a:solidFill>
              </a:rPr>
            </a:b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/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202329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5474" y="990600"/>
            <a:ext cx="492443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29325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65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060576"/>
            <a:ext cx="4038600" cy="4492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060576"/>
            <a:ext cx="4038600" cy="4492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3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35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2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060575"/>
            <a:ext cx="8229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6732588" y="692150"/>
            <a:ext cx="2087562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45 Light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•"/>
        <a:defRPr sz="1000">
          <a:solidFill>
            <a:schemeClr val="tx1"/>
          </a:solidFill>
          <a:latin typeface="+mn-lt"/>
          <a:ea typeface="ＭＳ Ｐゴシック" charset="-128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lr>
          <a:srgbClr val="0099FF"/>
        </a:buClr>
        <a:buFont typeface="Times" charset="0"/>
        <a:buChar char="-"/>
        <a:defRPr sz="1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bt" TargetMode="External"/><Relationship Id="rId4" Type="http://schemas.openxmlformats.org/officeDocument/2006/relationships/hyperlink" Target="http://genomebiology.com/2011/12/3/R22/abstract" TargetMode="External"/><Relationship Id="rId5" Type="http://schemas.openxmlformats.org/officeDocument/2006/relationships/hyperlink" Target="http://www.genomebiology.com" TargetMode="External"/><Relationship Id="rId6" Type="http://schemas.openxmlformats.org/officeDocument/2006/relationships/hyperlink" Target="http://bioinformatics.oxfordjournals.org/content/early/2011/06/21/bioinformatics.btr355.abstract" TargetMode="External"/><Relationship Id="rId7" Type="http://schemas.openxmlformats.org/officeDocument/2006/relationships/hyperlink" Target="http://bioinformatics.oxfordjournals.org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x.doi.org/10.1038/nbt.1621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r>
              <a:rPr lang="de-DE" sz="800" b="0">
                <a:solidFill>
                  <a:srgbClr val="0093D3"/>
                </a:solidFill>
              </a:rPr>
              <a:t>•</a:t>
            </a:r>
            <a:r>
              <a:rPr lang="de-DE" sz="800" b="0">
                <a:solidFill>
                  <a:srgbClr val="000000"/>
                </a:solidFill>
              </a:rPr>
              <a:t> </a:t>
            </a:r>
            <a:r>
              <a:rPr lang="de-DE" sz="800" b="0">
                <a:solidFill>
                  <a:srgbClr val="0093D3"/>
                </a:solidFill>
              </a:rPr>
              <a:t>•</a:t>
            </a:r>
            <a:r>
              <a:rPr lang="de-DE" sz="800" b="0">
                <a:solidFill>
                  <a:srgbClr val="000000"/>
                </a:solidFill>
              </a:rPr>
              <a:t> </a:t>
            </a:r>
            <a:r>
              <a:rPr lang="de-DE" sz="800" b="0">
                <a:solidFill>
                  <a:srgbClr val="0093D3"/>
                </a:solidFill>
              </a:rPr>
              <a:t>•</a:t>
            </a:r>
            <a:r>
              <a:rPr lang="de-DE" sz="800" b="0">
                <a:solidFill>
                  <a:srgbClr val="000000"/>
                </a:solidFill>
              </a:rPr>
              <a:t> Hubert.Rehrauer@fgcz.ethz.ch</a:t>
            </a:r>
            <a:br>
              <a:rPr lang="de-DE" sz="800" b="0">
                <a:solidFill>
                  <a:srgbClr val="000000"/>
                </a:solidFill>
              </a:rPr>
            </a:br>
            <a:r>
              <a:rPr lang="de-DE" sz="800" b="0">
                <a:solidFill>
                  <a:srgbClr val="000000"/>
                </a:solidFill>
              </a:rPr>
              <a:t> </a:t>
            </a:r>
            <a:r>
              <a:rPr lang="de-DE" sz="800" b="0">
                <a:solidFill>
                  <a:srgbClr val="0093D3"/>
                </a:solidFill>
              </a:rPr>
              <a:t>•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636838"/>
            <a:ext cx="8218487" cy="749300"/>
          </a:xfrm>
        </p:spPr>
        <p:txBody>
          <a:bodyPr/>
          <a:lstStyle/>
          <a:p>
            <a:pPr eaLnBrk="1" hangingPunct="1"/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RNA-</a:t>
            </a:r>
            <a:r>
              <a:rPr lang="en-US" dirty="0" err="1" smtClean="0">
                <a:latin typeface="Frutiger 45 Light" charset="0"/>
                <a:ea typeface="ＭＳ Ｐゴシック" charset="0"/>
                <a:cs typeface="ＭＳ Ｐゴシック" charset="0"/>
              </a:rPr>
              <a:t>seq</a:t>
            </a:r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 Quantification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6732588" y="692150"/>
            <a:ext cx="201612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estimated abundances represent unique MLE estimates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124871"/>
              </p:ext>
            </p:extLst>
          </p:nvPr>
        </p:nvGraphicFramePr>
        <p:xfrm>
          <a:off x="2012950" y="2808288"/>
          <a:ext cx="307340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3" imgW="3073400" imgH="3263900" progId="Equation.3">
                  <p:embed/>
                </p:oleObj>
              </mc:Choice>
              <mc:Fallback>
                <p:oleObj name="Equation" r:id="rId3" imgW="3073400" imgH="326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808288"/>
                        <a:ext cx="3073400" cy="326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17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Transcript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fragments have a non-zero length the read probabilities depend actually on an effective length: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simplicity we continue to use the symbol without tilde but will always assume it is the effective length</a:t>
            </a:r>
          </a:p>
          <a:p>
            <a:r>
              <a:rPr lang="en-US" dirty="0" smtClean="0"/>
              <a:t>The effective length represents the stretch of the transcript from which I can get a fragment that I can then map back to the transcript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The effective length must also consider </a:t>
            </a:r>
            <a:r>
              <a:rPr lang="en-US" dirty="0" err="1" smtClean="0"/>
              <a:t>mappability</a:t>
            </a:r>
            <a:r>
              <a:rPr lang="en-US" dirty="0" smtClean="0"/>
              <a:t>!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Mappability</a:t>
            </a:r>
            <a:r>
              <a:rPr lang="en-US" dirty="0" smtClean="0">
                <a:sym typeface="Wingdings"/>
              </a:rPr>
              <a:t> does depend on mapping algorithm, mutations, … 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07154"/>
              </p:ext>
            </p:extLst>
          </p:nvPr>
        </p:nvGraphicFramePr>
        <p:xfrm>
          <a:off x="2230438" y="3225800"/>
          <a:ext cx="515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5156200" imgH="368300" progId="Equation.3">
                  <p:embed/>
                </p:oleObj>
              </mc:Choice>
              <mc:Fallback>
                <p:oleObj name="Equation" r:id="rId3" imgW="51562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0438" y="3225800"/>
                        <a:ext cx="5156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5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 that cannot be uniquely assigned to one transcript were ignored so far</a:t>
            </a:r>
          </a:p>
          <a:p>
            <a:r>
              <a:rPr lang="en-US" dirty="0" smtClean="0"/>
              <a:t>Multi-reads can occur</a:t>
            </a:r>
          </a:p>
          <a:p>
            <a:pPr lvl="1"/>
            <a:r>
              <a:rPr lang="en-US" dirty="0" smtClean="0"/>
              <a:t>if a read aligns more than once in the genome</a:t>
            </a:r>
          </a:p>
          <a:p>
            <a:pPr lvl="1"/>
            <a:r>
              <a:rPr lang="en-US" dirty="0" smtClean="0"/>
              <a:t>if a at an alignment position there is more than one transcript defined</a:t>
            </a:r>
          </a:p>
          <a:p>
            <a:r>
              <a:rPr lang="en-US" dirty="0" smtClean="0"/>
              <a:t>Multi-reads do occur due to homology not due to pure chance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2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Considering Multi-reads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compatibility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likelihood is now: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now abundances have to be estimated iteratively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184800"/>
              </p:ext>
            </p:extLst>
          </p:nvPr>
        </p:nvGraphicFramePr>
        <p:xfrm>
          <a:off x="2825750" y="2587465"/>
          <a:ext cx="4813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3" imgW="4813300" imgH="2057400" progId="Equation.3">
                  <p:embed/>
                </p:oleObj>
              </mc:Choice>
              <mc:Fallback>
                <p:oleObj name="Equation" r:id="rId3" imgW="4813300" imgH="205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0" y="2587465"/>
                        <a:ext cx="48133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754482"/>
              </p:ext>
            </p:extLst>
          </p:nvPr>
        </p:nvGraphicFramePr>
        <p:xfrm>
          <a:off x="2950715" y="4974457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5" imgW="2552700" imgH="914400" progId="Equation.3">
                  <p:embed/>
                </p:oleObj>
              </mc:Choice>
              <mc:Fallback>
                <p:oleObj name="Equation" r:id="rId5" imgW="25527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0715" y="4974457"/>
                        <a:ext cx="2552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7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step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Estimate </a:t>
            </a:r>
            <a:r>
              <a:rPr lang="en-US" dirty="0"/>
              <a:t>abundances based on uniquely mapping reads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/>
              <a:t>each </a:t>
            </a:r>
            <a:r>
              <a:rPr lang="en-US" smtClean="0"/>
              <a:t>multi-read</a:t>
            </a:r>
            <a:r>
              <a:rPr lang="en-US" dirty="0"/>
              <a:t>, divide it between the transcripts to which it maps</a:t>
            </a:r>
            <a:r>
              <a:rPr lang="en-US" dirty="0" smtClean="0"/>
              <a:t>, proportionally </a:t>
            </a:r>
            <a:r>
              <a:rPr lang="en-US" dirty="0"/>
              <a:t>to their abundances estimated in the first step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Recompute</a:t>
            </a:r>
            <a:r>
              <a:rPr lang="en-US" dirty="0" smtClean="0"/>
              <a:t> </a:t>
            </a:r>
            <a:r>
              <a:rPr lang="en-US" dirty="0"/>
              <a:t>abundances based on updated counts for each </a:t>
            </a:r>
            <a:r>
              <a:rPr lang="en-US" dirty="0" smtClean="0"/>
              <a:t>transcript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 with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9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3978"/>
            <a:ext cx="8229600" cy="461963"/>
          </a:xfrm>
        </p:spPr>
        <p:txBody>
          <a:bodyPr/>
          <a:lstStyle/>
          <a:p>
            <a:r>
              <a:rPr lang="en-US" dirty="0" smtClean="0"/>
              <a:t>Expectation-Maximization Estimation</a:t>
            </a:r>
            <a:endParaRPr lang="en-US" dirty="0"/>
          </a:p>
        </p:txBody>
      </p:sp>
      <p:pic>
        <p:nvPicPr>
          <p:cNvPr id="4" name="Content Placeholder 3" descr="Screen Shot 2012-10-25 at 21.35.3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r="-3743"/>
          <a:stretch/>
        </p:blipFill>
        <p:spPr>
          <a:xfrm>
            <a:off x="1256996" y="1340946"/>
            <a:ext cx="6284981" cy="5502331"/>
          </a:xfrm>
        </p:spPr>
      </p:pic>
    </p:spTree>
    <p:extLst>
      <p:ext uri="{BB962C8B-B14F-4D97-AF65-F5344CB8AC3E}">
        <p14:creationId xmlns:p14="http://schemas.microsoft.com/office/powerpoint/2010/main" val="276270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10-25 at 21.16.5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-11464" r="2122" b="-11464"/>
          <a:stretch/>
        </p:blipFill>
        <p:spPr>
          <a:xfrm>
            <a:off x="48605" y="1386502"/>
            <a:ext cx="9041933" cy="5166699"/>
          </a:xfrm>
        </p:spPr>
      </p:pic>
    </p:spTree>
    <p:extLst>
      <p:ext uri="{BB962C8B-B14F-4D97-AF65-F5344CB8AC3E}">
        <p14:creationId xmlns:p14="http://schemas.microsoft.com/office/powerpoint/2010/main" val="325460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>
          <a:xfrm>
            <a:off x="207963" y="719138"/>
            <a:ext cx="8229600" cy="461962"/>
          </a:xfrm>
        </p:spPr>
        <p:txBody>
          <a:bodyPr/>
          <a:lstStyle/>
          <a:p>
            <a:r>
              <a:rPr lang="en-US">
                <a:latin typeface="Frutiger 45 Light" charset="0"/>
                <a:ea typeface="ＭＳ Ｐゴシック" charset="0"/>
                <a:cs typeface="ＭＳ Ｐゴシック" charset="0"/>
              </a:rPr>
              <a:t>Transcript abundance estimation with Cufflinks</a:t>
            </a:r>
          </a:p>
        </p:txBody>
      </p:sp>
      <p:pic>
        <p:nvPicPr>
          <p:cNvPr id="48131" name="Content Placeholder 6" descr="Screen shot 2010-12-12 at 22.48.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2850" y="1303338"/>
            <a:ext cx="6661150" cy="5554662"/>
          </a:xfrm>
        </p:spPr>
      </p:pic>
      <p:sp>
        <p:nvSpPr>
          <p:cNvPr id="48132" name="TextBox 7"/>
          <p:cNvSpPr txBox="1">
            <a:spLocks noChangeArrowheads="1"/>
          </p:cNvSpPr>
          <p:nvPr/>
        </p:nvSpPr>
        <p:spPr bwMode="auto">
          <a:xfrm>
            <a:off x="0" y="6211888"/>
            <a:ext cx="2732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r>
              <a:rPr lang="en-US" sz="1800" b="0"/>
              <a:t>Trapnell 2010, Nature Biotechnology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Formulation of Abundance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full model for the abundance estimation should consider:</a:t>
            </a:r>
          </a:p>
          <a:p>
            <a:r>
              <a:rPr lang="en-US" dirty="0" smtClean="0"/>
              <a:t>position bias</a:t>
            </a:r>
          </a:p>
          <a:p>
            <a:r>
              <a:rPr lang="en-US" smtClean="0"/>
              <a:t>fragment-</a:t>
            </a:r>
            <a:r>
              <a:rPr lang="en-US" dirty="0" smtClean="0"/>
              <a:t>length distribution</a:t>
            </a:r>
          </a:p>
          <a:p>
            <a:r>
              <a:rPr lang="en-US" dirty="0" smtClean="0"/>
              <a:t>sequencing errors</a:t>
            </a:r>
          </a:p>
          <a:p>
            <a:r>
              <a:rPr lang="en-US" dirty="0" smtClean="0"/>
              <a:t>site-specific bias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000352"/>
            <a:ext cx="8229600" cy="461665"/>
          </a:xfrm>
        </p:spPr>
        <p:txBody>
          <a:bodyPr/>
          <a:lstStyle/>
          <a:p>
            <a:r>
              <a:rPr lang="en-US" dirty="0" smtClean="0"/>
              <a:t>Example Implementations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Pachter</a:t>
            </a:r>
            <a:r>
              <a:rPr lang="en-US" dirty="0" smtClean="0"/>
              <a:t>: Cufflinks</a:t>
            </a:r>
            <a:endParaRPr lang="en-US" dirty="0"/>
          </a:p>
        </p:txBody>
      </p:sp>
      <p:pic>
        <p:nvPicPr>
          <p:cNvPr id="12" name="Content Placeholder 11" descr="Screen Shot 2012-10-25 at 21.17.25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 b="-218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Dewey: RSEM</a:t>
            </a:r>
            <a:endParaRPr lang="en-US" dirty="0"/>
          </a:p>
        </p:txBody>
      </p:sp>
      <p:pic>
        <p:nvPicPr>
          <p:cNvPr id="13" name="Content Placeholder 12" descr="Screen Shot 2012-10-25 at 21.17.54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70" b="-301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527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RNA-</a:t>
            </a:r>
            <a:r>
              <a:rPr lang="en-US" dirty="0" err="1" smtClean="0">
                <a:latin typeface="Frutiger 45 Light" charset="0"/>
                <a:ea typeface="ＭＳ Ｐゴシック" charset="0"/>
                <a:cs typeface="ＭＳ Ｐゴシック" charset="0"/>
              </a:rPr>
              <a:t>seq</a:t>
            </a:r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 isoform quantification problem:</a:t>
            </a:r>
            <a:b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How many transcripts?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7890" name="Curved Connector 5"/>
          <p:cNvCxnSpPr>
            <a:cxnSpLocks noChangeShapeType="1"/>
          </p:cNvCxnSpPr>
          <p:nvPr/>
        </p:nvCxnSpPr>
        <p:spPr bwMode="auto">
          <a:xfrm>
            <a:off x="228600" y="3657600"/>
            <a:ext cx="3733800" cy="1066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891" name="Group 12"/>
          <p:cNvGrpSpPr>
            <a:grpSpLocks/>
          </p:cNvGrpSpPr>
          <p:nvPr/>
        </p:nvGrpSpPr>
        <p:grpSpPr bwMode="auto">
          <a:xfrm>
            <a:off x="914400" y="5867400"/>
            <a:ext cx="6705600" cy="228600"/>
            <a:chOff x="914400" y="5867400"/>
            <a:chExt cx="6705600" cy="228600"/>
          </a:xfrm>
        </p:grpSpPr>
        <p:cxnSp>
          <p:nvCxnSpPr>
            <p:cNvPr id="37944" name="Straight Connector 8"/>
            <p:cNvCxnSpPr>
              <a:cxnSpLocks noChangeShapeType="1"/>
            </p:cNvCxnSpPr>
            <p:nvPr/>
          </p:nvCxnSpPr>
          <p:spPr bwMode="auto">
            <a:xfrm>
              <a:off x="914400" y="5980906"/>
              <a:ext cx="67056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45" name="Rectangle 9"/>
            <p:cNvSpPr>
              <a:spLocks noChangeArrowheads="1"/>
            </p:cNvSpPr>
            <p:nvPr/>
          </p:nvSpPr>
          <p:spPr bwMode="auto">
            <a:xfrm>
              <a:off x="2133600" y="5867400"/>
              <a:ext cx="2057400" cy="228600"/>
            </a:xfrm>
            <a:prstGeom prst="rect">
              <a:avLst/>
            </a:prstGeom>
            <a:solidFill>
              <a:srgbClr val="000099">
                <a:alpha val="98822"/>
              </a:srgbClr>
            </a:solidFill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37946" name="Rectangle 10"/>
            <p:cNvSpPr>
              <a:spLocks noChangeArrowheads="1"/>
            </p:cNvSpPr>
            <p:nvPr/>
          </p:nvSpPr>
          <p:spPr bwMode="auto">
            <a:xfrm>
              <a:off x="4495800" y="5867400"/>
              <a:ext cx="1143000" cy="228600"/>
            </a:xfrm>
            <a:prstGeom prst="rect">
              <a:avLst/>
            </a:prstGeom>
            <a:solidFill>
              <a:srgbClr val="000099">
                <a:alpha val="98822"/>
              </a:srgbClr>
            </a:solidFill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37947" name="Rectangle 11"/>
            <p:cNvSpPr>
              <a:spLocks noChangeArrowheads="1"/>
            </p:cNvSpPr>
            <p:nvPr/>
          </p:nvSpPr>
          <p:spPr bwMode="auto">
            <a:xfrm>
              <a:off x="6172200" y="5867400"/>
              <a:ext cx="1143000" cy="228600"/>
            </a:xfrm>
            <a:prstGeom prst="rect">
              <a:avLst/>
            </a:prstGeom>
            <a:solidFill>
              <a:srgbClr val="000099">
                <a:alpha val="98822"/>
              </a:srgbClr>
            </a:solidFill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37892" name="TextBox 18"/>
          <p:cNvSpPr>
            <a:spLocks noChangeArrowheads="1"/>
          </p:cNvSpPr>
          <p:nvPr/>
        </p:nvSpPr>
        <p:spPr bwMode="auto">
          <a:xfrm>
            <a:off x="5181600" y="1905000"/>
            <a:ext cx="3810000" cy="261938"/>
          </a:xfrm>
          <a:custGeom>
            <a:avLst/>
            <a:gdLst>
              <a:gd name="T0" fmla="*/ 0 w 4953000"/>
              <a:gd name="T1" fmla="*/ 0 h 338554"/>
              <a:gd name="T2" fmla="*/ 607186 w 4953000"/>
              <a:gd name="T3" fmla="*/ 0 h 338554"/>
              <a:gd name="T4" fmla="*/ 607186 w 4953000"/>
              <a:gd name="T5" fmla="*/ 43416 h 338554"/>
              <a:gd name="T6" fmla="*/ 0 w 4953000"/>
              <a:gd name="T7" fmla="*/ 43416 h 338554"/>
              <a:gd name="T8" fmla="*/ 0 w 4953000"/>
              <a:gd name="T9" fmla="*/ 0 h 338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00"/>
              <a:gd name="T16" fmla="*/ 0 h 338554"/>
              <a:gd name="T17" fmla="*/ 4953000 w 4953000"/>
              <a:gd name="T18" fmla="*/ 338554 h 338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00" h="338554">
                <a:moveTo>
                  <a:pt x="0" y="0"/>
                </a:moveTo>
                <a:lnTo>
                  <a:pt x="4953000" y="0"/>
                </a:lnTo>
                <a:lnTo>
                  <a:pt x="495300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/>
              <a:t>GATCAGA CTTA </a:t>
            </a:r>
            <a:r>
              <a:rPr lang="en-US" sz="1100">
                <a:solidFill>
                  <a:srgbClr val="FF0000"/>
                </a:solidFill>
              </a:rPr>
              <a:t>A</a:t>
            </a:r>
            <a:r>
              <a:rPr lang="en-US" sz="1100"/>
              <a:t>GAGGA  TCAGA      CTTAAGAG</a:t>
            </a:r>
          </a:p>
          <a:p>
            <a:endParaRPr lang="en-US"/>
          </a:p>
        </p:txBody>
      </p:sp>
      <p:cxnSp>
        <p:nvCxnSpPr>
          <p:cNvPr id="37893" name="Curved Connector 21"/>
          <p:cNvCxnSpPr>
            <a:cxnSpLocks noChangeShapeType="1"/>
          </p:cNvCxnSpPr>
          <p:nvPr/>
        </p:nvCxnSpPr>
        <p:spPr bwMode="auto">
          <a:xfrm>
            <a:off x="381000" y="3505200"/>
            <a:ext cx="3733800" cy="1066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4" name="Curved Connector 22"/>
          <p:cNvCxnSpPr>
            <a:cxnSpLocks noChangeShapeType="1"/>
          </p:cNvCxnSpPr>
          <p:nvPr/>
        </p:nvCxnSpPr>
        <p:spPr bwMode="auto">
          <a:xfrm>
            <a:off x="533400" y="3276600"/>
            <a:ext cx="3733800" cy="1066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Curved Connector 23"/>
          <p:cNvCxnSpPr>
            <a:cxnSpLocks noChangeShapeType="1"/>
          </p:cNvCxnSpPr>
          <p:nvPr/>
        </p:nvCxnSpPr>
        <p:spPr bwMode="auto">
          <a:xfrm>
            <a:off x="685800" y="3048000"/>
            <a:ext cx="3733800" cy="1066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6" name="TextBox 24"/>
          <p:cNvSpPr>
            <a:spLocks noChangeArrowheads="1"/>
          </p:cNvSpPr>
          <p:nvPr/>
        </p:nvSpPr>
        <p:spPr bwMode="auto">
          <a:xfrm>
            <a:off x="5181600" y="2328863"/>
            <a:ext cx="3810000" cy="261937"/>
          </a:xfrm>
          <a:custGeom>
            <a:avLst/>
            <a:gdLst>
              <a:gd name="T0" fmla="*/ 0 w 4953000"/>
              <a:gd name="T1" fmla="*/ 0 h 338554"/>
              <a:gd name="T2" fmla="*/ 607186 w 4953000"/>
              <a:gd name="T3" fmla="*/ 0 h 338554"/>
              <a:gd name="T4" fmla="*/ 607186 w 4953000"/>
              <a:gd name="T5" fmla="*/ 43415 h 338554"/>
              <a:gd name="T6" fmla="*/ 0 w 4953000"/>
              <a:gd name="T7" fmla="*/ 43415 h 338554"/>
              <a:gd name="T8" fmla="*/ 0 w 4953000"/>
              <a:gd name="T9" fmla="*/ 0 h 338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00"/>
              <a:gd name="T16" fmla="*/ 0 h 338554"/>
              <a:gd name="T17" fmla="*/ 4953000 w 4953000"/>
              <a:gd name="T18" fmla="*/ 338554 h 338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00" h="338554">
                <a:moveTo>
                  <a:pt x="0" y="0"/>
                </a:moveTo>
                <a:lnTo>
                  <a:pt x="4953000" y="0"/>
                </a:lnTo>
                <a:lnTo>
                  <a:pt x="495300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/>
              <a:t>GATCAGACTT         AAGAG</a:t>
            </a:r>
            <a:r>
              <a:rPr lang="en-US" sz="1100">
                <a:solidFill>
                  <a:srgbClr val="FF0000"/>
                </a:solidFill>
              </a:rPr>
              <a:t>G</a:t>
            </a:r>
            <a:r>
              <a:rPr lang="en-US" sz="1100"/>
              <a:t>ATCAGA        CTTAA</a:t>
            </a:r>
            <a:r>
              <a:rPr lang="en-US" sz="1100">
                <a:solidFill>
                  <a:srgbClr val="FF0000"/>
                </a:solidFill>
              </a:rPr>
              <a:t>G</a:t>
            </a:r>
            <a:r>
              <a:rPr lang="en-US" sz="1100"/>
              <a:t>AG</a:t>
            </a:r>
          </a:p>
          <a:p>
            <a:endParaRPr lang="en-US"/>
          </a:p>
        </p:txBody>
      </p:sp>
      <p:sp>
        <p:nvSpPr>
          <p:cNvPr id="37897" name="TextBox 25"/>
          <p:cNvSpPr>
            <a:spLocks noChangeArrowheads="1"/>
          </p:cNvSpPr>
          <p:nvPr/>
        </p:nvSpPr>
        <p:spPr bwMode="auto">
          <a:xfrm>
            <a:off x="5181600" y="2786063"/>
            <a:ext cx="3810000" cy="261937"/>
          </a:xfrm>
          <a:custGeom>
            <a:avLst/>
            <a:gdLst>
              <a:gd name="T0" fmla="*/ 0 w 4953000"/>
              <a:gd name="T1" fmla="*/ 0 h 338554"/>
              <a:gd name="T2" fmla="*/ 607186 w 4953000"/>
              <a:gd name="T3" fmla="*/ 0 h 338554"/>
              <a:gd name="T4" fmla="*/ 607186 w 4953000"/>
              <a:gd name="T5" fmla="*/ 43415 h 338554"/>
              <a:gd name="T6" fmla="*/ 0 w 4953000"/>
              <a:gd name="T7" fmla="*/ 43415 h 338554"/>
              <a:gd name="T8" fmla="*/ 0 w 4953000"/>
              <a:gd name="T9" fmla="*/ 0 h 338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00"/>
              <a:gd name="T16" fmla="*/ 0 h 338554"/>
              <a:gd name="T17" fmla="*/ 4953000 w 4953000"/>
              <a:gd name="T18" fmla="*/ 338554 h 338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00" h="338554">
                <a:moveTo>
                  <a:pt x="0" y="0"/>
                </a:moveTo>
                <a:lnTo>
                  <a:pt x="4953000" y="0"/>
                </a:lnTo>
                <a:lnTo>
                  <a:pt x="495300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/>
              <a:t>GATCAG       ACTTAAGAGGATCAGA     CTTAAGAG</a:t>
            </a:r>
          </a:p>
          <a:p>
            <a:endParaRPr lang="en-US"/>
          </a:p>
        </p:txBody>
      </p:sp>
      <p:sp>
        <p:nvSpPr>
          <p:cNvPr id="37898" name="TextBox 26"/>
          <p:cNvSpPr>
            <a:spLocks noChangeArrowheads="1"/>
          </p:cNvSpPr>
          <p:nvPr/>
        </p:nvSpPr>
        <p:spPr bwMode="auto">
          <a:xfrm>
            <a:off x="5181600" y="3243263"/>
            <a:ext cx="3810000" cy="261937"/>
          </a:xfrm>
          <a:custGeom>
            <a:avLst/>
            <a:gdLst>
              <a:gd name="T0" fmla="*/ 0 w 4953000"/>
              <a:gd name="T1" fmla="*/ 0 h 338554"/>
              <a:gd name="T2" fmla="*/ 607186 w 4953000"/>
              <a:gd name="T3" fmla="*/ 0 h 338554"/>
              <a:gd name="T4" fmla="*/ 607186 w 4953000"/>
              <a:gd name="T5" fmla="*/ 43415 h 338554"/>
              <a:gd name="T6" fmla="*/ 0 w 4953000"/>
              <a:gd name="T7" fmla="*/ 43415 h 338554"/>
              <a:gd name="T8" fmla="*/ 0 w 4953000"/>
              <a:gd name="T9" fmla="*/ 0 h 338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3000"/>
              <a:gd name="T16" fmla="*/ 0 h 338554"/>
              <a:gd name="T17" fmla="*/ 4953000 w 4953000"/>
              <a:gd name="T18" fmla="*/ 338554 h 338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3000" h="338554">
                <a:moveTo>
                  <a:pt x="0" y="0"/>
                </a:moveTo>
                <a:lnTo>
                  <a:pt x="4953000" y="0"/>
                </a:lnTo>
                <a:lnTo>
                  <a:pt x="495300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/>
              <a:t>GATCAGACTTAA         GAGGATCA</a:t>
            </a:r>
            <a:r>
              <a:rPr lang="en-US" sz="1100">
                <a:solidFill>
                  <a:srgbClr val="FF0000"/>
                </a:solidFill>
              </a:rPr>
              <a:t>G</a:t>
            </a:r>
            <a:r>
              <a:rPr lang="en-US" sz="1100"/>
              <a:t>ACTTAAGAG</a:t>
            </a:r>
          </a:p>
          <a:p>
            <a:endParaRPr lang="en-US"/>
          </a:p>
        </p:txBody>
      </p:sp>
      <p:sp>
        <p:nvSpPr>
          <p:cNvPr id="37899" name="TextBox 31"/>
          <p:cNvSpPr txBox="1">
            <a:spLocks noChangeArrowheads="1"/>
          </p:cNvSpPr>
          <p:nvPr/>
        </p:nvSpPr>
        <p:spPr bwMode="auto">
          <a:xfrm>
            <a:off x="533400" y="4800600"/>
            <a:ext cx="1676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sp>
        <p:nvSpPr>
          <p:cNvPr id="37900" name="TextBox 32"/>
          <p:cNvSpPr txBox="1">
            <a:spLocks noChangeArrowheads="1"/>
          </p:cNvSpPr>
          <p:nvPr/>
        </p:nvSpPr>
        <p:spPr bwMode="auto">
          <a:xfrm>
            <a:off x="2286000" y="2405063"/>
            <a:ext cx="1676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Sequencing</a:t>
            </a:r>
          </a:p>
        </p:txBody>
      </p:sp>
      <p:sp>
        <p:nvSpPr>
          <p:cNvPr id="37901" name="TextBox 34"/>
          <p:cNvSpPr txBox="1">
            <a:spLocks noChangeArrowheads="1"/>
          </p:cNvSpPr>
          <p:nvPr/>
        </p:nvSpPr>
        <p:spPr bwMode="auto">
          <a:xfrm>
            <a:off x="7010400" y="4495800"/>
            <a:ext cx="1676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Font typeface="Times" charset="0"/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Mapping</a:t>
            </a:r>
          </a:p>
        </p:txBody>
      </p:sp>
      <p:cxnSp>
        <p:nvCxnSpPr>
          <p:cNvPr id="37902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14501" y="4991100"/>
            <a:ext cx="838200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traight Arrow Connector 39"/>
          <p:cNvCxnSpPr>
            <a:cxnSpLocks noChangeShapeType="1"/>
          </p:cNvCxnSpPr>
          <p:nvPr/>
        </p:nvCxnSpPr>
        <p:spPr bwMode="auto">
          <a:xfrm flipV="1">
            <a:off x="2362200" y="2819400"/>
            <a:ext cx="26670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Arrow Connector 41"/>
          <p:cNvCxnSpPr>
            <a:cxnSpLocks noChangeShapeType="1"/>
          </p:cNvCxnSpPr>
          <p:nvPr/>
        </p:nvCxnSpPr>
        <p:spPr bwMode="auto">
          <a:xfrm rot="5400000">
            <a:off x="5753100" y="4000500"/>
            <a:ext cx="11430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47"/>
          <p:cNvSpPr>
            <a:spLocks noChangeArrowheads="1"/>
          </p:cNvSpPr>
          <p:nvPr/>
        </p:nvSpPr>
        <p:spPr bwMode="auto">
          <a:xfrm>
            <a:off x="762000" y="3581400"/>
            <a:ext cx="152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06" name="Rectangle 48"/>
          <p:cNvSpPr>
            <a:spLocks noChangeArrowheads="1"/>
          </p:cNvSpPr>
          <p:nvPr/>
        </p:nvSpPr>
        <p:spPr bwMode="auto">
          <a:xfrm>
            <a:off x="1371600" y="3581400"/>
            <a:ext cx="152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07" name="Rectangle 49"/>
          <p:cNvSpPr>
            <a:spLocks noChangeArrowheads="1"/>
          </p:cNvSpPr>
          <p:nvPr/>
        </p:nvSpPr>
        <p:spPr bwMode="auto">
          <a:xfrm>
            <a:off x="1524000" y="32766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08" name="Rectangle 50"/>
          <p:cNvSpPr>
            <a:spLocks noChangeArrowheads="1"/>
          </p:cNvSpPr>
          <p:nvPr/>
        </p:nvSpPr>
        <p:spPr bwMode="auto">
          <a:xfrm>
            <a:off x="1066800" y="32004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09" name="Rectangle 51"/>
          <p:cNvSpPr>
            <a:spLocks noChangeArrowheads="1"/>
          </p:cNvSpPr>
          <p:nvPr/>
        </p:nvSpPr>
        <p:spPr bwMode="auto">
          <a:xfrm>
            <a:off x="3276600" y="4114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0" name="Rectangle 52"/>
          <p:cNvSpPr>
            <a:spLocks noChangeArrowheads="1"/>
          </p:cNvSpPr>
          <p:nvPr/>
        </p:nvSpPr>
        <p:spPr bwMode="auto">
          <a:xfrm>
            <a:off x="2514600" y="38100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1" name="Rectangle 53"/>
          <p:cNvSpPr>
            <a:spLocks noChangeArrowheads="1"/>
          </p:cNvSpPr>
          <p:nvPr/>
        </p:nvSpPr>
        <p:spPr bwMode="auto">
          <a:xfrm>
            <a:off x="2286000" y="40386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2" name="Rectangle 54"/>
          <p:cNvSpPr>
            <a:spLocks noChangeArrowheads="1"/>
          </p:cNvSpPr>
          <p:nvPr/>
        </p:nvSpPr>
        <p:spPr bwMode="auto">
          <a:xfrm>
            <a:off x="2971800" y="4495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3" name="Rectangle 55"/>
          <p:cNvSpPr>
            <a:spLocks noChangeArrowheads="1"/>
          </p:cNvSpPr>
          <p:nvPr/>
        </p:nvSpPr>
        <p:spPr bwMode="auto">
          <a:xfrm>
            <a:off x="2514600" y="44196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4" name="Rectangle 56"/>
          <p:cNvSpPr>
            <a:spLocks noChangeArrowheads="1"/>
          </p:cNvSpPr>
          <p:nvPr/>
        </p:nvSpPr>
        <p:spPr bwMode="auto">
          <a:xfrm>
            <a:off x="3429000" y="43434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5" name="Rectangle 57"/>
          <p:cNvSpPr>
            <a:spLocks noChangeArrowheads="1"/>
          </p:cNvSpPr>
          <p:nvPr/>
        </p:nvSpPr>
        <p:spPr bwMode="auto">
          <a:xfrm>
            <a:off x="3733800" y="41910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6" name="Rectangle 58"/>
          <p:cNvSpPr>
            <a:spLocks noChangeArrowheads="1"/>
          </p:cNvSpPr>
          <p:nvPr/>
        </p:nvSpPr>
        <p:spPr bwMode="auto">
          <a:xfrm>
            <a:off x="3352800" y="38100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7" name="Rectangle 59"/>
          <p:cNvSpPr>
            <a:spLocks noChangeArrowheads="1"/>
          </p:cNvSpPr>
          <p:nvPr/>
        </p:nvSpPr>
        <p:spPr bwMode="auto">
          <a:xfrm>
            <a:off x="2667000" y="35814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8" name="Rectangle 60"/>
          <p:cNvSpPr>
            <a:spLocks noChangeArrowheads="1"/>
          </p:cNvSpPr>
          <p:nvPr/>
        </p:nvSpPr>
        <p:spPr bwMode="auto">
          <a:xfrm>
            <a:off x="1752600" y="2971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19" name="Rectangle 61"/>
          <p:cNvSpPr>
            <a:spLocks noChangeArrowheads="1"/>
          </p:cNvSpPr>
          <p:nvPr/>
        </p:nvSpPr>
        <p:spPr bwMode="auto">
          <a:xfrm>
            <a:off x="838200" y="28194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cxnSp>
        <p:nvCxnSpPr>
          <p:cNvPr id="37920" name="Straight Arrow Connector 62"/>
          <p:cNvCxnSpPr>
            <a:cxnSpLocks noChangeShapeType="1"/>
          </p:cNvCxnSpPr>
          <p:nvPr/>
        </p:nvCxnSpPr>
        <p:spPr bwMode="auto">
          <a:xfrm>
            <a:off x="7696200" y="3657600"/>
            <a:ext cx="1295400" cy="9144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Straight Connector 66"/>
          <p:cNvCxnSpPr>
            <a:cxnSpLocks noChangeShapeType="1"/>
          </p:cNvCxnSpPr>
          <p:nvPr/>
        </p:nvCxnSpPr>
        <p:spPr bwMode="auto">
          <a:xfrm>
            <a:off x="914400" y="6437313"/>
            <a:ext cx="67056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2" name="Rectangle 67"/>
          <p:cNvSpPr>
            <a:spLocks noChangeArrowheads="1"/>
          </p:cNvSpPr>
          <p:nvPr/>
        </p:nvSpPr>
        <p:spPr bwMode="auto">
          <a:xfrm>
            <a:off x="2133600" y="6324600"/>
            <a:ext cx="2057400" cy="228600"/>
          </a:xfrm>
          <a:prstGeom prst="rect">
            <a:avLst/>
          </a:prstGeom>
          <a:solidFill>
            <a:srgbClr val="000099">
              <a:alpha val="98822"/>
            </a:srgbClr>
          </a:solidFill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37923" name="Rectangle 69"/>
          <p:cNvSpPr>
            <a:spLocks noChangeArrowheads="1"/>
          </p:cNvSpPr>
          <p:nvPr/>
        </p:nvSpPr>
        <p:spPr bwMode="auto">
          <a:xfrm>
            <a:off x="6172200" y="6324600"/>
            <a:ext cx="1143000" cy="228600"/>
          </a:xfrm>
          <a:prstGeom prst="rect">
            <a:avLst/>
          </a:prstGeom>
          <a:solidFill>
            <a:srgbClr val="000099">
              <a:alpha val="98822"/>
            </a:srgbClr>
          </a:solidFill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cxnSp>
        <p:nvCxnSpPr>
          <p:cNvPr id="37924" name="Straight Connector 40"/>
          <p:cNvCxnSpPr>
            <a:cxnSpLocks noChangeShapeType="1"/>
          </p:cNvCxnSpPr>
          <p:nvPr/>
        </p:nvCxnSpPr>
        <p:spPr bwMode="auto">
          <a:xfrm>
            <a:off x="21336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Straight Connector 43"/>
          <p:cNvCxnSpPr>
            <a:cxnSpLocks noChangeShapeType="1"/>
          </p:cNvCxnSpPr>
          <p:nvPr/>
        </p:nvCxnSpPr>
        <p:spPr bwMode="auto">
          <a:xfrm>
            <a:off x="25908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Straight Connector 44"/>
          <p:cNvCxnSpPr>
            <a:cxnSpLocks noChangeShapeType="1"/>
          </p:cNvCxnSpPr>
          <p:nvPr/>
        </p:nvCxnSpPr>
        <p:spPr bwMode="auto">
          <a:xfrm>
            <a:off x="32766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Straight Connector 45"/>
          <p:cNvCxnSpPr>
            <a:cxnSpLocks noChangeShapeType="1"/>
          </p:cNvCxnSpPr>
          <p:nvPr/>
        </p:nvCxnSpPr>
        <p:spPr bwMode="auto">
          <a:xfrm>
            <a:off x="36576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Straight Connector 63"/>
          <p:cNvCxnSpPr>
            <a:cxnSpLocks noChangeShapeType="1"/>
          </p:cNvCxnSpPr>
          <p:nvPr/>
        </p:nvCxnSpPr>
        <p:spPr bwMode="auto">
          <a:xfrm>
            <a:off x="44958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Straight Connector 64"/>
          <p:cNvCxnSpPr>
            <a:cxnSpLocks noChangeShapeType="1"/>
          </p:cNvCxnSpPr>
          <p:nvPr/>
        </p:nvCxnSpPr>
        <p:spPr bwMode="auto">
          <a:xfrm>
            <a:off x="48768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Straight Connector 68"/>
          <p:cNvCxnSpPr>
            <a:cxnSpLocks noChangeShapeType="1"/>
          </p:cNvCxnSpPr>
          <p:nvPr/>
        </p:nvCxnSpPr>
        <p:spPr bwMode="auto">
          <a:xfrm>
            <a:off x="53340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Straight Connector 70"/>
          <p:cNvCxnSpPr>
            <a:cxnSpLocks noChangeShapeType="1"/>
          </p:cNvCxnSpPr>
          <p:nvPr/>
        </p:nvCxnSpPr>
        <p:spPr bwMode="auto">
          <a:xfrm>
            <a:off x="62484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Straight Connector 71"/>
          <p:cNvCxnSpPr>
            <a:cxnSpLocks noChangeShapeType="1"/>
          </p:cNvCxnSpPr>
          <p:nvPr/>
        </p:nvCxnSpPr>
        <p:spPr bwMode="auto">
          <a:xfrm>
            <a:off x="66294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Straight Connector 72"/>
          <p:cNvCxnSpPr>
            <a:cxnSpLocks noChangeShapeType="1"/>
          </p:cNvCxnSpPr>
          <p:nvPr/>
        </p:nvCxnSpPr>
        <p:spPr bwMode="auto">
          <a:xfrm>
            <a:off x="12954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Straight Connector 74"/>
          <p:cNvCxnSpPr>
            <a:cxnSpLocks noChangeShapeType="1"/>
          </p:cNvCxnSpPr>
          <p:nvPr/>
        </p:nvCxnSpPr>
        <p:spPr bwMode="auto">
          <a:xfrm>
            <a:off x="8382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5" name="Straight Connector 75"/>
          <p:cNvCxnSpPr>
            <a:cxnSpLocks noChangeShapeType="1"/>
          </p:cNvCxnSpPr>
          <p:nvPr/>
        </p:nvCxnSpPr>
        <p:spPr bwMode="auto">
          <a:xfrm>
            <a:off x="53340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6" name="Straight Connector 76"/>
          <p:cNvCxnSpPr>
            <a:cxnSpLocks noChangeShapeType="1"/>
          </p:cNvCxnSpPr>
          <p:nvPr/>
        </p:nvCxnSpPr>
        <p:spPr bwMode="auto">
          <a:xfrm>
            <a:off x="8382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7" name="Straight Connector 77"/>
          <p:cNvCxnSpPr>
            <a:cxnSpLocks noChangeShapeType="1"/>
          </p:cNvCxnSpPr>
          <p:nvPr/>
        </p:nvCxnSpPr>
        <p:spPr bwMode="auto">
          <a:xfrm>
            <a:off x="53340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8" name="Straight Connector 78"/>
          <p:cNvCxnSpPr>
            <a:cxnSpLocks noChangeShapeType="1"/>
          </p:cNvCxnSpPr>
          <p:nvPr/>
        </p:nvCxnSpPr>
        <p:spPr bwMode="auto">
          <a:xfrm>
            <a:off x="11430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9" name="Straight Connector 79"/>
          <p:cNvCxnSpPr>
            <a:cxnSpLocks noChangeShapeType="1"/>
          </p:cNvCxnSpPr>
          <p:nvPr/>
        </p:nvCxnSpPr>
        <p:spPr bwMode="auto">
          <a:xfrm>
            <a:off x="14478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0" name="Straight Connector 80"/>
          <p:cNvCxnSpPr>
            <a:cxnSpLocks noChangeShapeType="1"/>
          </p:cNvCxnSpPr>
          <p:nvPr/>
        </p:nvCxnSpPr>
        <p:spPr bwMode="auto">
          <a:xfrm>
            <a:off x="1600200" y="5713413"/>
            <a:ext cx="228600" cy="1587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1" name="Straight Connector 81"/>
          <p:cNvCxnSpPr>
            <a:cxnSpLocks noChangeShapeType="1"/>
          </p:cNvCxnSpPr>
          <p:nvPr/>
        </p:nvCxnSpPr>
        <p:spPr bwMode="auto">
          <a:xfrm>
            <a:off x="21336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2" name="Straight Connector 82"/>
          <p:cNvCxnSpPr>
            <a:cxnSpLocks noChangeShapeType="1"/>
          </p:cNvCxnSpPr>
          <p:nvPr/>
        </p:nvCxnSpPr>
        <p:spPr bwMode="auto">
          <a:xfrm>
            <a:off x="24384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3" name="Straight Connector 83"/>
          <p:cNvCxnSpPr>
            <a:cxnSpLocks noChangeShapeType="1"/>
          </p:cNvCxnSpPr>
          <p:nvPr/>
        </p:nvCxnSpPr>
        <p:spPr bwMode="auto">
          <a:xfrm>
            <a:off x="2743200" y="5562600"/>
            <a:ext cx="228600" cy="1588"/>
          </a:xfrm>
          <a:prstGeom prst="line">
            <a:avLst/>
          </a:prstGeom>
          <a:noFill/>
          <a:ln w="38100">
            <a:solidFill>
              <a:srgbClr val="04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08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Implementations of Generative </a:t>
            </a:r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Models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060575"/>
            <a:ext cx="4038600" cy="4492625"/>
          </a:xfrm>
        </p:spPr>
        <p:txBody>
          <a:bodyPr/>
          <a:lstStyle/>
          <a:p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RSEM</a:t>
            </a:r>
          </a:p>
          <a:p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Cufflinks</a:t>
            </a:r>
          </a:p>
          <a:p>
            <a:r>
              <a:rPr lang="en-US" dirty="0">
                <a:latin typeface="Frutiger 45 Light" charset="0"/>
                <a:ea typeface="ＭＳ Ｐゴシック" charset="0"/>
                <a:cs typeface="ＭＳ Ｐゴシック" charset="0"/>
              </a:rPr>
              <a:t>NSMAP</a:t>
            </a:r>
          </a:p>
          <a:p>
            <a:r>
              <a:rPr lang="en-US" dirty="0" err="1">
                <a:latin typeface="Frutiger 45 Light" charset="0"/>
                <a:ea typeface="ＭＳ Ｐゴシック" charset="0"/>
                <a:cs typeface="ＭＳ Ｐゴシック" charset="0"/>
              </a:rPr>
              <a:t>IsoEM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MISO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Frutiger 45 Light" charset="0"/>
                <a:ea typeface="ＭＳ Ｐゴシック" charset="0"/>
                <a:cs typeface="ＭＳ Ｐゴシック" charset="0"/>
              </a:rPr>
              <a:t>MMSEQ</a:t>
            </a:r>
            <a:endParaRPr lang="en-US" dirty="0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060575"/>
            <a:ext cx="4038600" cy="4492625"/>
          </a:xfrm>
        </p:spPr>
        <p:txBody>
          <a:bodyPr/>
          <a:lstStyle/>
          <a:p>
            <a:endParaRPr lang="en-US">
              <a:latin typeface="Frutiger 45 Light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/>
              <a:t>Fast approaches to get the Read-Transcript Compatibility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Sailfish: lightweight alignment</a:t>
            </a:r>
          </a:p>
          <a:p>
            <a:r>
              <a:rPr lang="en-US" dirty="0" smtClean="0"/>
              <a:t>Salmon: </a:t>
            </a:r>
          </a:p>
          <a:p>
            <a:r>
              <a:rPr lang="en-US" dirty="0" err="1" smtClean="0"/>
              <a:t>kallisto</a:t>
            </a:r>
            <a:r>
              <a:rPr lang="en-US" dirty="0" smtClean="0"/>
              <a:t>: pseudo-alignments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33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Sailfish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69" y="0"/>
            <a:ext cx="579683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err="1" smtClean="0"/>
              <a:t>Patro</a:t>
            </a:r>
            <a:r>
              <a:rPr lang="en-US" sz="1400" b="0" dirty="0" smtClean="0"/>
              <a:t> et al</a:t>
            </a:r>
            <a:r>
              <a:rPr lang="en-US" sz="1400" b="0" dirty="0"/>
              <a:t>. </a:t>
            </a:r>
            <a:r>
              <a:rPr lang="en-US" sz="1400" b="0" dirty="0" smtClean="0"/>
              <a:t>Sailfish …. Nature Biotechnology,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813" y="1878481"/>
            <a:ext cx="2998756" cy="37746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1800" b="0" dirty="0" smtClean="0"/>
              <a:t>No read alignment only k-</a:t>
            </a:r>
            <a:r>
              <a:rPr lang="en-US" sz="1800" b="0" dirty="0" err="1" smtClean="0"/>
              <a:t>mer</a:t>
            </a:r>
            <a:r>
              <a:rPr lang="en-US" sz="1800" b="0" dirty="0" smtClean="0"/>
              <a:t> lookup (very fast)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1800" b="0" dirty="0" smtClean="0"/>
              <a:t>Iterative resolution of ambiguous k-</a:t>
            </a:r>
            <a:r>
              <a:rPr lang="en-US" sz="1800" b="0" dirty="0" err="1" smtClean="0"/>
              <a:t>mers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45085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04" y="1772650"/>
            <a:ext cx="5737296" cy="47551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7888" y="2644170"/>
            <a:ext cx="6020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www.bluespheremedia.com</a:t>
            </a:r>
            <a:r>
              <a:rPr lang="en-US" dirty="0"/>
              <a:t>/2012/03/isla-mujeres-sailfish-2012/</a:t>
            </a:r>
          </a:p>
        </p:txBody>
      </p:sp>
    </p:spTree>
    <p:extLst>
      <p:ext uri="{BB962C8B-B14F-4D97-AF65-F5344CB8AC3E}">
        <p14:creationId xmlns:p14="http://schemas.microsoft.com/office/powerpoint/2010/main" val="320573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Salmon</a:t>
            </a:r>
            <a:endParaRPr lang="en-US" dirty="0"/>
          </a:p>
        </p:txBody>
      </p:sp>
      <p:pic>
        <p:nvPicPr>
          <p:cNvPr id="5" name="Picture 4" descr="Bildschirmfoto 2016-11-06 um 11.30.45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5" y="811362"/>
            <a:ext cx="6156629" cy="51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8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with pseudo-alignments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970" b="-6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8965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6" y="1675641"/>
            <a:ext cx="8067560" cy="4108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err="1" smtClean="0"/>
              <a:t>Teng</a:t>
            </a:r>
            <a:r>
              <a:rPr lang="en-US" sz="1400" b="0" dirty="0" smtClean="0"/>
              <a:t> et al</a:t>
            </a:r>
            <a:r>
              <a:rPr lang="en-US" sz="1400" b="0" dirty="0"/>
              <a:t>. </a:t>
            </a:r>
            <a:r>
              <a:rPr lang="en-US" sz="1400" b="0" dirty="0" smtClean="0"/>
              <a:t>Genome Biology, 2016</a:t>
            </a:r>
          </a:p>
        </p:txBody>
      </p:sp>
    </p:spTree>
    <p:extLst>
      <p:ext uri="{BB962C8B-B14F-4D97-AF65-F5344CB8AC3E}">
        <p14:creationId xmlns:p14="http://schemas.microsoft.com/office/powerpoint/2010/main" val="265874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1" y="567280"/>
            <a:ext cx="8229600" cy="461963"/>
          </a:xfrm>
        </p:spPr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93" y="1152120"/>
            <a:ext cx="5715421" cy="5705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smtClean="0"/>
              <a:t>Bray et al</a:t>
            </a:r>
            <a:r>
              <a:rPr lang="en-US" sz="1400" b="0" dirty="0"/>
              <a:t>. </a:t>
            </a:r>
            <a:r>
              <a:rPr lang="en-US" sz="1400" b="0" dirty="0" smtClean="0"/>
              <a:t>Nature Biotechnology, 2016</a:t>
            </a:r>
          </a:p>
        </p:txBody>
      </p:sp>
    </p:spTree>
    <p:extLst>
      <p:ext uri="{BB962C8B-B14F-4D97-AF65-F5344CB8AC3E}">
        <p14:creationId xmlns:p14="http://schemas.microsoft.com/office/powerpoint/2010/main" val="1517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Counting Accuracy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00"/>
            <a:ext cx="9144000" cy="20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7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Uniqueness: Isoform-level </a:t>
            </a:r>
            <a:r>
              <a:rPr lang="en-US" dirty="0" err="1" smtClean="0"/>
              <a:t>vs</a:t>
            </a:r>
            <a:r>
              <a:rPr lang="en-US" dirty="0" smtClean="0"/>
              <a:t> gene-level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" y="2487004"/>
            <a:ext cx="4545425" cy="36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comes with absolute counts but relative abundances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347924"/>
              </p:ext>
            </p:extLst>
          </p:nvPr>
        </p:nvGraphicFramePr>
        <p:xfrm>
          <a:off x="468313" y="2060575"/>
          <a:ext cx="8229600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1</a:t>
                      </a:r>
                    </a:p>
                    <a:p>
                      <a:r>
                        <a:rPr lang="en-US" sz="1600" dirty="0" smtClean="0"/>
                        <a:t>[Mio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transcripts]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1</a:t>
                      </a:r>
                    </a:p>
                    <a:p>
                      <a:r>
                        <a:rPr lang="en-US" sz="1600" dirty="0" smtClean="0"/>
                        <a:t>[Mio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sequenced</a:t>
                      </a:r>
                      <a:r>
                        <a:rPr lang="en-US" sz="1600" baseline="0" dirty="0" smtClean="0"/>
                        <a:t> reads]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2</a:t>
                      </a:r>
                    </a:p>
                    <a:p>
                      <a:r>
                        <a:rPr lang="en-US" sz="1600" dirty="0" smtClean="0"/>
                        <a:t>[Mio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transcripts]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2</a:t>
                      </a:r>
                    </a:p>
                    <a:p>
                      <a:r>
                        <a:rPr lang="en-US" sz="1600" dirty="0" smtClean="0"/>
                        <a:t>[Mio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sequenced</a:t>
                      </a:r>
                      <a:r>
                        <a:rPr lang="en-US" sz="1600" baseline="0" dirty="0" smtClean="0"/>
                        <a:t> reads]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66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66"/>
                          </a:solidFill>
                        </a:rPr>
                        <a:t>500</a:t>
                      </a:r>
                      <a:endParaRPr 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5429" y="5636381"/>
            <a:ext cx="8236857" cy="1052286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0" dirty="0" smtClean="0"/>
              <a:t>With RNA-</a:t>
            </a:r>
            <a:r>
              <a:rPr lang="en-US" b="0" dirty="0" err="1" smtClean="0"/>
              <a:t>seq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66"/>
                </a:solidFill>
              </a:rPr>
              <a:t>different amounts of starting material </a:t>
            </a:r>
            <a:r>
              <a:rPr lang="en-US" b="0" dirty="0" smtClean="0"/>
              <a:t>will give the </a:t>
            </a:r>
            <a:r>
              <a:rPr lang="en-US" b="0" dirty="0" smtClean="0">
                <a:solidFill>
                  <a:srgbClr val="00CC00"/>
                </a:solidFill>
              </a:rPr>
              <a:t>identical numbers of  reads</a:t>
            </a:r>
            <a:r>
              <a:rPr lang="en-US" b="0" dirty="0" smtClean="0"/>
              <a:t>!</a:t>
            </a:r>
          </a:p>
          <a:p>
            <a:pPr algn="l">
              <a:lnSpc>
                <a:spcPct val="120000"/>
              </a:lnSpc>
            </a:pPr>
            <a:r>
              <a:rPr lang="en-US" b="0" dirty="0" smtClean="0"/>
              <a:t>The read count for a gene is always relative to the counts for the other genes.</a:t>
            </a:r>
          </a:p>
        </p:txBody>
      </p:sp>
    </p:spTree>
    <p:extLst>
      <p:ext uri="{BB962C8B-B14F-4D97-AF65-F5344CB8AC3E}">
        <p14:creationId xmlns:p14="http://schemas.microsoft.com/office/powerpoint/2010/main" val="1581239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Accuracy: Isoform-level </a:t>
            </a:r>
            <a:r>
              <a:rPr lang="en-US" dirty="0" err="1" smtClean="0"/>
              <a:t>vs</a:t>
            </a:r>
            <a:r>
              <a:rPr lang="en-US" dirty="0" smtClean="0"/>
              <a:t> gene-level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78" y="1893696"/>
            <a:ext cx="4648200" cy="3975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69956"/>
            <a:ext cx="4242358" cy="3880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0" dirty="0" err="1" smtClean="0"/>
              <a:t>Soneson</a:t>
            </a:r>
            <a:r>
              <a:rPr lang="en-US" sz="1400" b="0" dirty="0" smtClean="0"/>
              <a:t> et al</a:t>
            </a:r>
            <a:r>
              <a:rPr lang="en-US" sz="1400" b="0" dirty="0"/>
              <a:t>. </a:t>
            </a:r>
            <a:r>
              <a:rPr lang="en-US" sz="1400" b="0" dirty="0" smtClean="0"/>
              <a:t>F1000, 2015</a:t>
            </a:r>
          </a:p>
        </p:txBody>
      </p:sp>
    </p:spTree>
    <p:extLst>
      <p:ext uri="{BB962C8B-B14F-4D97-AF65-F5344CB8AC3E}">
        <p14:creationId xmlns:p14="http://schemas.microsoft.com/office/powerpoint/2010/main" val="325573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Isoform level has higher variability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2" t="9702" r="22084" b="6251"/>
          <a:stretch/>
        </p:blipFill>
        <p:spPr bwMode="auto">
          <a:xfrm>
            <a:off x="635000" y="2446376"/>
            <a:ext cx="3947716" cy="35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2" t="10254" r="21805" b="6250"/>
          <a:stretch/>
        </p:blipFill>
        <p:spPr>
          <a:xfrm>
            <a:off x="4854222" y="2469444"/>
            <a:ext cx="3966250" cy="3479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98884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isoform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198884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gene level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060593" y="3949025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variance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594928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594928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38614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Cufflinks and 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Pachter</a:t>
            </a:r>
            <a:r>
              <a:rPr lang="en-US" dirty="0"/>
              <a:t>, L. Models for transcript quantification from RNA-Seq. </a:t>
            </a:r>
            <a:r>
              <a:rPr lang="en-US" i="1" dirty="0" err="1"/>
              <a:t>arXiv</a:t>
            </a:r>
            <a:r>
              <a:rPr lang="en-US" i="1" dirty="0"/>
              <a:t> preprint arXiv:1104.3889</a:t>
            </a:r>
            <a:r>
              <a:rPr lang="en-US" dirty="0"/>
              <a:t> (2011)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Trapnell</a:t>
            </a:r>
            <a:r>
              <a:rPr lang="en-US" dirty="0" smtClean="0"/>
              <a:t> </a:t>
            </a:r>
            <a:r>
              <a:rPr lang="en-US" dirty="0"/>
              <a:t>C, Williams BA, </a:t>
            </a:r>
            <a:r>
              <a:rPr lang="en-US" dirty="0" err="1"/>
              <a:t>Pertea</a:t>
            </a:r>
            <a:r>
              <a:rPr lang="en-US" dirty="0"/>
              <a:t> G, </a:t>
            </a:r>
            <a:r>
              <a:rPr lang="en-US" dirty="0" err="1"/>
              <a:t>Mortazavi</a:t>
            </a:r>
            <a:r>
              <a:rPr lang="en-US" dirty="0"/>
              <a:t> AM, Kwan G, van </a:t>
            </a:r>
            <a:r>
              <a:rPr lang="en-US" dirty="0" err="1"/>
              <a:t>Baren</a:t>
            </a:r>
            <a:r>
              <a:rPr lang="en-US" dirty="0"/>
              <a:t> MJ, </a:t>
            </a:r>
            <a:r>
              <a:rPr lang="en-US" dirty="0" err="1"/>
              <a:t>Salzberg</a:t>
            </a:r>
            <a:r>
              <a:rPr lang="en-US" dirty="0"/>
              <a:t> SL, </a:t>
            </a:r>
            <a:r>
              <a:rPr lang="en-US" dirty="0" err="1"/>
              <a:t>Wold</a:t>
            </a:r>
            <a:r>
              <a:rPr lang="en-US" dirty="0"/>
              <a:t> B, </a:t>
            </a:r>
            <a:r>
              <a:rPr lang="en-US" dirty="0" err="1"/>
              <a:t>Pachter</a:t>
            </a:r>
            <a:r>
              <a:rPr lang="en-US" dirty="0"/>
              <a:t> L.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Transcript assembly and quantification by RNA-Seq reveals unannotated transcripts and isoform switching during cell differentiation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>
                <a:hlinkClick r:id="rId3"/>
              </a:rPr>
              <a:t>Nature Biotechnology</a:t>
            </a:r>
            <a:r>
              <a:rPr lang="en-US" dirty="0"/>
              <a:t> doi:10.1038/nbt.</a:t>
            </a:r>
            <a:r>
              <a:rPr lang="en-US" dirty="0" smtClean="0"/>
              <a:t>1621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Roberts A, </a:t>
            </a:r>
            <a:r>
              <a:rPr lang="en-US" dirty="0" err="1"/>
              <a:t>Trapnell</a:t>
            </a:r>
            <a:r>
              <a:rPr lang="en-US" dirty="0"/>
              <a:t> C, </a:t>
            </a:r>
            <a:r>
              <a:rPr lang="en-US" dirty="0" err="1"/>
              <a:t>Donaghey</a:t>
            </a:r>
            <a:r>
              <a:rPr lang="en-US" dirty="0"/>
              <a:t> J, </a:t>
            </a:r>
            <a:r>
              <a:rPr lang="en-US" dirty="0" err="1"/>
              <a:t>Rinn</a:t>
            </a:r>
            <a:r>
              <a:rPr lang="en-US" dirty="0"/>
              <a:t> JL, </a:t>
            </a:r>
            <a:r>
              <a:rPr lang="en-US" dirty="0" err="1"/>
              <a:t>Pachter</a:t>
            </a:r>
            <a:r>
              <a:rPr lang="en-US" dirty="0"/>
              <a:t> L.</a:t>
            </a:r>
            <a:r>
              <a:rPr lang="en-US" b="1" dirty="0"/>
              <a:t> </a:t>
            </a:r>
            <a:r>
              <a:rPr lang="en-US" b="1" dirty="0">
                <a:hlinkClick r:id="rId4"/>
              </a:rPr>
              <a:t>Improving RNA-Seq expression estimates by correcting for fragment bias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>
                <a:hlinkClick r:id="rId5"/>
              </a:rPr>
              <a:t>Genome Biology</a:t>
            </a:r>
            <a:r>
              <a:rPr lang="en-US" dirty="0"/>
              <a:t> doi:10.1186/gb-2011-12-3-r22</a:t>
            </a:r>
          </a:p>
          <a:p>
            <a:r>
              <a:rPr lang="en-US" dirty="0" smtClean="0"/>
              <a:t>Roberts </a:t>
            </a:r>
            <a:r>
              <a:rPr lang="en-US" dirty="0"/>
              <a:t>A, Pimentel H, </a:t>
            </a:r>
            <a:r>
              <a:rPr lang="en-US" dirty="0" err="1"/>
              <a:t>Trapnell</a:t>
            </a:r>
            <a:r>
              <a:rPr lang="en-US" dirty="0"/>
              <a:t> C, </a:t>
            </a:r>
            <a:r>
              <a:rPr lang="en-US" dirty="0" err="1"/>
              <a:t>Pachter</a:t>
            </a:r>
            <a:r>
              <a:rPr lang="en-US" dirty="0"/>
              <a:t> L.</a:t>
            </a:r>
            <a:r>
              <a:rPr lang="en-US" b="1" dirty="0"/>
              <a:t> </a:t>
            </a:r>
            <a:r>
              <a:rPr lang="en-US" b="1" dirty="0">
                <a:hlinkClick r:id="rId6"/>
              </a:rPr>
              <a:t>Identification of novel transcripts in annotated genomes using RNA-Seq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>
                <a:hlinkClick r:id="rId7"/>
              </a:rPr>
              <a:t>Bioinformatics</a:t>
            </a:r>
            <a:r>
              <a:rPr lang="en-US" dirty="0"/>
              <a:t> doi:10.1093/bioinformatics/btr355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8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b="1" dirty="0" smtClean="0"/>
              <a:t>RSEM: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Li</a:t>
            </a:r>
            <a:r>
              <a:rPr lang="en-US" sz="1600" dirty="0"/>
              <a:t>, B. &amp; Dewey, C. N. RSEM: accurate transcript quantification from RNA-</a:t>
            </a:r>
            <a:r>
              <a:rPr lang="en-US" sz="1600" dirty="0" err="1"/>
              <a:t>Seq</a:t>
            </a:r>
            <a:r>
              <a:rPr lang="en-US" sz="1600" dirty="0"/>
              <a:t> data with or without a reference genome. </a:t>
            </a:r>
            <a:r>
              <a:rPr lang="en-US" sz="1600" i="1" dirty="0"/>
              <a:t>BMC Bioinformatics</a:t>
            </a:r>
            <a:r>
              <a:rPr lang="en-US" sz="1600" dirty="0"/>
              <a:t> </a:t>
            </a:r>
            <a:r>
              <a:rPr lang="en-US" sz="1600" b="1" dirty="0"/>
              <a:t>12</a:t>
            </a:r>
            <a:r>
              <a:rPr lang="en-US" sz="1600" dirty="0"/>
              <a:t>, 323 (2011)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MISO:</a:t>
            </a:r>
            <a:br>
              <a:rPr lang="en-US" sz="1600" b="1" dirty="0" smtClean="0"/>
            </a:br>
            <a:r>
              <a:rPr lang="en-US" sz="1600" dirty="0" smtClean="0"/>
              <a:t>Katz</a:t>
            </a:r>
            <a:r>
              <a:rPr lang="en-US" sz="1600" dirty="0"/>
              <a:t>, Y., Wang, E. T., </a:t>
            </a:r>
            <a:r>
              <a:rPr lang="en-US" sz="1600" dirty="0" err="1"/>
              <a:t>Airoldi</a:t>
            </a:r>
            <a:r>
              <a:rPr lang="en-US" sz="1600" dirty="0"/>
              <a:t>, E. M. &amp; Burge, C. B. Analysis and design of RNA sequencing experiments for identifying isoform regulation. </a:t>
            </a:r>
            <a:r>
              <a:rPr lang="en-US" sz="1600" i="1" dirty="0"/>
              <a:t>Nat Methods</a:t>
            </a:r>
            <a:r>
              <a:rPr lang="en-US" sz="1600" dirty="0"/>
              <a:t> </a:t>
            </a:r>
            <a:r>
              <a:rPr lang="en-US" sz="1600" b="1" dirty="0"/>
              <a:t>7</a:t>
            </a:r>
            <a:r>
              <a:rPr lang="en-US" sz="1600" dirty="0"/>
              <a:t>, 1009–1015 (2010)</a:t>
            </a:r>
            <a:endParaRPr lang="en-US" sz="1600" b="1" dirty="0" smtClean="0"/>
          </a:p>
          <a:p>
            <a:endParaRPr lang="en-US" sz="1600" b="1" dirty="0" smtClean="0"/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b="1" dirty="0" smtClean="0"/>
              <a:t>MMSEQ: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Turro</a:t>
            </a:r>
            <a:r>
              <a:rPr lang="en-US" sz="1600" dirty="0"/>
              <a:t>, E. </a:t>
            </a:r>
            <a:r>
              <a:rPr lang="en-US" sz="1600" i="1" dirty="0"/>
              <a:t>et al.</a:t>
            </a:r>
            <a:r>
              <a:rPr lang="en-US" sz="1600" dirty="0"/>
              <a:t> Haplotype and isoform specific expression estimation using multi-mapping RNA-</a:t>
            </a:r>
            <a:r>
              <a:rPr lang="en-US" sz="1600" dirty="0" err="1"/>
              <a:t>seq</a:t>
            </a:r>
            <a:r>
              <a:rPr lang="en-US" sz="1600" dirty="0"/>
              <a:t> reads. </a:t>
            </a:r>
            <a:r>
              <a:rPr lang="en-US" sz="1600" i="1" dirty="0"/>
              <a:t>Genome </a:t>
            </a:r>
            <a:r>
              <a:rPr lang="en-US" sz="1600" i="1" dirty="0" err="1"/>
              <a:t>Biol</a:t>
            </a:r>
            <a:r>
              <a:rPr lang="en-US" sz="1600" dirty="0"/>
              <a:t> </a:t>
            </a:r>
            <a:r>
              <a:rPr lang="en-US" sz="1600" b="1" dirty="0"/>
              <a:t>12</a:t>
            </a:r>
            <a:r>
              <a:rPr lang="en-US" sz="1600" dirty="0"/>
              <a:t>, R13 (2011)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NSMAP:</a:t>
            </a:r>
            <a:br>
              <a:rPr lang="en-US" sz="1600" b="1" dirty="0" smtClean="0"/>
            </a:br>
            <a:r>
              <a:rPr lang="en-US" sz="1600" dirty="0" smtClean="0"/>
              <a:t>Xia</a:t>
            </a:r>
            <a:r>
              <a:rPr lang="en-US" sz="1600" dirty="0"/>
              <a:t>, Z., Wen, J., Chang, C.-C. &amp; Zhou, X. NSMAP: a method for spliced isoforms identification and quantification from RNA-Seq. </a:t>
            </a:r>
            <a:r>
              <a:rPr lang="en-US" sz="1600" i="1" dirty="0"/>
              <a:t>BMC Bioinformatics</a:t>
            </a:r>
            <a:r>
              <a:rPr lang="en-US" sz="1600" dirty="0"/>
              <a:t> </a:t>
            </a:r>
            <a:r>
              <a:rPr lang="en-US" sz="1600" b="1" dirty="0"/>
              <a:t>12</a:t>
            </a:r>
            <a:r>
              <a:rPr lang="en-US" sz="1600" dirty="0"/>
              <a:t>, 162 (2011).</a:t>
            </a:r>
            <a:endParaRPr lang="en-US" sz="1600" b="1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665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Abundance of what???</a:t>
            </a:r>
          </a:p>
          <a:p>
            <a:r>
              <a:rPr lang="en-US" dirty="0" smtClean="0"/>
              <a:t>Biologically relevant:</a:t>
            </a:r>
          </a:p>
          <a:p>
            <a:pPr lvl="1"/>
            <a:r>
              <a:rPr lang="en-US" b="1" dirty="0" smtClean="0"/>
              <a:t>gene level:</a:t>
            </a:r>
          </a:p>
          <a:p>
            <a:pPr lvl="2"/>
            <a:r>
              <a:rPr lang="en-US" dirty="0" smtClean="0"/>
              <a:t># molecules transcribed from one gene locus</a:t>
            </a:r>
          </a:p>
          <a:p>
            <a:pPr lvl="1"/>
            <a:r>
              <a:rPr lang="en-US" b="1" dirty="0" smtClean="0"/>
              <a:t>isoform level:</a:t>
            </a:r>
          </a:p>
          <a:p>
            <a:pPr lvl="2"/>
            <a:r>
              <a:rPr lang="en-US" dirty="0" smtClean="0"/>
              <a:t># molecules of a specific isoform transcribed from one gene</a:t>
            </a:r>
          </a:p>
          <a:p>
            <a:r>
              <a:rPr lang="en-US" dirty="0" smtClean="0"/>
              <a:t>Feasible with RNA-</a:t>
            </a:r>
            <a:r>
              <a:rPr lang="en-US" dirty="0" err="1" smtClean="0"/>
              <a:t>seq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relative fractions</a:t>
            </a:r>
            <a:endParaRPr lang="en-US" dirty="0" smtClean="0"/>
          </a:p>
          <a:p>
            <a:r>
              <a:rPr lang="en-US" dirty="0" smtClean="0"/>
              <a:t>Really easy to get but not that useful:</a:t>
            </a:r>
          </a:p>
          <a:p>
            <a:pPr lvl="1"/>
            <a:r>
              <a:rPr lang="en-US" dirty="0" smtClean="0"/>
              <a:t># reads that uniquely map to a gene locus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	</a:t>
            </a:r>
            <a:r>
              <a:rPr lang="en-US" dirty="0" smtClean="0"/>
              <a:t>biased by length, discards information in multi-mappers</a:t>
            </a:r>
          </a:p>
          <a:p>
            <a:pPr lvl="1"/>
            <a:r>
              <a:rPr lang="en-US" dirty="0" smtClean="0"/>
              <a:t>#reads that map to gene locus (including multi-mappers)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disambiguation is not possible if you do not have abundance estimates of the isoforms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/>
              <a:t>Model-free Counting of Overlapping reads – Count Modes</a:t>
            </a:r>
            <a:endParaRPr lang="en-US" dirty="0"/>
          </a:p>
        </p:txBody>
      </p:sp>
      <p:pic>
        <p:nvPicPr>
          <p:cNvPr id="4" name="Content Placeholder 3" descr="count_mod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69" r="-32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369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Hierarchy</a:t>
            </a:r>
            <a:endParaRPr lang="en-US" dirty="0"/>
          </a:p>
        </p:txBody>
      </p:sp>
      <p:pic>
        <p:nvPicPr>
          <p:cNvPr id="4" name="Content Placeholder 3" descr="Screen Shot 2012-10-25 at 17.57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90" r="-15590"/>
          <a:stretch>
            <a:fillRect/>
          </a:stretch>
        </p:blipFill>
        <p:spPr/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096000" y="6488113"/>
            <a:ext cx="304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45 Light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  <a:buClr>
                <a:srgbClr val="0099FF"/>
              </a:buClr>
              <a:buFont typeface="Times" charset="0"/>
              <a:buNone/>
            </a:pPr>
            <a:r>
              <a:rPr lang="en-US" sz="1800" b="0" dirty="0" err="1" smtClean="0"/>
              <a:t>Pachter</a:t>
            </a:r>
            <a:r>
              <a:rPr lang="en-US" sz="1800" b="0" dirty="0" smtClean="0"/>
              <a:t> 2011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0094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36979"/>
              </p:ext>
            </p:extLst>
          </p:nvPr>
        </p:nvGraphicFramePr>
        <p:xfrm>
          <a:off x="1303338" y="2544762"/>
          <a:ext cx="62865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6286500" imgH="2857500" progId="Equation.3">
                  <p:embed/>
                </p:oleObj>
              </mc:Choice>
              <mc:Fallback>
                <p:oleObj name="Equation" r:id="rId3" imgW="6286500" imgH="285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3338" y="2544762"/>
                        <a:ext cx="62865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145" y="5781526"/>
            <a:ext cx="7704666" cy="9797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0" dirty="0" smtClean="0"/>
              <a:t>The normalization factor is the weighted mean length of the transcripts.</a:t>
            </a:r>
          </a:p>
        </p:txBody>
      </p:sp>
    </p:spTree>
    <p:extLst>
      <p:ext uri="{BB962C8B-B14F-4D97-AF65-F5344CB8AC3E}">
        <p14:creationId xmlns:p14="http://schemas.microsoft.com/office/powerpoint/2010/main" val="391539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1983620"/>
            <a:ext cx="8128000" cy="11732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0" dirty="0" smtClean="0"/>
              <a:t>Estimation of the probability that a read is from a specific transcript: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24789"/>
              </p:ext>
            </p:extLst>
          </p:nvPr>
        </p:nvGraphicFramePr>
        <p:xfrm>
          <a:off x="1346200" y="5212594"/>
          <a:ext cx="927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3" imgW="927100" imgH="800100" progId="Equation.3">
                  <p:embed/>
                </p:oleObj>
              </mc:Choice>
              <mc:Fallback>
                <p:oleObj name="Equation" r:id="rId3" imgW="9271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6200" y="5212594"/>
                        <a:ext cx="927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000" y="4237452"/>
            <a:ext cx="8128000" cy="8305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0" dirty="0" smtClean="0"/>
              <a:t>Abundance estimates: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39925"/>
              </p:ext>
            </p:extLst>
          </p:nvPr>
        </p:nvGraphicFramePr>
        <p:xfrm>
          <a:off x="1377836" y="3319689"/>
          <a:ext cx="492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5" imgW="4927600" imgH="787400" progId="Equation.3">
                  <p:embed/>
                </p:oleObj>
              </mc:Choice>
              <mc:Fallback>
                <p:oleObj name="Equation" r:id="rId5" imgW="49276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7836" y="3319689"/>
                        <a:ext cx="4927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46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expression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Per </a:t>
            </a:r>
            <a:r>
              <a:rPr lang="en-US" dirty="0" err="1" smtClean="0"/>
              <a:t>Kilobase</a:t>
            </a:r>
            <a:r>
              <a:rPr lang="en-US" dirty="0" smtClean="0"/>
              <a:t> per Million of mapped reads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Transcripts Per Million Transcripts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Preferable is TPM because it is independent of the </a:t>
            </a:r>
            <a:r>
              <a:rPr lang="en-US" dirty="0" err="1" smtClean="0"/>
              <a:t>transcriptome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0188"/>
              </p:ext>
            </p:extLst>
          </p:nvPr>
        </p:nvGraphicFramePr>
        <p:xfrm>
          <a:off x="3067050" y="4279828"/>
          <a:ext cx="4330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" imgW="4330700" imgH="800100" progId="Equation.3">
                  <p:embed/>
                </p:oleObj>
              </mc:Choice>
              <mc:Fallback>
                <p:oleObj name="Equation" r:id="rId3" imgW="43307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7050" y="4279828"/>
                        <a:ext cx="43307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12097"/>
              </p:ext>
            </p:extLst>
          </p:nvPr>
        </p:nvGraphicFramePr>
        <p:xfrm>
          <a:off x="2851150" y="2767969"/>
          <a:ext cx="4762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5" imgW="4762500" imgH="800100" progId="Equation.3">
                  <p:embed/>
                </p:oleObj>
              </mc:Choice>
              <mc:Fallback>
                <p:oleObj name="Equation" r:id="rId5" imgW="47625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1150" y="2767969"/>
                        <a:ext cx="4762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420869"/>
      </p:ext>
    </p:extLst>
  </p:cSld>
  <p:clrMapOvr>
    <a:masterClrMapping/>
  </p:clrMapOvr>
</p:sld>
</file>

<file path=ppt/theme/theme1.xml><?xml version="1.0" encoding="utf-8"?>
<a:theme xmlns:a="http://schemas.openxmlformats.org/drawingml/2006/main" name="FGCZ-2007-03">
  <a:themeElements>
    <a:clrScheme name="FGCZ-2007-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GCZ-2007-03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FF"/>
          </a:buClr>
          <a:buSzTx/>
          <a:buFont typeface="Times" charset="0"/>
          <a:buNone/>
          <a:tabLst/>
          <a:defRPr kumimoji="0" lang="de-D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45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FF"/>
          </a:buClr>
          <a:buSzTx/>
          <a:buFont typeface="Times" charset="0"/>
          <a:buNone/>
          <a:tabLst/>
          <a:defRPr kumimoji="0" lang="de-D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45 Light" charset="0"/>
          </a:defRPr>
        </a:defPPr>
      </a:lstStyle>
    </a:lnDef>
    <a:txDef>
      <a:spPr>
        <a:noFill/>
      </a:spPr>
      <a:bodyPr wrap="square" rtlCol="0">
        <a:normAutofit fontScale="70000" lnSpcReduction="20000"/>
      </a:bodyPr>
      <a:lstStyle>
        <a:defPPr algn="l">
          <a:lnSpc>
            <a:spcPct val="120000"/>
          </a:lnSpc>
          <a:defRPr b="0" dirty="0" smtClean="0"/>
        </a:defPPr>
      </a:lstStyle>
    </a:txDef>
  </a:objectDefaults>
  <a:extraClrSchemeLst>
    <a:extraClrScheme>
      <a:clrScheme name="FGCZ-2007-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CZ-2007-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CZ-2007-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FGCZ-2007-03</Template>
  <TotalTime>26720</TotalTime>
  <Words>796</Words>
  <Application>Microsoft Macintosh PowerPoint</Application>
  <PresentationFormat>On-screen Show (4:3)</PresentationFormat>
  <Paragraphs>175</Paragraphs>
  <Slides>33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FGCZ-2007-03</vt:lpstr>
      <vt:lpstr>Equation</vt:lpstr>
      <vt:lpstr>PowerPoint Presentation</vt:lpstr>
      <vt:lpstr>RNA-seq isoform quantification problem: How many transcripts?</vt:lpstr>
      <vt:lpstr>RNA-seq comes with absolute counts but relative abundances</vt:lpstr>
      <vt:lpstr>Abundance estimates</vt:lpstr>
      <vt:lpstr>Model-free Counting of Overlapping reads – Count Modes</vt:lpstr>
      <vt:lpstr>Model Hierarchy</vt:lpstr>
      <vt:lpstr>RNA-seq model</vt:lpstr>
      <vt:lpstr>RNA-seq model</vt:lpstr>
      <vt:lpstr>Definition of expression levels</vt:lpstr>
      <vt:lpstr>Maximum Likelihood Estimation</vt:lpstr>
      <vt:lpstr>Effective Transcript Length</vt:lpstr>
      <vt:lpstr>Multi-reads</vt:lpstr>
      <vt:lpstr>Considering Multi-reads</vt:lpstr>
      <vt:lpstr>Iterative Estimation</vt:lpstr>
      <vt:lpstr>Expectation-Maximization Estimation</vt:lpstr>
      <vt:lpstr>PowerPoint Presentation</vt:lpstr>
      <vt:lpstr>Transcript abundance estimation with Cufflinks</vt:lpstr>
      <vt:lpstr>General Formulation of Abundance Estimation</vt:lpstr>
      <vt:lpstr>Example Implementations</vt:lpstr>
      <vt:lpstr>Implementations of Generative Models</vt:lpstr>
      <vt:lpstr>Fast approaches to get the Read-Transcript Compatibility Matrix</vt:lpstr>
      <vt:lpstr>Sailfish</vt:lpstr>
      <vt:lpstr>PowerPoint Presentation</vt:lpstr>
      <vt:lpstr>Salmon</vt:lpstr>
      <vt:lpstr>Quantification with pseudo-alignments</vt:lpstr>
      <vt:lpstr>Performance comparison</vt:lpstr>
      <vt:lpstr>Performance Comparison</vt:lpstr>
      <vt:lpstr>Read Counting Accuracy</vt:lpstr>
      <vt:lpstr>Uniqueness: Isoform-level vs gene-level</vt:lpstr>
      <vt:lpstr>Accuracy: Isoform-level vs gene-level</vt:lpstr>
      <vt:lpstr>Isoform level has higher variability</vt:lpstr>
      <vt:lpstr>Cufflinks and Related</vt:lpstr>
      <vt:lpstr>PowerPoint Presentation</vt:lpstr>
    </vt:vector>
  </TitlesOfParts>
  <Company>FGCZ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Hubert</dc:creator>
  <cp:lastModifiedBy>Hubert Rehrauer</cp:lastModifiedBy>
  <cp:revision>942</cp:revision>
  <cp:lastPrinted>2011-12-11T21:57:56Z</cp:lastPrinted>
  <dcterms:created xsi:type="dcterms:W3CDTF">2011-12-11T20:54:57Z</dcterms:created>
  <dcterms:modified xsi:type="dcterms:W3CDTF">2016-11-07T07:03:11Z</dcterms:modified>
</cp:coreProperties>
</file>