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16"/>
  </p:handoutMasterIdLst>
  <p:sldIdLst>
    <p:sldId id="256" r:id="rId3"/>
    <p:sldId id="258" r:id="rId4"/>
    <p:sldId id="262" r:id="rId5"/>
    <p:sldId id="259" r:id="rId6"/>
    <p:sldId id="260" r:id="rId7"/>
    <p:sldId id="264" r:id="rId9"/>
    <p:sldId id="265" r:id="rId10"/>
    <p:sldId id="266" r:id="rId11"/>
    <p:sldId id="268" r:id="rId12"/>
    <p:sldId id="269" r:id="rId13"/>
    <p:sldId id="270" r:id="rId14"/>
    <p:sldId id="271" r:id="rId1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59"/>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1. 代码重用（Code Reusability）</a:t>
            </a:r>
            <a:endParaRPr lang="zh-CN" altLang="en-US"/>
          </a:p>
          <a:p>
            <a:r>
              <a:rPr lang="zh-CN" altLang="en-US"/>
              <a:t>继承使得程序员能够创建新的类，通过继承已有的类来重用代码，避免了重复编写相似代码。</a:t>
            </a:r>
            <a:endParaRPr lang="zh-CN" altLang="en-US"/>
          </a:p>
          <a:p>
            <a:r>
              <a:rPr lang="zh-CN" altLang="en-US"/>
              <a:t>例如，如果你有一个基类Animal，你可以创建Dog、Cat等派生类，这些类继承了Animal类的属性和方法，减少了重复的代码。</a:t>
            </a:r>
            <a:endParaRPr lang="zh-CN" altLang="en-US"/>
          </a:p>
          <a:p>
            <a:r>
              <a:rPr lang="zh-CN" altLang="en-US"/>
              <a:t>2. 模块化（Modularity）</a:t>
            </a:r>
            <a:endParaRPr lang="zh-CN" altLang="en-US"/>
          </a:p>
          <a:p>
            <a:r>
              <a:rPr lang="zh-CN" altLang="en-US"/>
              <a:t>OOP将程序分解为多个独立的对象，每个对象都是封装的，拥有自己的数据和方法。这种结构使得系统更容易管理和理解。</a:t>
            </a:r>
            <a:endParaRPr lang="zh-CN" altLang="en-US"/>
          </a:p>
          <a:p>
            <a:r>
              <a:rPr lang="zh-CN" altLang="en-US"/>
              <a:t>每个对象都可以视为一个模块，开发人员可以独立开发、测试、调试每个模块，而不需要担心其他模块的实现细节。</a:t>
            </a:r>
            <a:endParaRPr lang="zh-CN" altLang="en-US"/>
          </a:p>
          <a:p>
            <a:r>
              <a:rPr lang="zh-CN" altLang="en-US"/>
              <a:t>3. 灵活性和扩展性（Flexibility and Extensibility）</a:t>
            </a:r>
            <a:endParaRPr lang="zh-CN" altLang="en-US"/>
          </a:p>
          <a:p>
            <a:r>
              <a:rPr lang="zh-CN" altLang="en-US"/>
              <a:t>通过多态，OOP允许你使用相同的接口（方法名）来处理不同类型的对象，不同的对象可以表现出不同的行为。这使得系统能够灵活应对变化和扩展。</a:t>
            </a:r>
            <a:endParaRPr lang="zh-CN" altLang="en-US"/>
          </a:p>
          <a:p>
            <a:r>
              <a:rPr lang="zh-CN" altLang="en-US"/>
              <a:t>例如，你可以设计一个Shape类并用多态来处理不同形状（圆形、矩形等）的绘制，而不需要修改原来的代码。</a:t>
            </a:r>
            <a:endParaRPr lang="zh-CN" altLang="en-US"/>
          </a:p>
          <a:p>
            <a:r>
              <a:rPr lang="zh-CN" altLang="en-US"/>
              <a:t>4. 易于维护（Maintainability）</a:t>
            </a:r>
            <a:endParaRPr lang="zh-CN" altLang="en-US"/>
          </a:p>
          <a:p>
            <a:r>
              <a:rPr lang="zh-CN" altLang="en-US"/>
              <a:t>由于OOP中对象是独立的，每个对象的内部实现对其他对象是隐藏的，程序的修改和维护变得更加容易。修改一个对象的实现不影响其他部分的功能。</a:t>
            </a:r>
            <a:endParaRPr lang="zh-CN" altLang="en-US"/>
          </a:p>
          <a:p>
            <a:r>
              <a:rPr lang="zh-CN" altLang="en-US"/>
              <a:t>封装（Encapsulation）使得每个对象的内部数据和行为都被封装在对象内部，减少了外部对其的依赖，提高了代码的可维护性。</a:t>
            </a:r>
            <a:endParaRPr lang="zh-CN" altLang="en-US"/>
          </a:p>
          <a:p>
            <a:r>
              <a:rPr lang="zh-CN" altLang="en-US"/>
              <a:t>5. 易于理解（Understandability）</a:t>
            </a:r>
            <a:endParaRPr lang="zh-CN" altLang="en-US"/>
          </a:p>
          <a:p>
            <a:r>
              <a:rPr lang="zh-CN" altLang="en-US"/>
              <a:t>OOP通过模拟现实世界中的对象和行为，使得程序的结构和概念更加贴近人类的认知方式。因此，OOP程序更容易理解和学习，尤其是对那些来自其他领域的人来说。</a:t>
            </a:r>
            <a:endParaRPr lang="zh-CN" altLang="en-US"/>
          </a:p>
          <a:p>
            <a:r>
              <a:rPr lang="zh-CN" altLang="en-US"/>
              <a:t>例如，设计一个“银行账户”类，包含存款、取款、查询余额等方法，比传统过程式编程更加符合人类的直觉。</a:t>
            </a:r>
            <a:endParaRPr lang="zh-CN" altLang="en-US"/>
          </a:p>
          <a:p>
            <a:r>
              <a:rPr lang="zh-CN" altLang="en-US"/>
              <a:t>6. 数据安全性（Data Security）</a:t>
            </a:r>
            <a:endParaRPr lang="zh-CN" altLang="en-US"/>
          </a:p>
          <a:p>
            <a:r>
              <a:rPr lang="zh-CN" altLang="en-US"/>
              <a:t>通过封装，OOP将对象的数据隐藏在内部，只允许通过特定的公开方法访问或修改数据，从而提高了数据的安全性。</a:t>
            </a:r>
            <a:endParaRPr lang="zh-CN" altLang="en-US"/>
          </a:p>
          <a:p>
            <a:r>
              <a:rPr lang="zh-CN" altLang="en-US"/>
              <a:t>例如，可以通过getter和setter方法来限制对类属性的访问，确保数据始终处于有效状态。</a:t>
            </a:r>
            <a:endParaRPr lang="zh-CN" altLang="en-US"/>
          </a:p>
          <a:p>
            <a:r>
              <a:rPr lang="zh-CN" altLang="en-US"/>
              <a:t>7. 分布式开发（Distributed Development）</a:t>
            </a:r>
            <a:endParaRPr lang="zh-CN" altLang="en-US"/>
          </a:p>
          <a:p>
            <a:r>
              <a:rPr lang="zh-CN" altLang="en-US"/>
              <a:t>在面向对象编程中，多个开发人员可以在不同的对象和类上同时工作，减少了开发过程中的相互依赖和冲突，促进了团队合作。</a:t>
            </a:r>
            <a:endParaRPr lang="zh-CN" altLang="en-US"/>
          </a:p>
          <a:p>
            <a:r>
              <a:rPr lang="zh-CN" altLang="en-US"/>
              <a:t>例如，开发一个大型的电子商务系统时，一个团队可以负责开发用户管理模块，另一个团队可以负责订单管理模块，大家可以同时工作而不会互相影响。</a:t>
            </a:r>
            <a:endParaRPr lang="zh-CN" altLang="en-US"/>
          </a:p>
          <a:p>
            <a:r>
              <a:rPr lang="zh-CN" altLang="en-US"/>
              <a:t>8. 减少复杂性（Reduced Complexity）</a:t>
            </a:r>
            <a:endParaRPr lang="zh-CN" altLang="en-US"/>
          </a:p>
          <a:p>
            <a:r>
              <a:rPr lang="zh-CN" altLang="en-US"/>
              <a:t>OOP通过抽象（Abstraction）隐藏了实现细节，程序员只需要关注类和对象的行为和接口，而不必关心它们的内部实现。</a:t>
            </a:r>
            <a:endParaRPr lang="zh-CN" altLang="en-US"/>
          </a:p>
          <a:p>
            <a:r>
              <a:rPr lang="zh-CN" altLang="en-US"/>
              <a:t>这种抽象化帮助程序员从复杂的系统细节中抽离出来，提高了开发效率和程序的可维护性。</a:t>
            </a:r>
            <a:endParaRPr lang="zh-CN" altLang="en-US"/>
          </a:p>
          <a:p>
            <a:r>
              <a:rPr lang="zh-CN" altLang="en-US"/>
              <a:t>9. 支持设计模式（Support for Design Patterns）</a:t>
            </a:r>
            <a:endParaRPr lang="zh-CN" altLang="en-US"/>
          </a:p>
          <a:p>
            <a:r>
              <a:rPr lang="zh-CN" altLang="en-US"/>
              <a:t>OOP鼓励采用各种常见的设计模式（如工厂模式、观察者模式、单例模式等），这些模式提供了一种标准化的方式来解决常见的编程问题。</a:t>
            </a:r>
            <a:endParaRPr lang="zh-CN" altLang="en-US"/>
          </a:p>
          <a:p>
            <a:r>
              <a:rPr lang="zh-CN" altLang="en-US"/>
              <a:t>使用设计模式可以提高代码的可重用性、可扩展性和可维护性。</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1. 代码重复（Code Duplication）</a:t>
            </a:r>
            <a:endParaRPr lang="zh-CN" altLang="en-US"/>
          </a:p>
          <a:p>
            <a:r>
              <a:rPr lang="zh-CN" altLang="en-US"/>
              <a:t>设计模式的一个重要作用是避免代码重复（DRY原则：Don’t Repeat Yourself）。如果没有设计模式，开发人员可能会在多个地方重复实现相似的功能，导致代码的冗余。</a:t>
            </a:r>
            <a:endParaRPr lang="zh-CN" altLang="en-US"/>
          </a:p>
          <a:p>
            <a:r>
              <a:rPr lang="zh-CN" altLang="en-US"/>
              <a:t>例如，很多类可能会有相似的初始化代码、相似的验证逻辑等，若没有使用设计模式（如工厂模式），这些逻辑可能会被重复编写和维护，增加了维护成本。</a:t>
            </a:r>
            <a:endParaRPr lang="zh-CN" altLang="en-US"/>
          </a:p>
          <a:p>
            <a:r>
              <a:rPr lang="zh-CN" altLang="en-US"/>
              <a:t>2. 难以扩展（Hard to Extend）</a:t>
            </a:r>
            <a:endParaRPr lang="zh-CN" altLang="en-US"/>
          </a:p>
          <a:p>
            <a:r>
              <a:rPr lang="zh-CN" altLang="en-US"/>
              <a:t>面向对象编程本身鼓励代码的扩展和复用，但没有设计模式时，系统的扩展性往往较差。设计模式提供了一些通用的解决方案，如策略模式、装饰器模式、模板方法模式等，这些模式使得系统在不修改现有代码的情况下，可以更容易地增加新功能。</a:t>
            </a:r>
            <a:endParaRPr lang="zh-CN" altLang="en-US"/>
          </a:p>
          <a:p>
            <a:r>
              <a:rPr lang="zh-CN" altLang="en-US"/>
              <a:t>例如，如果没有使用策略模式，在添加新的支付方式时，可能需要修改多个类，造成代码耦合和修改的困难。</a:t>
            </a:r>
            <a:endParaRPr lang="zh-CN" altLang="en-US"/>
          </a:p>
          <a:p>
            <a:r>
              <a:rPr lang="zh-CN" altLang="en-US"/>
              <a:t>3. 高耦合（High Coupling）</a:t>
            </a:r>
            <a:endParaRPr lang="zh-CN" altLang="en-US"/>
          </a:p>
          <a:p>
            <a:r>
              <a:rPr lang="zh-CN" altLang="en-US"/>
              <a:t>设计模式通常通过减少类和模块之间的耦合来提升系统的灵活性。没有设计模式时，系统的类和模块之间可能会紧密耦合，导致修改和扩展变得困难。</a:t>
            </a:r>
            <a:endParaRPr lang="zh-CN" altLang="en-US"/>
          </a:p>
          <a:p>
            <a:r>
              <a:rPr lang="zh-CN" altLang="en-US"/>
              <a:t>例如，如果没有使用观察者模式，当需要修改某个对象时，其他依赖这个对象的对象可能也需要被修改，增加了维护的复杂度。</a:t>
            </a:r>
            <a:endParaRPr lang="zh-CN" altLang="en-US"/>
          </a:p>
          <a:p>
            <a:r>
              <a:rPr lang="zh-CN" altLang="en-US"/>
              <a:t>4. 不易维护和理解（Hard to Maintain and Understand）</a:t>
            </a:r>
            <a:endParaRPr lang="zh-CN" altLang="en-US"/>
          </a:p>
          <a:p>
            <a:r>
              <a:rPr lang="zh-CN" altLang="en-US"/>
              <a:t>面向对象编程强调对象之间的交互和消息传递，但没有设计模式时，程序的结构可能不清晰，开发人员需要花费更多的时间去理解代码。设计模式为代码提供了清晰的结构和规则，帮助开发人员快速理解和维护。</a:t>
            </a:r>
            <a:endParaRPr lang="zh-CN" altLang="en-US"/>
          </a:p>
          <a:p>
            <a:r>
              <a:rPr lang="zh-CN" altLang="en-US"/>
              <a:t>例如，单例模式帮助保证一个类只有一个实例，避免了对象在系统中无意间创建多个实例的复杂性，而没有设计模式时可能导致多个地方不一致的实例。</a:t>
            </a:r>
            <a:endParaRPr lang="zh-CN" altLang="en-US"/>
          </a:p>
          <a:p>
            <a:r>
              <a:rPr lang="zh-CN" altLang="en-US"/>
              <a:t>5. 性能问题（Performance Issues）</a:t>
            </a:r>
            <a:endParaRPr lang="zh-CN" altLang="en-US"/>
          </a:p>
          <a:p>
            <a:r>
              <a:rPr lang="zh-CN" altLang="en-US"/>
              <a:t>某些设计模式在优化代码结构和灵活性方面非常有效，但没有使用设计模式时，可能会导致一些性能问题。例如，如果没有使用享元模式，可能会导致大量的重复对象实例化，从而浪费内存和资源。</a:t>
            </a:r>
            <a:endParaRPr lang="zh-CN" altLang="en-US"/>
          </a:p>
          <a:p>
            <a:r>
              <a:rPr lang="zh-CN" altLang="en-US"/>
              <a:t>享元模式通过共享相似对象，避免了过多的对象创建，提升了性能和内存利用率。</a:t>
            </a:r>
            <a:endParaRPr lang="zh-CN" altLang="en-US"/>
          </a:p>
          <a:p>
            <a:r>
              <a:rPr lang="zh-CN" altLang="en-US"/>
              <a:t>6. 违反开闭原则（Violation of the Open/Closed Principle）</a:t>
            </a:r>
            <a:endParaRPr lang="zh-CN" altLang="en-US"/>
          </a:p>
          <a:p>
            <a:r>
              <a:rPr lang="zh-CN" altLang="en-US"/>
              <a:t>OOP的开闭原则（Open/Closed Principle）要求软件实体应该对扩展开放，对修改关闭。设计模式提供了许多解决方案来遵循这个原则，减少对现有代码的修改。</a:t>
            </a:r>
            <a:endParaRPr lang="zh-CN" altLang="en-US"/>
          </a:p>
          <a:p>
            <a:r>
              <a:rPr lang="zh-CN" altLang="en-US"/>
              <a:t>没有设计模式时，往往需要直接修改原有代码来适应新的需求，违背了开闭原则，增加了出错的风险。</a:t>
            </a:r>
            <a:endParaRPr lang="zh-CN" altLang="en-US"/>
          </a:p>
          <a:p>
            <a:r>
              <a:rPr lang="zh-CN" altLang="en-US"/>
              <a:t>7. 不适合团队协作（Not Suitable for Team Collaboration）</a:t>
            </a:r>
            <a:endParaRPr lang="zh-CN" altLang="en-US"/>
          </a:p>
          <a:p>
            <a:r>
              <a:rPr lang="zh-CN" altLang="en-US"/>
              <a:t>设计模式提供了一种标准化的解决方案和代码结构，使得团队成员能够遵循统一的编码规范和设计风格。没有设计模式时，团队成员可能会采用不同的实现方式，导致代码风格不统一，影响代码的可维护性和协作效率。</a:t>
            </a:r>
            <a:endParaRPr lang="zh-CN" altLang="en-US"/>
          </a:p>
          <a:p>
            <a:r>
              <a:rPr lang="zh-CN" altLang="en-US"/>
              <a:t>例如，工厂模式提供了一个统一的对象创建方式，避免了多个类使用不同的创建方式，提升了代码的一致性。</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sym typeface="+mn-ea"/>
              </a:rPr>
              <a:t>面向对象程序设计 (OOP)</a:t>
            </a:r>
            <a:endParaRPr lang="zh-CN" altLang="en-US"/>
          </a:p>
        </p:txBody>
      </p:sp>
      <p:sp>
        <p:nvSpPr>
          <p:cNvPr id="3" name="副标题 2"/>
          <p:cNvSpPr>
            <a:spLocks noGrp="1"/>
          </p:cNvSpPr>
          <p:nvPr>
            <p:ph type="subTitle" idx="1"/>
          </p:nvPr>
        </p:nvSpPr>
        <p:spPr/>
        <p:txBody>
          <a:bodyPr/>
          <a:p>
            <a:r>
              <a:rPr lang="zh-CN" altLang="en-US">
                <a:sym typeface="+mn-ea"/>
              </a:rPr>
              <a:t>降低系统复杂度，降低人理解的成本</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建造者模式：通过逐步构建的方式创建复杂对象</a:t>
            </a:r>
            <a:endParaRPr lang="zh-CN" altLang="en-US"/>
          </a:p>
        </p:txBody>
      </p:sp>
      <p:sp>
        <p:nvSpPr>
          <p:cNvPr id="3" name="内容占位符 2"/>
          <p:cNvSpPr>
            <a:spLocks noGrp="1"/>
          </p:cNvSpPr>
          <p:nvPr>
            <p:ph idx="1"/>
          </p:nvPr>
        </p:nvSpPr>
        <p:spPr/>
        <p:txBody>
          <a:bodyPr/>
          <a:p>
            <a:r>
              <a:rPr lang="zh-CN" altLang="en-US"/>
              <a:t>分离构建过程和表示，使得构建过程更加灵活，可以构建不同的表示。</a:t>
            </a:r>
            <a:endParaRPr lang="zh-CN" altLang="en-US"/>
          </a:p>
          <a:p>
            <a:r>
              <a:rPr lang="zh-CN" altLang="en-US"/>
              <a:t>可以更好地控制构建过程，隐藏具体构建细节。</a:t>
            </a:r>
            <a:endParaRPr lang="zh-CN" altLang="en-US"/>
          </a:p>
          <a:p>
            <a:r>
              <a:rPr lang="zh-CN" altLang="en-US"/>
              <a:t>代码复用性高，可以在不同的构建过程中重复使用相同的建造者。</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单例模式：确保一个类只有一个实例，供全局</a:t>
            </a:r>
            <a:r>
              <a:rPr lang="zh-CN" altLang="en-US"/>
              <a:t>访问</a:t>
            </a:r>
            <a:endParaRPr lang="zh-CN" altLang="en-US"/>
          </a:p>
        </p:txBody>
      </p:sp>
      <p:sp>
        <p:nvSpPr>
          <p:cNvPr id="3" name="内容占位符 2"/>
          <p:cNvSpPr>
            <a:spLocks noGrp="1"/>
          </p:cNvSpPr>
          <p:nvPr>
            <p:ph idx="1"/>
          </p:nvPr>
        </p:nvSpPr>
        <p:spPr/>
        <p:txBody>
          <a:bodyPr/>
          <a:p>
            <a:r>
              <a:rPr lang="zh-CN" altLang="en-US"/>
              <a:t>内存中只有一个实例，减少内存开销，尤其是频繁创建和销毁实例时（如管理学院首页页面缓存）。</a:t>
            </a:r>
            <a:endParaRPr lang="zh-CN" altLang="en-US"/>
          </a:p>
          <a:p>
            <a:r>
              <a:rPr lang="zh-CN" altLang="en-US"/>
              <a:t>避免资源的多重占用（如写文件操作）</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原型模式：创建当前对象的克隆，减少创建对象的</a:t>
            </a:r>
            <a:r>
              <a:rPr lang="zh-CN" altLang="en-US"/>
              <a:t>代价</a:t>
            </a:r>
            <a:endParaRPr lang="zh-CN" altLang="en-US"/>
          </a:p>
        </p:txBody>
      </p:sp>
      <p:sp>
        <p:nvSpPr>
          <p:cNvPr id="3" name="内容占位符 2"/>
          <p:cNvSpPr>
            <a:spLocks noGrp="1"/>
          </p:cNvSpPr>
          <p:nvPr>
            <p:ph idx="1"/>
          </p:nvPr>
        </p:nvSpPr>
        <p:spPr/>
        <p:txBody>
          <a:bodyPr/>
          <a:p>
            <a:r>
              <a:rPr lang="zh-CN" altLang="en-US"/>
              <a:t>性能提高</a:t>
            </a:r>
            <a:endParaRPr lang="zh-CN" altLang="en-US"/>
          </a:p>
          <a:p>
            <a:r>
              <a:rPr lang="zh-CN" altLang="en-US"/>
              <a:t>避免构造函数的约束</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面向对象</a:t>
            </a:r>
            <a:r>
              <a:rPr lang="zh-CN" altLang="en-US">
                <a:sym typeface="+mn-ea"/>
              </a:rPr>
              <a:t>程序设计</a:t>
            </a:r>
            <a:r>
              <a:rPr lang="zh-CN" altLang="en-US">
                <a:sym typeface="+mn-ea"/>
              </a:rPr>
              <a:t>的原则：</a:t>
            </a:r>
            <a:endParaRPr lang="zh-CN" altLang="en-US"/>
          </a:p>
        </p:txBody>
      </p:sp>
      <p:sp>
        <p:nvSpPr>
          <p:cNvPr id="3" name="内容占位符 2"/>
          <p:cNvSpPr>
            <a:spLocks noGrp="1"/>
          </p:cNvSpPr>
          <p:nvPr>
            <p:ph idx="1"/>
          </p:nvPr>
        </p:nvSpPr>
        <p:spPr/>
        <p:txBody>
          <a:bodyPr/>
          <a:p>
            <a:r>
              <a:rPr lang="zh-CN" altLang="en-US"/>
              <a:t>封装 (Encapsulation)：把数据（属性）和操作数据的方法（行为）捆绑在一起，外界通过公开的接口与对象进行交互，而不是直接操作数据。</a:t>
            </a:r>
            <a:endParaRPr lang="zh-CN" altLang="en-US"/>
          </a:p>
          <a:p>
            <a:r>
              <a:rPr lang="zh-CN" altLang="en-US"/>
              <a:t>继承 (Inheritance)：子类可以继承父类的属性和方法，实现代码复用。通过继承，程序具有更好的扩展性和灵活性。</a:t>
            </a:r>
            <a:endParaRPr lang="zh-CN" altLang="en-US"/>
          </a:p>
          <a:p>
            <a:r>
              <a:rPr lang="zh-CN" altLang="en-US"/>
              <a:t>多态 (Polymorphism)：同一个操作作用于不同的对象时，可以表现出不同的行为。它允许对象在不同的上下文中以不同的方式响应相同的消息。</a:t>
            </a:r>
            <a:endParaRPr lang="zh-CN" altLang="en-US"/>
          </a:p>
          <a:p>
            <a:r>
              <a:rPr lang="zh-CN" altLang="en-US"/>
              <a:t>抽象 (Abstraction)：通过定义抽象类或接口，隐藏对象的具体实现，只暴露重要的功能或操作，简化复杂性。</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面向过程：</a:t>
            </a:r>
            <a:r>
              <a:rPr lang="zh-CN" altLang="en-US"/>
              <a:t>举例</a:t>
            </a:r>
            <a:endParaRPr lang="zh-CN" altLang="en-US"/>
          </a:p>
        </p:txBody>
      </p:sp>
      <p:sp>
        <p:nvSpPr>
          <p:cNvPr id="4" name="文本框 3"/>
          <p:cNvSpPr txBox="1"/>
          <p:nvPr/>
        </p:nvSpPr>
        <p:spPr>
          <a:xfrm>
            <a:off x="647700" y="1737995"/>
            <a:ext cx="4696460" cy="3538220"/>
          </a:xfrm>
          <a:prstGeom prst="rect">
            <a:avLst/>
          </a:prstGeom>
          <a:noFill/>
        </p:spPr>
        <p:txBody>
          <a:bodyPr wrap="square" rtlCol="0" anchor="t">
            <a:spAutoFit/>
          </a:bodyPr>
          <a:p>
            <a:r>
              <a:rPr lang="zh-CN" altLang="en-US" sz="1400"/>
              <a:t># 定义动物说话的函数</a:t>
            </a:r>
            <a:endParaRPr lang="zh-CN" altLang="en-US" sz="1400"/>
          </a:p>
          <a:p>
            <a:r>
              <a:rPr lang="zh-CN" altLang="en-US" sz="1400"/>
              <a:t>def speak_dog(name, breed):</a:t>
            </a:r>
            <a:endParaRPr lang="zh-CN" altLang="en-US" sz="1400"/>
          </a:p>
          <a:p>
            <a:r>
              <a:rPr lang="zh-CN" altLang="en-US" sz="1400"/>
              <a:t>    return f"{name} the {breed} says Woof!"</a:t>
            </a:r>
            <a:endParaRPr lang="zh-CN" altLang="en-US" sz="1400"/>
          </a:p>
          <a:p>
            <a:endParaRPr lang="zh-CN" altLang="en-US" sz="1400"/>
          </a:p>
          <a:p>
            <a:r>
              <a:rPr lang="zh-CN" altLang="en-US" sz="1400"/>
              <a:t>def speak_cat(name, color):</a:t>
            </a:r>
            <a:endParaRPr lang="zh-CN" altLang="en-US" sz="1400"/>
          </a:p>
          <a:p>
            <a:r>
              <a:rPr lang="zh-CN" altLang="en-US" sz="1400"/>
              <a:t>    return f"{name} the {color} cat says Meow!"</a:t>
            </a:r>
            <a:endParaRPr lang="zh-CN" altLang="en-US" sz="1400"/>
          </a:p>
          <a:p>
            <a:endParaRPr lang="zh-CN" altLang="en-US" sz="1400"/>
          </a:p>
          <a:p>
            <a:r>
              <a:rPr lang="zh-CN" altLang="en-US" sz="1400"/>
              <a:t># 定义一个通用的函数来调用不同的动物说话函数</a:t>
            </a:r>
            <a:endParaRPr lang="zh-CN" altLang="en-US" sz="1400"/>
          </a:p>
          <a:p>
            <a:r>
              <a:rPr lang="zh-CN" altLang="en-US" sz="1400"/>
              <a:t>def animal_speak(animal_type, name, breed_or_color):</a:t>
            </a:r>
            <a:endParaRPr lang="zh-CN" altLang="en-US" sz="1400"/>
          </a:p>
          <a:p>
            <a:r>
              <a:rPr lang="zh-CN" altLang="en-US" sz="1400"/>
              <a:t>    if animal_type == "dog":</a:t>
            </a:r>
            <a:endParaRPr lang="zh-CN" altLang="en-US" sz="1400"/>
          </a:p>
          <a:p>
            <a:r>
              <a:rPr lang="zh-CN" altLang="en-US" sz="1400"/>
              <a:t>        print(speak_dog(name, breed_or_color))</a:t>
            </a:r>
            <a:endParaRPr lang="zh-CN" altLang="en-US" sz="1400"/>
          </a:p>
          <a:p>
            <a:r>
              <a:rPr lang="zh-CN" altLang="en-US" sz="1400"/>
              <a:t>    elif animal_type == "cat":</a:t>
            </a:r>
            <a:endParaRPr lang="zh-CN" altLang="en-US" sz="1400"/>
          </a:p>
          <a:p>
            <a:r>
              <a:rPr lang="zh-CN" altLang="en-US" sz="1400"/>
              <a:t>        print(speak_cat(name, breed_or_color))</a:t>
            </a:r>
            <a:endParaRPr lang="zh-CN" altLang="en-US" sz="1400"/>
          </a:p>
          <a:p>
            <a:r>
              <a:rPr lang="zh-CN" altLang="en-US" sz="1400"/>
              <a:t>    else:</a:t>
            </a:r>
            <a:endParaRPr lang="zh-CN" altLang="en-US" sz="1400"/>
          </a:p>
          <a:p>
            <a:r>
              <a:rPr lang="zh-CN" altLang="en-US" sz="1400"/>
              <a:t>        print("Unknown animal type")</a:t>
            </a:r>
            <a:endParaRPr lang="zh-CN" altLang="en-US" sz="1400"/>
          </a:p>
          <a:p>
            <a:endParaRPr lang="zh-CN" altLang="en-US" sz="1400"/>
          </a:p>
        </p:txBody>
      </p:sp>
      <p:sp>
        <p:nvSpPr>
          <p:cNvPr id="6" name="文本框 5"/>
          <p:cNvSpPr txBox="1"/>
          <p:nvPr/>
        </p:nvSpPr>
        <p:spPr>
          <a:xfrm>
            <a:off x="5622290" y="1737995"/>
            <a:ext cx="4696460" cy="2676525"/>
          </a:xfrm>
          <a:prstGeom prst="rect">
            <a:avLst/>
          </a:prstGeom>
          <a:noFill/>
        </p:spPr>
        <p:txBody>
          <a:bodyPr wrap="square" rtlCol="0" anchor="t">
            <a:spAutoFit/>
          </a:bodyPr>
          <a:p>
            <a:r>
              <a:rPr lang="zh-CN" altLang="en-US" sz="1400"/>
              <a:t># 创建动物信息</a:t>
            </a:r>
            <a:endParaRPr lang="zh-CN" altLang="en-US" sz="1400"/>
          </a:p>
          <a:p>
            <a:r>
              <a:rPr lang="zh-CN" altLang="en-US" sz="1400"/>
              <a:t>dog_name = "Buddy"</a:t>
            </a:r>
            <a:endParaRPr lang="zh-CN" altLang="en-US" sz="1400"/>
          </a:p>
          <a:p>
            <a:r>
              <a:rPr lang="zh-CN" altLang="en-US" sz="1400"/>
              <a:t>dog_breed = "Golden Retriever"</a:t>
            </a:r>
            <a:endParaRPr lang="zh-CN" altLang="en-US" sz="1400"/>
          </a:p>
          <a:p>
            <a:r>
              <a:rPr lang="zh-CN" altLang="en-US" sz="1400"/>
              <a:t>cat_name = "Whiskers"</a:t>
            </a:r>
            <a:endParaRPr lang="zh-CN" altLang="en-US" sz="1400"/>
          </a:p>
          <a:p>
            <a:r>
              <a:rPr lang="zh-CN" altLang="en-US" sz="1400"/>
              <a:t>cat_color = "Black"</a:t>
            </a:r>
            <a:endParaRPr lang="zh-CN" altLang="en-US" sz="1400"/>
          </a:p>
          <a:p>
            <a:endParaRPr lang="zh-CN" altLang="en-US" sz="1400"/>
          </a:p>
          <a:p>
            <a:r>
              <a:rPr lang="zh-CN" altLang="en-US" sz="1400"/>
              <a:t># 调用函数</a:t>
            </a:r>
            <a:endParaRPr lang="zh-CN" altLang="en-US" sz="1400"/>
          </a:p>
          <a:p>
            <a:r>
              <a:rPr lang="zh-CN" altLang="en-US" sz="1400"/>
              <a:t>animal_speak("dog", dog_name, dog_breed)  </a:t>
            </a:r>
            <a:endParaRPr lang="zh-CN" altLang="en-US" sz="1400"/>
          </a:p>
          <a:p>
            <a:r>
              <a:rPr lang="zh-CN" altLang="en-US" sz="1400"/>
              <a:t># 输出：Buddy the Golden Retriever says Woof!</a:t>
            </a:r>
            <a:endParaRPr lang="zh-CN" altLang="en-US" sz="1400"/>
          </a:p>
          <a:p>
            <a:endParaRPr lang="zh-CN" altLang="en-US" sz="1400"/>
          </a:p>
          <a:p>
            <a:r>
              <a:rPr lang="zh-CN" altLang="en-US" sz="1400"/>
              <a:t>animal_speak("cat", cat_name, cat_color)  </a:t>
            </a:r>
            <a:endParaRPr lang="zh-CN" altLang="en-US" sz="1400"/>
          </a:p>
          <a:p>
            <a:r>
              <a:rPr lang="zh-CN" altLang="en-US" sz="1400"/>
              <a:t># 输出：Whiskers the Black cat says Meow!</a:t>
            </a:r>
            <a:endParaRPr lang="zh-CN" alt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92405" y="1955800"/>
            <a:ext cx="6096000" cy="4615815"/>
          </a:xfrm>
          <a:prstGeom prst="rect">
            <a:avLst/>
          </a:prstGeom>
          <a:noFill/>
        </p:spPr>
        <p:txBody>
          <a:bodyPr wrap="square" rtlCol="0" anchor="t">
            <a:spAutoFit/>
          </a:bodyPr>
          <a:p>
            <a:r>
              <a:rPr lang="zh-CN" altLang="en-US" sz="1400"/>
              <a:t>from abc import ABC, abstractmethod  # 导入抽象基类</a:t>
            </a:r>
            <a:endParaRPr lang="zh-CN" altLang="en-US" sz="1400"/>
          </a:p>
          <a:p>
            <a:endParaRPr lang="zh-CN" altLang="en-US" sz="1400"/>
          </a:p>
          <a:p>
            <a:r>
              <a:rPr lang="zh-CN" altLang="en-US" sz="1400"/>
              <a:t># 1. 抽象类：动物类，提供一个通用的接口</a:t>
            </a:r>
            <a:endParaRPr lang="zh-CN" altLang="en-US" sz="1400"/>
          </a:p>
          <a:p>
            <a:r>
              <a:rPr lang="zh-CN" altLang="en-US" sz="1400"/>
              <a:t>class Animal(ABC):  # Animal类继承自ABC类，成为抽象类</a:t>
            </a:r>
            <a:endParaRPr lang="zh-CN" altLang="en-US" sz="1400"/>
          </a:p>
          <a:p>
            <a:r>
              <a:rPr lang="zh-CN" altLang="en-US" sz="1400"/>
              <a:t>    def __init__(self, name):</a:t>
            </a:r>
            <a:endParaRPr lang="zh-CN" altLang="en-US" sz="1400"/>
          </a:p>
          <a:p>
            <a:r>
              <a:rPr lang="zh-CN" altLang="en-US" sz="1400"/>
              <a:t>        self.name = name</a:t>
            </a:r>
            <a:endParaRPr lang="zh-CN" altLang="en-US" sz="1400"/>
          </a:p>
          <a:p>
            <a:endParaRPr lang="zh-CN" altLang="en-US" sz="1400"/>
          </a:p>
          <a:p>
            <a:r>
              <a:rPr lang="zh-CN" altLang="en-US" sz="1400"/>
              <a:t>    @abstractmethod  # 抽象方法，子类必须实现</a:t>
            </a:r>
            <a:endParaRPr lang="zh-CN" altLang="en-US" sz="1400"/>
          </a:p>
          <a:p>
            <a:r>
              <a:rPr lang="zh-CN" altLang="en-US" sz="1400"/>
              <a:t>    def speak(self):</a:t>
            </a:r>
            <a:endParaRPr lang="zh-CN" altLang="en-US" sz="1400"/>
          </a:p>
          <a:p>
            <a:r>
              <a:rPr lang="zh-CN" altLang="en-US" sz="1400"/>
              <a:t>        pass  # 这里只定义接口，不实现具体方法</a:t>
            </a:r>
            <a:endParaRPr lang="zh-CN" altLang="en-US" sz="1400"/>
          </a:p>
          <a:p>
            <a:endParaRPr lang="zh-CN" altLang="en-US" sz="1400"/>
          </a:p>
          <a:p>
            <a:r>
              <a:rPr lang="zh-CN" altLang="en-US" sz="1400"/>
              <a:t># 2. 封装：狗类，继承自Animal类</a:t>
            </a:r>
            <a:endParaRPr lang="zh-CN" altLang="en-US" sz="1400"/>
          </a:p>
          <a:p>
            <a:r>
              <a:rPr lang="zh-CN" altLang="en-US" sz="1400"/>
              <a:t>class Dog(Animal):  # Dog类继承自Animal类</a:t>
            </a:r>
            <a:endParaRPr lang="zh-CN" altLang="en-US" sz="1400"/>
          </a:p>
          <a:p>
            <a:r>
              <a:rPr lang="zh-CN" altLang="en-US" sz="1400"/>
              <a:t>    def __init__(self, name, breed):</a:t>
            </a:r>
            <a:endParaRPr lang="zh-CN" altLang="en-US" sz="1400"/>
          </a:p>
          <a:p>
            <a:r>
              <a:rPr lang="zh-CN" altLang="en-US" sz="1400"/>
              <a:t>        super().__init__(name)  # 调用父类的构造函数</a:t>
            </a:r>
            <a:endParaRPr lang="zh-CN" altLang="en-US" sz="1400"/>
          </a:p>
          <a:p>
            <a:r>
              <a:rPr lang="zh-CN" altLang="en-US" sz="1400"/>
              <a:t>        self.breed = breed  # 具体的属性</a:t>
            </a:r>
            <a:endParaRPr lang="zh-CN" altLang="en-US" sz="1400"/>
          </a:p>
          <a:p>
            <a:endParaRPr lang="zh-CN" altLang="en-US" sz="1400"/>
          </a:p>
          <a:p>
            <a:r>
              <a:rPr lang="zh-CN" altLang="en-US" sz="1400"/>
              <a:t>    def speak(self):</a:t>
            </a:r>
            <a:endParaRPr lang="zh-CN" altLang="en-US" sz="1400"/>
          </a:p>
          <a:p>
            <a:r>
              <a:rPr lang="zh-CN" altLang="en-US" sz="1400"/>
              <a:t>        return f"{self.name} the {self.breed} says Woof!"  # 实现抽象方法</a:t>
            </a:r>
            <a:endParaRPr lang="zh-CN" altLang="en-US" sz="1400"/>
          </a:p>
          <a:p>
            <a:endParaRPr lang="zh-CN" altLang="en-US" sz="1400"/>
          </a:p>
          <a:p>
            <a:endParaRPr lang="zh-CN" altLang="en-US" sz="1400"/>
          </a:p>
        </p:txBody>
      </p:sp>
      <p:sp>
        <p:nvSpPr>
          <p:cNvPr id="5" name="文本框 4"/>
          <p:cNvSpPr txBox="1"/>
          <p:nvPr/>
        </p:nvSpPr>
        <p:spPr>
          <a:xfrm>
            <a:off x="6172200" y="180975"/>
            <a:ext cx="6096000" cy="5507990"/>
          </a:xfrm>
          <a:prstGeom prst="rect">
            <a:avLst/>
          </a:prstGeom>
          <a:noFill/>
        </p:spPr>
        <p:txBody>
          <a:bodyPr wrap="square" rtlCol="0" anchor="t">
            <a:spAutoFit/>
          </a:bodyPr>
          <a:p>
            <a:r>
              <a:rPr lang="zh-CN" altLang="en-US" sz="1600">
                <a:sym typeface="+mn-ea"/>
              </a:rPr>
              <a:t># 3. 封装：猫类，继承自Animal类</a:t>
            </a:r>
            <a:endParaRPr lang="zh-CN" altLang="en-US" sz="1600"/>
          </a:p>
          <a:p>
            <a:r>
              <a:rPr lang="zh-CN" altLang="en-US" sz="1600">
                <a:sym typeface="+mn-ea"/>
              </a:rPr>
              <a:t>class Cat(Animal):  # Cat类继承自Animal类</a:t>
            </a:r>
            <a:endParaRPr lang="zh-CN" altLang="en-US" sz="1600"/>
          </a:p>
          <a:p>
            <a:r>
              <a:rPr lang="zh-CN" altLang="en-US" sz="1600">
                <a:sym typeface="+mn-ea"/>
              </a:rPr>
              <a:t>    def __init__(self, name, color):</a:t>
            </a:r>
            <a:endParaRPr lang="zh-CN" altLang="en-US" sz="1600"/>
          </a:p>
          <a:p>
            <a:r>
              <a:rPr lang="zh-CN" altLang="en-US" sz="1600">
                <a:sym typeface="+mn-ea"/>
              </a:rPr>
              <a:t>        super().__init__(name)</a:t>
            </a:r>
            <a:endParaRPr lang="zh-CN" altLang="en-US" sz="1600"/>
          </a:p>
          <a:p>
            <a:r>
              <a:rPr lang="zh-CN" altLang="en-US" sz="1600">
                <a:sym typeface="+mn-ea"/>
              </a:rPr>
              <a:t>        self.color = color</a:t>
            </a:r>
            <a:endParaRPr lang="zh-CN" altLang="en-US" sz="1600"/>
          </a:p>
          <a:p>
            <a:endParaRPr lang="zh-CN" altLang="en-US" sz="1600"/>
          </a:p>
          <a:p>
            <a:r>
              <a:rPr lang="zh-CN" altLang="en-US" sz="1600">
                <a:sym typeface="+mn-ea"/>
              </a:rPr>
              <a:t>    def speak(self):</a:t>
            </a:r>
            <a:endParaRPr lang="zh-CN" altLang="en-US" sz="1600"/>
          </a:p>
          <a:p>
            <a:r>
              <a:rPr lang="zh-CN" altLang="en-US" sz="1600">
                <a:sym typeface="+mn-ea"/>
              </a:rPr>
              <a:t>        return f"{self.name} the {self.color} cat says Meow!"  # 实现抽象方法</a:t>
            </a:r>
            <a:endParaRPr lang="zh-CN" altLang="en-US" sz="1600"/>
          </a:p>
          <a:p>
            <a:endParaRPr lang="zh-CN" altLang="en-US" sz="1600"/>
          </a:p>
          <a:p>
            <a:r>
              <a:rPr lang="zh-CN" altLang="en-US" sz="1600"/>
              <a:t># 4. 多态：同一接口，不同对象有不同的行为</a:t>
            </a:r>
            <a:endParaRPr lang="zh-CN" altLang="en-US" sz="1600"/>
          </a:p>
          <a:p>
            <a:r>
              <a:rPr lang="zh-CN" altLang="en-US" sz="1600"/>
              <a:t>def animal_speak(animal: Animal):</a:t>
            </a:r>
            <a:endParaRPr lang="zh-CN" altLang="en-US" sz="1600"/>
          </a:p>
          <a:p>
            <a:r>
              <a:rPr lang="zh-CN" altLang="en-US" sz="1600"/>
              <a:t>    print(animal.speak())  # 动物说话，表现出多态性</a:t>
            </a:r>
            <a:endParaRPr lang="zh-CN" altLang="en-US" sz="1600"/>
          </a:p>
          <a:p>
            <a:endParaRPr lang="zh-CN" altLang="en-US" sz="1600"/>
          </a:p>
          <a:p>
            <a:r>
              <a:rPr lang="zh-CN" altLang="en-US" sz="1600"/>
              <a:t># 创建对象</a:t>
            </a:r>
            <a:endParaRPr lang="zh-CN" altLang="en-US" sz="1600"/>
          </a:p>
          <a:p>
            <a:r>
              <a:rPr lang="zh-CN" altLang="en-US" sz="1600"/>
              <a:t>dog = Dog("Buddy", "Golden Retriever")</a:t>
            </a:r>
            <a:endParaRPr lang="zh-CN" altLang="en-US" sz="1600"/>
          </a:p>
          <a:p>
            <a:r>
              <a:rPr lang="zh-CN" altLang="en-US" sz="1600"/>
              <a:t>cat = Cat("Whiskers", "Black")</a:t>
            </a:r>
            <a:endParaRPr lang="zh-CN" altLang="en-US" sz="1600"/>
          </a:p>
          <a:p>
            <a:endParaRPr lang="zh-CN" altLang="en-US" sz="1600"/>
          </a:p>
          <a:p>
            <a:r>
              <a:rPr lang="zh-CN" altLang="en-US" sz="1600"/>
              <a:t># 5. 封装和多态的使用</a:t>
            </a:r>
            <a:endParaRPr lang="zh-CN" altLang="en-US" sz="1600"/>
          </a:p>
          <a:p>
            <a:r>
              <a:rPr lang="zh-CN" altLang="en-US" sz="1600"/>
              <a:t>animal_speak(dog)  # 输出：Buddy the Golden Retriever says Woof!</a:t>
            </a:r>
            <a:endParaRPr lang="zh-CN" altLang="en-US" sz="1600"/>
          </a:p>
          <a:p>
            <a:r>
              <a:rPr lang="zh-CN" altLang="en-US" sz="1600"/>
              <a:t>animal_speak(cat)  # 输出：Whiskers the Black cat says Meow!</a:t>
            </a:r>
            <a:endParaRPr lang="zh-CN" altLang="en-US" sz="1600"/>
          </a:p>
        </p:txBody>
      </p:sp>
      <p:sp>
        <p:nvSpPr>
          <p:cNvPr id="6" name="标题 5"/>
          <p:cNvSpPr>
            <a:spLocks noGrp="1"/>
          </p:cNvSpPr>
          <p:nvPr>
            <p:ph type="title"/>
          </p:nvPr>
        </p:nvSpPr>
        <p:spPr/>
        <p:txBody>
          <a:bodyPr/>
          <a:p>
            <a:r>
              <a:rPr lang="zh-CN" altLang="en-US"/>
              <a:t>面向对象：</a:t>
            </a:r>
            <a:r>
              <a:rPr lang="zh-CN" altLang="en-US"/>
              <a:t>举例</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面向对象程序</a:t>
            </a:r>
            <a:r>
              <a:rPr lang="zh-CN" altLang="en-US"/>
              <a:t>的</a:t>
            </a:r>
            <a:r>
              <a:rPr lang="zh-CN" altLang="en-US"/>
              <a:t>优点</a:t>
            </a:r>
            <a:endParaRPr lang="zh-CN" altLang="en-US"/>
          </a:p>
        </p:txBody>
      </p:sp>
      <p:sp>
        <p:nvSpPr>
          <p:cNvPr id="3" name="内容占位符 2"/>
          <p:cNvSpPr>
            <a:spLocks noGrp="1"/>
          </p:cNvSpPr>
          <p:nvPr>
            <p:ph idx="1"/>
          </p:nvPr>
        </p:nvSpPr>
        <p:spPr/>
        <p:txBody>
          <a:bodyPr>
            <a:normAutofit/>
          </a:bodyPr>
          <a:p>
            <a:r>
              <a:rPr lang="zh-CN" altLang="en-US">
                <a:sym typeface="+mn-ea"/>
              </a:rPr>
              <a:t>封装</a:t>
            </a:r>
            <a:endParaRPr lang="zh-CN" altLang="en-US">
              <a:sym typeface="+mn-ea"/>
            </a:endParaRPr>
          </a:p>
          <a:p>
            <a:pPr lvl="1"/>
            <a:r>
              <a:rPr lang="zh-CN" altLang="en-US">
                <a:sym typeface="+mn-ea"/>
              </a:rPr>
              <a:t>模块化（Modularity）</a:t>
            </a:r>
            <a:endParaRPr lang="zh-CN" altLang="en-US">
              <a:sym typeface="+mn-ea"/>
            </a:endParaRPr>
          </a:p>
          <a:p>
            <a:pPr lvl="1"/>
            <a:r>
              <a:rPr lang="zh-CN" altLang="en-US">
                <a:sym typeface="+mn-ea"/>
              </a:rPr>
              <a:t>易于维护（Maintainability）</a:t>
            </a:r>
            <a:endParaRPr lang="zh-CN" altLang="en-US">
              <a:sym typeface="+mn-ea"/>
            </a:endParaRPr>
          </a:p>
          <a:p>
            <a:pPr lvl="1"/>
            <a:r>
              <a:rPr lang="zh-CN" altLang="en-US">
                <a:sym typeface="+mn-ea"/>
              </a:rPr>
              <a:t>数据安全性（Data Security）</a:t>
            </a:r>
            <a:endParaRPr lang="zh-CN" altLang="en-US"/>
          </a:p>
          <a:p>
            <a:r>
              <a:rPr lang="zh-CN" altLang="en-US"/>
              <a:t>继承</a:t>
            </a:r>
            <a:endParaRPr lang="zh-CN" altLang="en-US"/>
          </a:p>
          <a:p>
            <a:pPr lvl="1"/>
            <a:r>
              <a:rPr lang="zh-CN" altLang="en-US">
                <a:sym typeface="+mn-ea"/>
              </a:rPr>
              <a:t>代码重用（Code Reusability）</a:t>
            </a:r>
            <a:endParaRPr lang="zh-CN" altLang="en-US"/>
          </a:p>
          <a:p>
            <a:r>
              <a:rPr lang="zh-CN" altLang="en-US"/>
              <a:t>多态</a:t>
            </a:r>
            <a:endParaRPr lang="zh-CN" altLang="en-US"/>
          </a:p>
          <a:p>
            <a:pPr lvl="1"/>
            <a:r>
              <a:rPr lang="zh-CN" altLang="en-US">
                <a:sym typeface="+mn-ea"/>
              </a:rPr>
              <a:t>灵活性和扩展性（Flexibility and Extensibility）</a:t>
            </a:r>
            <a:endParaRPr lang="zh-CN" altLang="en-US">
              <a:sym typeface="+mn-ea"/>
            </a:endParaRPr>
          </a:p>
          <a:p>
            <a:pPr lvl="0"/>
            <a:r>
              <a:rPr lang="zh-CN" altLang="en-US" sz="2000">
                <a:sym typeface="+mn-ea"/>
              </a:rPr>
              <a:t>接口</a:t>
            </a:r>
            <a:endParaRPr lang="zh-CN" altLang="en-US" sz="2000"/>
          </a:p>
          <a:p>
            <a:pPr lvl="1"/>
            <a:r>
              <a:rPr lang="zh-CN" altLang="en-US" sz="2000">
                <a:sym typeface="+mn-ea"/>
              </a:rPr>
              <a:t>易于理解（Understandability）</a:t>
            </a:r>
            <a:endParaRPr lang="zh-CN" altLang="en-US" sz="2000">
              <a:sym typeface="+mn-ea"/>
            </a:endParaRPr>
          </a:p>
          <a:p>
            <a:pPr lvl="1"/>
            <a:r>
              <a:rPr lang="zh-CN" altLang="en-US" sz="2000">
                <a:sym typeface="+mn-ea"/>
              </a:rPr>
              <a:t>减少复杂性（Reduced Complexity）</a:t>
            </a:r>
            <a:endParaRPr lang="zh-CN" altLang="en-US" sz="2000"/>
          </a:p>
          <a:p>
            <a:pPr marL="0" indent="0">
              <a:buNone/>
            </a:pPr>
            <a:endParaRPr lang="zh-CN" altLang="en-US"/>
          </a:p>
          <a:p>
            <a:pPr marL="0" indent="0">
              <a:buNone/>
            </a:pP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面向对象程序设计</a:t>
            </a:r>
            <a:r>
              <a:rPr lang="zh-CN" altLang="en-US"/>
              <a:t>，但没有设计模式</a:t>
            </a:r>
            <a:r>
              <a:rPr lang="zh-CN" altLang="en-US"/>
              <a:t>容易发生什么</a:t>
            </a:r>
            <a:endParaRPr lang="zh-CN" altLang="en-US"/>
          </a:p>
        </p:txBody>
      </p:sp>
      <p:sp>
        <p:nvSpPr>
          <p:cNvPr id="3" name="内容占位符 2"/>
          <p:cNvSpPr>
            <a:spLocks noGrp="1"/>
          </p:cNvSpPr>
          <p:nvPr>
            <p:ph idx="1"/>
          </p:nvPr>
        </p:nvSpPr>
        <p:spPr/>
        <p:txBody>
          <a:bodyPr>
            <a:normAutofit/>
          </a:bodyPr>
          <a:p>
            <a:r>
              <a:rPr lang="zh-CN" altLang="en-US">
                <a:sym typeface="+mn-ea"/>
              </a:rPr>
              <a:t>不适合团队协作（Not Suitable for Team Collaboration）</a:t>
            </a:r>
            <a:r>
              <a:rPr lang="zh-CN" altLang="en-US"/>
              <a:t> </a:t>
            </a:r>
            <a:endParaRPr lang="zh-CN" altLang="en-US"/>
          </a:p>
          <a:p>
            <a:pPr marL="457200" lvl="2"/>
            <a:r>
              <a:rPr lang="zh-CN" altLang="en-US">
                <a:sym typeface="+mn-ea"/>
              </a:rPr>
              <a:t>设计模式提供了一种标准化的解决方案和代码结构</a:t>
            </a:r>
            <a:endParaRPr lang="zh-CN" altLang="en-US"/>
          </a:p>
          <a:p>
            <a:r>
              <a:rPr lang="zh-CN" altLang="en-US">
                <a:sym typeface="+mn-ea"/>
              </a:rPr>
              <a:t>不易维护和理解（Hard to Maintain and Understand）</a:t>
            </a:r>
            <a:endParaRPr lang="zh-CN" altLang="en-US">
              <a:sym typeface="+mn-ea"/>
            </a:endParaRPr>
          </a:p>
          <a:p>
            <a:r>
              <a:rPr lang="zh-CN" altLang="en-US">
                <a:sym typeface="+mn-ea"/>
              </a:rPr>
              <a:t>违反开闭原则（Violation of the Open/Closed Principle）</a:t>
            </a:r>
            <a:endParaRPr lang="zh-CN" altLang="en-US"/>
          </a:p>
          <a:p>
            <a:r>
              <a:rPr lang="zh-CN" altLang="en-US"/>
              <a:t>代码重复（Code Duplication）</a:t>
            </a:r>
            <a:endParaRPr lang="zh-CN" altLang="en-US"/>
          </a:p>
          <a:p>
            <a:r>
              <a:rPr lang="zh-CN" altLang="en-US"/>
              <a:t>难以扩展（Hard to Extend）</a:t>
            </a:r>
            <a:endParaRPr lang="zh-CN" altLang="en-US"/>
          </a:p>
          <a:p>
            <a:r>
              <a:rPr lang="zh-CN" altLang="en-US"/>
              <a:t>高耦合（High Coupling）</a:t>
            </a:r>
            <a:endParaRPr lang="zh-CN" altLang="en-US"/>
          </a:p>
          <a:p>
            <a:r>
              <a:rPr lang="zh-CN" altLang="en-US"/>
              <a:t>性能问题（Performance Issues）</a:t>
            </a:r>
            <a:endParaRPr lang="zh-CN" altLang="en-US"/>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设计模式（Design Patterns）</a:t>
            </a:r>
            <a:endParaRPr lang="zh-CN" altLang="en-US"/>
          </a:p>
        </p:txBody>
      </p:sp>
      <p:sp>
        <p:nvSpPr>
          <p:cNvPr id="3" name="内容占位符 2"/>
          <p:cNvSpPr>
            <a:spLocks noGrp="1"/>
          </p:cNvSpPr>
          <p:nvPr>
            <p:ph idx="1"/>
          </p:nvPr>
        </p:nvSpPr>
        <p:spPr/>
        <p:txBody>
          <a:bodyPr/>
          <a:p>
            <a:r>
              <a:rPr lang="zh-CN" altLang="en-US"/>
              <a:t>是为了解决在软件开发过程中反复出现的某些问题而总结出来的最佳实践经验。简单来说，它是前人经验的积累，以可重用、可扩展的方式提供了一套解决特定问题的模板。</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工厂模式：创建不同</a:t>
            </a:r>
            <a:r>
              <a:rPr lang="zh-CN" altLang="en-US"/>
              <a:t>的对象</a:t>
            </a:r>
            <a:endParaRPr lang="zh-CN" altLang="en-US"/>
          </a:p>
        </p:txBody>
      </p:sp>
      <p:sp>
        <p:nvSpPr>
          <p:cNvPr id="3" name="内容占位符 2"/>
          <p:cNvSpPr>
            <a:spLocks noGrp="1"/>
          </p:cNvSpPr>
          <p:nvPr>
            <p:ph idx="1"/>
          </p:nvPr>
        </p:nvSpPr>
        <p:spPr/>
        <p:txBody>
          <a:bodyPr/>
          <a:p>
            <a:r>
              <a:rPr lang="zh-CN" altLang="en-US"/>
              <a:t>解耦对象的创建和使用：将对象的创建逻辑封装在工厂类中，客户端代码不需要直接调用构造函数，从而降低了耦合度。</a:t>
            </a:r>
            <a:endParaRPr lang="zh-CN" altLang="en-US"/>
          </a:p>
          <a:p>
            <a:r>
              <a:rPr lang="zh-CN" altLang="en-US"/>
              <a:t>易于扩展：当需要添加新的对象类型时，只需添加新的工厂方法或工厂类，而无需修改现有代码。</a:t>
            </a:r>
            <a:endParaRPr lang="zh-CN" altLang="en-US"/>
          </a:p>
          <a:p>
            <a:r>
              <a:rPr lang="zh-CN" altLang="en-US"/>
              <a:t>隐藏复杂的创建逻辑：客户端代码不需要了解对象创建的细节，只需通过工厂方法获取对象实例。</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抽象工厂模式：</a:t>
            </a:r>
            <a:r>
              <a:rPr lang="zh-CN" altLang="en-US">
                <a:sym typeface="+mn-ea"/>
              </a:rPr>
              <a:t>创建一系列相关或依赖的对象</a:t>
            </a:r>
            <a:endParaRPr lang="zh-CN" altLang="en-US"/>
          </a:p>
        </p:txBody>
      </p:sp>
      <p:sp>
        <p:nvSpPr>
          <p:cNvPr id="3" name="内容占位符 2"/>
          <p:cNvSpPr>
            <a:spLocks noGrp="1"/>
          </p:cNvSpPr>
          <p:nvPr>
            <p:ph idx="1"/>
          </p:nvPr>
        </p:nvSpPr>
        <p:spPr/>
        <p:txBody>
          <a:bodyPr/>
          <a:p>
            <a:r>
              <a:rPr lang="zh-CN" altLang="en-US">
                <a:sym typeface="+mn-ea"/>
              </a:rPr>
              <a:t>对</a:t>
            </a:r>
            <a:r>
              <a:rPr lang="zh-CN" altLang="en-US"/>
              <a:t>象创建的耦合性：在没有抽象工厂模式的情况下，客户端代码需要直接调用具体的类构造函数来创建对象，这导致了代码的耦合性较高。当需要添加新的对象类型时，需要修改客户端代码。</a:t>
            </a:r>
            <a:endParaRPr lang="zh-CN" altLang="en-US"/>
          </a:p>
          <a:p>
            <a:r>
              <a:rPr lang="zh-CN" altLang="en-US"/>
              <a:t>难以扩展：如果需要添加新的产品系列或风格，需要在多个地方修改代码，这增加了维护的难度。</a:t>
            </a:r>
            <a:endParaRPr lang="zh-CN" altLang="en-US"/>
          </a:p>
          <a:p>
            <a:r>
              <a:rPr lang="zh-CN" altLang="en-US"/>
              <a:t>代码重复：为了支持不同的主题或风格，需要为每种风格编写重复的代码</a:t>
            </a:r>
            <a:endParaRPr lang="zh-CN" altLang="en-US"/>
          </a:p>
        </p:txBody>
      </p:sp>
    </p:spTree>
  </p:cSld>
  <p:clrMapOvr>
    <a:masterClrMapping/>
  </p:clrMapOvr>
</p:sld>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3139</Words>
  <Application>WPS 演示</Application>
  <PresentationFormat>宽屏</PresentationFormat>
  <Paragraphs>148</Paragraphs>
  <Slides>12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Arial</vt:lpstr>
      <vt:lpstr>宋体</vt:lpstr>
      <vt:lpstr>Wingdings</vt:lpstr>
      <vt:lpstr>微软雅黑</vt:lpstr>
      <vt:lpstr>Arial Black</vt:lpstr>
      <vt:lpstr>Arial Unicode MS</vt:lpstr>
      <vt:lpstr>黑体</vt:lpstr>
      <vt:lpstr>Calibri</vt:lpstr>
      <vt:lpstr>WPS​​</vt:lpstr>
      <vt:lpstr>面向对象程序设计 (OOP)</vt:lpstr>
      <vt:lpstr>面向对象程序设计的原则：</vt:lpstr>
      <vt:lpstr>面向过程：举例</vt:lpstr>
      <vt:lpstr>面向对象：举例</vt:lpstr>
      <vt:lpstr>面向对象程序的优点</vt:lpstr>
      <vt:lpstr>面向对象程序设计，但没有设计模式容易发生什么</vt:lpstr>
      <vt:lpstr>设计模式（Design Patterns）</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dai20</dc:creator>
  <cp:lastModifiedBy>dai20</cp:lastModifiedBy>
  <cp:revision>21</cp:revision>
  <dcterms:created xsi:type="dcterms:W3CDTF">2023-07-11T07:43:00Z</dcterms:created>
  <dcterms:modified xsi:type="dcterms:W3CDTF">2025-02-09T11:55:44Z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2052-12.8.2.17149</vt:lpwstr>
  </property>
  <property fmtid="{D5CDD505-2E9C-101B-9397-08002B2CF9AE}" pid="3" name="ICV">
    <vt:lpwstr>05DB2862810B47F58967FE36DC222BA2_11</vt:lpwstr>
  </property>
</Properties>
</file>