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CD5"/>
    <a:srgbClr val="2E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>
        <p:scale>
          <a:sx n="40" d="100"/>
          <a:sy n="40" d="100"/>
        </p:scale>
        <p:origin x="28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tin/Documents/UNIVERSIDAD/CLASES/4&#186;/2o%20Cuatri/TFG/slides/plot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tin/Documents/UNIVERSIDAD/CLASES/4&#186;/2o%20Cuatri/TFG/slides/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tin/Documents/UNIVERSIDAD/CLASES/4&#186;/2o%20Cuatri/TFG/slides/plot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187550023027354E-2"/>
          <c:y val="0"/>
          <c:w val="0.95110151265163401"/>
          <c:h val="0.9349021148722650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'Parallel vs Sequential'!$B$1</c:f>
              <c:strCache>
                <c:ptCount val="1"/>
                <c:pt idx="0">
                  <c:v>Sequential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 w="139700"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E0-DE40-A665-52B7B5AF81A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 w="139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E0-DE40-A665-52B7B5AF81A9}"/>
              </c:ext>
            </c:extLst>
          </c:dPt>
          <c:cat>
            <c:strRef>
              <c:f>'Parallel vs Sequential'!$A$2:$A$3</c:f>
              <c:strCache>
                <c:ptCount val="2"/>
                <c:pt idx="0">
                  <c:v>Accuracy Mean</c:v>
                </c:pt>
                <c:pt idx="1">
                  <c:v>CCC Mean</c:v>
                </c:pt>
              </c:strCache>
            </c:strRef>
          </c:cat>
          <c:val>
            <c:numRef>
              <c:f>'Parallel vs Sequential'!$B$2:$B$3</c:f>
              <c:numCache>
                <c:formatCode>General</c:formatCode>
                <c:ptCount val="2"/>
                <c:pt idx="0">
                  <c:v>0.76590000000000003</c:v>
                </c:pt>
                <c:pt idx="1">
                  <c:v>0.83779999999999999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E0-DE40-A665-52B7B5AF81A9}"/>
            </c:ext>
          </c:extLst>
        </c:ser>
        <c:ser>
          <c:idx val="1"/>
          <c:order val="1"/>
          <c:tx>
            <c:strRef>
              <c:f>'Parallel vs Sequential'!$C$1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'Parallel vs Sequential'!$A$2:$A$3</c:f>
              <c:strCache>
                <c:ptCount val="2"/>
                <c:pt idx="0">
                  <c:v>Accuracy Mean</c:v>
                </c:pt>
                <c:pt idx="1">
                  <c:v>CCC Mean</c:v>
                </c:pt>
              </c:strCache>
            </c:strRef>
          </c:cat>
          <c:val>
            <c:numRef>
              <c:f>'Parallel vs Sequential'!$C$2:$C$3</c:f>
              <c:numCache>
                <c:formatCode>General</c:formatCode>
                <c:ptCount val="2"/>
                <c:pt idx="0">
                  <c:v>0.69699999999999995</c:v>
                </c:pt>
                <c:pt idx="1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E0-DE40-A665-52B7B5AF8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3"/>
        <c:axId val="1730851887"/>
        <c:axId val="1730122863"/>
      </c:barChart>
      <c:catAx>
        <c:axId val="17308518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0122863"/>
        <c:crosses val="autoZero"/>
        <c:auto val="1"/>
        <c:lblAlgn val="ctr"/>
        <c:lblOffset val="100"/>
        <c:noMultiLvlLbl val="0"/>
      </c:catAx>
      <c:valAx>
        <c:axId val="1730122863"/>
        <c:scaling>
          <c:orientation val="minMax"/>
          <c:max val="0.84000000000000008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851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Core!$A$62</c:f>
              <c:strCache>
                <c:ptCount val="1"/>
                <c:pt idx="0">
                  <c:v>CCC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B3-7148-BA39-3BA71B6A8C48}"/>
              </c:ext>
            </c:extLst>
          </c:dPt>
          <c:dPt>
            <c:idx val="1"/>
            <c:invertIfNegative val="0"/>
            <c:bubble3D val="0"/>
            <c:spPr>
              <a:solidFill>
                <a:srgbClr val="EE1C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6B3-7148-BA39-3BA71B6A8C48}"/>
              </c:ext>
            </c:extLst>
          </c:dPt>
          <c:cat>
            <c:strRef>
              <c:f>Core!$B$61:$I$61</c:f>
              <c:strCache>
                <c:ptCount val="8"/>
                <c:pt idx="0">
                  <c:v>model A</c:v>
                </c:pt>
                <c:pt idx="1">
                  <c:v>model B</c:v>
                </c:pt>
                <c:pt idx="2">
                  <c:v>model C</c:v>
                </c:pt>
                <c:pt idx="3">
                  <c:v>baseline</c:v>
                </c:pt>
                <c:pt idx="4">
                  <c:v>model D</c:v>
                </c:pt>
                <c:pt idx="5">
                  <c:v>model E</c:v>
                </c:pt>
                <c:pt idx="6">
                  <c:v>model F</c:v>
                </c:pt>
                <c:pt idx="7">
                  <c:v>model G</c:v>
                </c:pt>
              </c:strCache>
            </c:strRef>
          </c:cat>
          <c:val>
            <c:numRef>
              <c:f>(Core!$E$62,Core!$I$62)</c:f>
              <c:numCache>
                <c:formatCode>General</c:formatCode>
                <c:ptCount val="2"/>
                <c:pt idx="0">
                  <c:v>0.50905990800000001</c:v>
                </c:pt>
                <c:pt idx="1">
                  <c:v>0.63112738599999996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B3-7148-BA39-3BA71B6A8C48}"/>
            </c:ext>
          </c:extLst>
        </c:ser>
        <c:ser>
          <c:idx val="1"/>
          <c:order val="1"/>
          <c:tx>
            <c:strRef>
              <c:f>Core!$A$63</c:f>
              <c:strCache>
                <c:ptCount val="1"/>
                <c:pt idx="0">
                  <c:v>Std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Core!$B$61:$I$61</c:f>
              <c:strCache>
                <c:ptCount val="8"/>
                <c:pt idx="0">
                  <c:v>model A</c:v>
                </c:pt>
                <c:pt idx="1">
                  <c:v>model B</c:v>
                </c:pt>
                <c:pt idx="2">
                  <c:v>model C</c:v>
                </c:pt>
                <c:pt idx="3">
                  <c:v>baseline</c:v>
                </c:pt>
                <c:pt idx="4">
                  <c:v>model D</c:v>
                </c:pt>
                <c:pt idx="5">
                  <c:v>model E</c:v>
                </c:pt>
                <c:pt idx="6">
                  <c:v>model F</c:v>
                </c:pt>
                <c:pt idx="7">
                  <c:v>model G</c:v>
                </c:pt>
              </c:strCache>
            </c:strRef>
          </c:cat>
          <c:val>
            <c:numRef>
              <c:f>(Core!$E$63,Core!$I$63)</c:f>
              <c:numCache>
                <c:formatCode>General</c:formatCode>
                <c:ptCount val="2"/>
                <c:pt idx="0">
                  <c:v>1.6146653529020331E-3</c:v>
                </c:pt>
                <c:pt idx="1">
                  <c:v>8.0814598142857526E-3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B3-7148-BA39-3BA71B6A8C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4007039"/>
        <c:axId val="454008687"/>
      </c:barChart>
      <c:catAx>
        <c:axId val="4540070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4008687"/>
        <c:crosses val="autoZero"/>
        <c:auto val="1"/>
        <c:lblAlgn val="ctr"/>
        <c:lblOffset val="100"/>
        <c:noMultiLvlLbl val="0"/>
      </c:catAx>
      <c:valAx>
        <c:axId val="454008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007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12735695090925"/>
          <c:y val="0"/>
          <c:w val="0.80336440909111229"/>
          <c:h val="0.9353620610354109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'Parallel vs Sequential'!$B$1</c:f>
              <c:strCache>
                <c:ptCount val="1"/>
                <c:pt idx="0">
                  <c:v>Sequential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 w="13970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04-9447-B08D-44F932F5FDE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 w="139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04-9447-B08D-44F932F5FDEB}"/>
              </c:ext>
            </c:extLst>
          </c:dPt>
          <c:cat>
            <c:strRef>
              <c:f>'Parallel vs Sequential'!$A$2:$A$3</c:f>
              <c:strCache>
                <c:ptCount val="2"/>
                <c:pt idx="0">
                  <c:v>Accuracy Mean</c:v>
                </c:pt>
                <c:pt idx="1">
                  <c:v>CCC Mean</c:v>
                </c:pt>
              </c:strCache>
            </c:strRef>
          </c:cat>
          <c:val>
            <c:numRef>
              <c:f>'Parallel vs Sequential'!$B$2:$B$3</c:f>
              <c:numCache>
                <c:formatCode>General</c:formatCode>
                <c:ptCount val="2"/>
                <c:pt idx="0">
                  <c:v>0.76590000000000003</c:v>
                </c:pt>
                <c:pt idx="1">
                  <c:v>0.83779999999999999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04-9447-B08D-44F932F5FDEB}"/>
            </c:ext>
          </c:extLst>
        </c:ser>
        <c:ser>
          <c:idx val="1"/>
          <c:order val="1"/>
          <c:tx>
            <c:strRef>
              <c:f>'Parallel vs Sequential'!$C$1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'Parallel vs Sequential'!$A$2:$A$3</c:f>
              <c:strCache>
                <c:ptCount val="2"/>
                <c:pt idx="0">
                  <c:v>Accuracy Mean</c:v>
                </c:pt>
                <c:pt idx="1">
                  <c:v>CCC Mean</c:v>
                </c:pt>
              </c:strCache>
            </c:strRef>
          </c:cat>
          <c:val>
            <c:numRef>
              <c:f>'Parallel vs Sequential'!$C$2:$C$3</c:f>
              <c:numCache>
                <c:formatCode>General</c:formatCode>
                <c:ptCount val="2"/>
                <c:pt idx="0">
                  <c:v>0.69699999999999995</c:v>
                </c:pt>
                <c:pt idx="1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704-9447-B08D-44F932F5FD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3"/>
        <c:axId val="1730851887"/>
        <c:axId val="1730122863"/>
      </c:barChart>
      <c:catAx>
        <c:axId val="1730851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122863"/>
        <c:crosses val="autoZero"/>
        <c:auto val="1"/>
        <c:lblAlgn val="ctr"/>
        <c:lblOffset val="100"/>
        <c:noMultiLvlLbl val="0"/>
      </c:catAx>
      <c:valAx>
        <c:axId val="1730122863"/>
        <c:scaling>
          <c:orientation val="minMax"/>
          <c:max val="0.84000000000000008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851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0.03978</cdr:x>
      <cdr:y>0.10954</cdr:y>
    </cdr:from>
    <cdr:to>
      <cdr:x>0.27004</cdr:x>
      <cdr:y>0.18323</cdr:y>
    </cdr:to>
    <cdr:sp macro="" textlink="">
      <cdr:nvSpPr>
        <cdr:cNvPr id="2" name="TextBox 3">
          <a:extLst xmlns:a="http://schemas.openxmlformats.org/drawingml/2006/main">
            <a:ext uri="{FF2B5EF4-FFF2-40B4-BE49-F238E27FC236}">
              <a16:creationId xmlns:a16="http://schemas.microsoft.com/office/drawing/2014/main" id="{A51AE9F6-23A8-934D-872E-2CDF90FDF701}"/>
            </a:ext>
          </a:extLst>
        </cdr:cNvPr>
        <cdr:cNvSpPr txBox="1"/>
      </cdr:nvSpPr>
      <cdr:spPr>
        <a:xfrm xmlns:a="http://schemas.openxmlformats.org/drawingml/2006/main">
          <a:off x="947057" y="1662354"/>
          <a:ext cx="5482270" cy="111825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="horz" wrap="none" lIns="50800" tIns="50800" rIns="50800" bIns="50800" numCol="1" spcCol="38100" rtlCol="0" anchor="ctr">
          <a:spAutoFit/>
        </a:bodyPr>
        <a:lstStyle xmlns:a="http://schemas.openxmlformats.org/drawingml/2006/main">
          <a:defPPr marL="0" marR="0" indent="0" algn="l" defTabSz="1097280" rtl="0" fontAlgn="auto" latinLnBrk="1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216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defRPr>
          </a:defPPr>
          <a:lvl1pPr marL="0" marR="0" indent="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1pPr>
          <a:lvl2pPr marL="0" marR="0" indent="54864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2pPr>
          <a:lvl3pPr marL="0" marR="0" indent="109728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3pPr>
          <a:lvl4pPr marL="0" marR="0" indent="164592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4pPr>
          <a:lvl5pPr marL="0" marR="0" indent="219456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5pPr>
          <a:lvl6pPr marL="0" marR="0" indent="274320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6pPr>
          <a:lvl7pPr marL="0" marR="0" indent="329184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7pPr>
          <a:lvl8pPr marL="0" marR="0" indent="384048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8pPr>
          <a:lvl9pPr marL="0" marR="0" indent="438912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9pPr>
        </a:lstStyle>
        <a:p xmlns:a="http://schemas.openxmlformats.org/drawingml/2006/main">
          <a:pPr marL="0" marR="0" indent="0" algn="ctr" defTabSz="2438338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US" sz="6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rPr>
            <a:t>Parallel System</a:t>
          </a:r>
          <a:endParaRPr kumimoji="0" lang="en-US" sz="5400" b="1" i="0" u="none" strike="noStrike" cap="none" spc="0" normalizeH="0" baseline="0" dirty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+mn-ea"/>
            <a:cs typeface="+mn-cs"/>
            <a:sym typeface="Helvetica Neue"/>
          </a:endParaRPr>
        </a:p>
      </cdr:txBody>
    </cdr:sp>
  </cdr:relSizeAnchor>
  <cdr:relSizeAnchor xmlns:cdr="http://schemas.openxmlformats.org/drawingml/2006/chartDrawing">
    <cdr:from>
      <cdr:x>0.0378</cdr:x>
      <cdr:y>0.58413</cdr:y>
    </cdr:from>
    <cdr:to>
      <cdr:x>0.26806</cdr:x>
      <cdr:y>0.65782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79A96BB9-5307-5D45-BABC-E47EF453FF00}"/>
            </a:ext>
          </a:extLst>
        </cdr:cNvPr>
        <cdr:cNvSpPr txBox="1"/>
      </cdr:nvSpPr>
      <cdr:spPr>
        <a:xfrm xmlns:a="http://schemas.openxmlformats.org/drawingml/2006/main">
          <a:off x="899886" y="8864270"/>
          <a:ext cx="5482270" cy="111825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="horz" wrap="none" lIns="50800" tIns="50800" rIns="50800" bIns="50800" numCol="1" spcCol="38100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2438338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US" sz="6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rPr>
            <a:t>Parallel System</a:t>
          </a:r>
          <a:endParaRPr kumimoji="0" lang="en-US" sz="5400" b="1" i="0" u="none" strike="noStrike" cap="none" spc="0" normalizeH="0" baseline="0" dirty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+mn-ea"/>
            <a:cs typeface="+mn-cs"/>
            <a:sym typeface="Helvetica Neue"/>
          </a:endParaRPr>
        </a:p>
      </cdr:txBody>
    </cdr:sp>
  </cdr:relSizeAnchor>
  <cdr:relSizeAnchor xmlns:cdr="http://schemas.openxmlformats.org/drawingml/2006/chartDrawing">
    <cdr:from>
      <cdr:x>0.0346</cdr:x>
      <cdr:y>0.69508</cdr:y>
    </cdr:from>
    <cdr:to>
      <cdr:x>0.31118</cdr:x>
      <cdr:y>0.76877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948AE2F6-438F-F44F-B382-96D9F93BA936}"/>
            </a:ext>
          </a:extLst>
        </cdr:cNvPr>
        <cdr:cNvSpPr txBox="1"/>
      </cdr:nvSpPr>
      <cdr:spPr>
        <a:xfrm xmlns:a="http://schemas.openxmlformats.org/drawingml/2006/main">
          <a:off x="823795" y="10547927"/>
          <a:ext cx="6585136" cy="111825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="horz" wrap="none" lIns="50800" tIns="50800" rIns="50800" bIns="50800" numCol="1" spcCol="38100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2438338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US" sz="66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rPr>
            <a:t>Sequential System</a:t>
          </a:r>
          <a:endParaRPr kumimoji="0" lang="en-US" sz="5400" b="1" i="0" u="none" strike="noStrike" cap="none" spc="0" normalizeH="0" baseline="0" dirty="0">
            <a:ln>
              <a:noFill/>
            </a:ln>
            <a:solidFill>
              <a:schemeClr val="tx1"/>
            </a:solidFill>
            <a:effectLst/>
            <a:uFillTx/>
            <a:latin typeface="+mn-lt"/>
            <a:ea typeface="+mn-ea"/>
            <a:cs typeface="+mn-cs"/>
            <a:sym typeface="Helvetica Neue"/>
          </a:endParaRPr>
        </a:p>
      </cdr:txBody>
    </cdr:sp>
  </cdr:relSizeAnchor>
  <cdr:relSizeAnchor xmlns:cdr="http://schemas.openxmlformats.org/drawingml/2006/chartDrawing">
    <cdr:from>
      <cdr:x>0.03948</cdr:x>
      <cdr:y>0.22671</cdr:y>
    </cdr:from>
    <cdr:to>
      <cdr:x>0.31606</cdr:x>
      <cdr:y>0.3004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33045746-FDCE-2548-890B-BAAA4DD45291}"/>
            </a:ext>
          </a:extLst>
        </cdr:cNvPr>
        <cdr:cNvSpPr txBox="1"/>
      </cdr:nvSpPr>
      <cdr:spPr>
        <a:xfrm xmlns:a="http://schemas.openxmlformats.org/drawingml/2006/main">
          <a:off x="939978" y="3440447"/>
          <a:ext cx="6585136" cy="111825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="horz" wrap="none" lIns="50800" tIns="50800" rIns="50800" bIns="50800" numCol="1" spcCol="38100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2438338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US" sz="66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rPr>
            <a:t>Sequential System</a:t>
          </a:r>
          <a:endParaRPr kumimoji="0" lang="en-US" sz="5400" b="1" i="0" u="none" strike="noStrike" cap="none" spc="0" normalizeH="0" baseline="0" dirty="0">
            <a:ln>
              <a:noFill/>
            </a:ln>
            <a:solidFill>
              <a:schemeClr val="tx1"/>
            </a:solidFill>
            <a:effectLst/>
            <a:uFillTx/>
            <a:latin typeface="+mn-lt"/>
            <a:ea typeface="+mn-ea"/>
            <a:cs typeface="+mn-cs"/>
            <a:sym typeface="Helvetica Neue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0.23889</cdr:x>
      <cdr:y>0.13181</cdr:y>
    </cdr:from>
    <cdr:to>
      <cdr:x>0.3778</cdr:x>
      <cdr:y>0.20751</cdr:y>
    </cdr:to>
    <cdr:sp macro="" textlink="">
      <cdr:nvSpPr>
        <cdr:cNvPr id="2" name="TextBox 3">
          <a:extLst xmlns:a="http://schemas.openxmlformats.org/drawingml/2006/main">
            <a:ext uri="{FF2B5EF4-FFF2-40B4-BE49-F238E27FC236}">
              <a16:creationId xmlns:a16="http://schemas.microsoft.com/office/drawing/2014/main" id="{A51AE9F6-23A8-934D-872E-2CDF90FDF701}"/>
            </a:ext>
          </a:extLst>
        </cdr:cNvPr>
        <cdr:cNvSpPr txBox="1"/>
      </cdr:nvSpPr>
      <cdr:spPr>
        <a:xfrm xmlns:a="http://schemas.openxmlformats.org/drawingml/2006/main">
          <a:off x="5342796" y="1947002"/>
          <a:ext cx="3106621" cy="111825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="horz" wrap="none" lIns="50800" tIns="50800" rIns="50800" bIns="50800" numCol="1" spcCol="38100" rtlCol="0" anchor="ctr">
          <a:spAutoFit/>
        </a:bodyPr>
        <a:lstStyle xmlns:a="http://schemas.openxmlformats.org/drawingml/2006/main">
          <a:defPPr marL="0" marR="0" indent="0" algn="l" defTabSz="1097280" rtl="0" fontAlgn="auto" latinLnBrk="1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216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defRPr>
          </a:defPPr>
          <a:lvl1pPr marL="0" marR="0" indent="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1pPr>
          <a:lvl2pPr marL="0" marR="0" indent="54864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2pPr>
          <a:lvl3pPr marL="0" marR="0" indent="109728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3pPr>
          <a:lvl4pPr marL="0" marR="0" indent="164592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4pPr>
          <a:lvl5pPr marL="0" marR="0" indent="219456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5pPr>
          <a:lvl6pPr marL="0" marR="0" indent="274320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6pPr>
          <a:lvl7pPr marL="0" marR="0" indent="329184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7pPr>
          <a:lvl8pPr marL="0" marR="0" indent="384048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8pPr>
          <a:lvl9pPr marL="0" marR="0" indent="4389120" algn="ctr" defTabSz="2926006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defRPr>
          </a:lvl9pPr>
        </a:lstStyle>
        <a:p xmlns:a="http://schemas.openxmlformats.org/drawingml/2006/main">
          <a:pPr marL="0" marR="0" indent="0" algn="ctr" defTabSz="2438338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rPr>
            <a:t>Parallel</a:t>
          </a:r>
          <a:endParaRPr kumimoji="0" lang="en-US" sz="5400" b="1" i="0" u="none" strike="noStrike" cap="none" spc="0" normalizeH="0" baseline="0" dirty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endParaRPr>
        </a:p>
      </cdr:txBody>
    </cdr:sp>
  </cdr:relSizeAnchor>
  <cdr:relSizeAnchor xmlns:cdr="http://schemas.openxmlformats.org/drawingml/2006/chartDrawing">
    <cdr:from>
      <cdr:x>0.23889</cdr:x>
      <cdr:y>0.59209</cdr:y>
    </cdr:from>
    <cdr:to>
      <cdr:x>0.3778</cdr:x>
      <cdr:y>0.66779</cdr:y>
    </cdr:to>
    <cdr:sp macro="" textlink="">
      <cdr:nvSpPr>
        <cdr:cNvPr id="3" name="TextBox 3">
          <a:extLst xmlns:a="http://schemas.openxmlformats.org/drawingml/2006/main">
            <a:ext uri="{FF2B5EF4-FFF2-40B4-BE49-F238E27FC236}">
              <a16:creationId xmlns:a16="http://schemas.microsoft.com/office/drawing/2014/main" id="{3ECF94F6-9F51-6B41-AE9D-C0E8404F033E}"/>
            </a:ext>
          </a:extLst>
        </cdr:cNvPr>
        <cdr:cNvSpPr txBox="1"/>
      </cdr:nvSpPr>
      <cdr:spPr>
        <a:xfrm xmlns:a="http://schemas.openxmlformats.org/drawingml/2006/main">
          <a:off x="5342795" y="8745941"/>
          <a:ext cx="3106621" cy="111825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="horz" wrap="none" lIns="50800" tIns="50800" rIns="50800" bIns="50800" numCol="1" spcCol="38100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2438338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rPr>
            <a:t>Parallel</a:t>
          </a:r>
          <a:endParaRPr kumimoji="0" lang="en-US" sz="5400" b="1" i="0" u="none" strike="noStrike" cap="none" spc="0" normalizeH="0" baseline="0" dirty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CD2-FB9D-9042-AE4A-F5C78427F8EB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3285-92C0-7A4C-88E0-5FA3A371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CD2-FB9D-9042-AE4A-F5C78427F8EB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3285-92C0-7A4C-88E0-5FA3A371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CD2-FB9D-9042-AE4A-F5C78427F8EB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3285-92C0-7A4C-88E0-5FA3A371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CD2-FB9D-9042-AE4A-F5C78427F8EB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3285-92C0-7A4C-88E0-5FA3A371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9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CD2-FB9D-9042-AE4A-F5C78427F8EB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3285-92C0-7A4C-88E0-5FA3A371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6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CD2-FB9D-9042-AE4A-F5C78427F8EB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3285-92C0-7A4C-88E0-5FA3A371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CD2-FB9D-9042-AE4A-F5C78427F8EB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3285-92C0-7A4C-88E0-5FA3A371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CD2-FB9D-9042-AE4A-F5C78427F8EB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3285-92C0-7A4C-88E0-5FA3A371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CD2-FB9D-9042-AE4A-F5C78427F8EB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3285-92C0-7A4C-88E0-5FA3A371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6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CD2-FB9D-9042-AE4A-F5C78427F8EB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3285-92C0-7A4C-88E0-5FA3A371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CD2-FB9D-9042-AE4A-F5C78427F8EB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3285-92C0-7A4C-88E0-5FA3A371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6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CACD2-FB9D-9042-AE4A-F5C78427F8EB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C3285-92C0-7A4C-88E0-5FA3A371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09578300-6C52-FA42-BF87-6121426C2141}"/>
              </a:ext>
            </a:extLst>
          </p:cNvPr>
          <p:cNvSpPr/>
          <p:nvPr/>
        </p:nvSpPr>
        <p:spPr>
          <a:xfrm>
            <a:off x="1465544" y="247867"/>
            <a:ext cx="6123157" cy="696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Acoustic Features </a:t>
            </a:r>
            <a:r>
              <a:rPr lang="en-US" sz="4800" dirty="0">
                <a:solidFill>
                  <a:schemeClr val="tx1"/>
                </a:solidFill>
              </a:rPr>
              <a:t>(68)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1BCBD4C-EEEE-3B46-AE67-403AB39B9616}"/>
              </a:ext>
            </a:extLst>
          </p:cNvPr>
          <p:cNvSpPr/>
          <p:nvPr/>
        </p:nvSpPr>
        <p:spPr>
          <a:xfrm>
            <a:off x="8494934" y="242047"/>
            <a:ext cx="5221066" cy="628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Text Features </a:t>
            </a:r>
            <a:r>
              <a:rPr lang="en-US" sz="4800" dirty="0">
                <a:solidFill>
                  <a:schemeClr val="tx1"/>
                </a:solidFill>
              </a:rPr>
              <a:t>(300)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EAC9BC1-5F63-A946-9410-34607D9BFE1C}"/>
              </a:ext>
            </a:extLst>
          </p:cNvPr>
          <p:cNvSpPr/>
          <p:nvPr/>
        </p:nvSpPr>
        <p:spPr>
          <a:xfrm>
            <a:off x="1967333" y="1370182"/>
            <a:ext cx="4388672" cy="1128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LSTM (256)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BBC7644-D7E6-0F47-87B5-E1859A06AF58}"/>
              </a:ext>
            </a:extLst>
          </p:cNvPr>
          <p:cNvSpPr/>
          <p:nvPr/>
        </p:nvSpPr>
        <p:spPr>
          <a:xfrm>
            <a:off x="1967333" y="3328298"/>
            <a:ext cx="4388672" cy="1128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LSTM (256)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C5BD4FD-18FB-9244-AF5B-34E4645441A6}"/>
              </a:ext>
            </a:extLst>
          </p:cNvPr>
          <p:cNvSpPr/>
          <p:nvPr/>
        </p:nvSpPr>
        <p:spPr>
          <a:xfrm>
            <a:off x="1967333" y="5286416"/>
            <a:ext cx="4388672" cy="1128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LSTM (256)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0911857-3121-644E-8C76-7B35A35C8D84}"/>
              </a:ext>
            </a:extLst>
          </p:cNvPr>
          <p:cNvSpPr/>
          <p:nvPr/>
        </p:nvSpPr>
        <p:spPr>
          <a:xfrm>
            <a:off x="1967333" y="7244535"/>
            <a:ext cx="4388672" cy="112813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Flatten 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13C8AFF-08C1-F34E-BBAF-CD11D57C6A2B}"/>
              </a:ext>
            </a:extLst>
          </p:cNvPr>
          <p:cNvSpPr/>
          <p:nvPr/>
        </p:nvSpPr>
        <p:spPr>
          <a:xfrm>
            <a:off x="1967335" y="9397672"/>
            <a:ext cx="10916273" cy="11281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CONCATENATE(320)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F681ADD-84CA-1C46-88C2-2DA66A8B9DB2}"/>
              </a:ext>
            </a:extLst>
          </p:cNvPr>
          <p:cNvSpPr/>
          <p:nvPr/>
        </p:nvSpPr>
        <p:spPr>
          <a:xfrm>
            <a:off x="5231136" y="11315134"/>
            <a:ext cx="4388672" cy="1128132"/>
          </a:xfrm>
          <a:prstGeom prst="roundRect">
            <a:avLst/>
          </a:prstGeom>
          <a:solidFill>
            <a:srgbClr val="EE1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Dense (64)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0DC0844-FF5B-3C4D-9E06-EDCF9271085D}"/>
              </a:ext>
            </a:extLst>
          </p:cNvPr>
          <p:cNvSpPr/>
          <p:nvPr/>
        </p:nvSpPr>
        <p:spPr>
          <a:xfrm>
            <a:off x="5231136" y="13178441"/>
            <a:ext cx="4388672" cy="1128132"/>
          </a:xfrm>
          <a:prstGeom prst="roundRect">
            <a:avLst/>
          </a:prstGeom>
          <a:solidFill>
            <a:srgbClr val="EE1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Dense (32)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A5EF5246-49D8-4445-9459-A51F184F2C72}"/>
              </a:ext>
            </a:extLst>
          </p:cNvPr>
          <p:cNvSpPr/>
          <p:nvPr/>
        </p:nvSpPr>
        <p:spPr>
          <a:xfrm>
            <a:off x="2094849" y="15059898"/>
            <a:ext cx="3112533" cy="1128132"/>
          </a:xfrm>
          <a:prstGeom prst="roundRect">
            <a:avLst/>
          </a:prstGeom>
          <a:solidFill>
            <a:srgbClr val="EE1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(1)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10892421-D719-7543-B199-CAC15C8FFE4D}"/>
              </a:ext>
            </a:extLst>
          </p:cNvPr>
          <p:cNvSpPr/>
          <p:nvPr/>
        </p:nvSpPr>
        <p:spPr>
          <a:xfrm>
            <a:off x="5845450" y="15058707"/>
            <a:ext cx="3112533" cy="1128132"/>
          </a:xfrm>
          <a:prstGeom prst="roundRect">
            <a:avLst/>
          </a:prstGeom>
          <a:solidFill>
            <a:srgbClr val="EE1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(1)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38941C0-BD71-4E40-9E58-BA31F0A26DC3}"/>
              </a:ext>
            </a:extLst>
          </p:cNvPr>
          <p:cNvSpPr/>
          <p:nvPr/>
        </p:nvSpPr>
        <p:spPr>
          <a:xfrm>
            <a:off x="9596051" y="15058707"/>
            <a:ext cx="3112533" cy="1128132"/>
          </a:xfrm>
          <a:prstGeom prst="roundRect">
            <a:avLst/>
          </a:prstGeom>
          <a:solidFill>
            <a:srgbClr val="EE1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(1)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11E5297-0F4A-5F43-9F81-E22F8D010F25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>
            <a:off x="4161669" y="2498314"/>
            <a:ext cx="0" cy="829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936737E-3778-4E45-AAD2-D9CF602A6A0D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4161669" y="4456430"/>
            <a:ext cx="0" cy="82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99E7D1-6374-824D-B1C1-05BCAC1DECAB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4161669" y="6414550"/>
            <a:ext cx="0" cy="82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07115D04-5467-714E-B056-D03664EFBCE8}"/>
              </a:ext>
            </a:extLst>
          </p:cNvPr>
          <p:cNvSpPr/>
          <p:nvPr/>
        </p:nvSpPr>
        <p:spPr>
          <a:xfrm>
            <a:off x="8490196" y="1370182"/>
            <a:ext cx="4388672" cy="1128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LSTM (256)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E80BDA72-C8EA-EE42-9A86-8346B7466785}"/>
              </a:ext>
            </a:extLst>
          </p:cNvPr>
          <p:cNvSpPr/>
          <p:nvPr/>
        </p:nvSpPr>
        <p:spPr>
          <a:xfrm>
            <a:off x="8490196" y="3328298"/>
            <a:ext cx="4388672" cy="1128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LSTM (256)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A29F70B8-8B69-0A4F-A5CD-33AB5081D62E}"/>
              </a:ext>
            </a:extLst>
          </p:cNvPr>
          <p:cNvSpPr/>
          <p:nvPr/>
        </p:nvSpPr>
        <p:spPr>
          <a:xfrm>
            <a:off x="8490196" y="5286416"/>
            <a:ext cx="4388672" cy="1128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LSTM (256)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BD16773-FF77-274E-A80E-A6C2F08A669A}"/>
              </a:ext>
            </a:extLst>
          </p:cNvPr>
          <p:cNvSpPr/>
          <p:nvPr/>
        </p:nvSpPr>
        <p:spPr>
          <a:xfrm>
            <a:off x="8490196" y="7244535"/>
            <a:ext cx="4388672" cy="1128132"/>
          </a:xfrm>
          <a:prstGeom prst="roundRect">
            <a:avLst/>
          </a:prstGeom>
          <a:solidFill>
            <a:srgbClr val="EE1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Dense (64)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4F98608-8404-3846-B604-379AB21E7547}"/>
              </a:ext>
            </a:extLst>
          </p:cNvPr>
          <p:cNvCxnSpPr>
            <a:stCxn id="80" idx="2"/>
            <a:endCxn id="81" idx="0"/>
          </p:cNvCxnSpPr>
          <p:nvPr/>
        </p:nvCxnSpPr>
        <p:spPr>
          <a:xfrm>
            <a:off x="10684532" y="2498314"/>
            <a:ext cx="0" cy="829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094E30-5073-9742-B2BF-0298679A3B73}"/>
              </a:ext>
            </a:extLst>
          </p:cNvPr>
          <p:cNvCxnSpPr>
            <a:stCxn id="81" idx="2"/>
            <a:endCxn id="82" idx="0"/>
          </p:cNvCxnSpPr>
          <p:nvPr/>
        </p:nvCxnSpPr>
        <p:spPr>
          <a:xfrm>
            <a:off x="10684532" y="4456432"/>
            <a:ext cx="0" cy="82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13FE5A9-0169-6F43-9F4C-1A50184376D9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>
            <a:off x="10684532" y="6414551"/>
            <a:ext cx="0" cy="82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92E2D01-F4B8-4D4E-9ED1-C46FCA6CC6F7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4161669" y="8372667"/>
            <a:ext cx="3263802" cy="1025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56AD934-BF80-184E-89C1-85D6F716E5EA}"/>
              </a:ext>
            </a:extLst>
          </p:cNvPr>
          <p:cNvCxnSpPr>
            <a:stCxn id="83" idx="2"/>
            <a:endCxn id="71" idx="0"/>
          </p:cNvCxnSpPr>
          <p:nvPr/>
        </p:nvCxnSpPr>
        <p:spPr>
          <a:xfrm flipH="1">
            <a:off x="7425471" y="8372667"/>
            <a:ext cx="3259061" cy="1025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F185D45-AB35-FA4D-9C12-06A30EE5A840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7425471" y="10525804"/>
            <a:ext cx="0" cy="78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4D01EAB-92B9-9340-85D1-3CD168E6A4E4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>
            <a:off x="7425471" y="12443268"/>
            <a:ext cx="0" cy="73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B7D7E0C-90E6-F244-9821-AF3CB2058478}"/>
              </a:ext>
            </a:extLst>
          </p:cNvPr>
          <p:cNvCxnSpPr>
            <a:stCxn id="73" idx="2"/>
            <a:endCxn id="74" idx="0"/>
          </p:cNvCxnSpPr>
          <p:nvPr/>
        </p:nvCxnSpPr>
        <p:spPr>
          <a:xfrm flipH="1">
            <a:off x="3651117" y="14306573"/>
            <a:ext cx="3774355" cy="753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9383435-C4E8-7440-B4BA-89909881C48D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 flipH="1">
            <a:off x="7401716" y="14306572"/>
            <a:ext cx="23756" cy="7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18BCB77-45AF-AF4B-B16D-D5BEAF6C0457}"/>
              </a:ext>
            </a:extLst>
          </p:cNvPr>
          <p:cNvCxnSpPr>
            <a:stCxn id="73" idx="2"/>
            <a:endCxn id="76" idx="0"/>
          </p:cNvCxnSpPr>
          <p:nvPr/>
        </p:nvCxnSpPr>
        <p:spPr>
          <a:xfrm>
            <a:off x="7425472" y="14306572"/>
            <a:ext cx="3726845" cy="7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703CCD3-2747-6944-B1F6-728D1531D418}"/>
              </a:ext>
            </a:extLst>
          </p:cNvPr>
          <p:cNvCxnSpPr>
            <a:stCxn id="74" idx="2"/>
          </p:cNvCxnSpPr>
          <p:nvPr/>
        </p:nvCxnSpPr>
        <p:spPr>
          <a:xfrm flipH="1">
            <a:off x="3651106" y="16188030"/>
            <a:ext cx="10" cy="122292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60207F1-54D0-7348-B355-72307DE6A53B}"/>
              </a:ext>
            </a:extLst>
          </p:cNvPr>
          <p:cNvCxnSpPr/>
          <p:nvPr/>
        </p:nvCxnSpPr>
        <p:spPr>
          <a:xfrm flipH="1">
            <a:off x="7315904" y="16186838"/>
            <a:ext cx="10" cy="122292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20D7C1C-B32F-4B43-9475-CC3CD6C807A9}"/>
              </a:ext>
            </a:extLst>
          </p:cNvPr>
          <p:cNvCxnSpPr/>
          <p:nvPr/>
        </p:nvCxnSpPr>
        <p:spPr>
          <a:xfrm flipH="1">
            <a:off x="11045467" y="16092027"/>
            <a:ext cx="10" cy="122292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1E3DA57-816F-2145-9886-9FA285FBE1AB}"/>
              </a:ext>
            </a:extLst>
          </p:cNvPr>
          <p:cNvSpPr txBox="1"/>
          <p:nvPr/>
        </p:nvSpPr>
        <p:spPr>
          <a:xfrm>
            <a:off x="2479927" y="12372924"/>
            <a:ext cx="1495611" cy="2036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CCC</a:t>
            </a:r>
          </a:p>
          <a:p>
            <a:r>
              <a:rPr lang="en-US" sz="4500" dirty="0"/>
              <a:t>Loss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D467532-48F7-1846-B67F-E08A2E29E6FC}"/>
              </a:ext>
            </a:extLst>
          </p:cNvPr>
          <p:cNvCxnSpPr>
            <a:cxnSpLocks/>
          </p:cNvCxnSpPr>
          <p:nvPr/>
        </p:nvCxnSpPr>
        <p:spPr>
          <a:xfrm>
            <a:off x="4161669" y="904310"/>
            <a:ext cx="0" cy="48964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602143B-0BA9-9543-8F22-D22A4484CFB7}"/>
              </a:ext>
            </a:extLst>
          </p:cNvPr>
          <p:cNvCxnSpPr>
            <a:cxnSpLocks/>
          </p:cNvCxnSpPr>
          <p:nvPr/>
        </p:nvCxnSpPr>
        <p:spPr>
          <a:xfrm>
            <a:off x="10652353" y="867463"/>
            <a:ext cx="0" cy="49960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 99">
            <a:extLst>
              <a:ext uri="{FF2B5EF4-FFF2-40B4-BE49-F238E27FC236}">
                <a16:creationId xmlns:a16="http://schemas.microsoft.com/office/drawing/2014/main" id="{B961DCA8-A6C3-3E44-A06A-C7412DF1F65D}"/>
              </a:ext>
            </a:extLst>
          </p:cNvPr>
          <p:cNvSpPr/>
          <p:nvPr/>
        </p:nvSpPr>
        <p:spPr>
          <a:xfrm>
            <a:off x="1163354" y="11951424"/>
            <a:ext cx="3176929" cy="5394916"/>
          </a:xfrm>
          <a:custGeom>
            <a:avLst/>
            <a:gdLst>
              <a:gd name="connsiteX0" fmla="*/ 60190 w 1310617"/>
              <a:gd name="connsiteY0" fmla="*/ 2295728 h 2295728"/>
              <a:gd name="connsiteX1" fmla="*/ 118556 w 1310617"/>
              <a:gd name="connsiteY1" fmla="*/ 1089498 h 2295728"/>
              <a:gd name="connsiteX2" fmla="*/ 1130232 w 1310617"/>
              <a:gd name="connsiteY2" fmla="*/ 1031132 h 2295728"/>
              <a:gd name="connsiteX3" fmla="*/ 1305330 w 1310617"/>
              <a:gd name="connsiteY3" fmla="*/ 0 h 229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0617" h="2295728">
                <a:moveTo>
                  <a:pt x="60190" y="2295728"/>
                </a:moveTo>
                <a:cubicBezTo>
                  <a:pt x="203" y="1797996"/>
                  <a:pt x="-59784" y="1300264"/>
                  <a:pt x="118556" y="1089498"/>
                </a:cubicBezTo>
                <a:cubicBezTo>
                  <a:pt x="296896" y="878732"/>
                  <a:pt x="932436" y="1212715"/>
                  <a:pt x="1130232" y="1031132"/>
                </a:cubicBezTo>
                <a:cubicBezTo>
                  <a:pt x="1328028" y="849549"/>
                  <a:pt x="1316679" y="424774"/>
                  <a:pt x="1305330" y="0"/>
                </a:cubicBezTo>
              </a:path>
            </a:pathLst>
          </a:custGeom>
          <a:noFill/>
          <a:ln w="698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7F4CF6-C921-514A-ABA8-35D310718553}"/>
              </a:ext>
            </a:extLst>
          </p:cNvPr>
          <p:cNvSpPr txBox="1"/>
          <p:nvPr/>
        </p:nvSpPr>
        <p:spPr>
          <a:xfrm>
            <a:off x="2395598" y="17409766"/>
            <a:ext cx="3022792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75" b="1" dirty="0"/>
              <a:t>Valence</a:t>
            </a:r>
            <a:endParaRPr lang="en-US" sz="45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2EF1AC3-963A-9B44-A125-4374E4558136}"/>
              </a:ext>
            </a:extLst>
          </p:cNvPr>
          <p:cNvSpPr txBox="1"/>
          <p:nvPr/>
        </p:nvSpPr>
        <p:spPr>
          <a:xfrm>
            <a:off x="6163105" y="17409393"/>
            <a:ext cx="26807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75" b="1" dirty="0"/>
              <a:t>Arousal</a:t>
            </a:r>
            <a:endParaRPr lang="en-US" sz="45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FB1528-84BA-054F-846F-EE79D21894A8}"/>
              </a:ext>
            </a:extLst>
          </p:cNvPr>
          <p:cNvSpPr txBox="1"/>
          <p:nvPr/>
        </p:nvSpPr>
        <p:spPr>
          <a:xfrm>
            <a:off x="9758029" y="17409393"/>
            <a:ext cx="4254140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75" b="1" dirty="0"/>
              <a:t>Dominance</a:t>
            </a:r>
            <a:endParaRPr lang="en-US" sz="4500" b="1" dirty="0"/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AEDE572-0F53-EB40-B6E2-AF635C2C7381}"/>
              </a:ext>
            </a:extLst>
          </p:cNvPr>
          <p:cNvSpPr/>
          <p:nvPr/>
        </p:nvSpPr>
        <p:spPr>
          <a:xfrm>
            <a:off x="565857" y="1090525"/>
            <a:ext cx="6562921" cy="7401865"/>
          </a:xfrm>
          <a:custGeom>
            <a:avLst/>
            <a:gdLst>
              <a:gd name="connsiteX0" fmla="*/ 0 w 6562921"/>
              <a:gd name="connsiteY0" fmla="*/ 1093842 h 7401865"/>
              <a:gd name="connsiteX1" fmla="*/ 1093842 w 6562921"/>
              <a:gd name="connsiteY1" fmla="*/ 0 h 7401865"/>
              <a:gd name="connsiteX2" fmla="*/ 5469079 w 6562921"/>
              <a:gd name="connsiteY2" fmla="*/ 0 h 7401865"/>
              <a:gd name="connsiteX3" fmla="*/ 6562921 w 6562921"/>
              <a:gd name="connsiteY3" fmla="*/ 1093842 h 7401865"/>
              <a:gd name="connsiteX4" fmla="*/ 6562921 w 6562921"/>
              <a:gd name="connsiteY4" fmla="*/ 6308023 h 7401865"/>
              <a:gd name="connsiteX5" fmla="*/ 5469079 w 6562921"/>
              <a:gd name="connsiteY5" fmla="*/ 7401865 h 7401865"/>
              <a:gd name="connsiteX6" fmla="*/ 1093842 w 6562921"/>
              <a:gd name="connsiteY6" fmla="*/ 7401865 h 7401865"/>
              <a:gd name="connsiteX7" fmla="*/ 0 w 6562921"/>
              <a:gd name="connsiteY7" fmla="*/ 6308023 h 7401865"/>
              <a:gd name="connsiteX8" fmla="*/ 0 w 6562921"/>
              <a:gd name="connsiteY8" fmla="*/ 1093842 h 7401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62921" h="7401865" extrusionOk="0">
                <a:moveTo>
                  <a:pt x="0" y="1093842"/>
                </a:moveTo>
                <a:cubicBezTo>
                  <a:pt x="10304" y="412220"/>
                  <a:pt x="511774" y="17757"/>
                  <a:pt x="1093842" y="0"/>
                </a:cubicBezTo>
                <a:cubicBezTo>
                  <a:pt x="3050106" y="16695"/>
                  <a:pt x="3565676" y="-77429"/>
                  <a:pt x="5469079" y="0"/>
                </a:cubicBezTo>
                <a:cubicBezTo>
                  <a:pt x="6138915" y="-43442"/>
                  <a:pt x="6538838" y="551097"/>
                  <a:pt x="6562921" y="1093842"/>
                </a:cubicBezTo>
                <a:cubicBezTo>
                  <a:pt x="6435604" y="3345818"/>
                  <a:pt x="6635650" y="5154494"/>
                  <a:pt x="6562921" y="6308023"/>
                </a:cubicBezTo>
                <a:cubicBezTo>
                  <a:pt x="6620742" y="6966960"/>
                  <a:pt x="6039477" y="7383822"/>
                  <a:pt x="5469079" y="7401865"/>
                </a:cubicBezTo>
                <a:cubicBezTo>
                  <a:pt x="4495117" y="7424901"/>
                  <a:pt x="3160469" y="7442698"/>
                  <a:pt x="1093842" y="7401865"/>
                </a:cubicBezTo>
                <a:cubicBezTo>
                  <a:pt x="410572" y="7348670"/>
                  <a:pt x="-10928" y="6911507"/>
                  <a:pt x="0" y="6308023"/>
                </a:cubicBezTo>
                <a:cubicBezTo>
                  <a:pt x="-28733" y="3739065"/>
                  <a:pt x="-38174" y="3549910"/>
                  <a:pt x="0" y="1093842"/>
                </a:cubicBezTo>
                <a:close/>
              </a:path>
            </a:pathLst>
          </a:custGeom>
          <a:noFill/>
          <a:ln w="76200" cap="flat">
            <a:solidFill>
              <a:schemeClr val="tx1"/>
            </a:solidFill>
            <a:miter lim="400000"/>
            <a:extLst>
              <a:ext uri="{C807C97D-BFC1-408E-A445-0C87EB9F89A2}">
                <ask:lineSketchStyleProps xmlns:ask="http://schemas.microsoft.com/office/drawing/2018/sketchyshapes" sd="4266498984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7150" tIns="57150" rIns="57150" bIns="57150" numCol="1" spcCol="38100" rtlCol="0" anchor="ctr">
            <a:spAutoFit/>
          </a:bodyPr>
          <a:lstStyle/>
          <a:p>
            <a:pPr defTabSz="928664"/>
            <a:endParaRPr lang="en-US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40B7E67-FF46-0F41-84B0-6B3CB763E9B9}"/>
              </a:ext>
            </a:extLst>
          </p:cNvPr>
          <p:cNvSpPr txBox="1"/>
          <p:nvPr/>
        </p:nvSpPr>
        <p:spPr>
          <a:xfrm>
            <a:off x="1021446" y="2201759"/>
            <a:ext cx="541307" cy="51013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4050" b="1" dirty="0"/>
              <a:t>A</a:t>
            </a:r>
          </a:p>
          <a:p>
            <a:pPr defTabSz="2743063"/>
            <a:r>
              <a:rPr lang="en-US" sz="4050" b="1" dirty="0"/>
              <a:t>C</a:t>
            </a:r>
          </a:p>
          <a:p>
            <a:pPr defTabSz="2743063"/>
            <a:r>
              <a:rPr lang="en-US" sz="4050" b="1" dirty="0"/>
              <a:t>O</a:t>
            </a:r>
          </a:p>
          <a:p>
            <a:pPr defTabSz="2743063"/>
            <a:r>
              <a:rPr lang="en-US" sz="4050" b="1" dirty="0"/>
              <a:t>U</a:t>
            </a:r>
          </a:p>
          <a:p>
            <a:pPr defTabSz="2743063"/>
            <a:r>
              <a:rPr lang="en-US" sz="4050" b="1" dirty="0"/>
              <a:t>S</a:t>
            </a:r>
          </a:p>
          <a:p>
            <a:pPr defTabSz="2743063"/>
            <a:r>
              <a:rPr lang="en-US" sz="4050" b="1" dirty="0"/>
              <a:t>T</a:t>
            </a:r>
          </a:p>
          <a:p>
            <a:pPr defTabSz="2743063"/>
            <a:r>
              <a:rPr lang="en-US" sz="4050" b="1" dirty="0"/>
              <a:t>I</a:t>
            </a:r>
          </a:p>
          <a:p>
            <a:pPr defTabSz="2743063"/>
            <a:r>
              <a:rPr lang="en-US" sz="4050" b="1" dirty="0"/>
              <a:t>C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6E13D1D-E4D5-A84F-B91C-FF9496A700ED}"/>
              </a:ext>
            </a:extLst>
          </p:cNvPr>
          <p:cNvSpPr/>
          <p:nvPr/>
        </p:nvSpPr>
        <p:spPr>
          <a:xfrm>
            <a:off x="7947169" y="1107426"/>
            <a:ext cx="6316596" cy="7415492"/>
          </a:xfrm>
          <a:custGeom>
            <a:avLst/>
            <a:gdLst>
              <a:gd name="connsiteX0" fmla="*/ 0 w 6316596"/>
              <a:gd name="connsiteY0" fmla="*/ 1052787 h 7415492"/>
              <a:gd name="connsiteX1" fmla="*/ 1052787 w 6316596"/>
              <a:gd name="connsiteY1" fmla="*/ 0 h 7415492"/>
              <a:gd name="connsiteX2" fmla="*/ 5263809 w 6316596"/>
              <a:gd name="connsiteY2" fmla="*/ 0 h 7415492"/>
              <a:gd name="connsiteX3" fmla="*/ 6316596 w 6316596"/>
              <a:gd name="connsiteY3" fmla="*/ 1052787 h 7415492"/>
              <a:gd name="connsiteX4" fmla="*/ 6316596 w 6316596"/>
              <a:gd name="connsiteY4" fmla="*/ 6362705 h 7415492"/>
              <a:gd name="connsiteX5" fmla="*/ 5263809 w 6316596"/>
              <a:gd name="connsiteY5" fmla="*/ 7415492 h 7415492"/>
              <a:gd name="connsiteX6" fmla="*/ 1052787 w 6316596"/>
              <a:gd name="connsiteY6" fmla="*/ 7415492 h 7415492"/>
              <a:gd name="connsiteX7" fmla="*/ 0 w 6316596"/>
              <a:gd name="connsiteY7" fmla="*/ 6362705 h 7415492"/>
              <a:gd name="connsiteX8" fmla="*/ 0 w 6316596"/>
              <a:gd name="connsiteY8" fmla="*/ 1052787 h 741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16596" h="7415492" extrusionOk="0">
                <a:moveTo>
                  <a:pt x="0" y="1052787"/>
                </a:moveTo>
                <a:cubicBezTo>
                  <a:pt x="10832" y="389870"/>
                  <a:pt x="557684" y="69546"/>
                  <a:pt x="1052787" y="0"/>
                </a:cubicBezTo>
                <a:cubicBezTo>
                  <a:pt x="2428548" y="16695"/>
                  <a:pt x="3881629" y="-77429"/>
                  <a:pt x="5263809" y="0"/>
                </a:cubicBezTo>
                <a:cubicBezTo>
                  <a:pt x="5871101" y="-17089"/>
                  <a:pt x="6305107" y="500624"/>
                  <a:pt x="6316596" y="1052787"/>
                </a:cubicBezTo>
                <a:cubicBezTo>
                  <a:pt x="6189279" y="2293594"/>
                  <a:pt x="6389325" y="3962309"/>
                  <a:pt x="6316596" y="6362705"/>
                </a:cubicBezTo>
                <a:cubicBezTo>
                  <a:pt x="6363803" y="6988904"/>
                  <a:pt x="5814108" y="7398827"/>
                  <a:pt x="5263809" y="7415492"/>
                </a:cubicBezTo>
                <a:cubicBezTo>
                  <a:pt x="3852449" y="7438528"/>
                  <a:pt x="3042826" y="7456325"/>
                  <a:pt x="1052787" y="7415492"/>
                </a:cubicBezTo>
                <a:cubicBezTo>
                  <a:pt x="439640" y="7394183"/>
                  <a:pt x="-41575" y="6941752"/>
                  <a:pt x="0" y="6362705"/>
                </a:cubicBezTo>
                <a:cubicBezTo>
                  <a:pt x="-28733" y="5059047"/>
                  <a:pt x="-38174" y="2360905"/>
                  <a:pt x="0" y="1052787"/>
                </a:cubicBezTo>
                <a:close/>
              </a:path>
            </a:pathLst>
          </a:custGeom>
          <a:noFill/>
          <a:ln w="76200" cap="flat">
            <a:solidFill>
              <a:srgbClr val="00B050"/>
            </a:solidFill>
            <a:miter lim="400000"/>
            <a:extLst>
              <a:ext uri="{C807C97D-BFC1-408E-A445-0C87EB9F89A2}">
                <ask:lineSketchStyleProps xmlns:ask="http://schemas.microsoft.com/office/drawing/2018/sketchyshapes" sd="4266498984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7150" tIns="57150" rIns="57150" bIns="57150" numCol="1" spcCol="38100" rtlCol="0" anchor="ctr">
            <a:spAutoFit/>
          </a:bodyPr>
          <a:lstStyle/>
          <a:p>
            <a:pPr defTabSz="928664"/>
            <a:endParaRPr lang="en-US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8E203F-F14B-8748-8F38-FB3EE851CD96}"/>
              </a:ext>
            </a:extLst>
          </p:cNvPr>
          <p:cNvSpPr txBox="1"/>
          <p:nvPr/>
        </p:nvSpPr>
        <p:spPr>
          <a:xfrm>
            <a:off x="13210342" y="3049130"/>
            <a:ext cx="562295" cy="2885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4500" b="1" dirty="0">
                <a:solidFill>
                  <a:srgbClr val="00B050"/>
                </a:solidFill>
              </a:rPr>
              <a:t>T</a:t>
            </a:r>
          </a:p>
          <a:p>
            <a:pPr defTabSz="2743063"/>
            <a:r>
              <a:rPr lang="en-US" sz="4500" b="1" dirty="0">
                <a:solidFill>
                  <a:srgbClr val="00B050"/>
                </a:solidFill>
              </a:rPr>
              <a:t>E</a:t>
            </a:r>
          </a:p>
          <a:p>
            <a:pPr defTabSz="2743063"/>
            <a:r>
              <a:rPr lang="en-US" sz="4500" b="1" dirty="0">
                <a:solidFill>
                  <a:srgbClr val="00B050"/>
                </a:solidFill>
              </a:rPr>
              <a:t>X</a:t>
            </a:r>
          </a:p>
          <a:p>
            <a:pPr defTabSz="2743063"/>
            <a:r>
              <a:rPr lang="en-US" sz="45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7B06019-5106-CE4B-832F-B6933ED4ECDB}"/>
              </a:ext>
            </a:extLst>
          </p:cNvPr>
          <p:cNvSpPr/>
          <p:nvPr/>
        </p:nvSpPr>
        <p:spPr>
          <a:xfrm>
            <a:off x="1980515" y="11086962"/>
            <a:ext cx="11521633" cy="6333575"/>
          </a:xfrm>
          <a:custGeom>
            <a:avLst/>
            <a:gdLst>
              <a:gd name="connsiteX0" fmla="*/ 0 w 11521633"/>
              <a:gd name="connsiteY0" fmla="*/ 1117433 h 6333575"/>
              <a:gd name="connsiteX1" fmla="*/ 1117433 w 11521633"/>
              <a:gd name="connsiteY1" fmla="*/ 0 h 6333575"/>
              <a:gd name="connsiteX2" fmla="*/ 10404200 w 11521633"/>
              <a:gd name="connsiteY2" fmla="*/ 0 h 6333575"/>
              <a:gd name="connsiteX3" fmla="*/ 11521633 w 11521633"/>
              <a:gd name="connsiteY3" fmla="*/ 1117433 h 6333575"/>
              <a:gd name="connsiteX4" fmla="*/ 11521633 w 11521633"/>
              <a:gd name="connsiteY4" fmla="*/ 5216142 h 6333575"/>
              <a:gd name="connsiteX5" fmla="*/ 10404200 w 11521633"/>
              <a:gd name="connsiteY5" fmla="*/ 6333575 h 6333575"/>
              <a:gd name="connsiteX6" fmla="*/ 1117433 w 11521633"/>
              <a:gd name="connsiteY6" fmla="*/ 6333575 h 6333575"/>
              <a:gd name="connsiteX7" fmla="*/ 0 w 11521633"/>
              <a:gd name="connsiteY7" fmla="*/ 5216142 h 6333575"/>
              <a:gd name="connsiteX8" fmla="*/ 0 w 11521633"/>
              <a:gd name="connsiteY8" fmla="*/ 1117433 h 63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633" h="6333575" extrusionOk="0">
                <a:moveTo>
                  <a:pt x="0" y="1117433"/>
                </a:moveTo>
                <a:cubicBezTo>
                  <a:pt x="13374" y="399695"/>
                  <a:pt x="517741" y="14056"/>
                  <a:pt x="1117433" y="0"/>
                </a:cubicBezTo>
                <a:cubicBezTo>
                  <a:pt x="5624260" y="16695"/>
                  <a:pt x="9248574" y="-77429"/>
                  <a:pt x="10404200" y="0"/>
                </a:cubicBezTo>
                <a:cubicBezTo>
                  <a:pt x="11115232" y="-62060"/>
                  <a:pt x="11509500" y="531209"/>
                  <a:pt x="11521633" y="1117433"/>
                </a:cubicBezTo>
                <a:cubicBezTo>
                  <a:pt x="11394316" y="1545694"/>
                  <a:pt x="11594362" y="4495736"/>
                  <a:pt x="11521633" y="5216142"/>
                </a:cubicBezTo>
                <a:cubicBezTo>
                  <a:pt x="11543730" y="5854235"/>
                  <a:pt x="10938947" y="6289480"/>
                  <a:pt x="10404200" y="6333575"/>
                </a:cubicBezTo>
                <a:cubicBezTo>
                  <a:pt x="7364111" y="6356611"/>
                  <a:pt x="5670173" y="6374408"/>
                  <a:pt x="1117433" y="6333575"/>
                </a:cubicBezTo>
                <a:cubicBezTo>
                  <a:pt x="470611" y="6313629"/>
                  <a:pt x="-109904" y="5826964"/>
                  <a:pt x="0" y="5216142"/>
                </a:cubicBezTo>
                <a:cubicBezTo>
                  <a:pt x="-28733" y="4699156"/>
                  <a:pt x="-38174" y="1687665"/>
                  <a:pt x="0" y="1117433"/>
                </a:cubicBezTo>
                <a:close/>
              </a:path>
            </a:pathLst>
          </a:custGeom>
          <a:noFill/>
          <a:ln w="76200" cap="flat">
            <a:solidFill>
              <a:srgbClr val="EE1CD5"/>
            </a:solidFill>
            <a:miter lim="400000"/>
            <a:extLst>
              <a:ext uri="{C807C97D-BFC1-408E-A445-0C87EB9F89A2}">
                <ask:lineSketchStyleProps xmlns:ask="http://schemas.microsoft.com/office/drawing/2018/sketchyshapes" sd="4266498984">
                  <a:prstGeom prst="roundRect">
                    <a:avLst>
                      <a:gd name="adj" fmla="val 1764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7150" tIns="57150" rIns="57150" bIns="57150" numCol="1" spcCol="38100" rtlCol="0" anchor="ctr">
            <a:spAutoFit/>
          </a:bodyPr>
          <a:lstStyle/>
          <a:p>
            <a:pPr defTabSz="928664"/>
            <a:endParaRPr lang="en-US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C65841E-C6D1-574D-AB43-CD37FC22D6D6}"/>
              </a:ext>
            </a:extLst>
          </p:cNvPr>
          <p:cNvSpPr txBox="1"/>
          <p:nvPr/>
        </p:nvSpPr>
        <p:spPr>
          <a:xfrm>
            <a:off x="11152317" y="11352901"/>
            <a:ext cx="3212782" cy="807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4500" b="1" dirty="0">
                <a:solidFill>
                  <a:srgbClr val="EE1CD5"/>
                </a:solidFill>
              </a:rPr>
              <a:t>DENSE</a:t>
            </a:r>
          </a:p>
        </p:txBody>
      </p:sp>
      <p:pic>
        <p:nvPicPr>
          <p:cNvPr id="110" name="Picture 109" descr="Text&#10;&#10;Description automatically generated">
            <a:extLst>
              <a:ext uri="{FF2B5EF4-FFF2-40B4-BE49-F238E27FC236}">
                <a16:creationId xmlns:a16="http://schemas.microsoft.com/office/drawing/2014/main" id="{2B9A2842-FCD6-3749-A986-CA8AB0E0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780" y="415269"/>
            <a:ext cx="7309776" cy="19035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AFB8F0-F53E-4C49-8C4F-86AD64F177D8}"/>
                  </a:ext>
                </a:extLst>
              </p:cNvPr>
              <p:cNvSpPr txBox="1"/>
              <p:nvPr/>
            </p:nvSpPr>
            <p:spPr>
              <a:xfrm>
                <a:off x="15156939" y="3278848"/>
                <a:ext cx="7309776" cy="36748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defTabSz="27430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75" i="1">
                          <a:latin typeface="Cambria Math" panose="02040503050406030204" pitchFamily="18" charset="0"/>
                        </a:rPr>
                        <m:t>𝐶𝐶𝐶𝐿𝑜𝑠𝑠</m:t>
                      </m:r>
                      <m:r>
                        <a:rPr lang="en-US" sz="607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60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60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𝐶𝐶𝐶</m:t>
                              </m:r>
                            </m:e>
                            <m:sub>
                              <m:r>
                                <a:rPr lang="en-US" sz="60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sz="60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60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60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sz="60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𝐶𝐶𝐶</m:t>
                              </m:r>
                            </m:e>
                            <m:sub>
                              <m:r>
                                <a:rPr lang="en-US" sz="60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60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60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60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(1 −</m:t>
                      </m:r>
                      <m:sSub>
                        <m:sSubPr>
                          <m:ctrlPr>
                            <a:rPr lang="en-US" sz="60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𝐶𝐶𝐶</m:t>
                          </m:r>
                        </m:e>
                        <m:sub>
                          <m:r>
                            <a:rPr lang="en-US" sz="60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60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75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AFB8F0-F53E-4C49-8C4F-86AD64F17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939" y="3278848"/>
                <a:ext cx="7309776" cy="3674852"/>
              </a:xfrm>
              <a:prstGeom prst="rect">
                <a:avLst/>
              </a:prstGeom>
              <a:blipFill>
                <a:blip r:embed="rId3"/>
                <a:stretch>
                  <a:fillRect b="-965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74E09EB-5A4B-0A40-81AF-7E58628E4C05}"/>
                  </a:ext>
                </a:extLst>
              </p:cNvPr>
              <p:cNvSpPr txBox="1"/>
              <p:nvPr/>
            </p:nvSpPr>
            <p:spPr>
              <a:xfrm>
                <a:off x="22428224" y="3049130"/>
                <a:ext cx="3982330" cy="21929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7150" tIns="57150" rIns="57150" bIns="57150" numCol="1" spcCol="38100" rtlCol="0" anchor="ctr">
                <a:spAutoFit/>
              </a:bodyPr>
              <a:lstStyle/>
              <a:p>
                <a:pPr defTabSz="27430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4500" dirty="0">
                  <a:ea typeface="Cambria Math" panose="02040503050406030204" pitchFamily="18" charset="0"/>
                </a:endParaRPr>
              </a:p>
              <a:p>
                <a:pPr defTabSz="27430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4500" dirty="0">
                  <a:ea typeface="Cambria Math" panose="02040503050406030204" pitchFamily="18" charset="0"/>
                </a:endParaRPr>
              </a:p>
              <a:p>
                <a:pPr defTabSz="27430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 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45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74E09EB-5A4B-0A40-81AF-7E58628E4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8224" y="3049130"/>
                <a:ext cx="3982330" cy="2192908"/>
              </a:xfrm>
              <a:prstGeom prst="rect">
                <a:avLst/>
              </a:prstGeom>
              <a:blipFill>
                <a:blip r:embed="rId4"/>
                <a:stretch>
                  <a:fillRect l="-2857" r="-4127" b="-92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Oval 113">
            <a:extLst>
              <a:ext uri="{FF2B5EF4-FFF2-40B4-BE49-F238E27FC236}">
                <a16:creationId xmlns:a16="http://schemas.microsoft.com/office/drawing/2014/main" id="{51AE4AC6-995A-7B40-AACE-1D1879F49742}"/>
              </a:ext>
            </a:extLst>
          </p:cNvPr>
          <p:cNvSpPr/>
          <p:nvPr/>
        </p:nvSpPr>
        <p:spPr>
          <a:xfrm>
            <a:off x="15180848" y="3406920"/>
            <a:ext cx="798399" cy="738664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7150" tIns="57150" rIns="57150" bIns="57150" numCol="1" spcCol="38100" rtlCol="0" anchor="ctr">
            <a:spAutoFit/>
          </a:bodyPr>
          <a:lstStyle/>
          <a:p>
            <a:pPr defTabSz="928664"/>
            <a:endParaRPr lang="en-US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AC19DCD-FC2E-9C4D-A497-ECAC74F85D49}"/>
              </a:ext>
            </a:extLst>
          </p:cNvPr>
          <p:cNvSpPr/>
          <p:nvPr/>
        </p:nvSpPr>
        <p:spPr>
          <a:xfrm>
            <a:off x="22417550" y="3646214"/>
            <a:ext cx="657861" cy="818311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7150" tIns="57150" rIns="57150" bIns="57150" numCol="1" spcCol="38100" rtlCol="0" anchor="ctr">
            <a:spAutoFit/>
          </a:bodyPr>
          <a:lstStyle/>
          <a:p>
            <a:pPr defTabSz="928664"/>
            <a:endParaRPr lang="en-US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192EC81-E153-7A40-861C-7239E02F4CB2}"/>
              </a:ext>
            </a:extLst>
          </p:cNvPr>
          <p:cNvSpPr/>
          <p:nvPr/>
        </p:nvSpPr>
        <p:spPr>
          <a:xfrm>
            <a:off x="15082156" y="684460"/>
            <a:ext cx="808343" cy="821903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7150" tIns="57150" rIns="57150" bIns="57150" numCol="1" spcCol="38100" rtlCol="0" anchor="ctr">
            <a:spAutoFit/>
          </a:bodyPr>
          <a:lstStyle/>
          <a:p>
            <a:pPr defTabSz="928664"/>
            <a:endParaRPr lang="en-US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DED50AA-6689-7D4D-BD88-391E6C05BC01}"/>
              </a:ext>
            </a:extLst>
          </p:cNvPr>
          <p:cNvSpPr txBox="1"/>
          <p:nvPr/>
        </p:nvSpPr>
        <p:spPr>
          <a:xfrm>
            <a:off x="4367935" y="6525704"/>
            <a:ext cx="1599415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3200" dirty="0" err="1"/>
              <a:t>full_seq</a:t>
            </a:r>
            <a:endParaRPr lang="en-US" sz="3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A3334A8-421F-894E-AA23-5FAC322DCF1E}"/>
              </a:ext>
            </a:extLst>
          </p:cNvPr>
          <p:cNvSpPr txBox="1"/>
          <p:nvPr/>
        </p:nvSpPr>
        <p:spPr>
          <a:xfrm>
            <a:off x="10822533" y="6513629"/>
            <a:ext cx="2125132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3200" dirty="0" err="1"/>
              <a:t>last_seq</a:t>
            </a:r>
            <a:endParaRPr lang="en-US" sz="3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64D3780-E4AE-0E41-B2F1-D64E64A9ED89}"/>
              </a:ext>
            </a:extLst>
          </p:cNvPr>
          <p:cNvSpPr txBox="1"/>
          <p:nvPr/>
        </p:nvSpPr>
        <p:spPr>
          <a:xfrm>
            <a:off x="6611376" y="10479102"/>
            <a:ext cx="1994817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3200" dirty="0"/>
              <a:t>Drop (0.3)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1DEE7B1-639A-0F49-AD3F-3557F5C1C416}"/>
              </a:ext>
            </a:extLst>
          </p:cNvPr>
          <p:cNvSpPr txBox="1"/>
          <p:nvPr/>
        </p:nvSpPr>
        <p:spPr>
          <a:xfrm>
            <a:off x="7453231" y="12492752"/>
            <a:ext cx="2496027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3200" dirty="0"/>
              <a:t>Drop (0.4)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D1FCD6E-ACCF-5741-A48A-C300720C862D}"/>
              </a:ext>
            </a:extLst>
          </p:cNvPr>
          <p:cNvSpPr txBox="1"/>
          <p:nvPr/>
        </p:nvSpPr>
        <p:spPr>
          <a:xfrm>
            <a:off x="6451819" y="14401362"/>
            <a:ext cx="1994817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3200" dirty="0"/>
              <a:t>Drop (0.4)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8863858-5924-B047-B954-BD66BE3A8CD9}"/>
              </a:ext>
            </a:extLst>
          </p:cNvPr>
          <p:cNvSpPr txBox="1"/>
          <p:nvPr/>
        </p:nvSpPr>
        <p:spPr>
          <a:xfrm>
            <a:off x="14452045" y="10777823"/>
            <a:ext cx="12526763" cy="36317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500" b="1" dirty="0"/>
              <a:t>Multi-Task Learning </a:t>
            </a:r>
          </a:p>
          <a:p>
            <a:r>
              <a:rPr lang="en-US" sz="11500" b="1" dirty="0"/>
              <a:t>Regression Model </a:t>
            </a:r>
          </a:p>
        </p:txBody>
      </p:sp>
    </p:spTree>
    <p:extLst>
      <p:ext uri="{BB962C8B-B14F-4D97-AF65-F5344CB8AC3E}">
        <p14:creationId xmlns:p14="http://schemas.microsoft.com/office/powerpoint/2010/main" val="412068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32031F4-A920-A641-9577-1C1E4D38E7A4}"/>
              </a:ext>
            </a:extLst>
          </p:cNvPr>
          <p:cNvGrpSpPr/>
          <p:nvPr/>
        </p:nvGrpSpPr>
        <p:grpSpPr>
          <a:xfrm>
            <a:off x="350765" y="124124"/>
            <a:ext cx="27763661" cy="7717573"/>
            <a:chOff x="0" y="-629524"/>
            <a:chExt cx="27763661" cy="77175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64016C-C64F-7B42-B93C-CDB406CAEEC6}"/>
                </a:ext>
              </a:extLst>
            </p:cNvPr>
            <p:cNvGrpSpPr/>
            <p:nvPr/>
          </p:nvGrpSpPr>
          <p:grpSpPr>
            <a:xfrm>
              <a:off x="0" y="-629524"/>
              <a:ext cx="27763661" cy="7675210"/>
              <a:chOff x="316039" y="1602688"/>
              <a:chExt cx="27763661" cy="767521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922ADDE-4E7A-CB48-AB32-829C70708E01}"/>
                  </a:ext>
                </a:extLst>
              </p:cNvPr>
              <p:cNvGrpSpPr/>
              <p:nvPr/>
            </p:nvGrpSpPr>
            <p:grpSpPr>
              <a:xfrm>
                <a:off x="316039" y="2383484"/>
                <a:ext cx="27763661" cy="6894414"/>
                <a:chOff x="2246465" y="3421857"/>
                <a:chExt cx="18149781" cy="4309496"/>
              </a:xfrm>
            </p:grpSpPr>
            <p:pic>
              <p:nvPicPr>
                <p:cNvPr id="7" name="Content Placeholder 4" descr="Icon&#10;&#10;Description automatically generated">
                  <a:extLst>
                    <a:ext uri="{FF2B5EF4-FFF2-40B4-BE49-F238E27FC236}">
                      <a16:creationId xmlns:a16="http://schemas.microsoft.com/office/drawing/2014/main" id="{C65A57B1-A1AA-264D-8C7D-180C2E202D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246465" y="4058766"/>
                  <a:ext cx="2811918" cy="2811918"/>
                </a:xfrm>
                <a:prstGeom prst="rect">
                  <a:avLst/>
                </a:prstGeom>
              </p:spPr>
            </p:pic>
            <p:pic>
              <p:nvPicPr>
                <p:cNvPr id="8" name="Graphic 7" descr="Chat bubble with solid fill">
                  <a:extLst>
                    <a:ext uri="{FF2B5EF4-FFF2-40B4-BE49-F238E27FC236}">
                      <a16:creationId xmlns:a16="http://schemas.microsoft.com/office/drawing/2014/main" id="{2418F696-9D13-3F41-B707-D88149D9AA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6270" y="5666461"/>
                  <a:ext cx="2064892" cy="2064892"/>
                </a:xfrm>
                <a:prstGeom prst="rect">
                  <a:avLst/>
                </a:prstGeom>
              </p:spPr>
            </p:pic>
            <p:pic>
              <p:nvPicPr>
                <p:cNvPr id="9" name="Graphic 8" descr="Voice with solid fill">
                  <a:extLst>
                    <a:ext uri="{FF2B5EF4-FFF2-40B4-BE49-F238E27FC236}">
                      <a16:creationId xmlns:a16="http://schemas.microsoft.com/office/drawing/2014/main" id="{AC1D9CAB-BC18-DE43-B5D5-656AF37E89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8670" y="3421857"/>
                  <a:ext cx="2064892" cy="2064892"/>
                </a:xfrm>
                <a:prstGeom prst="rect">
                  <a:avLst/>
                </a:prstGeom>
              </p:spPr>
            </p:pic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01F7DAD9-D45E-2C4D-ABB3-2D71DBA5B725}"/>
                    </a:ext>
                  </a:extLst>
                </p:cNvPr>
                <p:cNvCxnSpPr/>
                <p:nvPr/>
              </p:nvCxnSpPr>
              <p:spPr>
                <a:xfrm flipV="1">
                  <a:off x="4661210" y="4482790"/>
                  <a:ext cx="1224823" cy="6084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26FC5814-D59A-764E-B12E-7127DC4B8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1210" y="5707347"/>
                  <a:ext cx="1072423" cy="840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8D8359A-9E02-2943-A292-1A9F045CF290}"/>
                    </a:ext>
                  </a:extLst>
                </p:cNvPr>
                <p:cNvSpPr txBox="1"/>
                <p:nvPr/>
              </p:nvSpPr>
              <p:spPr>
                <a:xfrm>
                  <a:off x="4993847" y="5049226"/>
                  <a:ext cx="1642346" cy="904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i="1" dirty="0"/>
                    <a:t>Feature</a:t>
                  </a:r>
                </a:p>
                <a:p>
                  <a:r>
                    <a:rPr lang="en-US" sz="4400" i="1" dirty="0"/>
                    <a:t>Extraction</a:t>
                  </a:r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AE6D5C7B-ABA2-1348-996D-B36BCDF6F1A6}"/>
                    </a:ext>
                  </a:extLst>
                </p:cNvPr>
                <p:cNvSpPr/>
                <p:nvPr/>
              </p:nvSpPr>
              <p:spPr>
                <a:xfrm>
                  <a:off x="9533031" y="4344083"/>
                  <a:ext cx="2386361" cy="22879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>
                      <a:solidFill>
                        <a:schemeClr val="tx1"/>
                      </a:solidFill>
                    </a:rPr>
                    <a:t>Multi-task Learning</a:t>
                  </a:r>
                </a:p>
                <a:p>
                  <a:pPr algn="ctr"/>
                  <a:r>
                    <a:rPr lang="en-US" sz="5400" b="1" dirty="0">
                      <a:solidFill>
                        <a:schemeClr val="tx1"/>
                      </a:solidFill>
                    </a:rPr>
                    <a:t>Regression </a:t>
                  </a:r>
                </a:p>
                <a:p>
                  <a:pPr algn="ctr"/>
                  <a:r>
                    <a:rPr lang="en-US" sz="5400" b="1" dirty="0">
                      <a:solidFill>
                        <a:schemeClr val="tx1"/>
                      </a:solidFill>
                    </a:rPr>
                    <a:t>Model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53F05F5E-C898-8848-AEAC-5DAE0518425D}"/>
                    </a:ext>
                  </a:extLst>
                </p:cNvPr>
                <p:cNvCxnSpPr>
                  <a:cxnSpLocks/>
                  <a:stCxn id="15" idx="1"/>
                  <a:endCxn id="13" idx="1"/>
                </p:cNvCxnSpPr>
                <p:nvPr/>
              </p:nvCxnSpPr>
              <p:spPr>
                <a:xfrm flipV="1">
                  <a:off x="9034855" y="5488041"/>
                  <a:ext cx="498176" cy="9506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ight Brace 14">
                  <a:extLst>
                    <a:ext uri="{FF2B5EF4-FFF2-40B4-BE49-F238E27FC236}">
                      <a16:creationId xmlns:a16="http://schemas.microsoft.com/office/drawing/2014/main" id="{2BE826EE-F49F-804E-B271-B89379F0B7C2}"/>
                    </a:ext>
                  </a:extLst>
                </p:cNvPr>
                <p:cNvSpPr/>
                <p:nvPr/>
              </p:nvSpPr>
              <p:spPr>
                <a:xfrm>
                  <a:off x="8363411" y="4447412"/>
                  <a:ext cx="671444" cy="2100269"/>
                </a:xfrm>
                <a:prstGeom prst="rightBrac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ight Brace 15">
                  <a:extLst>
                    <a:ext uri="{FF2B5EF4-FFF2-40B4-BE49-F238E27FC236}">
                      <a16:creationId xmlns:a16="http://schemas.microsoft.com/office/drawing/2014/main" id="{1D1BD178-648A-DD4A-AAD4-A4380FEB394D}"/>
                    </a:ext>
                  </a:extLst>
                </p:cNvPr>
                <p:cNvSpPr/>
                <p:nvPr/>
              </p:nvSpPr>
              <p:spPr>
                <a:xfrm flipH="1">
                  <a:off x="12321453" y="4629547"/>
                  <a:ext cx="916005" cy="1644724"/>
                </a:xfrm>
                <a:prstGeom prst="rightBrac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e 16">
                  <a:extLst>
                    <a:ext uri="{FF2B5EF4-FFF2-40B4-BE49-F238E27FC236}">
                      <a16:creationId xmlns:a16="http://schemas.microsoft.com/office/drawing/2014/main" id="{BB1014F9-1ACD-9242-9676-79FA2B112CAA}"/>
                    </a:ext>
                  </a:extLst>
                </p:cNvPr>
                <p:cNvSpPr/>
                <p:nvPr/>
              </p:nvSpPr>
              <p:spPr>
                <a:xfrm>
                  <a:off x="14170945" y="4629547"/>
                  <a:ext cx="916006" cy="1666749"/>
                </a:xfrm>
                <a:prstGeom prst="rightBrac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B2066D5-6C3C-DF4D-BC70-B635FDCF729E}"/>
                    </a:ext>
                  </a:extLst>
                </p:cNvPr>
                <p:cNvSpPr txBox="1"/>
                <p:nvPr/>
              </p:nvSpPr>
              <p:spPr>
                <a:xfrm>
                  <a:off x="13089687" y="4661221"/>
                  <a:ext cx="1313843" cy="4809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/>
                    <a:t>Valence</a:t>
                  </a:r>
                  <a:endParaRPr lang="en-US" sz="36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35D5C3F-E812-2641-9B89-F2D109A64DC1}"/>
                    </a:ext>
                  </a:extLst>
                </p:cNvPr>
                <p:cNvSpPr txBox="1"/>
                <p:nvPr/>
              </p:nvSpPr>
              <p:spPr>
                <a:xfrm>
                  <a:off x="13089688" y="5227748"/>
                  <a:ext cx="1285717" cy="4809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/>
                    <a:t>Arousal</a:t>
                  </a:r>
                  <a:endParaRPr lang="en-US" sz="3600" b="1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6004E5-0336-3E4C-918F-6F52E8C2B92E}"/>
                    </a:ext>
                  </a:extLst>
                </p:cNvPr>
                <p:cNvSpPr txBox="1"/>
                <p:nvPr/>
              </p:nvSpPr>
              <p:spPr>
                <a:xfrm>
                  <a:off x="12772285" y="5858873"/>
                  <a:ext cx="1859223" cy="4809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/>
                    <a:t>Dominance</a:t>
                  </a:r>
                  <a:endParaRPr lang="en-US" sz="3600" b="1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1B40D5C-FD87-6F4E-BF9A-05960348F862}"/>
                    </a:ext>
                  </a:extLst>
                </p:cNvPr>
                <p:cNvSpPr txBox="1"/>
                <p:nvPr/>
              </p:nvSpPr>
              <p:spPr>
                <a:xfrm>
                  <a:off x="12394821" y="6443454"/>
                  <a:ext cx="2570732" cy="9041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rgbClr val="C00000"/>
                      </a:solidFill>
                    </a:rPr>
                    <a:t>Continuous Representation</a:t>
                  </a:r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1F0B0EF6-8BDE-A84B-B8EA-CA8E7CB0231E}"/>
                    </a:ext>
                  </a:extLst>
                </p:cNvPr>
                <p:cNvSpPr/>
                <p:nvPr/>
              </p:nvSpPr>
              <p:spPr>
                <a:xfrm>
                  <a:off x="15439153" y="4259766"/>
                  <a:ext cx="2386361" cy="22879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>
                      <a:solidFill>
                        <a:schemeClr val="tx1"/>
                      </a:solidFill>
                    </a:rPr>
                    <a:t>Support Vector Machine Classifier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CC5C9288-AD39-E045-BCD5-28EC74A1E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19392" y="5439331"/>
                  <a:ext cx="592276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247BCA6C-DB2D-834F-BD14-42B47D5B2B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46877" y="5458543"/>
                  <a:ext cx="592276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D0617A0A-B634-4B4C-9FC2-E36102943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25514" y="5430059"/>
                  <a:ext cx="592276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2F6DAD4-1F25-E444-9D82-8866BDFCB653}"/>
                    </a:ext>
                  </a:extLst>
                </p:cNvPr>
                <p:cNvSpPr txBox="1"/>
                <p:nvPr/>
              </p:nvSpPr>
              <p:spPr>
                <a:xfrm>
                  <a:off x="17825514" y="5011407"/>
                  <a:ext cx="2570732" cy="9041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rgbClr val="C00000"/>
                      </a:solidFill>
                    </a:rPr>
                    <a:t>Discrete</a:t>
                  </a:r>
                </a:p>
                <a:p>
                  <a:pPr algn="ctr"/>
                  <a:r>
                    <a:rPr lang="en-US" sz="4400" b="1" dirty="0">
                      <a:solidFill>
                        <a:srgbClr val="C00000"/>
                      </a:solidFill>
                    </a:rPr>
                    <a:t>Emotion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69CFF62-6BAF-1E4E-A174-7A374EB3AA63}"/>
                    </a:ext>
                  </a:extLst>
                </p:cNvPr>
                <p:cNvSpPr txBox="1"/>
                <p:nvPr/>
              </p:nvSpPr>
              <p:spPr>
                <a:xfrm>
                  <a:off x="16012529" y="3818288"/>
                  <a:ext cx="1239608" cy="4809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/>
                    <a:t>Step   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507920-8721-CD4B-8307-EED565C56387}"/>
                    </a:ext>
                  </a:extLst>
                </p:cNvPr>
                <p:cNvSpPr txBox="1"/>
                <p:nvPr/>
              </p:nvSpPr>
              <p:spPr>
                <a:xfrm>
                  <a:off x="10082668" y="3901485"/>
                  <a:ext cx="1239608" cy="4809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/>
                    <a:t>Step   1</a:t>
                  </a:r>
                  <a:endParaRPr lang="en-US" sz="3600" b="1" dirty="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8DDF23-8407-E24B-97D8-E8E58D0E089F}"/>
                  </a:ext>
                </a:extLst>
              </p:cNvPr>
              <p:cNvSpPr txBox="1"/>
              <p:nvPr/>
            </p:nvSpPr>
            <p:spPr>
              <a:xfrm>
                <a:off x="10317996" y="1602688"/>
                <a:ext cx="6730881" cy="11182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600" b="1" i="0" u="none" strike="noStrike" cap="none" spc="0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Sequential System </a:t>
                </a:r>
              </a:p>
            </p:txBody>
          </p:sp>
        </p:grpSp>
        <p:pic>
          <p:nvPicPr>
            <p:cNvPr id="33" name="Graphic 32" descr="Arrow circle with solid fill">
              <a:extLst>
                <a:ext uri="{FF2B5EF4-FFF2-40B4-BE49-F238E27FC236}">
                  <a16:creationId xmlns:a16="http://schemas.microsoft.com/office/drawing/2014/main" id="{B1A5132E-1885-4546-8CDA-35E51F429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47292" y="690166"/>
              <a:ext cx="5319802" cy="556366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B1D06A-7FF3-A64D-85AB-C7702A758CB6}"/>
                </a:ext>
              </a:extLst>
            </p:cNvPr>
            <p:cNvSpPr txBox="1"/>
            <p:nvPr/>
          </p:nvSpPr>
          <p:spPr>
            <a:xfrm>
              <a:off x="4679113" y="104884"/>
              <a:ext cx="5366854" cy="73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7150" tIns="57150" rIns="57150" bIns="57150" numCol="1" spcCol="38100" rtlCol="0" anchor="ctr">
              <a:spAutoFit/>
            </a:bodyPr>
            <a:lstStyle/>
            <a:p>
              <a:pPr defTabSz="2743063"/>
              <a:r>
                <a:rPr lang="en-US" sz="4050" b="1" dirty="0" err="1"/>
                <a:t>pyAudioAnalysis</a:t>
              </a:r>
              <a:r>
                <a:rPr lang="en-US" sz="4050" b="1" dirty="0"/>
                <a:t> HSF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2C5B53A-6F68-0E48-88E8-3FA31A21ED4A}"/>
                </a:ext>
              </a:extLst>
            </p:cNvPr>
            <p:cNvSpPr txBox="1"/>
            <p:nvPr/>
          </p:nvSpPr>
          <p:spPr>
            <a:xfrm>
              <a:off x="4630632" y="6349385"/>
              <a:ext cx="4147610" cy="73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7150" tIns="57150" rIns="57150" bIns="57150" numCol="1" spcCol="38100" rtlCol="0" anchor="ctr">
              <a:spAutoFit/>
            </a:bodyPr>
            <a:lstStyle/>
            <a:p>
              <a:pPr defTabSz="2743063"/>
              <a:r>
                <a:rPr lang="en-US" sz="4050" b="1" dirty="0" err="1"/>
                <a:t>GloVe</a:t>
              </a:r>
              <a:r>
                <a:rPr lang="en-US" sz="4050" b="1" dirty="0"/>
                <a:t> Embeddings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8BADCD6-7CD8-1344-A2C8-834EFBDAE328}"/>
              </a:ext>
            </a:extLst>
          </p:cNvPr>
          <p:cNvSpPr/>
          <p:nvPr/>
        </p:nvSpPr>
        <p:spPr>
          <a:xfrm>
            <a:off x="359228" y="219561"/>
            <a:ext cx="26844172" cy="771757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62D7BE-810B-0F48-AA90-2F4FD88304EA}"/>
              </a:ext>
            </a:extLst>
          </p:cNvPr>
          <p:cNvGrpSpPr/>
          <p:nvPr/>
        </p:nvGrpSpPr>
        <p:grpSpPr>
          <a:xfrm>
            <a:off x="1602333" y="9660579"/>
            <a:ext cx="24357962" cy="6983165"/>
            <a:chOff x="-384975" y="9341160"/>
            <a:chExt cx="24357962" cy="6983165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5CFF169B-4E87-6145-A291-3DCE6B75178C}"/>
                </a:ext>
              </a:extLst>
            </p:cNvPr>
            <p:cNvSpPr/>
            <p:nvPr/>
          </p:nvSpPr>
          <p:spPr>
            <a:xfrm>
              <a:off x="10025743" y="10350867"/>
              <a:ext cx="6221581" cy="49069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</a:rPr>
                <a:t>Multi-task Learning</a:t>
              </a:r>
            </a:p>
            <a:p>
              <a:pPr algn="ctr"/>
              <a:r>
                <a:rPr lang="en-US" sz="5400" b="1" dirty="0">
                  <a:solidFill>
                    <a:schemeClr val="tx1"/>
                  </a:solidFill>
                </a:rPr>
                <a:t>Regression &amp;</a:t>
              </a:r>
            </a:p>
            <a:p>
              <a:pPr algn="ctr"/>
              <a:r>
                <a:rPr lang="en-US" sz="5400" b="1" dirty="0">
                  <a:solidFill>
                    <a:schemeClr val="tx1"/>
                  </a:solidFill>
                </a:rPr>
                <a:t>Classification </a:t>
              </a:r>
            </a:p>
            <a:p>
              <a:pPr algn="ctr"/>
              <a:r>
                <a:rPr lang="en-US" sz="54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C66FECBB-912E-D844-89D5-BC4AED8CCF78}"/>
                </a:ext>
              </a:extLst>
            </p:cNvPr>
            <p:cNvSpPr/>
            <p:nvPr/>
          </p:nvSpPr>
          <p:spPr>
            <a:xfrm flipH="1">
              <a:off x="16208171" y="10215671"/>
              <a:ext cx="985156" cy="5317915"/>
            </a:xfrm>
            <a:prstGeom prst="rightBrac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99312AE4-5689-F044-8C28-3716D7574602}"/>
                </a:ext>
              </a:extLst>
            </p:cNvPr>
            <p:cNvSpPr/>
            <p:nvPr/>
          </p:nvSpPr>
          <p:spPr>
            <a:xfrm>
              <a:off x="19403353" y="10249316"/>
              <a:ext cx="513371" cy="2847492"/>
            </a:xfrm>
            <a:prstGeom prst="rightBrac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C5ABAF-931B-8C4A-B841-F376C3A2D54C}"/>
                </a:ext>
              </a:extLst>
            </p:cNvPr>
            <p:cNvSpPr txBox="1"/>
            <p:nvPr/>
          </p:nvSpPr>
          <p:spPr>
            <a:xfrm>
              <a:off x="17207440" y="10297583"/>
              <a:ext cx="2009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Valence</a:t>
              </a:r>
              <a:endParaRPr lang="en-US" sz="36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96556F9-CD4A-E941-8969-788171967E76}"/>
                </a:ext>
              </a:extLst>
            </p:cNvPr>
            <p:cNvSpPr txBox="1"/>
            <p:nvPr/>
          </p:nvSpPr>
          <p:spPr>
            <a:xfrm>
              <a:off x="17207442" y="11203924"/>
              <a:ext cx="196675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Arousal</a:t>
              </a:r>
              <a:endParaRPr lang="en-US" sz="36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8E4D73-1DE6-3E4A-805B-F560A7677F90}"/>
                </a:ext>
              </a:extLst>
            </p:cNvPr>
            <p:cNvSpPr txBox="1"/>
            <p:nvPr/>
          </p:nvSpPr>
          <p:spPr>
            <a:xfrm>
              <a:off x="16721912" y="12213610"/>
              <a:ext cx="284404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Dominance</a:t>
              </a:r>
              <a:endParaRPr lang="en-US" sz="3600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E5BB08-0FA7-D047-B866-8D438FEEB674}"/>
                </a:ext>
              </a:extLst>
            </p:cNvPr>
            <p:cNvSpPr txBox="1"/>
            <p:nvPr/>
          </p:nvSpPr>
          <p:spPr>
            <a:xfrm>
              <a:off x="20040547" y="10808701"/>
              <a:ext cx="393244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C00000"/>
                  </a:solidFill>
                </a:rPr>
                <a:t>Continuous Representation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B67FD8-749B-8B48-BB50-C38CFB296F7F}"/>
                </a:ext>
              </a:extLst>
            </p:cNvPr>
            <p:cNvSpPr txBox="1"/>
            <p:nvPr/>
          </p:nvSpPr>
          <p:spPr>
            <a:xfrm>
              <a:off x="16090866" y="13648800"/>
              <a:ext cx="393244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C00000"/>
                  </a:solidFill>
                </a:rPr>
                <a:t>Discrete</a:t>
              </a:r>
            </a:p>
            <a:p>
              <a:pPr algn="ctr"/>
              <a:r>
                <a:rPr lang="en-US" sz="4400" b="1" dirty="0">
                  <a:solidFill>
                    <a:srgbClr val="C00000"/>
                  </a:solidFill>
                </a:rPr>
                <a:t>Emotion</a:t>
              </a:r>
            </a:p>
          </p:txBody>
        </p:sp>
        <p:pic>
          <p:nvPicPr>
            <p:cNvPr id="60" name="Content Placeholder 4" descr="Icon&#10;&#10;Description automatically generated">
              <a:extLst>
                <a:ext uri="{FF2B5EF4-FFF2-40B4-BE49-F238E27FC236}">
                  <a16:creationId xmlns:a16="http://schemas.microsoft.com/office/drawing/2014/main" id="{ACF44B0C-7B47-3541-A90B-800CAD257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84975" y="10406487"/>
              <a:ext cx="4301382" cy="4498560"/>
            </a:xfrm>
            <a:prstGeom prst="rect">
              <a:avLst/>
            </a:prstGeom>
          </p:spPr>
        </p:pic>
        <p:pic>
          <p:nvPicPr>
            <p:cNvPr id="61" name="Graphic 60" descr="Chat bubble with solid fill">
              <a:extLst>
                <a:ext uri="{FF2B5EF4-FFF2-40B4-BE49-F238E27FC236}">
                  <a16:creationId xmlns:a16="http://schemas.microsoft.com/office/drawing/2014/main" id="{8768C19A-3EB4-B34F-9DD3-CF0D5FF8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58168" y="12978508"/>
              <a:ext cx="3158659" cy="3303454"/>
            </a:xfrm>
            <a:prstGeom prst="rect">
              <a:avLst/>
            </a:prstGeom>
          </p:spPr>
        </p:pic>
        <p:pic>
          <p:nvPicPr>
            <p:cNvPr id="62" name="Graphic 61" descr="Voice with solid fill">
              <a:extLst>
                <a:ext uri="{FF2B5EF4-FFF2-40B4-BE49-F238E27FC236}">
                  <a16:creationId xmlns:a16="http://schemas.microsoft.com/office/drawing/2014/main" id="{C8F17E21-698A-3245-8879-65B1F05FE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91294" y="9387548"/>
              <a:ext cx="3158659" cy="3303454"/>
            </a:xfrm>
            <a:prstGeom prst="rect">
              <a:avLst/>
            </a:prstGeom>
          </p:spPr>
        </p:pic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C2D22F7-2E45-2148-96EA-39700DAA367B}"/>
                </a:ext>
              </a:extLst>
            </p:cNvPr>
            <p:cNvCxnSpPr/>
            <p:nvPr/>
          </p:nvCxnSpPr>
          <p:spPr>
            <a:xfrm flipV="1">
              <a:off x="3308853" y="11084849"/>
              <a:ext cx="1873608" cy="973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36CE69F-64CD-6A4B-9521-4DA8C1EFF727}"/>
                </a:ext>
              </a:extLst>
            </p:cNvPr>
            <p:cNvCxnSpPr>
              <a:cxnSpLocks/>
            </p:cNvCxnSpPr>
            <p:nvPr/>
          </p:nvCxnSpPr>
          <p:spPr>
            <a:xfrm>
              <a:off x="3308853" y="13043919"/>
              <a:ext cx="1640482" cy="1344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F7D6AFA-DEE2-B94E-BA10-D80B1546ABC5}"/>
                </a:ext>
              </a:extLst>
            </p:cNvPr>
            <p:cNvSpPr txBox="1"/>
            <p:nvPr/>
          </p:nvSpPr>
          <p:spPr>
            <a:xfrm>
              <a:off x="3817686" y="11991044"/>
              <a:ext cx="255756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/>
                <a:t>Feature</a:t>
              </a:r>
            </a:p>
            <a:p>
              <a:r>
                <a:rPr lang="en-US" sz="4400" i="1" dirty="0"/>
                <a:t>Extraction</a:t>
              </a:r>
            </a:p>
          </p:txBody>
        </p: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83604C56-3CC9-424C-B069-ED9E54CA46E1}"/>
                </a:ext>
              </a:extLst>
            </p:cNvPr>
            <p:cNvSpPr/>
            <p:nvPr/>
          </p:nvSpPr>
          <p:spPr>
            <a:xfrm>
              <a:off x="8972097" y="11028250"/>
              <a:ext cx="1027106" cy="3360050"/>
            </a:xfrm>
            <a:prstGeom prst="rightBrac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6950E15-8690-1F4D-A5C9-75E667191546}"/>
                </a:ext>
              </a:extLst>
            </p:cNvPr>
            <p:cNvSpPr txBox="1"/>
            <p:nvPr/>
          </p:nvSpPr>
          <p:spPr>
            <a:xfrm>
              <a:off x="4294138" y="9341160"/>
              <a:ext cx="5366854" cy="73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7150" tIns="57150" rIns="57150" bIns="57150" numCol="1" spcCol="38100" rtlCol="0" anchor="ctr">
              <a:spAutoFit/>
            </a:bodyPr>
            <a:lstStyle/>
            <a:p>
              <a:pPr defTabSz="2743063"/>
              <a:r>
                <a:rPr lang="en-US" sz="4050" b="1" dirty="0" err="1"/>
                <a:t>pyAudioAnalysis</a:t>
              </a:r>
              <a:r>
                <a:rPr lang="en-US" sz="4050" b="1" dirty="0"/>
                <a:t> HSF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80E616-C0FF-F943-A567-093DA32B35EA}"/>
                </a:ext>
              </a:extLst>
            </p:cNvPr>
            <p:cNvSpPr txBox="1"/>
            <p:nvPr/>
          </p:nvSpPr>
          <p:spPr>
            <a:xfrm>
              <a:off x="4245657" y="15585661"/>
              <a:ext cx="4147610" cy="73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7150" tIns="57150" rIns="57150" bIns="57150" numCol="1" spcCol="38100" rtlCol="0" anchor="ctr">
              <a:spAutoFit/>
            </a:bodyPr>
            <a:lstStyle/>
            <a:p>
              <a:pPr defTabSz="2743063"/>
              <a:r>
                <a:rPr lang="en-US" sz="4050" b="1" dirty="0" err="1"/>
                <a:t>GloVe</a:t>
              </a:r>
              <a:r>
                <a:rPr lang="en-US" sz="4050" b="1" dirty="0"/>
                <a:t> Embeddings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413C0CA-1571-0747-ACAE-10EEDB193FC8}"/>
                </a:ext>
              </a:extLst>
            </p:cNvPr>
            <p:cNvSpPr txBox="1"/>
            <p:nvPr/>
          </p:nvSpPr>
          <p:spPr>
            <a:xfrm>
              <a:off x="12160860" y="9513828"/>
              <a:ext cx="18962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Step   1</a:t>
              </a:r>
              <a:endParaRPr lang="en-US" sz="3600" b="1" dirty="0"/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7E023EA-890F-674B-87CA-7BE69697BB92}"/>
              </a:ext>
            </a:extLst>
          </p:cNvPr>
          <p:cNvSpPr/>
          <p:nvPr/>
        </p:nvSpPr>
        <p:spPr>
          <a:xfrm>
            <a:off x="359635" y="8774082"/>
            <a:ext cx="26844172" cy="826371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919A0C9-1A4A-1944-A082-7FDB75D4C639}"/>
              </a:ext>
            </a:extLst>
          </p:cNvPr>
          <p:cNvSpPr txBox="1"/>
          <p:nvPr/>
        </p:nvSpPr>
        <p:spPr>
          <a:xfrm>
            <a:off x="10945667" y="8669865"/>
            <a:ext cx="560070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Parallel System </a:t>
            </a:r>
          </a:p>
        </p:txBody>
      </p:sp>
    </p:spTree>
    <p:extLst>
      <p:ext uri="{BB962C8B-B14F-4D97-AF65-F5344CB8AC3E}">
        <p14:creationId xmlns:p14="http://schemas.microsoft.com/office/powerpoint/2010/main" val="424272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Arrow circle with solid fill">
            <a:extLst>
              <a:ext uri="{FF2B5EF4-FFF2-40B4-BE49-F238E27FC236}">
                <a16:creationId xmlns:a16="http://schemas.microsoft.com/office/drawing/2014/main" id="{3727862E-697F-7D4A-ABB1-8B4CF1738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3102" y="4487229"/>
            <a:ext cx="5422586" cy="5553493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8D07DAA-4799-D149-8083-650E0215CE2D}"/>
              </a:ext>
            </a:extLst>
          </p:cNvPr>
          <p:cNvGrpSpPr/>
          <p:nvPr/>
        </p:nvGrpSpPr>
        <p:grpSpPr>
          <a:xfrm>
            <a:off x="5385973" y="1302746"/>
            <a:ext cx="21239175" cy="16131251"/>
            <a:chOff x="5896959" y="1975096"/>
            <a:chExt cx="21239175" cy="1613125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94854F0-D7A2-A341-BE0C-D63C8C47DD1C}"/>
                </a:ext>
              </a:extLst>
            </p:cNvPr>
            <p:cNvSpPr txBox="1"/>
            <p:nvPr/>
          </p:nvSpPr>
          <p:spPr>
            <a:xfrm>
              <a:off x="23161813" y="13517632"/>
              <a:ext cx="3867214" cy="933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0" b="1" i="0" u="none" strike="noStrike" cap="none" spc="0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Classification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778007F-665B-3A4A-80C4-36E19ADEC4AA}"/>
                </a:ext>
              </a:extLst>
            </p:cNvPr>
            <p:cNvGrpSpPr/>
            <p:nvPr/>
          </p:nvGrpSpPr>
          <p:grpSpPr>
            <a:xfrm>
              <a:off x="5896959" y="1975096"/>
              <a:ext cx="21239175" cy="16131251"/>
              <a:chOff x="2884818" y="718268"/>
              <a:chExt cx="21239175" cy="1613125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F7454E5-9DAB-2A48-9BCC-67A6CE877A7D}"/>
                  </a:ext>
                </a:extLst>
              </p:cNvPr>
              <p:cNvGrpSpPr/>
              <p:nvPr/>
            </p:nvGrpSpPr>
            <p:grpSpPr>
              <a:xfrm>
                <a:off x="4170500" y="718268"/>
                <a:ext cx="19091000" cy="16131251"/>
                <a:chOff x="595469" y="-4287934"/>
                <a:chExt cx="20771233" cy="16625265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ECDE0AB-A811-4D4B-8060-620283D32B64}"/>
                    </a:ext>
                  </a:extLst>
                </p:cNvPr>
                <p:cNvSpPr/>
                <p:nvPr/>
              </p:nvSpPr>
              <p:spPr>
                <a:xfrm>
                  <a:off x="5688534" y="-4216305"/>
                  <a:ext cx="4493040" cy="43317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b="1" dirty="0">
                      <a:solidFill>
                        <a:schemeClr val="tx1"/>
                      </a:solidFill>
                    </a:rPr>
                    <a:t>Acoustic Features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07E3DB4-F271-7245-A827-EB44516910E9}"/>
                    </a:ext>
                  </a:extLst>
                </p:cNvPr>
                <p:cNvSpPr/>
                <p:nvPr/>
              </p:nvSpPr>
              <p:spPr>
                <a:xfrm>
                  <a:off x="11466138" y="-4287934"/>
                  <a:ext cx="3576233" cy="5960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b="1" dirty="0">
                      <a:solidFill>
                        <a:schemeClr val="tx1"/>
                      </a:solidFill>
                    </a:rPr>
                    <a:t>Text Features</a:t>
                  </a: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3F6204CF-44C3-6247-B7FA-7EA6F07A9EC1}"/>
                    </a:ext>
                  </a:extLst>
                </p:cNvPr>
                <p:cNvSpPr/>
                <p:nvPr/>
              </p:nvSpPr>
              <p:spPr>
                <a:xfrm>
                  <a:off x="6146937" y="-3271959"/>
                  <a:ext cx="3576233" cy="94824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</a:rPr>
                    <a:t>LSTM (256)</a:t>
                  </a:r>
                </a:p>
              </p:txBody>
            </p:sp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68D7FE1C-3F93-2540-8E74-36F996DFF510}"/>
                    </a:ext>
                  </a:extLst>
                </p:cNvPr>
                <p:cNvSpPr/>
                <p:nvPr/>
              </p:nvSpPr>
              <p:spPr>
                <a:xfrm>
                  <a:off x="6146937" y="-1626077"/>
                  <a:ext cx="3576233" cy="94824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</a:rPr>
                    <a:t>LSTM (256)</a:t>
                  </a:r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8451EC24-2B42-DD49-AD1F-573E18D5CD76}"/>
                    </a:ext>
                  </a:extLst>
                </p:cNvPr>
                <p:cNvSpPr/>
                <p:nvPr/>
              </p:nvSpPr>
              <p:spPr>
                <a:xfrm>
                  <a:off x="6146937" y="19806"/>
                  <a:ext cx="3576233" cy="94824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</a:rPr>
                    <a:t>LSTM (256)</a:t>
                  </a: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03CC4D69-C5E4-9643-B606-D19AC5DE7A46}"/>
                    </a:ext>
                  </a:extLst>
                </p:cNvPr>
                <p:cNvSpPr/>
                <p:nvPr/>
              </p:nvSpPr>
              <p:spPr>
                <a:xfrm>
                  <a:off x="6146937" y="1665690"/>
                  <a:ext cx="3576233" cy="948244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</a:rPr>
                    <a:t>Flatten()</a:t>
                  </a: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31A07B2D-3A9B-304D-B670-2D7101768DE8}"/>
                    </a:ext>
                  </a:extLst>
                </p:cNvPr>
                <p:cNvSpPr/>
                <p:nvPr/>
              </p:nvSpPr>
              <p:spPr>
                <a:xfrm>
                  <a:off x="6146939" y="3475495"/>
                  <a:ext cx="8895433" cy="948244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</a:rPr>
                    <a:t>CONCATENATE</a:t>
                  </a: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F9C8B4D5-52C5-3D4F-B9A5-1267A7B32597}"/>
                    </a:ext>
                  </a:extLst>
                </p:cNvPr>
                <p:cNvSpPr/>
                <p:nvPr/>
              </p:nvSpPr>
              <p:spPr>
                <a:xfrm>
                  <a:off x="3131799" y="5414408"/>
                  <a:ext cx="3576233" cy="948244"/>
                </a:xfrm>
                <a:prstGeom prst="roundRect">
                  <a:avLst/>
                </a:prstGeom>
                <a:solidFill>
                  <a:srgbClr val="EE1C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</a:rPr>
                    <a:t>Dense (64)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E372E09C-4526-FD49-9FB8-5522CE962539}"/>
                    </a:ext>
                  </a:extLst>
                </p:cNvPr>
                <p:cNvSpPr/>
                <p:nvPr/>
              </p:nvSpPr>
              <p:spPr>
                <a:xfrm>
                  <a:off x="3131799" y="6956690"/>
                  <a:ext cx="3576233" cy="948244"/>
                </a:xfrm>
                <a:prstGeom prst="roundRect">
                  <a:avLst/>
                </a:prstGeom>
                <a:solidFill>
                  <a:srgbClr val="EE1C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</a:rPr>
                    <a:t>Dense (32)</a:t>
                  </a:r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560D6388-89F0-874E-98C3-0C6649164CB5}"/>
                    </a:ext>
                  </a:extLst>
                </p:cNvPr>
                <p:cNvSpPr/>
                <p:nvPr/>
              </p:nvSpPr>
              <p:spPr>
                <a:xfrm>
                  <a:off x="13830695" y="5344895"/>
                  <a:ext cx="3576233" cy="948244"/>
                </a:xfrm>
                <a:prstGeom prst="roundRect">
                  <a:avLst/>
                </a:prstGeom>
                <a:solidFill>
                  <a:srgbClr val="EE1C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</a:rPr>
                    <a:t>Dense (64)</a:t>
                  </a:r>
                </a:p>
              </p:txBody>
            </p:sp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6B906664-C4FA-934B-9650-AE5C11EF6D05}"/>
                    </a:ext>
                  </a:extLst>
                </p:cNvPr>
                <p:cNvSpPr/>
                <p:nvPr/>
              </p:nvSpPr>
              <p:spPr>
                <a:xfrm>
                  <a:off x="13830695" y="6911085"/>
                  <a:ext cx="3576233" cy="948244"/>
                </a:xfrm>
                <a:prstGeom prst="roundRect">
                  <a:avLst/>
                </a:prstGeom>
                <a:solidFill>
                  <a:srgbClr val="EE1C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</a:rPr>
                    <a:t>Dense (32)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B6BC99E8-BE0F-2142-8A56-B5188EF6D00E}"/>
                    </a:ext>
                  </a:extLst>
                </p:cNvPr>
                <p:cNvSpPr/>
                <p:nvPr/>
              </p:nvSpPr>
              <p:spPr>
                <a:xfrm>
                  <a:off x="595469" y="9355401"/>
                  <a:ext cx="2536335" cy="948244"/>
                </a:xfrm>
                <a:prstGeom prst="roundRect">
                  <a:avLst/>
                </a:prstGeom>
                <a:solidFill>
                  <a:srgbClr val="EE1C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</a:rPr>
                    <a:t>Dense (1)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B7FB0F7A-1CB4-D742-96C8-63F868D198EC}"/>
                    </a:ext>
                  </a:extLst>
                </p:cNvPr>
                <p:cNvSpPr/>
                <p:nvPr/>
              </p:nvSpPr>
              <p:spPr>
                <a:xfrm>
                  <a:off x="3651752" y="9354399"/>
                  <a:ext cx="2536335" cy="948244"/>
                </a:xfrm>
                <a:prstGeom prst="roundRect">
                  <a:avLst/>
                </a:prstGeom>
                <a:solidFill>
                  <a:srgbClr val="EE1C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</a:rPr>
                    <a:t>Dense (1)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8B34FC50-9606-B84C-AAEB-6BD91668659E}"/>
                    </a:ext>
                  </a:extLst>
                </p:cNvPr>
                <p:cNvSpPr/>
                <p:nvPr/>
              </p:nvSpPr>
              <p:spPr>
                <a:xfrm>
                  <a:off x="6708035" y="9354399"/>
                  <a:ext cx="2536335" cy="948244"/>
                </a:xfrm>
                <a:prstGeom prst="roundRect">
                  <a:avLst/>
                </a:prstGeom>
                <a:solidFill>
                  <a:srgbClr val="EE1C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</a:rPr>
                    <a:t>Dense (1)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8CEF94A-10D5-8C48-A463-E1EDA57229F5}"/>
                    </a:ext>
                  </a:extLst>
                </p:cNvPr>
                <p:cNvGrpSpPr/>
                <p:nvPr/>
              </p:nvGrpSpPr>
              <p:grpSpPr>
                <a:xfrm>
                  <a:off x="10875497" y="9196223"/>
                  <a:ext cx="10491205" cy="1488180"/>
                  <a:chOff x="10875497" y="9196223"/>
                  <a:chExt cx="10491205" cy="1488180"/>
                </a:xfrm>
              </p:grpSpPr>
              <p:sp>
                <p:nvSpPr>
                  <p:cNvPr id="83" name="Rounded Rectangle 82">
                    <a:extLst>
                      <a:ext uri="{FF2B5EF4-FFF2-40B4-BE49-F238E27FC236}">
                        <a16:creationId xmlns:a16="http://schemas.microsoft.com/office/drawing/2014/main" id="{1A330B37-91B9-1D45-AC81-E88B3A8BD591}"/>
                      </a:ext>
                    </a:extLst>
                  </p:cNvPr>
                  <p:cNvSpPr/>
                  <p:nvPr/>
                </p:nvSpPr>
                <p:spPr>
                  <a:xfrm>
                    <a:off x="10875497" y="9196223"/>
                    <a:ext cx="10491205" cy="1264597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ABE79FF0-D60D-0C41-89A0-EA02496C8134}"/>
                      </a:ext>
                    </a:extLst>
                  </p:cNvPr>
                  <p:cNvSpPr/>
                  <p:nvPr/>
                </p:nvSpPr>
                <p:spPr>
                  <a:xfrm>
                    <a:off x="11003535" y="9341646"/>
                    <a:ext cx="1002063" cy="973750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BF1FE9F5-1B9A-BC42-818A-30BE7FD76FFD}"/>
                      </a:ext>
                    </a:extLst>
                  </p:cNvPr>
                  <p:cNvSpPr/>
                  <p:nvPr/>
                </p:nvSpPr>
                <p:spPr>
                  <a:xfrm>
                    <a:off x="12828632" y="9341644"/>
                    <a:ext cx="1002063" cy="973750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83866CDA-665C-AD4E-9D22-9F9AE6DF3341}"/>
                      </a:ext>
                    </a:extLst>
                  </p:cNvPr>
                  <p:cNvSpPr/>
                  <p:nvPr/>
                </p:nvSpPr>
                <p:spPr>
                  <a:xfrm>
                    <a:off x="14810441" y="9341642"/>
                    <a:ext cx="1002063" cy="973750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E822C249-6BE7-3842-86AB-E3C2099F5266}"/>
                      </a:ext>
                    </a:extLst>
                  </p:cNvPr>
                  <p:cNvSpPr/>
                  <p:nvPr/>
                </p:nvSpPr>
                <p:spPr>
                  <a:xfrm>
                    <a:off x="16732936" y="9341640"/>
                    <a:ext cx="1002063" cy="973750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70543713-87C6-404D-9672-142F25B210FE}"/>
                      </a:ext>
                    </a:extLst>
                  </p:cNvPr>
                  <p:cNvSpPr/>
                  <p:nvPr/>
                </p:nvSpPr>
                <p:spPr>
                  <a:xfrm>
                    <a:off x="18558033" y="9341638"/>
                    <a:ext cx="1002063" cy="973750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3BE776F6-F017-6040-8C94-4EC0C375F39B}"/>
                      </a:ext>
                    </a:extLst>
                  </p:cNvPr>
                  <p:cNvSpPr txBox="1"/>
                  <p:nvPr/>
                </p:nvSpPr>
                <p:spPr>
                  <a:xfrm>
                    <a:off x="19803419" y="9320434"/>
                    <a:ext cx="1517665" cy="13639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0" dirty="0"/>
                      <a:t>…</a:t>
                    </a:r>
                    <a:endParaRPr lang="en-US" sz="4000" dirty="0"/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D3C032-CA96-6A4E-BB44-F6CBEFA6836F}"/>
                    </a:ext>
                  </a:extLst>
                </p:cNvPr>
                <p:cNvSpPr txBox="1"/>
                <p:nvPr/>
              </p:nvSpPr>
              <p:spPr>
                <a:xfrm>
                  <a:off x="10395002" y="11402649"/>
                  <a:ext cx="2219130" cy="729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Happy </a:t>
                  </a: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F5C91E1-D39F-3644-A558-BA74180F6BBB}"/>
                    </a:ext>
                  </a:extLst>
                </p:cNvPr>
                <p:cNvCxnSpPr>
                  <a:stCxn id="24" idx="2"/>
                  <a:endCxn id="25" idx="0"/>
                </p:cNvCxnSpPr>
                <p:nvPr/>
              </p:nvCxnSpPr>
              <p:spPr>
                <a:xfrm>
                  <a:off x="7935054" y="-2323715"/>
                  <a:ext cx="0" cy="6976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122C301-F57E-8C4E-BCB2-CB1BCA3359D2}"/>
                    </a:ext>
                  </a:extLst>
                </p:cNvPr>
                <p:cNvCxnSpPr>
                  <a:stCxn id="25" idx="2"/>
                  <a:endCxn id="26" idx="0"/>
                </p:cNvCxnSpPr>
                <p:nvPr/>
              </p:nvCxnSpPr>
              <p:spPr>
                <a:xfrm>
                  <a:off x="7935054" y="-677833"/>
                  <a:ext cx="0" cy="697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EDCAC9D-91D2-A847-B24B-A850E0A15945}"/>
                    </a:ext>
                  </a:extLst>
                </p:cNvPr>
                <p:cNvCxnSpPr>
                  <a:stCxn id="26" idx="2"/>
                  <a:endCxn id="27" idx="0"/>
                </p:cNvCxnSpPr>
                <p:nvPr/>
              </p:nvCxnSpPr>
              <p:spPr>
                <a:xfrm>
                  <a:off x="7935054" y="968051"/>
                  <a:ext cx="0" cy="697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8F2A381B-C7E9-AA4A-8C59-3FB86C8723DA}"/>
                    </a:ext>
                  </a:extLst>
                </p:cNvPr>
                <p:cNvSpPr/>
                <p:nvPr/>
              </p:nvSpPr>
              <p:spPr>
                <a:xfrm>
                  <a:off x="11462276" y="-3271959"/>
                  <a:ext cx="3576233" cy="94824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</a:rPr>
                    <a:t>LSTM (256)</a:t>
                  </a: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98A291E5-5DF0-A547-8381-BDBAD88FB6E5}"/>
                    </a:ext>
                  </a:extLst>
                </p:cNvPr>
                <p:cNvSpPr/>
                <p:nvPr/>
              </p:nvSpPr>
              <p:spPr>
                <a:xfrm>
                  <a:off x="11462276" y="-1626077"/>
                  <a:ext cx="3576233" cy="94824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</a:rPr>
                    <a:t>LSTM (256)</a:t>
                  </a:r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33838A9D-2ECF-6D4A-AD2C-3FE784E79122}"/>
                    </a:ext>
                  </a:extLst>
                </p:cNvPr>
                <p:cNvSpPr/>
                <p:nvPr/>
              </p:nvSpPr>
              <p:spPr>
                <a:xfrm>
                  <a:off x="11462276" y="19806"/>
                  <a:ext cx="3576233" cy="94824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</a:rPr>
                    <a:t>LSTM (256)</a:t>
                  </a:r>
                </a:p>
              </p:txBody>
            </p:sp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FCDCC1C8-B71B-2943-A342-33FDBAFBE97E}"/>
                    </a:ext>
                  </a:extLst>
                </p:cNvPr>
                <p:cNvSpPr/>
                <p:nvPr/>
              </p:nvSpPr>
              <p:spPr>
                <a:xfrm>
                  <a:off x="11462276" y="1665690"/>
                  <a:ext cx="3576233" cy="948244"/>
                </a:xfrm>
                <a:prstGeom prst="roundRect">
                  <a:avLst/>
                </a:prstGeom>
                <a:solidFill>
                  <a:srgbClr val="EE1C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tx1"/>
                      </a:solidFill>
                    </a:rPr>
                    <a:t>Dense (64)</a:t>
                  </a: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74652583-CA22-8B40-8598-F07C79109B30}"/>
                    </a:ext>
                  </a:extLst>
                </p:cNvPr>
                <p:cNvCxnSpPr>
                  <a:stCxn id="41" idx="2"/>
                  <a:endCxn id="42" idx="0"/>
                </p:cNvCxnSpPr>
                <p:nvPr/>
              </p:nvCxnSpPr>
              <p:spPr>
                <a:xfrm>
                  <a:off x="13250393" y="-2323715"/>
                  <a:ext cx="0" cy="6976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E818900-4F49-3148-A4D1-13023268D258}"/>
                    </a:ext>
                  </a:extLst>
                </p:cNvPr>
                <p:cNvCxnSpPr>
                  <a:stCxn id="42" idx="2"/>
                  <a:endCxn id="43" idx="0"/>
                </p:cNvCxnSpPr>
                <p:nvPr/>
              </p:nvCxnSpPr>
              <p:spPr>
                <a:xfrm>
                  <a:off x="13250393" y="-677833"/>
                  <a:ext cx="0" cy="697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E41DB56F-A2DF-034C-98AE-9C1C510046AC}"/>
                    </a:ext>
                  </a:extLst>
                </p:cNvPr>
                <p:cNvCxnSpPr>
                  <a:stCxn id="43" idx="2"/>
                  <a:endCxn id="44" idx="0"/>
                </p:cNvCxnSpPr>
                <p:nvPr/>
              </p:nvCxnSpPr>
              <p:spPr>
                <a:xfrm>
                  <a:off x="13250393" y="968051"/>
                  <a:ext cx="0" cy="697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193D164F-62B0-CD43-B54C-0FADCD421536}"/>
                    </a:ext>
                  </a:extLst>
                </p:cNvPr>
                <p:cNvCxnSpPr>
                  <a:stCxn id="27" idx="2"/>
                  <a:endCxn id="28" idx="0"/>
                </p:cNvCxnSpPr>
                <p:nvPr/>
              </p:nvCxnSpPr>
              <p:spPr>
                <a:xfrm>
                  <a:off x="7935054" y="2613934"/>
                  <a:ext cx="2659601" cy="8615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E23988A1-CAA7-F84A-82FF-2B0F25BBA173}"/>
                    </a:ext>
                  </a:extLst>
                </p:cNvPr>
                <p:cNvCxnSpPr>
                  <a:stCxn id="44" idx="2"/>
                  <a:endCxn id="28" idx="0"/>
                </p:cNvCxnSpPr>
                <p:nvPr/>
              </p:nvCxnSpPr>
              <p:spPr>
                <a:xfrm flipH="1">
                  <a:off x="10594655" y="2613934"/>
                  <a:ext cx="2655738" cy="8615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4AD8DBA-8832-B246-87C0-8A526C687521}"/>
                    </a:ext>
                  </a:extLst>
                </p:cNvPr>
                <p:cNvCxnSpPr>
                  <a:stCxn id="28" idx="2"/>
                  <a:endCxn id="29" idx="0"/>
                </p:cNvCxnSpPr>
                <p:nvPr/>
              </p:nvCxnSpPr>
              <p:spPr>
                <a:xfrm flipH="1">
                  <a:off x="4919916" y="4423739"/>
                  <a:ext cx="5674740" cy="9906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0824131-2259-7F49-A406-027A9D763F67}"/>
                    </a:ext>
                  </a:extLst>
                </p:cNvPr>
                <p:cNvCxnSpPr>
                  <a:stCxn id="28" idx="2"/>
                  <a:endCxn id="31" idx="0"/>
                </p:cNvCxnSpPr>
                <p:nvPr/>
              </p:nvCxnSpPr>
              <p:spPr>
                <a:xfrm>
                  <a:off x="10594656" y="4423739"/>
                  <a:ext cx="5024156" cy="9211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2DB008-DA57-5243-9F57-8EA46ED82665}"/>
                    </a:ext>
                  </a:extLst>
                </p:cNvPr>
                <p:cNvCxnSpPr>
                  <a:stCxn id="29" idx="2"/>
                  <a:endCxn id="30" idx="0"/>
                </p:cNvCxnSpPr>
                <p:nvPr/>
              </p:nvCxnSpPr>
              <p:spPr>
                <a:xfrm>
                  <a:off x="4919916" y="6362652"/>
                  <a:ext cx="0" cy="5940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25F6590-122E-1D45-9FE4-314CBBF9186F}"/>
                    </a:ext>
                  </a:extLst>
                </p:cNvPr>
                <p:cNvCxnSpPr>
                  <a:stCxn id="31" idx="2"/>
                  <a:endCxn id="32" idx="0"/>
                </p:cNvCxnSpPr>
                <p:nvPr/>
              </p:nvCxnSpPr>
              <p:spPr>
                <a:xfrm>
                  <a:off x="15618811" y="6293140"/>
                  <a:ext cx="0" cy="6179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3C23D9E-CE61-954A-8683-8A9D9F64EDDC}"/>
                    </a:ext>
                  </a:extLst>
                </p:cNvPr>
                <p:cNvCxnSpPr>
                  <a:stCxn id="30" idx="2"/>
                  <a:endCxn id="33" idx="0"/>
                </p:cNvCxnSpPr>
                <p:nvPr/>
              </p:nvCxnSpPr>
              <p:spPr>
                <a:xfrm flipH="1">
                  <a:off x="1863638" y="7904935"/>
                  <a:ext cx="3056279" cy="145046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6965375-35B0-804C-A317-4534BA45B72F}"/>
                    </a:ext>
                  </a:extLst>
                </p:cNvPr>
                <p:cNvCxnSpPr>
                  <a:stCxn id="30" idx="2"/>
                  <a:endCxn id="34" idx="0"/>
                </p:cNvCxnSpPr>
                <p:nvPr/>
              </p:nvCxnSpPr>
              <p:spPr>
                <a:xfrm>
                  <a:off x="4919916" y="7904934"/>
                  <a:ext cx="4" cy="14494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ED26E9A-6B41-854D-B667-8B8D9F53DDC4}"/>
                    </a:ext>
                  </a:extLst>
                </p:cNvPr>
                <p:cNvCxnSpPr>
                  <a:stCxn id="30" idx="2"/>
                  <a:endCxn id="35" idx="0"/>
                </p:cNvCxnSpPr>
                <p:nvPr/>
              </p:nvCxnSpPr>
              <p:spPr>
                <a:xfrm>
                  <a:off x="4919917" y="7904934"/>
                  <a:ext cx="3056287" cy="14494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93E7AF6-16E2-444A-B9D5-59B844FCD5DC}"/>
                    </a:ext>
                  </a:extLst>
                </p:cNvPr>
                <p:cNvCxnSpPr>
                  <a:stCxn id="32" idx="2"/>
                  <a:endCxn id="84" idx="0"/>
                </p:cNvCxnSpPr>
                <p:nvPr/>
              </p:nvCxnSpPr>
              <p:spPr>
                <a:xfrm flipH="1">
                  <a:off x="11504568" y="7859330"/>
                  <a:ext cx="4114244" cy="1482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48FF066-9AEB-324F-ABEC-FB58061B9814}"/>
                    </a:ext>
                  </a:extLst>
                </p:cNvPr>
                <p:cNvCxnSpPr>
                  <a:stCxn id="32" idx="2"/>
                  <a:endCxn id="85" idx="0"/>
                </p:cNvCxnSpPr>
                <p:nvPr/>
              </p:nvCxnSpPr>
              <p:spPr>
                <a:xfrm flipH="1">
                  <a:off x="13329665" y="7859329"/>
                  <a:ext cx="2289147" cy="14823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BCE4EC9-12F8-2D49-A52F-30F97A4EC2D5}"/>
                    </a:ext>
                  </a:extLst>
                </p:cNvPr>
                <p:cNvCxnSpPr>
                  <a:stCxn id="32" idx="2"/>
                  <a:endCxn id="86" idx="0"/>
                </p:cNvCxnSpPr>
                <p:nvPr/>
              </p:nvCxnSpPr>
              <p:spPr>
                <a:xfrm flipH="1">
                  <a:off x="15311472" y="7859330"/>
                  <a:ext cx="307339" cy="1482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93E4AB0-1317-BD48-86D1-EBE15B76DDED}"/>
                    </a:ext>
                  </a:extLst>
                </p:cNvPr>
                <p:cNvCxnSpPr>
                  <a:stCxn id="32" idx="2"/>
                  <a:endCxn id="87" idx="0"/>
                </p:cNvCxnSpPr>
                <p:nvPr/>
              </p:nvCxnSpPr>
              <p:spPr>
                <a:xfrm>
                  <a:off x="15618812" y="7859329"/>
                  <a:ext cx="1615157" cy="14823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76B1488-B9CC-3B4D-9EF5-1091CFDCAC66}"/>
                    </a:ext>
                  </a:extLst>
                </p:cNvPr>
                <p:cNvCxnSpPr>
                  <a:stCxn id="32" idx="2"/>
                  <a:endCxn id="88" idx="0"/>
                </p:cNvCxnSpPr>
                <p:nvPr/>
              </p:nvCxnSpPr>
              <p:spPr>
                <a:xfrm>
                  <a:off x="15618812" y="7859330"/>
                  <a:ext cx="3440254" cy="14823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8FE7B930-2387-1B4D-8D5A-C3B8EF8CD265}"/>
                    </a:ext>
                  </a:extLst>
                </p:cNvPr>
                <p:cNvCxnSpPr>
                  <a:stCxn id="33" idx="2"/>
                </p:cNvCxnSpPr>
                <p:nvPr/>
              </p:nvCxnSpPr>
              <p:spPr>
                <a:xfrm flipH="1">
                  <a:off x="1863629" y="10303644"/>
                  <a:ext cx="8" cy="1027922"/>
                </a:xfrm>
                <a:prstGeom prst="straightConnector1">
                  <a:avLst/>
                </a:prstGeom>
                <a:ln w="31750">
                  <a:solidFill>
                    <a:schemeClr val="accent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B92DBC5F-5E70-474B-A030-E4D9164654E9}"/>
                    </a:ext>
                  </a:extLst>
                </p:cNvPr>
                <p:cNvCxnSpPr/>
                <p:nvPr/>
              </p:nvCxnSpPr>
              <p:spPr>
                <a:xfrm flipH="1">
                  <a:off x="4849993" y="10302643"/>
                  <a:ext cx="8" cy="1027922"/>
                </a:xfrm>
                <a:prstGeom prst="straightConnector1">
                  <a:avLst/>
                </a:prstGeom>
                <a:ln w="31750">
                  <a:solidFill>
                    <a:schemeClr val="accent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975B77D4-658B-4D4B-A550-445529AD9FD9}"/>
                    </a:ext>
                  </a:extLst>
                </p:cNvPr>
                <p:cNvCxnSpPr/>
                <p:nvPr/>
              </p:nvCxnSpPr>
              <p:spPr>
                <a:xfrm flipH="1">
                  <a:off x="7889133" y="10222949"/>
                  <a:ext cx="8" cy="1027922"/>
                </a:xfrm>
                <a:prstGeom prst="straightConnector1">
                  <a:avLst/>
                </a:prstGeom>
                <a:ln w="31750">
                  <a:solidFill>
                    <a:schemeClr val="accent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D24521EB-0C7C-B547-A157-BCD1462CACBE}"/>
                    </a:ext>
                  </a:extLst>
                </p:cNvPr>
                <p:cNvCxnSpPr>
                  <a:cxnSpLocks/>
                  <a:stCxn id="84" idx="4"/>
                  <a:endCxn id="37" idx="0"/>
                </p:cNvCxnSpPr>
                <p:nvPr/>
              </p:nvCxnSpPr>
              <p:spPr>
                <a:xfrm>
                  <a:off x="11504567" y="10315396"/>
                  <a:ext cx="0" cy="1087253"/>
                </a:xfrm>
                <a:prstGeom prst="straightConnector1">
                  <a:avLst/>
                </a:prstGeom>
                <a:ln w="31750">
                  <a:solidFill>
                    <a:schemeClr val="accent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91BA8666-2EA2-7F4F-9092-5C5C06107C36}"/>
                    </a:ext>
                  </a:extLst>
                </p:cNvPr>
                <p:cNvCxnSpPr/>
                <p:nvPr/>
              </p:nvCxnSpPr>
              <p:spPr>
                <a:xfrm flipH="1">
                  <a:off x="13322652" y="10324671"/>
                  <a:ext cx="8" cy="1027922"/>
                </a:xfrm>
                <a:prstGeom prst="straightConnector1">
                  <a:avLst/>
                </a:prstGeom>
                <a:ln w="31750">
                  <a:solidFill>
                    <a:schemeClr val="accent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68476956-12F4-BD40-8FD3-3D15EA6B8983}"/>
                    </a:ext>
                  </a:extLst>
                </p:cNvPr>
                <p:cNvCxnSpPr/>
                <p:nvPr/>
              </p:nvCxnSpPr>
              <p:spPr>
                <a:xfrm flipH="1">
                  <a:off x="15288083" y="10289887"/>
                  <a:ext cx="8" cy="1027922"/>
                </a:xfrm>
                <a:prstGeom prst="straightConnector1">
                  <a:avLst/>
                </a:prstGeom>
                <a:ln w="31750">
                  <a:solidFill>
                    <a:schemeClr val="accent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DD524433-E252-6140-8661-5F44DFD6C7AA}"/>
                    </a:ext>
                  </a:extLst>
                </p:cNvPr>
                <p:cNvCxnSpPr/>
                <p:nvPr/>
              </p:nvCxnSpPr>
              <p:spPr>
                <a:xfrm flipH="1">
                  <a:off x="17253515" y="10289887"/>
                  <a:ext cx="8" cy="1027922"/>
                </a:xfrm>
                <a:prstGeom prst="straightConnector1">
                  <a:avLst/>
                </a:prstGeom>
                <a:ln w="31750">
                  <a:solidFill>
                    <a:schemeClr val="accent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24F3B650-5DFE-344E-858F-24BB101F19CA}"/>
                    </a:ext>
                  </a:extLst>
                </p:cNvPr>
                <p:cNvCxnSpPr/>
                <p:nvPr/>
              </p:nvCxnSpPr>
              <p:spPr>
                <a:xfrm flipH="1">
                  <a:off x="19098135" y="10289887"/>
                  <a:ext cx="8" cy="1027922"/>
                </a:xfrm>
                <a:prstGeom prst="straightConnector1">
                  <a:avLst/>
                </a:prstGeom>
                <a:ln w="31750">
                  <a:solidFill>
                    <a:schemeClr val="accent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D62BDEC-E04F-9749-8B9D-7848808A22A8}"/>
                    </a:ext>
                  </a:extLst>
                </p:cNvPr>
                <p:cNvSpPr txBox="1"/>
                <p:nvPr/>
              </p:nvSpPr>
              <p:spPr>
                <a:xfrm>
                  <a:off x="3440424" y="3368406"/>
                  <a:ext cx="1409569" cy="13639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CCC</a:t>
                  </a:r>
                </a:p>
                <a:p>
                  <a:r>
                    <a:rPr lang="en-US" sz="4000" dirty="0"/>
                    <a:t>Loss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415F195-B0A5-464A-BF26-28B14C6341B5}"/>
                    </a:ext>
                  </a:extLst>
                </p:cNvPr>
                <p:cNvSpPr txBox="1"/>
                <p:nvPr/>
              </p:nvSpPr>
              <p:spPr>
                <a:xfrm>
                  <a:off x="16364905" y="2793007"/>
                  <a:ext cx="3790248" cy="13639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Cross-entropy</a:t>
                  </a:r>
                </a:p>
                <a:p>
                  <a:r>
                    <a:rPr lang="en-US" sz="4000" dirty="0"/>
                    <a:t>Loss</a:t>
                  </a:r>
                </a:p>
              </p:txBody>
            </p: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EBD7B411-1521-7146-A9A7-ECA2DE77EB00}"/>
                    </a:ext>
                  </a:extLst>
                </p:cNvPr>
                <p:cNvCxnSpPr>
                  <a:cxnSpLocks/>
                  <a:stCxn id="22" idx="2"/>
                  <a:endCxn id="24" idx="0"/>
                </p:cNvCxnSpPr>
                <p:nvPr/>
              </p:nvCxnSpPr>
              <p:spPr>
                <a:xfrm>
                  <a:off x="7935054" y="-3783126"/>
                  <a:ext cx="0" cy="511167"/>
                </a:xfrm>
                <a:prstGeom prst="straightConnector1">
                  <a:avLst/>
                </a:prstGeom>
                <a:ln w="31750">
                  <a:solidFill>
                    <a:schemeClr val="accent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D4831B5F-8C50-8444-8DE8-97157A045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24171" y="-3694516"/>
                  <a:ext cx="0" cy="419936"/>
                </a:xfrm>
                <a:prstGeom prst="straightConnector1">
                  <a:avLst/>
                </a:prstGeom>
                <a:ln w="31750">
                  <a:solidFill>
                    <a:schemeClr val="accent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101204CE-FD99-4D4B-A412-3523A35C813A}"/>
                    </a:ext>
                  </a:extLst>
                </p:cNvPr>
                <p:cNvSpPr/>
                <p:nvPr/>
              </p:nvSpPr>
              <p:spPr>
                <a:xfrm>
                  <a:off x="2243135" y="2355547"/>
                  <a:ext cx="2618660" cy="5687539"/>
                </a:xfrm>
                <a:custGeom>
                  <a:avLst/>
                  <a:gdLst>
                    <a:gd name="connsiteX0" fmla="*/ 90071 w 1325729"/>
                    <a:gd name="connsiteY0" fmla="*/ 2879387 h 2879387"/>
                    <a:gd name="connsiteX1" fmla="*/ 109526 w 1325729"/>
                    <a:gd name="connsiteY1" fmla="*/ 1342417 h 2879387"/>
                    <a:gd name="connsiteX2" fmla="*/ 1179569 w 1325729"/>
                    <a:gd name="connsiteY2" fmla="*/ 1186774 h 2879387"/>
                    <a:gd name="connsiteX3" fmla="*/ 1315756 w 1325729"/>
                    <a:gd name="connsiteY3" fmla="*/ 0 h 2879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25729" h="2879387">
                      <a:moveTo>
                        <a:pt x="90071" y="2879387"/>
                      </a:moveTo>
                      <a:cubicBezTo>
                        <a:pt x="9007" y="2251953"/>
                        <a:pt x="-72057" y="1624519"/>
                        <a:pt x="109526" y="1342417"/>
                      </a:cubicBezTo>
                      <a:cubicBezTo>
                        <a:pt x="291109" y="1060315"/>
                        <a:pt x="978531" y="1410510"/>
                        <a:pt x="1179569" y="1186774"/>
                      </a:cubicBezTo>
                      <a:cubicBezTo>
                        <a:pt x="1380607" y="963038"/>
                        <a:pt x="1315756" y="0"/>
                        <a:pt x="1315756" y="0"/>
                      </a:cubicBezTo>
                    </a:path>
                  </a:pathLst>
                </a:custGeom>
                <a:noFill/>
                <a:ln w="76200">
                  <a:solidFill>
                    <a:srgbClr val="C0000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2F28ED8D-6A26-B443-93FF-1838518CB26A}"/>
                    </a:ext>
                  </a:extLst>
                </p:cNvPr>
                <p:cNvSpPr/>
                <p:nvPr/>
              </p:nvSpPr>
              <p:spPr>
                <a:xfrm flipH="1">
                  <a:off x="16075855" y="1907894"/>
                  <a:ext cx="2157142" cy="5687539"/>
                </a:xfrm>
                <a:custGeom>
                  <a:avLst/>
                  <a:gdLst>
                    <a:gd name="connsiteX0" fmla="*/ 90071 w 1325729"/>
                    <a:gd name="connsiteY0" fmla="*/ 2879387 h 2879387"/>
                    <a:gd name="connsiteX1" fmla="*/ 109526 w 1325729"/>
                    <a:gd name="connsiteY1" fmla="*/ 1342417 h 2879387"/>
                    <a:gd name="connsiteX2" fmla="*/ 1179569 w 1325729"/>
                    <a:gd name="connsiteY2" fmla="*/ 1186774 h 2879387"/>
                    <a:gd name="connsiteX3" fmla="*/ 1315756 w 1325729"/>
                    <a:gd name="connsiteY3" fmla="*/ 0 h 2879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25729" h="2879387">
                      <a:moveTo>
                        <a:pt x="90071" y="2879387"/>
                      </a:moveTo>
                      <a:cubicBezTo>
                        <a:pt x="9007" y="2251953"/>
                        <a:pt x="-72057" y="1624519"/>
                        <a:pt x="109526" y="1342417"/>
                      </a:cubicBezTo>
                      <a:cubicBezTo>
                        <a:pt x="291109" y="1060315"/>
                        <a:pt x="978531" y="1410510"/>
                        <a:pt x="1179569" y="1186774"/>
                      </a:cubicBezTo>
                      <a:cubicBezTo>
                        <a:pt x="1380607" y="963038"/>
                        <a:pt x="1315756" y="0"/>
                        <a:pt x="1315756" y="0"/>
                      </a:cubicBezTo>
                    </a:path>
                  </a:pathLst>
                </a:custGeom>
                <a:noFill/>
                <a:ln w="76200">
                  <a:solidFill>
                    <a:srgbClr val="C00000"/>
                  </a:soli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7361771-8ADE-8D47-AD0C-F7815641AE48}"/>
                    </a:ext>
                  </a:extLst>
                </p:cNvPr>
                <p:cNvSpPr txBox="1"/>
                <p:nvPr/>
              </p:nvSpPr>
              <p:spPr>
                <a:xfrm>
                  <a:off x="1435131" y="11385724"/>
                  <a:ext cx="866874" cy="951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V</a:t>
                  </a:r>
                  <a:endParaRPr lang="en-US" sz="4000" b="1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FA88BC3-2849-6347-BA4C-D836B00E317E}"/>
                    </a:ext>
                  </a:extLst>
                </p:cNvPr>
                <p:cNvSpPr txBox="1"/>
                <p:nvPr/>
              </p:nvSpPr>
              <p:spPr>
                <a:xfrm>
                  <a:off x="4486478" y="11385720"/>
                  <a:ext cx="866874" cy="951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A</a:t>
                  </a:r>
                  <a:endParaRPr lang="en-US" sz="4000" b="1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85A4B4E-F2A5-4140-AAC0-1DC6F515A567}"/>
                    </a:ext>
                  </a:extLst>
                </p:cNvPr>
                <p:cNvSpPr txBox="1"/>
                <p:nvPr/>
              </p:nvSpPr>
              <p:spPr>
                <a:xfrm>
                  <a:off x="7537825" y="11385722"/>
                  <a:ext cx="866874" cy="951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D</a:t>
                  </a:r>
                  <a:endParaRPr lang="en-US" sz="4000" b="1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9F5068D-5502-6C42-A9C3-633DE76A2372}"/>
                    </a:ext>
                  </a:extLst>
                </p:cNvPr>
                <p:cNvSpPr txBox="1"/>
                <p:nvPr/>
              </p:nvSpPr>
              <p:spPr>
                <a:xfrm>
                  <a:off x="12573766" y="11383997"/>
                  <a:ext cx="1825036" cy="729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Angry 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B1C2676-4832-7847-A175-3B834442528F}"/>
                    </a:ext>
                  </a:extLst>
                </p:cNvPr>
                <p:cNvSpPr txBox="1"/>
                <p:nvPr/>
              </p:nvSpPr>
              <p:spPr>
                <a:xfrm>
                  <a:off x="14557410" y="11383997"/>
                  <a:ext cx="1825036" cy="729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Sad 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36A05F24-4E91-7145-A6BC-2F0682A89F37}"/>
                    </a:ext>
                  </a:extLst>
                </p:cNvPr>
                <p:cNvSpPr txBox="1"/>
                <p:nvPr/>
              </p:nvSpPr>
              <p:spPr>
                <a:xfrm>
                  <a:off x="16079936" y="11403633"/>
                  <a:ext cx="2518005" cy="729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Neutral 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626D7CD-8B05-494A-AD0A-88FEB6E46C63}"/>
                    </a:ext>
                  </a:extLst>
                </p:cNvPr>
                <p:cNvSpPr txBox="1"/>
                <p:nvPr/>
              </p:nvSpPr>
              <p:spPr>
                <a:xfrm>
                  <a:off x="18413971" y="11409069"/>
                  <a:ext cx="1825036" cy="729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Fear</a:t>
                  </a:r>
                </a:p>
              </p:txBody>
            </p:sp>
          </p:grp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D26EC52-C14B-0A44-BF42-968603A9725C}"/>
                  </a:ext>
                </a:extLst>
              </p:cNvPr>
              <p:cNvSpPr/>
              <p:nvPr/>
            </p:nvSpPr>
            <p:spPr>
              <a:xfrm>
                <a:off x="12634686" y="9904195"/>
                <a:ext cx="11489307" cy="6760433"/>
              </a:xfrm>
              <a:custGeom>
                <a:avLst/>
                <a:gdLst>
                  <a:gd name="connsiteX0" fmla="*/ 0 w 11489307"/>
                  <a:gd name="connsiteY0" fmla="*/ 1126761 h 6760433"/>
                  <a:gd name="connsiteX1" fmla="*/ 1126761 w 11489307"/>
                  <a:gd name="connsiteY1" fmla="*/ 0 h 6760433"/>
                  <a:gd name="connsiteX2" fmla="*/ 10362546 w 11489307"/>
                  <a:gd name="connsiteY2" fmla="*/ 0 h 6760433"/>
                  <a:gd name="connsiteX3" fmla="*/ 11489307 w 11489307"/>
                  <a:gd name="connsiteY3" fmla="*/ 1126761 h 6760433"/>
                  <a:gd name="connsiteX4" fmla="*/ 11489307 w 11489307"/>
                  <a:gd name="connsiteY4" fmla="*/ 5633672 h 6760433"/>
                  <a:gd name="connsiteX5" fmla="*/ 10362546 w 11489307"/>
                  <a:gd name="connsiteY5" fmla="*/ 6760433 h 6760433"/>
                  <a:gd name="connsiteX6" fmla="*/ 1126761 w 11489307"/>
                  <a:gd name="connsiteY6" fmla="*/ 6760433 h 6760433"/>
                  <a:gd name="connsiteX7" fmla="*/ 0 w 11489307"/>
                  <a:gd name="connsiteY7" fmla="*/ 5633672 h 6760433"/>
                  <a:gd name="connsiteX8" fmla="*/ 0 w 11489307"/>
                  <a:gd name="connsiteY8" fmla="*/ 1126761 h 676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89307" h="6760433" extrusionOk="0">
                    <a:moveTo>
                      <a:pt x="0" y="1126761"/>
                    </a:moveTo>
                    <a:cubicBezTo>
                      <a:pt x="-12968" y="496469"/>
                      <a:pt x="413212" y="34250"/>
                      <a:pt x="1126761" y="0"/>
                    </a:cubicBezTo>
                    <a:cubicBezTo>
                      <a:pt x="5322732" y="132882"/>
                      <a:pt x="7331407" y="-84951"/>
                      <a:pt x="10362546" y="0"/>
                    </a:cubicBezTo>
                    <a:cubicBezTo>
                      <a:pt x="10970159" y="14336"/>
                      <a:pt x="11472690" y="596313"/>
                      <a:pt x="11489307" y="1126761"/>
                    </a:cubicBezTo>
                    <a:cubicBezTo>
                      <a:pt x="11509494" y="2259195"/>
                      <a:pt x="11641787" y="4435373"/>
                      <a:pt x="11489307" y="5633672"/>
                    </a:cubicBezTo>
                    <a:cubicBezTo>
                      <a:pt x="11609596" y="6270235"/>
                      <a:pt x="11024291" y="6679242"/>
                      <a:pt x="10362546" y="6760433"/>
                    </a:cubicBezTo>
                    <a:cubicBezTo>
                      <a:pt x="8690395" y="6848072"/>
                      <a:pt x="2096942" y="6687754"/>
                      <a:pt x="1126761" y="6760433"/>
                    </a:cubicBezTo>
                    <a:cubicBezTo>
                      <a:pt x="502667" y="6743256"/>
                      <a:pt x="-25066" y="6290799"/>
                      <a:pt x="0" y="5633672"/>
                    </a:cubicBezTo>
                    <a:cubicBezTo>
                      <a:pt x="-38581" y="3925790"/>
                      <a:pt x="63341" y="2555822"/>
                      <a:pt x="0" y="1126761"/>
                    </a:cubicBezTo>
                    <a:close/>
                  </a:path>
                </a:pathLst>
              </a:custGeom>
              <a:noFill/>
              <a:ln w="98425" cap="flat">
                <a:solidFill>
                  <a:srgbClr val="7030A0"/>
                </a:solidFill>
                <a:miter lim="400000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D139C2CE-1F59-4A42-ABEE-6575667DC4B2}"/>
                  </a:ext>
                </a:extLst>
              </p:cNvPr>
              <p:cNvSpPr/>
              <p:nvPr/>
            </p:nvSpPr>
            <p:spPr>
              <a:xfrm>
                <a:off x="2884818" y="9976122"/>
                <a:ext cx="9406504" cy="6760433"/>
              </a:xfrm>
              <a:custGeom>
                <a:avLst/>
                <a:gdLst>
                  <a:gd name="connsiteX0" fmla="*/ 0 w 9406504"/>
                  <a:gd name="connsiteY0" fmla="*/ 1192743 h 6760433"/>
                  <a:gd name="connsiteX1" fmla="*/ 1192743 w 9406504"/>
                  <a:gd name="connsiteY1" fmla="*/ 0 h 6760433"/>
                  <a:gd name="connsiteX2" fmla="*/ 8213761 w 9406504"/>
                  <a:gd name="connsiteY2" fmla="*/ 0 h 6760433"/>
                  <a:gd name="connsiteX3" fmla="*/ 9406504 w 9406504"/>
                  <a:gd name="connsiteY3" fmla="*/ 1192743 h 6760433"/>
                  <a:gd name="connsiteX4" fmla="*/ 9406504 w 9406504"/>
                  <a:gd name="connsiteY4" fmla="*/ 5567690 h 6760433"/>
                  <a:gd name="connsiteX5" fmla="*/ 8213761 w 9406504"/>
                  <a:gd name="connsiteY5" fmla="*/ 6760433 h 6760433"/>
                  <a:gd name="connsiteX6" fmla="*/ 1192743 w 9406504"/>
                  <a:gd name="connsiteY6" fmla="*/ 6760433 h 6760433"/>
                  <a:gd name="connsiteX7" fmla="*/ 0 w 9406504"/>
                  <a:gd name="connsiteY7" fmla="*/ 5567690 h 6760433"/>
                  <a:gd name="connsiteX8" fmla="*/ 0 w 9406504"/>
                  <a:gd name="connsiteY8" fmla="*/ 1192743 h 676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06504" h="6760433" extrusionOk="0">
                    <a:moveTo>
                      <a:pt x="0" y="1192743"/>
                    </a:moveTo>
                    <a:cubicBezTo>
                      <a:pt x="13074" y="435664"/>
                      <a:pt x="590578" y="45569"/>
                      <a:pt x="1192743" y="0"/>
                    </a:cubicBezTo>
                    <a:cubicBezTo>
                      <a:pt x="3436826" y="16695"/>
                      <a:pt x="5002559" y="-77429"/>
                      <a:pt x="8213761" y="0"/>
                    </a:cubicBezTo>
                    <a:cubicBezTo>
                      <a:pt x="8950056" y="-51266"/>
                      <a:pt x="9401963" y="545581"/>
                      <a:pt x="9406504" y="1192743"/>
                    </a:cubicBezTo>
                    <a:cubicBezTo>
                      <a:pt x="9279187" y="2700715"/>
                      <a:pt x="9479233" y="4878257"/>
                      <a:pt x="9406504" y="5567690"/>
                    </a:cubicBezTo>
                    <a:cubicBezTo>
                      <a:pt x="9475924" y="6292247"/>
                      <a:pt x="8819487" y="6732064"/>
                      <a:pt x="8213761" y="6760433"/>
                    </a:cubicBezTo>
                    <a:cubicBezTo>
                      <a:pt x="5500692" y="6783469"/>
                      <a:pt x="3325725" y="6801266"/>
                      <a:pt x="1192743" y="6760433"/>
                    </a:cubicBezTo>
                    <a:cubicBezTo>
                      <a:pt x="456786" y="6708538"/>
                      <a:pt x="-22300" y="6225142"/>
                      <a:pt x="0" y="5567690"/>
                    </a:cubicBezTo>
                    <a:cubicBezTo>
                      <a:pt x="-28733" y="3954950"/>
                      <a:pt x="-38174" y="2547025"/>
                      <a:pt x="0" y="1192743"/>
                    </a:cubicBezTo>
                    <a:close/>
                  </a:path>
                </a:pathLst>
              </a:custGeom>
              <a:noFill/>
              <a:ln w="76200" cap="flat">
                <a:solidFill>
                  <a:srgbClr val="EE1CD5"/>
                </a:solidFill>
                <a:miter lim="400000"/>
                <a:extLst>
                  <a:ext uri="{C807C97D-BFC1-408E-A445-0C87EB9F89A2}">
                    <ask:lineSketchStyleProps xmlns:ask="http://schemas.microsoft.com/office/drawing/2018/sketchyshapes" sd="4266498984">
                      <a:prstGeom prst="roundRect">
                        <a:avLst>
                          <a:gd name="adj" fmla="val 17643"/>
                        </a:avLst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7150" tIns="57150" rIns="57150" bIns="57150" numCol="1" spcCol="38100" rtlCol="0" anchor="ctr">
                <a:spAutoFit/>
              </a:bodyPr>
              <a:lstStyle/>
              <a:p>
                <a:pPr defTabSz="928664"/>
                <a:endParaRPr lang="en-US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0AAB991-F12F-EF47-B390-F311D4E33EF9}"/>
                </a:ext>
              </a:extLst>
            </p:cNvPr>
            <p:cNvSpPr txBox="1"/>
            <p:nvPr/>
          </p:nvSpPr>
          <p:spPr>
            <a:xfrm>
              <a:off x="6066865" y="13614751"/>
              <a:ext cx="3236742" cy="946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7150" tIns="57150" rIns="57150" bIns="57150" numCol="1" spcCol="38100" rtlCol="0" anchor="ctr">
              <a:spAutoFit/>
            </a:bodyPr>
            <a:lstStyle/>
            <a:p>
              <a:pPr defTabSz="2743063"/>
              <a:r>
                <a:rPr lang="en-US" sz="5400" b="1" dirty="0">
                  <a:solidFill>
                    <a:srgbClr val="EE1CD5"/>
                  </a:solidFill>
                </a:rPr>
                <a:t>Regression</a:t>
              </a:r>
              <a:endParaRPr lang="en-US" sz="4800" b="1" dirty="0">
                <a:solidFill>
                  <a:srgbClr val="EE1CD5"/>
                </a:solidFill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9067A60C-916D-BF40-AC11-DEBC51704F32}"/>
              </a:ext>
            </a:extLst>
          </p:cNvPr>
          <p:cNvSpPr txBox="1"/>
          <p:nvPr/>
        </p:nvSpPr>
        <p:spPr>
          <a:xfrm>
            <a:off x="369350" y="498793"/>
            <a:ext cx="8204618" cy="894090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500" b="1" dirty="0"/>
              <a:t>Multi-Task </a:t>
            </a:r>
          </a:p>
          <a:p>
            <a:r>
              <a:rPr lang="en-US" sz="11500" b="1" dirty="0"/>
              <a:t>Learning </a:t>
            </a:r>
          </a:p>
          <a:p>
            <a:r>
              <a:rPr lang="en-US" sz="11500" b="1" dirty="0"/>
              <a:t>Regression &amp;</a:t>
            </a:r>
          </a:p>
          <a:p>
            <a:r>
              <a:rPr lang="en-US" sz="11500" b="1" dirty="0"/>
              <a:t>Classification</a:t>
            </a:r>
          </a:p>
          <a:p>
            <a:r>
              <a:rPr lang="en-US" sz="11500" b="1" dirty="0"/>
              <a:t> Model </a:t>
            </a:r>
          </a:p>
        </p:txBody>
      </p:sp>
    </p:spTree>
    <p:extLst>
      <p:ext uri="{BB962C8B-B14F-4D97-AF65-F5344CB8AC3E}">
        <p14:creationId xmlns:p14="http://schemas.microsoft.com/office/powerpoint/2010/main" val="191231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5AC503C-16B5-4842-A5B4-9E12EC77341A}"/>
              </a:ext>
            </a:extLst>
          </p:cNvPr>
          <p:cNvSpPr txBox="1"/>
          <p:nvPr/>
        </p:nvSpPr>
        <p:spPr>
          <a:xfrm>
            <a:off x="3443249" y="5116230"/>
            <a:ext cx="5558894" cy="12234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7200" b="1" dirty="0">
                <a:solidFill>
                  <a:schemeClr val="bg1"/>
                </a:solidFill>
              </a:rPr>
              <a:t>ZRC (Baseline)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21FCAF-3D64-374F-8FDD-1EDBEB762269}"/>
              </a:ext>
            </a:extLst>
          </p:cNvPr>
          <p:cNvSpPr txBox="1"/>
          <p:nvPr/>
        </p:nvSpPr>
        <p:spPr>
          <a:xfrm>
            <a:off x="7650811" y="6709429"/>
            <a:ext cx="2702663" cy="12234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7200" b="1" dirty="0">
                <a:solidFill>
                  <a:schemeClr val="bg1"/>
                </a:solidFill>
              </a:rPr>
              <a:t>0.3008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FDAC0EAF-EEE3-9649-B78F-9694D55C3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240017"/>
              </p:ext>
            </p:extLst>
          </p:nvPr>
        </p:nvGraphicFramePr>
        <p:xfrm>
          <a:off x="2186092" y="2524961"/>
          <a:ext cx="23808993" cy="15175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4E59C7A-C78A-644C-90F9-602A756879DE}"/>
              </a:ext>
            </a:extLst>
          </p:cNvPr>
          <p:cNvSpPr txBox="1"/>
          <p:nvPr/>
        </p:nvSpPr>
        <p:spPr>
          <a:xfrm>
            <a:off x="19979617" y="13766246"/>
            <a:ext cx="3561873" cy="15927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9600" b="1" dirty="0"/>
              <a:t>0.7659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8BCAD3-696C-8E44-8DC4-ACC961E84163}"/>
              </a:ext>
            </a:extLst>
          </p:cNvPr>
          <p:cNvSpPr txBox="1"/>
          <p:nvPr/>
        </p:nvSpPr>
        <p:spPr>
          <a:xfrm>
            <a:off x="21928161" y="6709429"/>
            <a:ext cx="3561873" cy="15927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9600" b="1" dirty="0"/>
              <a:t>0.8378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46FFBC-DC84-1942-AE18-819FC1AAD71B}"/>
              </a:ext>
            </a:extLst>
          </p:cNvPr>
          <p:cNvSpPr txBox="1"/>
          <p:nvPr/>
        </p:nvSpPr>
        <p:spPr>
          <a:xfrm>
            <a:off x="18096390" y="11898812"/>
            <a:ext cx="3561873" cy="15927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9600" b="1" dirty="0">
                <a:solidFill>
                  <a:schemeClr val="bg1"/>
                </a:solidFill>
              </a:rPr>
              <a:t>0.6970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B4BF50-A45C-2D40-91B9-F7F5B24A5FD8}"/>
              </a:ext>
            </a:extLst>
          </p:cNvPr>
          <p:cNvSpPr txBox="1"/>
          <p:nvPr/>
        </p:nvSpPr>
        <p:spPr>
          <a:xfrm>
            <a:off x="21187931" y="4815019"/>
            <a:ext cx="3561873" cy="15927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9600" b="1" dirty="0">
                <a:solidFill>
                  <a:schemeClr val="bg1"/>
                </a:solidFill>
              </a:rPr>
              <a:t>0.8120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31FDE5-1CEE-0D42-8136-098FDDBCFA4C}"/>
              </a:ext>
            </a:extLst>
          </p:cNvPr>
          <p:cNvSpPr txBox="1"/>
          <p:nvPr/>
        </p:nvSpPr>
        <p:spPr>
          <a:xfrm rot="16200000">
            <a:off x="981958" y="5052181"/>
            <a:ext cx="2072683" cy="15927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9600" b="1" dirty="0"/>
              <a:t>CCC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8E8C8C-884E-9E47-B1C4-F08BB0DBD47B}"/>
              </a:ext>
            </a:extLst>
          </p:cNvPr>
          <p:cNvSpPr txBox="1"/>
          <p:nvPr/>
        </p:nvSpPr>
        <p:spPr>
          <a:xfrm rot="16200000">
            <a:off x="-314967" y="12251660"/>
            <a:ext cx="4666534" cy="15927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9600" b="1" dirty="0"/>
              <a:t>Accuracy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07769F-3D7B-714C-BAB2-58CF5FEAC178}"/>
              </a:ext>
            </a:extLst>
          </p:cNvPr>
          <p:cNvSpPr txBox="1"/>
          <p:nvPr/>
        </p:nvSpPr>
        <p:spPr>
          <a:xfrm>
            <a:off x="7341909" y="1605258"/>
            <a:ext cx="10614188" cy="1131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6600" b="1" dirty="0"/>
              <a:t>Sequential vs Parallel Systems</a:t>
            </a:r>
            <a:endParaRPr lang="en-US" sz="6600" b="1" i="1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06FDDE-8377-A54D-8BE6-33145311B3C3}"/>
              </a:ext>
            </a:extLst>
          </p:cNvPr>
          <p:cNvSpPr txBox="1"/>
          <p:nvPr/>
        </p:nvSpPr>
        <p:spPr>
          <a:xfrm>
            <a:off x="24091151" y="13911666"/>
            <a:ext cx="4237841" cy="14696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8800" b="1" dirty="0">
                <a:solidFill>
                  <a:srgbClr val="FF0000"/>
                </a:solidFill>
              </a:rPr>
              <a:t>+ 5 %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DF137D-9313-9F49-9DB4-320CBAD3E937}"/>
              </a:ext>
            </a:extLst>
          </p:cNvPr>
          <p:cNvCxnSpPr>
            <a:cxnSpLocks/>
          </p:cNvCxnSpPr>
          <p:nvPr/>
        </p:nvCxnSpPr>
        <p:spPr>
          <a:xfrm flipV="1">
            <a:off x="25178655" y="11207694"/>
            <a:ext cx="0" cy="2909666"/>
          </a:xfrm>
          <a:prstGeom prst="straightConnector1">
            <a:avLst/>
          </a:prstGeom>
          <a:ln w="381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CA8242-867F-1448-A81F-1D6671F3A346}"/>
              </a:ext>
            </a:extLst>
          </p:cNvPr>
          <p:cNvSpPr txBox="1"/>
          <p:nvPr/>
        </p:nvSpPr>
        <p:spPr>
          <a:xfrm>
            <a:off x="24855303" y="7595431"/>
            <a:ext cx="4237841" cy="14696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7150" tIns="57150" rIns="57150" bIns="57150" numCol="1" spcCol="38100" rtlCol="0" anchor="ctr">
            <a:spAutoFit/>
          </a:bodyPr>
          <a:lstStyle/>
          <a:p>
            <a:pPr defTabSz="2743063"/>
            <a:r>
              <a:rPr lang="en-US" sz="8800" b="1" dirty="0">
                <a:solidFill>
                  <a:srgbClr val="FF0000"/>
                </a:solidFill>
              </a:rPr>
              <a:t>+ 3 %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9A84DF-E7DA-4A40-AF43-3DA28DD4C1F2}"/>
              </a:ext>
            </a:extLst>
          </p:cNvPr>
          <p:cNvCxnSpPr>
            <a:cxnSpLocks/>
          </p:cNvCxnSpPr>
          <p:nvPr/>
        </p:nvCxnSpPr>
        <p:spPr>
          <a:xfrm flipV="1">
            <a:off x="26367348" y="4368947"/>
            <a:ext cx="0" cy="2909666"/>
          </a:xfrm>
          <a:prstGeom prst="straightConnector1">
            <a:avLst/>
          </a:prstGeom>
          <a:ln w="381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9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CC0AB45-A51B-0C43-87CF-15FDAC86406E}"/>
              </a:ext>
            </a:extLst>
          </p:cNvPr>
          <p:cNvGrpSpPr/>
          <p:nvPr/>
        </p:nvGrpSpPr>
        <p:grpSpPr>
          <a:xfrm>
            <a:off x="2962607" y="1605258"/>
            <a:ext cx="23032302" cy="14207117"/>
            <a:chOff x="2962607" y="1605258"/>
            <a:chExt cx="23032302" cy="1420711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CC170EC-6198-9345-B153-F941E13005C1}"/>
                </a:ext>
              </a:extLst>
            </p:cNvPr>
            <p:cNvGrpSpPr/>
            <p:nvPr/>
          </p:nvGrpSpPr>
          <p:grpSpPr>
            <a:xfrm>
              <a:off x="4148713" y="1605258"/>
              <a:ext cx="21846196" cy="14207117"/>
              <a:chOff x="5041237" y="2323715"/>
              <a:chExt cx="21846196" cy="14207117"/>
            </a:xfrm>
          </p:grpSpPr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6D520F06-2A52-4940-BAB5-3EADF604327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6082357"/>
                  </p:ext>
                </p:extLst>
              </p:nvPr>
            </p:nvGraphicFramePr>
            <p:xfrm>
              <a:off x="5041237" y="3401892"/>
              <a:ext cx="19865068" cy="1312894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031FC4-E5B2-5041-9B29-7C4DA76F7800}"/>
                  </a:ext>
                </a:extLst>
              </p:cNvPr>
              <p:cNvSpPr txBox="1"/>
              <p:nvPr/>
            </p:nvSpPr>
            <p:spPr>
              <a:xfrm>
                <a:off x="8234433" y="2323715"/>
                <a:ext cx="13472278" cy="11310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7150" tIns="57150" rIns="57150" bIns="57150" numCol="1" spcCol="38100" rtlCol="0" anchor="ctr">
                <a:spAutoFit/>
              </a:bodyPr>
              <a:lstStyle/>
              <a:p>
                <a:pPr defTabSz="2743063"/>
                <a:r>
                  <a:rPr lang="en-US" sz="6600" b="1" dirty="0"/>
                  <a:t>Multi-Task Learning Regression Model</a:t>
                </a:r>
                <a:endParaRPr lang="en-US" sz="6600" b="1" i="1" u="sng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B9D17B-8948-5E42-8A28-DB4DCAC64272}"/>
                  </a:ext>
                </a:extLst>
              </p:cNvPr>
              <p:cNvSpPr txBox="1"/>
              <p:nvPr/>
            </p:nvSpPr>
            <p:spPr>
              <a:xfrm>
                <a:off x="22243733" y="12506659"/>
                <a:ext cx="4643700" cy="17774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7150" tIns="57150" rIns="57150" bIns="57150" numCol="1" spcCol="38100" rtlCol="0" anchor="ctr">
                <a:spAutoFit/>
              </a:bodyPr>
              <a:lstStyle/>
              <a:p>
                <a:pPr defTabSz="2743063"/>
                <a:r>
                  <a:rPr lang="en-US" sz="10800" b="1" dirty="0">
                    <a:solidFill>
                      <a:schemeClr val="accent6"/>
                    </a:solidFill>
                  </a:rPr>
                  <a:t>+ 13 %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490A30-F59B-5D4F-B31B-5E57D5DC18F2}"/>
                  </a:ext>
                </a:extLst>
              </p:cNvPr>
              <p:cNvSpPr txBox="1"/>
              <p:nvPr/>
            </p:nvSpPr>
            <p:spPr>
              <a:xfrm>
                <a:off x="19108656" y="6483703"/>
                <a:ext cx="3561873" cy="1592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7150" tIns="57150" rIns="57150" bIns="57150" numCol="1" spcCol="38100" rtlCol="0" anchor="ctr">
                <a:spAutoFit/>
              </a:bodyPr>
              <a:lstStyle/>
              <a:p>
                <a:pPr defTabSz="2743063"/>
                <a:r>
                  <a:rPr lang="en-US" sz="9600" b="1" dirty="0"/>
                  <a:t>0.6311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092D04-9847-2240-BC2F-3A9CD0BB0A66}"/>
                  </a:ext>
                </a:extLst>
              </p:cNvPr>
              <p:cNvSpPr txBox="1"/>
              <p:nvPr/>
            </p:nvSpPr>
            <p:spPr>
              <a:xfrm>
                <a:off x="16503964" y="12783658"/>
                <a:ext cx="2702663" cy="12234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7150" tIns="57150" rIns="57150" bIns="57150" numCol="1" spcCol="38100" rtlCol="0" anchor="ctr">
                <a:spAutoFit/>
              </a:bodyPr>
              <a:lstStyle/>
              <a:p>
                <a:pPr defTabSz="2743063"/>
                <a:r>
                  <a:rPr lang="en-US" sz="7200" b="1" dirty="0">
                    <a:solidFill>
                      <a:schemeClr val="bg1"/>
                    </a:solidFill>
                  </a:rPr>
                  <a:t>0.5080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8B0B95-D210-1446-8639-A90F1C1CD217}"/>
                  </a:ext>
                </a:extLst>
              </p:cNvPr>
              <p:cNvSpPr txBox="1"/>
              <p:nvPr/>
            </p:nvSpPr>
            <p:spPr>
              <a:xfrm>
                <a:off x="5511430" y="11549687"/>
                <a:ext cx="10840083" cy="12234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7150" tIns="57150" rIns="57150" bIns="57150" numCol="1" spcCol="38100" rtlCol="0" anchor="ctr">
                <a:spAutoFit/>
              </a:bodyPr>
              <a:lstStyle/>
              <a:p>
                <a:pPr defTabSz="2743063"/>
                <a:r>
                  <a:rPr lang="en-US" sz="7200" b="1" dirty="0">
                    <a:solidFill>
                      <a:schemeClr val="bg1"/>
                    </a:solidFill>
                  </a:rPr>
                  <a:t>Cambridge Result (Baseline)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DFD489-4F2E-BD4A-B8D3-8A44C86C94C6}"/>
                  </a:ext>
                </a:extLst>
              </p:cNvPr>
              <p:cNvSpPr txBox="1"/>
              <p:nvPr/>
            </p:nvSpPr>
            <p:spPr>
              <a:xfrm>
                <a:off x="5447876" y="5238444"/>
                <a:ext cx="6889707" cy="1592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7150" tIns="57150" rIns="57150" bIns="57150" numCol="1" spcCol="38100" rtlCol="0" anchor="ctr">
                <a:spAutoFit/>
              </a:bodyPr>
              <a:lstStyle/>
              <a:p>
                <a:pPr defTabSz="2743063"/>
                <a:r>
                  <a:rPr lang="en-US" sz="9600" b="1" dirty="0"/>
                  <a:t>Thesis Model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0F9697C-1E6F-7D46-85ED-022FA262BCA9}"/>
                  </a:ext>
                </a:extLst>
              </p:cNvPr>
              <p:cNvCxnSpPr/>
              <p:nvPr/>
            </p:nvCxnSpPr>
            <p:spPr>
              <a:xfrm flipV="1">
                <a:off x="24489488" y="6828969"/>
                <a:ext cx="0" cy="5677690"/>
              </a:xfrm>
              <a:prstGeom prst="straightConnector1">
                <a:avLst/>
              </a:prstGeom>
              <a:ln w="3810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4B4364-5BDB-1A48-832B-989311BE276F}"/>
                </a:ext>
              </a:extLst>
            </p:cNvPr>
            <p:cNvSpPr txBox="1"/>
            <p:nvPr/>
          </p:nvSpPr>
          <p:spPr>
            <a:xfrm rot="16200000">
              <a:off x="2722637" y="7676575"/>
              <a:ext cx="2072683" cy="1592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7150" tIns="57150" rIns="57150" bIns="57150" numCol="1" spcCol="38100" rtlCol="0" anchor="ctr">
              <a:spAutoFit/>
            </a:bodyPr>
            <a:lstStyle/>
            <a:p>
              <a:pPr defTabSz="2743063"/>
              <a:r>
                <a:rPr lang="en-US" sz="9600" b="1" dirty="0"/>
                <a:t>CCC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76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81A158-0CA4-E24F-AF34-DDDBA2D453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890742"/>
              </p:ext>
            </p:extLst>
          </p:nvPr>
        </p:nvGraphicFramePr>
        <p:xfrm>
          <a:off x="1663578" y="3602645"/>
          <a:ext cx="22364700" cy="14771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103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313</Words>
  <Application>Microsoft Macintosh PowerPoint</Application>
  <PresentationFormat>Custom</PresentationFormat>
  <Paragraphs>140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Iglesias</dc:creator>
  <cp:lastModifiedBy>Martin Iglesias</cp:lastModifiedBy>
  <cp:revision>11</cp:revision>
  <dcterms:created xsi:type="dcterms:W3CDTF">2021-07-15T09:28:24Z</dcterms:created>
  <dcterms:modified xsi:type="dcterms:W3CDTF">2021-07-15T22:23:00Z</dcterms:modified>
</cp:coreProperties>
</file>