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itchFamily="2" charset="77"/>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832129a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832129a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8cb2d9f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8cb2d9f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8cab5a9d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8cab5a9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8cab5a9d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8cab5a9d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6686ab77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6686ab77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832129a0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832129a0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832129a0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832129a0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832129a0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832129a0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6686ab77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6686ab77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70f06156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70f0615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6686ab77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6686ab7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8cab5a9d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8cab5a9d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Personalized Search on WikiQuote Database</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de" sz="1100" dirty="0">
                <a:solidFill>
                  <a:srgbClr val="000000"/>
                </a:solidFill>
                <a:latin typeface="Arial"/>
                <a:ea typeface="Arial"/>
                <a:cs typeface="Arial"/>
                <a:sym typeface="Arial"/>
              </a:rPr>
              <a:t>Martin Iglesias </a:t>
            </a:r>
            <a:r>
              <a:rPr lang="de" sz="1100" dirty="0" err="1">
                <a:solidFill>
                  <a:srgbClr val="000000"/>
                </a:solidFill>
                <a:latin typeface="Arial"/>
                <a:ea typeface="Arial"/>
                <a:cs typeface="Arial"/>
                <a:sym typeface="Arial"/>
              </a:rPr>
              <a:t>Goyanes</a:t>
            </a:r>
            <a:endParaRPr sz="1100"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Search Algorithm - Expanding the query </a:t>
            </a:r>
            <a:endParaRPr/>
          </a:p>
        </p:txBody>
      </p:sp>
      <p:sp>
        <p:nvSpPr>
          <p:cNvPr id="147" name="Google Shape;147;p22"/>
          <p:cNvSpPr txBox="1">
            <a:spLocks noGrp="1"/>
          </p:cNvSpPr>
          <p:nvPr>
            <p:ph type="body" idx="1"/>
          </p:nvPr>
        </p:nvSpPr>
        <p:spPr>
          <a:xfrm>
            <a:off x="2416475" y="1505700"/>
            <a:ext cx="57063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“skyscrapers”</a:t>
            </a:r>
            <a:endParaRPr/>
          </a:p>
          <a:p>
            <a:pPr marL="0" lvl="0" indent="0" algn="l" rtl="0">
              <a:spcBef>
                <a:spcPts val="1200"/>
              </a:spcBef>
              <a:spcAft>
                <a:spcPts val="0"/>
              </a:spcAft>
              <a:buNone/>
            </a:pPr>
            <a:r>
              <a:rPr lang="de"/>
              <a:t>“high buildings”</a:t>
            </a:r>
            <a:endParaRPr/>
          </a:p>
          <a:p>
            <a:pPr marL="0" lvl="0" indent="0" algn="l" rtl="0">
              <a:spcBef>
                <a:spcPts val="1200"/>
              </a:spcBef>
              <a:spcAft>
                <a:spcPts val="0"/>
              </a:spcAft>
              <a:buNone/>
            </a:pPr>
            <a:r>
              <a:rPr lang="de"/>
              <a:t>“architecture”</a:t>
            </a:r>
            <a:endParaRPr/>
          </a:p>
          <a:p>
            <a:pPr marL="0" lvl="0" indent="0" algn="l" rtl="0">
              <a:spcBef>
                <a:spcPts val="1200"/>
              </a:spcBef>
              <a:spcAft>
                <a:spcPts val="0"/>
              </a:spcAft>
              <a:buNone/>
            </a:pPr>
            <a:r>
              <a:rPr lang="de"/>
              <a:t>“United states”</a:t>
            </a:r>
            <a:endParaRPr/>
          </a:p>
          <a:p>
            <a:pPr marL="0" lvl="0" indent="0" algn="l" rtl="0">
              <a:spcBef>
                <a:spcPts val="1200"/>
              </a:spcBef>
              <a:spcAft>
                <a:spcPts val="0"/>
              </a:spcAft>
              <a:buNone/>
            </a:pPr>
            <a:endParaRPr/>
          </a:p>
          <a:p>
            <a:pPr marL="0" lvl="0" indent="0" algn="l" rtl="0">
              <a:spcBef>
                <a:spcPts val="1200"/>
              </a:spcBef>
              <a:spcAft>
                <a:spcPts val="0"/>
              </a:spcAft>
              <a:buNone/>
            </a:pPr>
            <a:r>
              <a:rPr lang="de" sz="1600">
                <a:solidFill>
                  <a:schemeClr val="dk1"/>
                </a:solidFill>
              </a:rPr>
              <a:t>“New York”</a:t>
            </a:r>
            <a:endParaRPr sz="1600">
              <a:solidFill>
                <a:schemeClr val="dk1"/>
              </a:solidFill>
            </a:endParaRPr>
          </a:p>
          <a:p>
            <a:pPr marL="0" lvl="0" indent="0" algn="l" rtl="0">
              <a:spcBef>
                <a:spcPts val="1200"/>
              </a:spcBef>
              <a:spcAft>
                <a:spcPts val="1200"/>
              </a:spcAft>
              <a:buNone/>
            </a:pPr>
            <a:endParaRPr/>
          </a:p>
        </p:txBody>
      </p:sp>
      <p:sp>
        <p:nvSpPr>
          <p:cNvPr id="148" name="Google Shape;148;p22"/>
          <p:cNvSpPr txBox="1"/>
          <p:nvPr/>
        </p:nvSpPr>
        <p:spPr>
          <a:xfrm>
            <a:off x="300850" y="1505700"/>
            <a:ext cx="20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Search log:</a:t>
            </a:r>
            <a:endParaRPr>
              <a:latin typeface="Roboto"/>
              <a:ea typeface="Roboto"/>
              <a:cs typeface="Roboto"/>
              <a:sym typeface="Roboto"/>
            </a:endParaRPr>
          </a:p>
        </p:txBody>
      </p:sp>
      <p:sp>
        <p:nvSpPr>
          <p:cNvPr id="149" name="Google Shape;149;p22"/>
          <p:cNvSpPr txBox="1"/>
          <p:nvPr/>
        </p:nvSpPr>
        <p:spPr>
          <a:xfrm>
            <a:off x="300850" y="3422875"/>
            <a:ext cx="20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Search query:</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Search Algorithm - Expanding the query </a:t>
            </a:r>
            <a:endParaRPr/>
          </a:p>
        </p:txBody>
      </p:sp>
      <p:sp>
        <p:nvSpPr>
          <p:cNvPr id="155" name="Google Shape;155;p23"/>
          <p:cNvSpPr txBox="1">
            <a:spLocks noGrp="1"/>
          </p:cNvSpPr>
          <p:nvPr>
            <p:ph type="body" idx="1"/>
          </p:nvPr>
        </p:nvSpPr>
        <p:spPr>
          <a:xfrm>
            <a:off x="2416475" y="1505700"/>
            <a:ext cx="57063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“skyscrapers” +</a:t>
            </a:r>
            <a:endParaRPr/>
          </a:p>
          <a:p>
            <a:pPr marL="0" lvl="0" indent="0" algn="l" rtl="0">
              <a:spcBef>
                <a:spcPts val="1200"/>
              </a:spcBef>
              <a:spcAft>
                <a:spcPts val="0"/>
              </a:spcAft>
              <a:buNone/>
            </a:pPr>
            <a:r>
              <a:rPr lang="de"/>
              <a:t>“high buildings” +</a:t>
            </a:r>
            <a:endParaRPr/>
          </a:p>
          <a:p>
            <a:pPr marL="0" lvl="0" indent="0" algn="l" rtl="0">
              <a:spcBef>
                <a:spcPts val="1200"/>
              </a:spcBef>
              <a:spcAft>
                <a:spcPts val="0"/>
              </a:spcAft>
              <a:buNone/>
            </a:pPr>
            <a:r>
              <a:rPr lang="de"/>
              <a:t>“architecture” +</a:t>
            </a:r>
            <a:endParaRPr/>
          </a:p>
          <a:p>
            <a:pPr marL="0" lvl="0" indent="0" algn="l" rtl="0">
              <a:spcBef>
                <a:spcPts val="1200"/>
              </a:spcBef>
              <a:spcAft>
                <a:spcPts val="0"/>
              </a:spcAft>
              <a:buNone/>
            </a:pPr>
            <a:r>
              <a:rPr lang="de"/>
              <a:t>“United states” +</a:t>
            </a:r>
            <a:endParaRPr/>
          </a:p>
          <a:p>
            <a:pPr marL="0" lvl="0" indent="0" algn="l" rtl="0">
              <a:spcBef>
                <a:spcPts val="1200"/>
              </a:spcBef>
              <a:spcAft>
                <a:spcPts val="0"/>
              </a:spcAft>
              <a:buNone/>
            </a:pPr>
            <a:endParaRPr/>
          </a:p>
          <a:p>
            <a:pPr marL="0" lvl="0" indent="0" algn="l" rtl="0">
              <a:spcBef>
                <a:spcPts val="1200"/>
              </a:spcBef>
              <a:spcAft>
                <a:spcPts val="0"/>
              </a:spcAft>
              <a:buNone/>
            </a:pPr>
            <a:r>
              <a:rPr lang="de" sz="1600">
                <a:solidFill>
                  <a:schemeClr val="dk1"/>
                </a:solidFill>
              </a:rPr>
              <a:t>“New York” =</a:t>
            </a:r>
            <a:endParaRPr sz="1600">
              <a:solidFill>
                <a:schemeClr val="dk1"/>
              </a:solidFill>
            </a:endParaRPr>
          </a:p>
          <a:p>
            <a:pPr marL="0" lvl="0" indent="0" algn="l" rtl="0">
              <a:spcBef>
                <a:spcPts val="1200"/>
              </a:spcBef>
              <a:spcAft>
                <a:spcPts val="1200"/>
              </a:spcAft>
              <a:buNone/>
            </a:pPr>
            <a:endParaRPr/>
          </a:p>
        </p:txBody>
      </p:sp>
      <p:sp>
        <p:nvSpPr>
          <p:cNvPr id="156" name="Google Shape;156;p23"/>
          <p:cNvSpPr txBox="1"/>
          <p:nvPr/>
        </p:nvSpPr>
        <p:spPr>
          <a:xfrm>
            <a:off x="300850" y="1505700"/>
            <a:ext cx="20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Search log:</a:t>
            </a:r>
            <a:endParaRPr>
              <a:latin typeface="Roboto"/>
              <a:ea typeface="Roboto"/>
              <a:cs typeface="Roboto"/>
              <a:sym typeface="Roboto"/>
            </a:endParaRPr>
          </a:p>
        </p:txBody>
      </p:sp>
      <p:sp>
        <p:nvSpPr>
          <p:cNvPr id="157" name="Google Shape;157;p23"/>
          <p:cNvSpPr txBox="1"/>
          <p:nvPr/>
        </p:nvSpPr>
        <p:spPr>
          <a:xfrm>
            <a:off x="300850" y="3422875"/>
            <a:ext cx="20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Search query:</a:t>
            </a:r>
            <a:endParaRPr>
              <a:latin typeface="Roboto"/>
              <a:ea typeface="Roboto"/>
              <a:cs typeface="Roboto"/>
              <a:sym typeface="Roboto"/>
            </a:endParaRPr>
          </a:p>
        </p:txBody>
      </p:sp>
      <p:sp>
        <p:nvSpPr>
          <p:cNvPr id="158" name="Google Shape;158;p23"/>
          <p:cNvSpPr txBox="1"/>
          <p:nvPr/>
        </p:nvSpPr>
        <p:spPr>
          <a:xfrm>
            <a:off x="2416475" y="3969225"/>
            <a:ext cx="6328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600">
                <a:latin typeface="Roboto"/>
                <a:ea typeface="Roboto"/>
                <a:cs typeface="Roboto"/>
                <a:sym typeface="Roboto"/>
              </a:rPr>
              <a:t>“New York skyscrapers high buildings architecture United states”</a:t>
            </a:r>
            <a:endParaRPr sz="1600">
              <a:latin typeface="Roboto"/>
              <a:ea typeface="Roboto"/>
              <a:cs typeface="Roboto"/>
              <a:sym typeface="Roboto"/>
            </a:endParaRPr>
          </a:p>
        </p:txBody>
      </p:sp>
      <p:sp>
        <p:nvSpPr>
          <p:cNvPr id="159" name="Google Shape;159;p23"/>
          <p:cNvSpPr txBox="1"/>
          <p:nvPr/>
        </p:nvSpPr>
        <p:spPr>
          <a:xfrm>
            <a:off x="300850" y="3984675"/>
            <a:ext cx="20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Actual query:</a:t>
            </a:r>
            <a:endParaRPr>
              <a:latin typeface="Roboto"/>
              <a:ea typeface="Roboto"/>
              <a:cs typeface="Roboto"/>
              <a:sym typeface="Roboto"/>
            </a:endParaRPr>
          </a:p>
        </p:txBody>
      </p:sp>
      <p:sp>
        <p:nvSpPr>
          <p:cNvPr id="160" name="Google Shape;160;p23"/>
          <p:cNvSpPr/>
          <p:nvPr/>
        </p:nvSpPr>
        <p:spPr>
          <a:xfrm rot="5400000">
            <a:off x="2943825" y="3999975"/>
            <a:ext cx="95400" cy="868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rot="5400000">
            <a:off x="3960325" y="3851925"/>
            <a:ext cx="95400" cy="1164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rot="5400000">
            <a:off x="5173400" y="3813175"/>
            <a:ext cx="85800" cy="1251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rot="5400000">
            <a:off x="6350075" y="3888325"/>
            <a:ext cx="90600" cy="1106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rot="5400000">
            <a:off x="7532950" y="3811975"/>
            <a:ext cx="93000" cy="1261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txBox="1"/>
          <p:nvPr/>
        </p:nvSpPr>
        <p:spPr>
          <a:xfrm>
            <a:off x="2688200" y="4522400"/>
            <a:ext cx="55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0.97                0.03                   0.03                   0.03                 0.03</a:t>
            </a:r>
            <a:endParaRPr>
              <a:latin typeface="Roboto"/>
              <a:ea typeface="Roboto"/>
              <a:cs typeface="Roboto"/>
              <a:sym typeface="Roboto"/>
            </a:endParaRPr>
          </a:p>
        </p:txBody>
      </p:sp>
      <p:sp>
        <p:nvSpPr>
          <p:cNvPr id="166" name="Google Shape;166;p23"/>
          <p:cNvSpPr txBox="1"/>
          <p:nvPr/>
        </p:nvSpPr>
        <p:spPr>
          <a:xfrm>
            <a:off x="2629975" y="4743300"/>
            <a:ext cx="562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Roboto"/>
                <a:ea typeface="Roboto"/>
                <a:cs typeface="Roboto"/>
                <a:sym typeface="Roboto"/>
              </a:rPr>
              <a:t>(0.88)            (0.027)              (0.027)              (0.027)            (0.027)</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Search Algorithm - Ranking of results</a:t>
            </a:r>
            <a:endParaRPr/>
          </a:p>
        </p:txBody>
      </p:sp>
      <p:sp>
        <p:nvSpPr>
          <p:cNvPr id="172" name="Google Shape;172;p24"/>
          <p:cNvSpPr txBox="1">
            <a:spLocks noGrp="1"/>
          </p:cNvSpPr>
          <p:nvPr>
            <p:ph type="body" idx="1"/>
          </p:nvPr>
        </p:nvSpPr>
        <p:spPr>
          <a:xfrm>
            <a:off x="795775" y="2911425"/>
            <a:ext cx="7326900" cy="167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γ and δ are used to balance initial score and category weights</a:t>
            </a:r>
            <a:endParaRPr/>
          </a:p>
          <a:p>
            <a:pPr marL="0" lvl="0" indent="0" algn="l" rtl="0">
              <a:spcBef>
                <a:spcPts val="1200"/>
              </a:spcBef>
              <a:spcAft>
                <a:spcPts val="1200"/>
              </a:spcAft>
              <a:buNone/>
            </a:pPr>
            <a:r>
              <a:rPr lang="de"/>
              <a:t>γ = δ = 0.5</a:t>
            </a:r>
            <a:endParaRPr/>
          </a:p>
        </p:txBody>
      </p:sp>
      <p:pic>
        <p:nvPicPr>
          <p:cNvPr id="173" name="Google Shape;173;p24"/>
          <p:cNvPicPr preferRelativeResize="0"/>
          <p:nvPr/>
        </p:nvPicPr>
        <p:blipFill>
          <a:blip r:embed="rId3">
            <a:alphaModFix/>
          </a:blip>
          <a:stretch>
            <a:fillRect/>
          </a:stretch>
        </p:blipFill>
        <p:spPr>
          <a:xfrm>
            <a:off x="1016100" y="1505702"/>
            <a:ext cx="6728251" cy="149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Search Algorithm - Evaluation</a:t>
            </a:r>
            <a:endParaRPr/>
          </a:p>
        </p:txBody>
      </p:sp>
      <p:sp>
        <p:nvSpPr>
          <p:cNvPr id="179" name="Google Shape;179;p25"/>
          <p:cNvSpPr txBox="1">
            <a:spLocks noGrp="1"/>
          </p:cNvSpPr>
          <p:nvPr>
            <p:ph type="body" idx="1"/>
          </p:nvPr>
        </p:nvSpPr>
        <p:spPr>
          <a:xfrm>
            <a:off x="795775" y="1505700"/>
            <a:ext cx="7326900" cy="307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sz="1800"/>
              <a:t>Passed general evaluation</a:t>
            </a:r>
            <a:endParaRPr sz="1800"/>
          </a:p>
          <a:p>
            <a:pPr marL="457200" lvl="0" indent="-342900" algn="l" rtl="0">
              <a:spcBef>
                <a:spcPts val="0"/>
              </a:spcBef>
              <a:spcAft>
                <a:spcPts val="0"/>
              </a:spcAft>
              <a:buSzPts val="1800"/>
              <a:buChar char="●"/>
            </a:pPr>
            <a:r>
              <a:rPr lang="de" sz="1800"/>
              <a:t>Category weights influence the ranking in the result list</a:t>
            </a:r>
            <a:endParaRPr sz="1800"/>
          </a:p>
          <a:p>
            <a:pPr marL="457200" lvl="0" indent="-342900" algn="l" rtl="0">
              <a:spcBef>
                <a:spcPts val="0"/>
              </a:spcBef>
              <a:spcAft>
                <a:spcPts val="0"/>
              </a:spcAft>
              <a:buSzPts val="1800"/>
              <a:buChar char="●"/>
            </a:pPr>
            <a:r>
              <a:rPr lang="de" sz="1800"/>
              <a:t>Search history influences the result list</a:t>
            </a:r>
            <a:endParaRPr sz="1800"/>
          </a:p>
          <a:p>
            <a:pPr marL="914400" lvl="1" indent="-342900" algn="l" rtl="0">
              <a:spcBef>
                <a:spcPts val="0"/>
              </a:spcBef>
              <a:spcAft>
                <a:spcPts val="0"/>
              </a:spcAft>
              <a:buSzPts val="1800"/>
              <a:buChar char="○"/>
            </a:pPr>
            <a:r>
              <a:rPr lang="de" sz="1800"/>
              <a:t>Experiment 3 (Bias and “Debias”)</a:t>
            </a:r>
            <a:endParaRPr sz="1800"/>
          </a:p>
          <a:p>
            <a:pPr marL="1371600" lvl="2" indent="-342900" algn="l" rtl="0">
              <a:spcBef>
                <a:spcPts val="0"/>
              </a:spcBef>
              <a:spcAft>
                <a:spcPts val="0"/>
              </a:spcAft>
              <a:buSzPts val="1800"/>
              <a:buChar char="■"/>
            </a:pPr>
            <a:r>
              <a:rPr lang="de" sz="1800"/>
              <a:t>Bias search engine</a:t>
            </a:r>
            <a:br>
              <a:rPr lang="de" sz="1800"/>
            </a:br>
            <a:r>
              <a:rPr lang="de" sz="1200">
                <a:solidFill>
                  <a:srgbClr val="000000"/>
                </a:solidFill>
                <a:latin typeface="Arial"/>
                <a:ea typeface="Arial"/>
                <a:cs typeface="Arial"/>
                <a:sym typeface="Arial"/>
              </a:rPr>
              <a:t>“apple”, “peach”, “tree”, “growing”, “plants”</a:t>
            </a:r>
            <a:endParaRPr sz="1800"/>
          </a:p>
          <a:p>
            <a:pPr marL="1371600" lvl="2" indent="-342900" algn="l" rtl="0">
              <a:spcBef>
                <a:spcPts val="0"/>
              </a:spcBef>
              <a:spcAft>
                <a:spcPts val="0"/>
              </a:spcAft>
              <a:buSzPts val="1800"/>
              <a:buChar char="■"/>
            </a:pPr>
            <a:r>
              <a:rPr lang="de" sz="1800"/>
              <a:t>“De-bias”</a:t>
            </a:r>
            <a:br>
              <a:rPr lang="de" sz="1800"/>
            </a:br>
            <a:r>
              <a:rPr lang="de" sz="1200">
                <a:solidFill>
                  <a:srgbClr val="000000"/>
                </a:solidFill>
                <a:latin typeface="Arial"/>
                <a:ea typeface="Arial"/>
                <a:cs typeface="Arial"/>
                <a:sym typeface="Arial"/>
              </a:rPr>
              <a:t>“iPhone”, “Steve Jobs”, “founded 1976”</a:t>
            </a:r>
            <a:endParaRPr sz="1800"/>
          </a:p>
        </p:txBody>
      </p:sp>
      <p:pic>
        <p:nvPicPr>
          <p:cNvPr id="180" name="Google Shape;180;p25"/>
          <p:cNvPicPr preferRelativeResize="0"/>
          <p:nvPr/>
        </p:nvPicPr>
        <p:blipFill>
          <a:blip r:embed="rId3">
            <a:alphaModFix/>
          </a:blip>
          <a:stretch>
            <a:fillRect/>
          </a:stretch>
        </p:blipFill>
        <p:spPr>
          <a:xfrm>
            <a:off x="5198850" y="2571750"/>
            <a:ext cx="3574200" cy="215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 Guidelines</a:t>
            </a:r>
            <a:endParaRPr/>
          </a:p>
        </p:txBody>
      </p:sp>
      <p:sp>
        <p:nvSpPr>
          <p:cNvPr id="71" name="Google Shape;71;p14"/>
          <p:cNvSpPr txBox="1">
            <a:spLocks noGrp="1"/>
          </p:cNvSpPr>
          <p:nvPr>
            <p:ph type="body" idx="1"/>
          </p:nvPr>
        </p:nvSpPr>
        <p:spPr>
          <a:xfrm>
            <a:off x="311700" y="1505700"/>
            <a:ext cx="8520600" cy="3493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de" sz="2000" b="1">
                <a:solidFill>
                  <a:schemeClr val="dk1"/>
                </a:solidFill>
              </a:rPr>
              <a:t>What do we want? </a:t>
            </a:r>
            <a:endParaRPr sz="2000" b="1">
              <a:solidFill>
                <a:schemeClr val="dk1"/>
              </a:solidFill>
            </a:endParaRPr>
          </a:p>
          <a:p>
            <a:pPr marL="914400" lvl="1" indent="-342900" algn="l" rtl="0">
              <a:spcBef>
                <a:spcPts val="0"/>
              </a:spcBef>
              <a:spcAft>
                <a:spcPts val="0"/>
              </a:spcAft>
              <a:buClr>
                <a:schemeClr val="dk1"/>
              </a:buClr>
              <a:buSzPts val="1800"/>
              <a:buChar char="○"/>
            </a:pPr>
            <a:r>
              <a:rPr lang="de" sz="1800">
                <a:solidFill>
                  <a:schemeClr val="dk1"/>
                </a:solidFill>
              </a:rPr>
              <a:t>Simulate real life application</a:t>
            </a:r>
            <a:endParaRPr sz="1800">
              <a:solidFill>
                <a:schemeClr val="dk1"/>
              </a:solidFill>
            </a:endParaRPr>
          </a:p>
          <a:p>
            <a:pPr marL="457200" lvl="0" indent="-355600" algn="l" rtl="0">
              <a:spcBef>
                <a:spcPts val="0"/>
              </a:spcBef>
              <a:spcAft>
                <a:spcPts val="0"/>
              </a:spcAft>
              <a:buClr>
                <a:schemeClr val="dk1"/>
              </a:buClr>
              <a:buSzPts val="2000"/>
              <a:buChar char="●"/>
            </a:pPr>
            <a:r>
              <a:rPr lang="de" sz="2000" b="1">
                <a:solidFill>
                  <a:schemeClr val="dk1"/>
                </a:solidFill>
              </a:rPr>
              <a:t>What we need?</a:t>
            </a:r>
            <a:endParaRPr sz="2000" b="1">
              <a:solidFill>
                <a:schemeClr val="dk1"/>
              </a:solidFill>
            </a:endParaRPr>
          </a:p>
          <a:p>
            <a:pPr marL="914400" lvl="1" indent="-342900" algn="l" rtl="0">
              <a:spcBef>
                <a:spcPts val="0"/>
              </a:spcBef>
              <a:spcAft>
                <a:spcPts val="0"/>
              </a:spcAft>
              <a:buClr>
                <a:schemeClr val="dk1"/>
              </a:buClr>
              <a:buSzPts val="1800"/>
              <a:buChar char="○"/>
            </a:pPr>
            <a:r>
              <a:rPr lang="de" sz="1800">
                <a:solidFill>
                  <a:schemeClr val="dk1"/>
                </a:solidFill>
              </a:rPr>
              <a:t>Searchable data that pushes our algorithm to be resilient</a:t>
            </a:r>
            <a:endParaRPr sz="1800">
              <a:solidFill>
                <a:schemeClr val="dk1"/>
              </a:solidFill>
            </a:endParaRPr>
          </a:p>
          <a:p>
            <a:pPr marL="457200" lvl="0" indent="-355600" algn="l" rtl="0">
              <a:spcBef>
                <a:spcPts val="0"/>
              </a:spcBef>
              <a:spcAft>
                <a:spcPts val="0"/>
              </a:spcAft>
              <a:buClr>
                <a:schemeClr val="dk1"/>
              </a:buClr>
              <a:buSzPts val="2000"/>
              <a:buChar char="●"/>
            </a:pPr>
            <a:r>
              <a:rPr lang="de" sz="2000" b="1">
                <a:solidFill>
                  <a:schemeClr val="dk1"/>
                </a:solidFill>
              </a:rPr>
              <a:t>Constraints?</a:t>
            </a:r>
            <a:endParaRPr sz="2000" b="1">
              <a:solidFill>
                <a:schemeClr val="dk1"/>
              </a:solidFill>
            </a:endParaRPr>
          </a:p>
          <a:p>
            <a:pPr marL="914400" lvl="1" indent="-342900" algn="l" rtl="0">
              <a:spcBef>
                <a:spcPts val="0"/>
              </a:spcBef>
              <a:spcAft>
                <a:spcPts val="0"/>
              </a:spcAft>
              <a:buClr>
                <a:schemeClr val="dk1"/>
              </a:buClr>
              <a:buSzPts val="1800"/>
              <a:buChar char="○"/>
            </a:pPr>
            <a:r>
              <a:rPr lang="de" sz="1800">
                <a:solidFill>
                  <a:schemeClr val="dk1"/>
                </a:solidFill>
              </a:rPr>
              <a:t>Personal machines with 16gb RAM and 500GB of disk space + time limitation</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 Alternatives</a:t>
            </a:r>
            <a:endParaRPr/>
          </a:p>
        </p:txBody>
      </p:sp>
      <p:sp>
        <p:nvSpPr>
          <p:cNvPr id="77" name="Google Shape;77;p15"/>
          <p:cNvSpPr txBox="1">
            <a:spLocks noGrp="1"/>
          </p:cNvSpPr>
          <p:nvPr>
            <p:ph type="body" idx="2"/>
          </p:nvPr>
        </p:nvSpPr>
        <p:spPr>
          <a:xfrm>
            <a:off x="311725" y="1414200"/>
            <a:ext cx="8109000" cy="37293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0000"/>
              </a:buClr>
              <a:buSzPts val="1700"/>
              <a:buFont typeface="Arial"/>
              <a:buAutoNum type="arabicPeriod"/>
            </a:pPr>
            <a:r>
              <a:rPr lang="de" sz="1700" b="1">
                <a:solidFill>
                  <a:srgbClr val="000000"/>
                </a:solidFill>
                <a:latin typeface="Arial"/>
                <a:ea typeface="Arial"/>
                <a:cs typeface="Arial"/>
                <a:sym typeface="Arial"/>
              </a:rPr>
              <a:t>Stack Overflow</a:t>
            </a:r>
            <a:endParaRPr sz="1700" b="1">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Lots of data </a:t>
            </a:r>
            <a:endParaRPr sz="1700">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Constraint to a subset of topics</a:t>
            </a:r>
            <a:endParaRPr sz="1700">
              <a:solidFill>
                <a:srgbClr val="000000"/>
              </a:solidFill>
              <a:latin typeface="Arial"/>
              <a:ea typeface="Arial"/>
              <a:cs typeface="Arial"/>
              <a:sym typeface="Arial"/>
            </a:endParaRPr>
          </a:p>
          <a:p>
            <a:pPr marL="457200" lvl="0" indent="-336550" algn="l" rtl="0">
              <a:lnSpc>
                <a:spcPct val="100000"/>
              </a:lnSpc>
              <a:spcBef>
                <a:spcPts val="0"/>
              </a:spcBef>
              <a:spcAft>
                <a:spcPts val="0"/>
              </a:spcAft>
              <a:buClr>
                <a:srgbClr val="000000"/>
              </a:buClr>
              <a:buSzPts val="1700"/>
              <a:buFont typeface="Arial"/>
              <a:buAutoNum type="arabicPeriod"/>
            </a:pPr>
            <a:r>
              <a:rPr lang="de" sz="1700" b="1">
                <a:solidFill>
                  <a:srgbClr val="000000"/>
                </a:solidFill>
                <a:latin typeface="Arial"/>
                <a:ea typeface="Arial"/>
                <a:cs typeface="Arial"/>
                <a:sym typeface="Arial"/>
              </a:rPr>
              <a:t>English Wikipedia</a:t>
            </a:r>
            <a:endParaRPr sz="1700" b="1">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Ideal: Lots of data + endless topics to search for</a:t>
            </a:r>
            <a:endParaRPr sz="1700">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Infeasible: ~100s of GBs </a:t>
            </a:r>
            <a:endParaRPr sz="1700">
              <a:solidFill>
                <a:srgbClr val="000000"/>
              </a:solidFill>
              <a:latin typeface="Arial"/>
              <a:ea typeface="Arial"/>
              <a:cs typeface="Arial"/>
              <a:sym typeface="Arial"/>
            </a:endParaRPr>
          </a:p>
          <a:p>
            <a:pPr marL="457200" lvl="0" indent="-336550" algn="l" rtl="0">
              <a:lnSpc>
                <a:spcPct val="100000"/>
              </a:lnSpc>
              <a:spcBef>
                <a:spcPts val="0"/>
              </a:spcBef>
              <a:spcAft>
                <a:spcPts val="0"/>
              </a:spcAft>
              <a:buClr>
                <a:srgbClr val="000000"/>
              </a:buClr>
              <a:buSzPts val="1700"/>
              <a:buFont typeface="Arial"/>
              <a:buAutoNum type="arabicPeriod"/>
            </a:pPr>
            <a:r>
              <a:rPr lang="de" sz="1700" b="1">
                <a:solidFill>
                  <a:srgbClr val="000000"/>
                </a:solidFill>
                <a:latin typeface="Arial"/>
                <a:ea typeface="Arial"/>
                <a:cs typeface="Arial"/>
                <a:sym typeface="Arial"/>
              </a:rPr>
              <a:t>Wikipedia subset</a:t>
            </a:r>
            <a:endParaRPr sz="1700" b="1">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Subsets are split by topics, again same problem</a:t>
            </a:r>
            <a:endParaRPr sz="1700">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~10s of GBs </a:t>
            </a:r>
            <a:endParaRPr sz="1700">
              <a:solidFill>
                <a:srgbClr val="000000"/>
              </a:solidFill>
              <a:latin typeface="Arial"/>
              <a:ea typeface="Arial"/>
              <a:cs typeface="Arial"/>
              <a:sym typeface="Arial"/>
            </a:endParaRPr>
          </a:p>
          <a:p>
            <a:pPr marL="457200" lvl="0" indent="-336550" algn="l" rtl="0">
              <a:lnSpc>
                <a:spcPct val="100000"/>
              </a:lnSpc>
              <a:spcBef>
                <a:spcPts val="0"/>
              </a:spcBef>
              <a:spcAft>
                <a:spcPts val="0"/>
              </a:spcAft>
              <a:buClr>
                <a:srgbClr val="000000"/>
              </a:buClr>
              <a:buSzPts val="1700"/>
              <a:buFont typeface="Arial"/>
              <a:buAutoNum type="arabicPeriod"/>
            </a:pPr>
            <a:r>
              <a:rPr lang="de" sz="1700" b="1">
                <a:solidFill>
                  <a:srgbClr val="000000"/>
                </a:solidFill>
                <a:latin typeface="Arial"/>
                <a:ea typeface="Arial"/>
                <a:cs typeface="Arial"/>
                <a:sym typeface="Arial"/>
              </a:rPr>
              <a:t>English WikiQuote data</a:t>
            </a:r>
            <a:endParaRPr sz="1700" b="1">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Lots of documents</a:t>
            </a:r>
            <a:endParaRPr sz="1700">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No constraint on topics</a:t>
            </a:r>
            <a:endParaRPr sz="1700">
              <a:solidFill>
                <a:srgbClr val="000000"/>
              </a:solidFill>
              <a:latin typeface="Arial"/>
              <a:ea typeface="Arial"/>
              <a:cs typeface="Arial"/>
              <a:sym typeface="Arial"/>
            </a:endParaRPr>
          </a:p>
          <a:p>
            <a:pPr marL="914400" lvl="1" indent="-336550" algn="l" rtl="0">
              <a:lnSpc>
                <a:spcPct val="100000"/>
              </a:lnSpc>
              <a:spcBef>
                <a:spcPts val="0"/>
              </a:spcBef>
              <a:spcAft>
                <a:spcPts val="0"/>
              </a:spcAft>
              <a:buClr>
                <a:srgbClr val="000000"/>
              </a:buClr>
              <a:buSzPts val="1700"/>
              <a:buFont typeface="Arial"/>
              <a:buAutoNum type="alphaLcPeriod"/>
            </a:pPr>
            <a:r>
              <a:rPr lang="de" sz="1700">
                <a:solidFill>
                  <a:srgbClr val="000000"/>
                </a:solidFill>
                <a:latin typeface="Arial"/>
                <a:ea typeface="Arial"/>
                <a:cs typeface="Arial"/>
                <a:sym typeface="Arial"/>
              </a:rPr>
              <a:t>~1GBs</a:t>
            </a:r>
            <a:endParaRPr sz="1700">
              <a:solidFill>
                <a:srgbClr val="000000"/>
              </a:solidFill>
              <a:latin typeface="Arial"/>
              <a:ea typeface="Arial"/>
              <a:cs typeface="Arial"/>
              <a:sym typeface="Arial"/>
            </a:endParaRPr>
          </a:p>
          <a:p>
            <a:pPr marL="0" lvl="0" indent="0" algn="l" rtl="0">
              <a:spcBef>
                <a:spcPts val="0"/>
              </a:spcBef>
              <a:spcAft>
                <a:spcPts val="1200"/>
              </a:spcAft>
              <a:buNone/>
            </a:pPr>
            <a:endParaRPr sz="1500"/>
          </a:p>
        </p:txBody>
      </p:sp>
      <p:sp>
        <p:nvSpPr>
          <p:cNvPr id="78" name="Google Shape;78;p15"/>
          <p:cNvSpPr/>
          <p:nvPr/>
        </p:nvSpPr>
        <p:spPr>
          <a:xfrm>
            <a:off x="725575" y="1845900"/>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85100" y="3393375"/>
            <a:ext cx="118200" cy="125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85100" y="2641250"/>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85100" y="3661625"/>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25575" y="2115250"/>
            <a:ext cx="118200" cy="125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85100" y="2888438"/>
            <a:ext cx="118200" cy="125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25575" y="4199775"/>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25575" y="4434800"/>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725575" y="4669825"/>
            <a:ext cx="118200" cy="125400"/>
          </a:xfrm>
          <a:prstGeom prst="flowChartConnector">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4042475" y="4220450"/>
            <a:ext cx="2202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400" b="1" i="1" u="sng">
                <a:latin typeface="Merriweather"/>
                <a:ea typeface="Merriweather"/>
                <a:cs typeface="Merriweather"/>
                <a:sym typeface="Merriweather"/>
              </a:rPr>
              <a:t>CHOSEN!!</a:t>
            </a:r>
            <a:endParaRPr sz="2400" b="1" i="1" u="sng">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 Indexing 1</a:t>
            </a:r>
            <a:endParaRPr/>
          </a:p>
        </p:txBody>
      </p:sp>
      <p:sp>
        <p:nvSpPr>
          <p:cNvPr id="93" name="Google Shape;93;p16"/>
          <p:cNvSpPr txBox="1">
            <a:spLocks noGrp="1"/>
          </p:cNvSpPr>
          <p:nvPr>
            <p:ph type="body" idx="2"/>
          </p:nvPr>
        </p:nvSpPr>
        <p:spPr>
          <a:xfrm>
            <a:off x="235400" y="1401200"/>
            <a:ext cx="8717400" cy="3629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12529"/>
              </a:buClr>
              <a:buSzPts val="1400"/>
              <a:buChar char="●"/>
            </a:pPr>
            <a:r>
              <a:rPr lang="de" sz="1400" b="1">
                <a:solidFill>
                  <a:srgbClr val="212529"/>
                </a:solidFill>
              </a:rPr>
              <a:t>English WikiQuote Data</a:t>
            </a:r>
            <a:endParaRPr sz="1400" b="1">
              <a:solidFill>
                <a:srgbClr val="212529"/>
              </a:solidFill>
            </a:endParaRPr>
          </a:p>
          <a:p>
            <a:pPr marL="914400" lvl="0" indent="-317500" algn="l" rtl="0">
              <a:spcBef>
                <a:spcPts val="0"/>
              </a:spcBef>
              <a:spcAft>
                <a:spcPts val="0"/>
              </a:spcAft>
              <a:buSzPts val="1400"/>
              <a:buChar char="●"/>
            </a:pPr>
            <a:r>
              <a:rPr lang="de" sz="1400"/>
              <a:t>“</a:t>
            </a:r>
            <a:r>
              <a:rPr lang="de" sz="1400">
                <a:solidFill>
                  <a:srgbClr val="000000"/>
                </a:solidFill>
                <a:latin typeface="Arial"/>
                <a:ea typeface="Arial"/>
                <a:cs typeface="Arial"/>
                <a:sym typeface="Arial"/>
              </a:rPr>
              <a:t>the goal of the project is to produce collaboratively a vast reference of quotations from prominent people, books, films, proverbs, etc. and to be as proper as possible in regard to the details of the quotations and also providing the appropriate human reference of the quotation</a:t>
            </a:r>
            <a:r>
              <a:rPr lang="de" sz="1400"/>
              <a:t>”</a:t>
            </a:r>
            <a:endParaRPr sz="1400"/>
          </a:p>
          <a:p>
            <a:pPr marL="914400" lvl="0" indent="-317500" algn="l" rtl="0">
              <a:spcBef>
                <a:spcPts val="0"/>
              </a:spcBef>
              <a:spcAft>
                <a:spcPts val="0"/>
              </a:spcAft>
              <a:buSzPts val="1400"/>
              <a:buChar char="●"/>
            </a:pPr>
            <a:r>
              <a:rPr lang="de" sz="1400">
                <a:solidFill>
                  <a:srgbClr val="000000"/>
                </a:solidFill>
                <a:latin typeface="Arial"/>
                <a:ea typeface="Arial"/>
                <a:cs typeface="Arial"/>
                <a:sym typeface="Arial"/>
              </a:rPr>
              <a:t>Some of them are around 300-500 words. </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de" sz="1400" b="1">
                <a:solidFill>
                  <a:srgbClr val="000000"/>
                </a:solidFill>
                <a:latin typeface="Arial"/>
                <a:ea typeface="Arial"/>
                <a:cs typeface="Arial"/>
                <a:sym typeface="Arial"/>
              </a:rPr>
              <a:t>Perfect to validate our algorithm -&gt; it is like a wikipedia of short documents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212529"/>
              </a:buClr>
              <a:buSzPts val="1400"/>
              <a:buChar char="●"/>
            </a:pPr>
            <a:r>
              <a:rPr lang="de" sz="1400" b="1">
                <a:solidFill>
                  <a:srgbClr val="212529"/>
                </a:solidFill>
              </a:rPr>
              <a:t>Database System: Elasticsearch</a:t>
            </a:r>
            <a:endParaRPr sz="1400" b="1">
              <a:solidFill>
                <a:srgbClr val="212529"/>
              </a:solidFill>
            </a:endParaRPr>
          </a:p>
          <a:p>
            <a:pPr marL="914400" lvl="0" indent="-317500" algn="l" rtl="0">
              <a:spcBef>
                <a:spcPts val="0"/>
              </a:spcBef>
              <a:spcAft>
                <a:spcPts val="0"/>
              </a:spcAft>
              <a:buSzPts val="1400"/>
              <a:buChar char="●"/>
            </a:pPr>
            <a:r>
              <a:rPr lang="de" sz="1400">
                <a:solidFill>
                  <a:srgbClr val="000000"/>
                </a:solidFill>
                <a:latin typeface="Arial"/>
                <a:ea typeface="Arial"/>
                <a:cs typeface="Arial"/>
                <a:sym typeface="Arial"/>
              </a:rPr>
              <a:t>NoSQL database: we store quotes as documents with their text and other metadata directly</a:t>
            </a:r>
            <a:endParaRPr sz="1400"/>
          </a:p>
          <a:p>
            <a:pPr marL="914400" lvl="0" indent="-317500" algn="l" rtl="0">
              <a:spcBef>
                <a:spcPts val="0"/>
              </a:spcBef>
              <a:spcAft>
                <a:spcPts val="0"/>
              </a:spcAft>
              <a:buClr>
                <a:srgbClr val="000000"/>
              </a:buClr>
              <a:buSzPts val="1400"/>
              <a:buFont typeface="Arial"/>
              <a:buChar char="●"/>
            </a:pPr>
            <a:r>
              <a:rPr lang="de" sz="1400">
                <a:solidFill>
                  <a:srgbClr val="000000"/>
                </a:solidFill>
                <a:latin typeface="Arial"/>
                <a:ea typeface="Arial"/>
                <a:cs typeface="Arial"/>
                <a:sym typeface="Arial"/>
              </a:rPr>
              <a:t>Easy interaction: RESTful service</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de" sz="1400">
                <a:solidFill>
                  <a:srgbClr val="000000"/>
                </a:solidFill>
                <a:latin typeface="Arial"/>
                <a:ea typeface="Arial"/>
                <a:cs typeface="Arial"/>
                <a:sym typeface="Arial"/>
              </a:rPr>
              <a:t>Fast and scalable </a:t>
            </a:r>
            <a:r>
              <a:rPr lang="de" sz="1400" i="1">
                <a:solidFill>
                  <a:srgbClr val="000000"/>
                </a:solidFill>
                <a:latin typeface="Arial"/>
                <a:ea typeface="Arial"/>
                <a:cs typeface="Arial"/>
                <a:sym typeface="Arial"/>
              </a:rPr>
              <a:t>(considered using one of the bigger database and host an ES cluster in GCP/AWS)</a:t>
            </a:r>
            <a:endParaRPr sz="1400" i="1">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de" sz="1400">
                <a:solidFill>
                  <a:srgbClr val="000000"/>
                </a:solidFill>
                <a:latin typeface="Arial"/>
                <a:ea typeface="Arial"/>
                <a:cs typeface="Arial"/>
                <a:sym typeface="Arial"/>
              </a:rPr>
              <a:t>Efficient: Allows us to store only concrete features of our data points (quotes) with the use of mappings</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 Indexing 2</a:t>
            </a:r>
            <a:endParaRPr/>
          </a:p>
        </p:txBody>
      </p:sp>
      <p:sp>
        <p:nvSpPr>
          <p:cNvPr id="99" name="Google Shape;99;p17"/>
          <p:cNvSpPr txBox="1">
            <a:spLocks noGrp="1"/>
          </p:cNvSpPr>
          <p:nvPr>
            <p:ph type="body" idx="2"/>
          </p:nvPr>
        </p:nvSpPr>
        <p:spPr>
          <a:xfrm>
            <a:off x="49675" y="1716250"/>
            <a:ext cx="2795400" cy="1803900"/>
          </a:xfrm>
          <a:prstGeom prst="rect">
            <a:avLst/>
          </a:prstGeom>
          <a:ln w="38100" cap="flat" cmpd="sng">
            <a:solidFill>
              <a:srgbClr val="212529"/>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de" b="1" u="sng"/>
              <a:t>Index 1: Quotes (Searchable Data)</a:t>
            </a:r>
            <a:endParaRPr b="1" u="sng"/>
          </a:p>
          <a:p>
            <a:pPr marL="457200" lvl="0" indent="-311150" algn="l" rtl="0">
              <a:spcBef>
                <a:spcPts val="1200"/>
              </a:spcBef>
              <a:spcAft>
                <a:spcPts val="0"/>
              </a:spcAft>
              <a:buSzPts val="1300"/>
              <a:buChar char="●"/>
            </a:pPr>
            <a:r>
              <a:rPr lang="de"/>
              <a:t>Text</a:t>
            </a:r>
            <a:endParaRPr/>
          </a:p>
          <a:p>
            <a:pPr marL="457200" lvl="0" indent="-311150" algn="l" rtl="0">
              <a:spcBef>
                <a:spcPts val="0"/>
              </a:spcBef>
              <a:spcAft>
                <a:spcPts val="0"/>
              </a:spcAft>
              <a:buSzPts val="1300"/>
              <a:buChar char="●"/>
            </a:pPr>
            <a:r>
              <a:rPr lang="de"/>
              <a:t>Category</a:t>
            </a:r>
            <a:endParaRPr/>
          </a:p>
          <a:p>
            <a:pPr marL="457200" lvl="0" indent="-311150" algn="l" rtl="0">
              <a:spcBef>
                <a:spcPts val="0"/>
              </a:spcBef>
              <a:spcAft>
                <a:spcPts val="0"/>
              </a:spcAft>
              <a:buSzPts val="1300"/>
              <a:buChar char="●"/>
            </a:pPr>
            <a:r>
              <a:rPr lang="de"/>
              <a:t>Title</a:t>
            </a:r>
            <a:endParaRPr/>
          </a:p>
          <a:p>
            <a:pPr marL="0" lvl="0" indent="0" algn="l" rtl="0">
              <a:spcBef>
                <a:spcPts val="1200"/>
              </a:spcBef>
              <a:spcAft>
                <a:spcPts val="1200"/>
              </a:spcAft>
              <a:buNone/>
            </a:pPr>
            <a:r>
              <a:rPr lang="de" i="1"/>
              <a:t>(we don't care about author, image links, timestamps, …)</a:t>
            </a:r>
            <a:endParaRPr i="1"/>
          </a:p>
        </p:txBody>
      </p:sp>
      <p:sp>
        <p:nvSpPr>
          <p:cNvPr id="100" name="Google Shape;100;p17"/>
          <p:cNvSpPr txBox="1">
            <a:spLocks noGrp="1"/>
          </p:cNvSpPr>
          <p:nvPr>
            <p:ph type="body" idx="2"/>
          </p:nvPr>
        </p:nvSpPr>
        <p:spPr>
          <a:xfrm>
            <a:off x="3397125" y="1716250"/>
            <a:ext cx="2795400" cy="1803900"/>
          </a:xfrm>
          <a:prstGeom prst="rect">
            <a:avLst/>
          </a:prstGeom>
          <a:ln w="38100" cap="flat" cmpd="sng">
            <a:solidFill>
              <a:srgbClr val="FF99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de" b="1" u="sng"/>
              <a:t>Index 2: Search Logs</a:t>
            </a:r>
            <a:endParaRPr b="1" u="sng"/>
          </a:p>
          <a:p>
            <a:pPr marL="457200" lvl="0" indent="-311150" algn="l" rtl="0">
              <a:spcBef>
                <a:spcPts val="1200"/>
              </a:spcBef>
              <a:spcAft>
                <a:spcPts val="0"/>
              </a:spcAft>
              <a:buSzPts val="1300"/>
              <a:buChar char="●"/>
            </a:pPr>
            <a:r>
              <a:rPr lang="de"/>
              <a:t>Searched Text</a:t>
            </a:r>
            <a:endParaRPr/>
          </a:p>
          <a:p>
            <a:pPr marL="457200" lvl="0" indent="-311150" algn="l" rtl="0">
              <a:spcBef>
                <a:spcPts val="0"/>
              </a:spcBef>
              <a:spcAft>
                <a:spcPts val="0"/>
              </a:spcAft>
              <a:buSzPts val="1300"/>
              <a:buChar char="●"/>
            </a:pPr>
            <a:r>
              <a:rPr lang="de"/>
              <a:t>Username</a:t>
            </a:r>
            <a:endParaRPr/>
          </a:p>
          <a:p>
            <a:pPr marL="457200" lvl="0" indent="-311150" algn="l" rtl="0">
              <a:spcBef>
                <a:spcPts val="0"/>
              </a:spcBef>
              <a:spcAft>
                <a:spcPts val="0"/>
              </a:spcAft>
              <a:buSzPts val="1300"/>
              <a:buChar char="●"/>
            </a:pPr>
            <a:r>
              <a:rPr lang="de"/>
              <a:t>Timestamp</a:t>
            </a:r>
            <a:endParaRPr/>
          </a:p>
        </p:txBody>
      </p:sp>
      <p:sp>
        <p:nvSpPr>
          <p:cNvPr id="101" name="Google Shape;101;p17"/>
          <p:cNvSpPr txBox="1">
            <a:spLocks noGrp="1"/>
          </p:cNvSpPr>
          <p:nvPr>
            <p:ph type="body" idx="2"/>
          </p:nvPr>
        </p:nvSpPr>
        <p:spPr>
          <a:xfrm>
            <a:off x="6192525" y="1716250"/>
            <a:ext cx="2795400" cy="1803900"/>
          </a:xfrm>
          <a:prstGeom prst="rect">
            <a:avLst/>
          </a:prstGeom>
          <a:ln w="38100" cap="flat" cmpd="sng">
            <a:solidFill>
              <a:srgbClr val="FF99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de" b="1" u="sng"/>
              <a:t>Index 3: Users’ Info</a:t>
            </a:r>
            <a:endParaRPr b="1" u="sng"/>
          </a:p>
          <a:p>
            <a:pPr marL="457200" lvl="0" indent="-311150" algn="l" rtl="0">
              <a:spcBef>
                <a:spcPts val="1200"/>
              </a:spcBef>
              <a:spcAft>
                <a:spcPts val="0"/>
              </a:spcAft>
              <a:buSzPts val="1300"/>
              <a:buChar char="●"/>
            </a:pPr>
            <a:r>
              <a:rPr lang="de"/>
              <a:t>Username</a:t>
            </a:r>
            <a:endParaRPr/>
          </a:p>
          <a:p>
            <a:pPr marL="457200" lvl="0" indent="-311150" algn="l" rtl="0">
              <a:spcBef>
                <a:spcPts val="0"/>
              </a:spcBef>
              <a:spcAft>
                <a:spcPts val="0"/>
              </a:spcAft>
              <a:buSzPts val="1300"/>
              <a:buChar char="●"/>
            </a:pPr>
            <a:r>
              <a:rPr lang="de"/>
              <a:t>Category counts</a:t>
            </a:r>
            <a:endParaRPr/>
          </a:p>
        </p:txBody>
      </p:sp>
      <p:sp>
        <p:nvSpPr>
          <p:cNvPr id="102" name="Google Shape;102;p17"/>
          <p:cNvSpPr txBox="1"/>
          <p:nvPr/>
        </p:nvSpPr>
        <p:spPr>
          <a:xfrm>
            <a:off x="4853625" y="3680800"/>
            <a:ext cx="3905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700" b="1">
                <a:solidFill>
                  <a:srgbClr val="FF9900"/>
                </a:solidFill>
                <a:latin typeface="Roboto"/>
                <a:ea typeface="Roboto"/>
                <a:cs typeface="Roboto"/>
                <a:sym typeface="Roboto"/>
              </a:rPr>
              <a:t>Used by search algorithm</a:t>
            </a:r>
            <a:endParaRPr sz="1700" b="1">
              <a:solidFill>
                <a:srgbClr val="FF99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t>Technology </a:t>
            </a:r>
            <a:r>
              <a:rPr lang="de" dirty="0" err="1"/>
              <a:t>used</a:t>
            </a:r>
            <a:endParaRPr dirty="0"/>
          </a:p>
        </p:txBody>
      </p:sp>
      <p:sp>
        <p:nvSpPr>
          <p:cNvPr id="108" name="Google Shape;108;p18"/>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dirty="0"/>
              <a:t>Frontend</a:t>
            </a:r>
            <a:endParaRPr dirty="0"/>
          </a:p>
          <a:p>
            <a:pPr marL="914400" lvl="1" indent="-298450" algn="l" rtl="0">
              <a:spcBef>
                <a:spcPts val="0"/>
              </a:spcBef>
              <a:spcAft>
                <a:spcPts val="0"/>
              </a:spcAft>
              <a:buSzPts val="1100"/>
              <a:buChar char="○"/>
            </a:pPr>
            <a:r>
              <a:rPr lang="de" dirty="0"/>
              <a:t>Web </a:t>
            </a:r>
            <a:r>
              <a:rPr lang="de" dirty="0" err="1"/>
              <a:t>page</a:t>
            </a:r>
            <a:endParaRPr dirty="0"/>
          </a:p>
          <a:p>
            <a:pPr marL="914400" lvl="1" indent="-298450" algn="l" rtl="0">
              <a:spcBef>
                <a:spcPts val="0"/>
              </a:spcBef>
              <a:spcAft>
                <a:spcPts val="0"/>
              </a:spcAft>
              <a:buSzPts val="1100"/>
              <a:buChar char="○"/>
            </a:pPr>
            <a:r>
              <a:rPr lang="de" dirty="0" err="1"/>
              <a:t>Invoke</a:t>
            </a:r>
            <a:r>
              <a:rPr lang="de" dirty="0"/>
              <a:t> </a:t>
            </a:r>
            <a:r>
              <a:rPr lang="de" dirty="0" err="1"/>
              <a:t>queries</a:t>
            </a:r>
            <a:r>
              <a:rPr lang="de" dirty="0"/>
              <a:t> &amp; </a:t>
            </a:r>
            <a:r>
              <a:rPr lang="de" dirty="0" err="1"/>
              <a:t>display</a:t>
            </a:r>
            <a:r>
              <a:rPr lang="de" dirty="0"/>
              <a:t> </a:t>
            </a:r>
            <a:r>
              <a:rPr lang="de" dirty="0" err="1"/>
              <a:t>results</a:t>
            </a:r>
            <a:endParaRPr dirty="0"/>
          </a:p>
          <a:p>
            <a:pPr marL="914400" lvl="1" indent="-298450" algn="l" rtl="0">
              <a:spcBef>
                <a:spcPts val="0"/>
              </a:spcBef>
              <a:spcAft>
                <a:spcPts val="0"/>
              </a:spcAft>
              <a:buSzPts val="1100"/>
              <a:buChar char="○"/>
            </a:pPr>
            <a:r>
              <a:rPr lang="de" dirty="0" err="1"/>
              <a:t>Ease</a:t>
            </a:r>
            <a:r>
              <a:rPr lang="de" dirty="0"/>
              <a:t> </a:t>
            </a:r>
            <a:r>
              <a:rPr lang="de" dirty="0" err="1"/>
              <a:t>debugging</a:t>
            </a:r>
            <a:r>
              <a:rPr lang="de" dirty="0"/>
              <a:t> &amp; </a:t>
            </a:r>
            <a:r>
              <a:rPr lang="de" dirty="0" err="1"/>
              <a:t>developing</a:t>
            </a:r>
            <a:endParaRPr dirty="0"/>
          </a:p>
          <a:p>
            <a:pPr marL="457200" lvl="0" indent="-311150" algn="l" rtl="0">
              <a:spcBef>
                <a:spcPts val="0"/>
              </a:spcBef>
              <a:spcAft>
                <a:spcPts val="0"/>
              </a:spcAft>
              <a:buSzPts val="1300"/>
              <a:buChar char="●"/>
            </a:pPr>
            <a:r>
              <a:rPr lang="de" dirty="0"/>
              <a:t>Backend</a:t>
            </a:r>
            <a:endParaRPr dirty="0"/>
          </a:p>
          <a:p>
            <a:pPr marL="914400" lvl="1" indent="-298450" algn="l" rtl="0">
              <a:spcBef>
                <a:spcPts val="0"/>
              </a:spcBef>
              <a:spcAft>
                <a:spcPts val="0"/>
              </a:spcAft>
              <a:buSzPts val="1100"/>
              <a:buChar char="○"/>
            </a:pPr>
            <a:r>
              <a:rPr lang="de" dirty="0"/>
              <a:t>Web </a:t>
            </a:r>
            <a:r>
              <a:rPr lang="de" dirty="0" err="1"/>
              <a:t>server</a:t>
            </a:r>
            <a:r>
              <a:rPr lang="de" dirty="0"/>
              <a:t> (Django)</a:t>
            </a:r>
            <a:endParaRPr dirty="0"/>
          </a:p>
          <a:p>
            <a:pPr marL="914400" lvl="1" indent="-298450" algn="l" rtl="0">
              <a:spcBef>
                <a:spcPts val="0"/>
              </a:spcBef>
              <a:spcAft>
                <a:spcPts val="0"/>
              </a:spcAft>
              <a:buSzPts val="1100"/>
              <a:buChar char="○"/>
            </a:pPr>
            <a:r>
              <a:rPr lang="de" dirty="0"/>
              <a:t>Authentication</a:t>
            </a:r>
            <a:endParaRPr dirty="0"/>
          </a:p>
          <a:p>
            <a:pPr marL="914400" lvl="1" indent="-298450" algn="l" rtl="0">
              <a:spcBef>
                <a:spcPts val="0"/>
              </a:spcBef>
              <a:spcAft>
                <a:spcPts val="0"/>
              </a:spcAft>
              <a:buSzPts val="1100"/>
              <a:buChar char="○"/>
            </a:pPr>
            <a:r>
              <a:rPr lang="de" dirty="0" err="1"/>
              <a:t>Record</a:t>
            </a:r>
            <a:r>
              <a:rPr lang="de" dirty="0"/>
              <a:t> </a:t>
            </a:r>
            <a:r>
              <a:rPr lang="de" dirty="0" err="1"/>
              <a:t>search</a:t>
            </a:r>
            <a:r>
              <a:rPr lang="de" dirty="0"/>
              <a:t> </a:t>
            </a:r>
            <a:r>
              <a:rPr lang="de" dirty="0" err="1"/>
              <a:t>history</a:t>
            </a:r>
            <a:r>
              <a:rPr lang="de" dirty="0"/>
              <a:t> &amp; </a:t>
            </a:r>
            <a:r>
              <a:rPr lang="de" dirty="0" err="1"/>
              <a:t>click</a:t>
            </a:r>
            <a:r>
              <a:rPr lang="de" dirty="0"/>
              <a:t> </a:t>
            </a:r>
            <a:r>
              <a:rPr lang="de" dirty="0" err="1"/>
              <a:t>event</a:t>
            </a:r>
            <a:endParaRPr dirty="0"/>
          </a:p>
          <a:p>
            <a:pPr marL="914400" lvl="1" indent="-298450" algn="l" rtl="0">
              <a:spcBef>
                <a:spcPts val="0"/>
              </a:spcBef>
              <a:spcAft>
                <a:spcPts val="0"/>
              </a:spcAft>
              <a:buSzPts val="1100"/>
              <a:buChar char="○"/>
            </a:pPr>
            <a:r>
              <a:rPr lang="de" dirty="0" err="1"/>
              <a:t>Apply</a:t>
            </a:r>
            <a:r>
              <a:rPr lang="de" dirty="0"/>
              <a:t> </a:t>
            </a:r>
            <a:r>
              <a:rPr lang="de" dirty="0" err="1"/>
              <a:t>algorithm</a:t>
            </a:r>
            <a:r>
              <a:rPr lang="de" dirty="0"/>
              <a:t> </a:t>
            </a:r>
            <a:r>
              <a:rPr lang="de" dirty="0" err="1"/>
              <a:t>to</a:t>
            </a:r>
            <a:r>
              <a:rPr lang="de" dirty="0"/>
              <a:t> </a:t>
            </a:r>
            <a:r>
              <a:rPr lang="de" dirty="0" err="1"/>
              <a:t>the</a:t>
            </a:r>
            <a:r>
              <a:rPr lang="de" dirty="0"/>
              <a:t> original </a:t>
            </a:r>
            <a:r>
              <a:rPr lang="de" dirty="0" err="1"/>
              <a:t>query</a:t>
            </a:r>
            <a:endParaRPr dirty="0"/>
          </a:p>
          <a:p>
            <a:pPr marL="457200" lvl="0" indent="-311150" algn="l" rtl="0">
              <a:spcBef>
                <a:spcPts val="0"/>
              </a:spcBef>
              <a:spcAft>
                <a:spcPts val="0"/>
              </a:spcAft>
              <a:buSzPts val="1300"/>
              <a:buChar char="●"/>
            </a:pPr>
            <a:r>
              <a:rPr lang="de" dirty="0"/>
              <a:t>Elasticsearch</a:t>
            </a:r>
            <a:endParaRPr dirty="0"/>
          </a:p>
          <a:p>
            <a:pPr marL="914400" lvl="1" indent="-298450" algn="l" rtl="0">
              <a:spcBef>
                <a:spcPts val="0"/>
              </a:spcBef>
              <a:spcAft>
                <a:spcPts val="0"/>
              </a:spcAft>
              <a:buSzPts val="1100"/>
              <a:buChar char="○"/>
            </a:pPr>
            <a:r>
              <a:rPr lang="de" dirty="0"/>
              <a:t>Search </a:t>
            </a:r>
            <a:r>
              <a:rPr lang="de" dirty="0" err="1"/>
              <a:t>engine</a:t>
            </a:r>
            <a:endParaRPr dirty="0"/>
          </a:p>
          <a:p>
            <a:pPr marL="914400" lvl="1" indent="-298450" algn="l" rtl="0">
              <a:spcBef>
                <a:spcPts val="0"/>
              </a:spcBef>
              <a:spcAft>
                <a:spcPts val="0"/>
              </a:spcAft>
              <a:buSzPts val="1100"/>
              <a:buChar char="○"/>
            </a:pPr>
            <a:r>
              <a:rPr lang="de" dirty="0"/>
              <a:t>Store </a:t>
            </a:r>
            <a:r>
              <a:rPr lang="de" dirty="0" err="1"/>
              <a:t>search</a:t>
            </a:r>
            <a:r>
              <a:rPr lang="de" dirty="0"/>
              <a:t> </a:t>
            </a:r>
            <a:r>
              <a:rPr lang="de" dirty="0" err="1"/>
              <a:t>history</a:t>
            </a:r>
            <a:r>
              <a:rPr lang="de" dirty="0"/>
              <a:t> &amp; </a:t>
            </a:r>
            <a:r>
              <a:rPr lang="de" dirty="0" err="1"/>
              <a:t>user</a:t>
            </a:r>
            <a:r>
              <a:rPr lang="de" dirty="0"/>
              <a:t> </a:t>
            </a:r>
            <a:r>
              <a:rPr lang="de" dirty="0" err="1"/>
              <a:t>profile</a:t>
            </a:r>
            <a:endParaRPr dirty="0"/>
          </a:p>
        </p:txBody>
      </p:sp>
      <p:sp>
        <p:nvSpPr>
          <p:cNvPr id="109" name="Google Shape;109;p18"/>
          <p:cNvSpPr/>
          <p:nvPr/>
        </p:nvSpPr>
        <p:spPr>
          <a:xfrm>
            <a:off x="6092875" y="1645900"/>
            <a:ext cx="1579800" cy="6237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Frontend</a:t>
            </a:r>
            <a:endParaRPr/>
          </a:p>
        </p:txBody>
      </p:sp>
      <p:sp>
        <p:nvSpPr>
          <p:cNvPr id="110" name="Google Shape;110;p18"/>
          <p:cNvSpPr/>
          <p:nvPr/>
        </p:nvSpPr>
        <p:spPr>
          <a:xfrm>
            <a:off x="6092875" y="2731950"/>
            <a:ext cx="1579800" cy="6237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Backend</a:t>
            </a:r>
            <a:endParaRPr/>
          </a:p>
        </p:txBody>
      </p:sp>
      <p:sp>
        <p:nvSpPr>
          <p:cNvPr id="111" name="Google Shape;111;p18"/>
          <p:cNvSpPr/>
          <p:nvPr/>
        </p:nvSpPr>
        <p:spPr>
          <a:xfrm>
            <a:off x="6092875" y="3818000"/>
            <a:ext cx="1579800" cy="6237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Elasticsearch</a:t>
            </a:r>
            <a:endParaRPr/>
          </a:p>
        </p:txBody>
      </p:sp>
      <p:sp>
        <p:nvSpPr>
          <p:cNvPr id="112" name="Google Shape;112;p18"/>
          <p:cNvSpPr/>
          <p:nvPr/>
        </p:nvSpPr>
        <p:spPr>
          <a:xfrm>
            <a:off x="6898825" y="2269588"/>
            <a:ext cx="120300" cy="457800"/>
          </a:xfrm>
          <a:prstGeom prst="up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10800000">
            <a:off x="6746425" y="2269588"/>
            <a:ext cx="120300" cy="457800"/>
          </a:xfrm>
          <a:prstGeom prst="up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10800000">
            <a:off x="6746425" y="3360188"/>
            <a:ext cx="120300" cy="457800"/>
          </a:xfrm>
          <a:prstGeom prst="up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898825" y="3357913"/>
            <a:ext cx="120300" cy="457800"/>
          </a:xfrm>
          <a:prstGeom prst="up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p:nvPr/>
        </p:nvSpPr>
        <p:spPr>
          <a:xfrm>
            <a:off x="5929900" y="2346875"/>
            <a:ext cx="864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latin typeface="Roboto"/>
                <a:ea typeface="Roboto"/>
                <a:cs typeface="Roboto"/>
                <a:sym typeface="Roboto"/>
              </a:rPr>
              <a:t>User query</a:t>
            </a:r>
            <a:endParaRPr sz="800">
              <a:latin typeface="Roboto"/>
              <a:ea typeface="Roboto"/>
              <a:cs typeface="Roboto"/>
              <a:sym typeface="Roboto"/>
            </a:endParaRPr>
          </a:p>
        </p:txBody>
      </p:sp>
      <p:sp>
        <p:nvSpPr>
          <p:cNvPr id="117" name="Google Shape;117;p18"/>
          <p:cNvSpPr txBox="1"/>
          <p:nvPr/>
        </p:nvSpPr>
        <p:spPr>
          <a:xfrm>
            <a:off x="7159175" y="2346875"/>
            <a:ext cx="864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latin typeface="Roboto"/>
                <a:ea typeface="Roboto"/>
                <a:cs typeface="Roboto"/>
                <a:sym typeface="Roboto"/>
              </a:rPr>
              <a:t>Search results</a:t>
            </a:r>
            <a:endParaRPr sz="800">
              <a:latin typeface="Roboto"/>
              <a:ea typeface="Roboto"/>
              <a:cs typeface="Roboto"/>
              <a:sym typeface="Roboto"/>
            </a:endParaRPr>
          </a:p>
        </p:txBody>
      </p:sp>
      <p:sp>
        <p:nvSpPr>
          <p:cNvPr id="118" name="Google Shape;118;p18"/>
          <p:cNvSpPr txBox="1"/>
          <p:nvPr/>
        </p:nvSpPr>
        <p:spPr>
          <a:xfrm>
            <a:off x="5210725" y="3432925"/>
            <a:ext cx="157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latin typeface="Roboto"/>
                <a:ea typeface="Roboto"/>
                <a:cs typeface="Roboto"/>
                <a:sym typeface="Roboto"/>
              </a:rPr>
              <a:t>Extended query with algorithm</a:t>
            </a:r>
            <a:endParaRPr sz="800">
              <a:latin typeface="Roboto"/>
              <a:ea typeface="Roboto"/>
              <a:cs typeface="Roboto"/>
              <a:sym typeface="Roboto"/>
            </a:endParaRPr>
          </a:p>
        </p:txBody>
      </p:sp>
      <p:sp>
        <p:nvSpPr>
          <p:cNvPr id="119" name="Google Shape;119;p18"/>
          <p:cNvSpPr txBox="1"/>
          <p:nvPr/>
        </p:nvSpPr>
        <p:spPr>
          <a:xfrm>
            <a:off x="7159175" y="3432925"/>
            <a:ext cx="864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latin typeface="Roboto"/>
                <a:ea typeface="Roboto"/>
                <a:cs typeface="Roboto"/>
                <a:sym typeface="Roboto"/>
              </a:rPr>
              <a:t>Search results</a:t>
            </a:r>
            <a:endParaRPr sz="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Implementation- History &amp; Profile</a:t>
            </a:r>
            <a:endParaRPr/>
          </a:p>
        </p:txBody>
      </p:sp>
      <p:sp>
        <p:nvSpPr>
          <p:cNvPr id="125" name="Google Shape;125;p1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A search history will be created and saved to Elasticsearch when a user invoked a search from the index page.</a:t>
            </a:r>
            <a:endParaRPr/>
          </a:p>
          <a:p>
            <a:pPr marL="0" lvl="0" indent="0" algn="l" rtl="0">
              <a:spcBef>
                <a:spcPts val="1200"/>
              </a:spcBef>
              <a:spcAft>
                <a:spcPts val="1200"/>
              </a:spcAft>
              <a:buNone/>
            </a:pPr>
            <a:r>
              <a:rPr lang="de"/>
              <a:t>When a user clicks a document, the clicking count of categories of that document will be incremented by 1.</a:t>
            </a:r>
            <a:endParaRPr/>
          </a:p>
        </p:txBody>
      </p:sp>
      <p:sp>
        <p:nvSpPr>
          <p:cNvPr id="126" name="Google Shape;126;p1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19"/>
          <p:cNvPicPr preferRelativeResize="0"/>
          <p:nvPr/>
        </p:nvPicPr>
        <p:blipFill>
          <a:blip r:embed="rId3">
            <a:alphaModFix/>
          </a:blip>
          <a:stretch>
            <a:fillRect/>
          </a:stretch>
        </p:blipFill>
        <p:spPr>
          <a:xfrm>
            <a:off x="4471761" y="1538300"/>
            <a:ext cx="4423624" cy="3011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Implementation- Query Generation</a:t>
            </a:r>
            <a:endParaRPr/>
          </a:p>
        </p:txBody>
      </p:sp>
      <p:sp>
        <p:nvSpPr>
          <p:cNvPr id="133" name="Google Shape;133;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Suppose we searched for “</a:t>
            </a:r>
            <a:r>
              <a:rPr lang="de">
                <a:solidFill>
                  <a:srgbClr val="CC0000"/>
                </a:solidFill>
              </a:rPr>
              <a:t>Computer Science</a:t>
            </a:r>
            <a:r>
              <a:rPr lang="de"/>
              <a:t>”, and clicked on the document “</a:t>
            </a:r>
            <a:r>
              <a:rPr lang="de" sz="1200">
                <a:solidFill>
                  <a:srgbClr val="CC0000"/>
                </a:solidFill>
              </a:rPr>
              <a:t>James H. Wilkinson</a:t>
            </a:r>
            <a:r>
              <a:rPr lang="de"/>
              <a:t>”. We then search for “</a:t>
            </a:r>
            <a:r>
              <a:rPr lang="de">
                <a:solidFill>
                  <a:srgbClr val="CC0000"/>
                </a:solidFill>
              </a:rPr>
              <a:t>Turing</a:t>
            </a:r>
            <a:r>
              <a:rPr lang="de"/>
              <a:t>”. </a:t>
            </a:r>
            <a:endParaRPr/>
          </a:p>
          <a:p>
            <a:pPr marL="0" lvl="0" indent="0" algn="l" rtl="0">
              <a:spcBef>
                <a:spcPts val="1200"/>
              </a:spcBef>
              <a:spcAft>
                <a:spcPts val="1200"/>
              </a:spcAft>
              <a:buNone/>
            </a:pPr>
            <a:r>
              <a:rPr lang="de"/>
              <a:t>The backend will first fetch query histories to expand the query. It will then fetch all categories the user has clicked, and pass them as a parameter to Elasticsearch function.</a:t>
            </a:r>
            <a:endParaRPr/>
          </a:p>
        </p:txBody>
      </p:sp>
      <p:sp>
        <p:nvSpPr>
          <p:cNvPr id="134" name="Google Shape;134;p2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0"/>
          <p:cNvPicPr preferRelativeResize="0"/>
          <p:nvPr/>
        </p:nvPicPr>
        <p:blipFill>
          <a:blip r:embed="rId3">
            <a:alphaModFix/>
          </a:blip>
          <a:stretch>
            <a:fillRect/>
          </a:stretch>
        </p:blipFill>
        <p:spPr>
          <a:xfrm>
            <a:off x="5171737" y="1168500"/>
            <a:ext cx="3448777" cy="397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Search Algorithm - Overview</a:t>
            </a:r>
            <a:endParaRPr/>
          </a:p>
        </p:txBody>
      </p:sp>
      <p:sp>
        <p:nvSpPr>
          <p:cNvPr id="141" name="Google Shape;141;p21"/>
          <p:cNvSpPr txBox="1">
            <a:spLocks noGrp="1"/>
          </p:cNvSpPr>
          <p:nvPr>
            <p:ph type="body" idx="1"/>
          </p:nvPr>
        </p:nvSpPr>
        <p:spPr>
          <a:xfrm>
            <a:off x="795775" y="1505700"/>
            <a:ext cx="7326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sz="1900"/>
              <a:t>2 parts:</a:t>
            </a:r>
            <a:endParaRPr sz="1900"/>
          </a:p>
          <a:p>
            <a:pPr marL="457200" lvl="0" indent="-349250" algn="l" rtl="0">
              <a:spcBef>
                <a:spcPts val="1200"/>
              </a:spcBef>
              <a:spcAft>
                <a:spcPts val="0"/>
              </a:spcAft>
              <a:buSzPts val="1900"/>
              <a:buAutoNum type="arabicParenR"/>
            </a:pPr>
            <a:r>
              <a:rPr lang="de" sz="1900"/>
              <a:t>Expansion of the search query</a:t>
            </a:r>
            <a:br>
              <a:rPr lang="de" sz="1900"/>
            </a:br>
            <a:r>
              <a:rPr lang="de" sz="1900"/>
              <a:t>	by using search log of a user</a:t>
            </a:r>
            <a:br>
              <a:rPr lang="de" sz="1900"/>
            </a:br>
            <a:endParaRPr sz="1900"/>
          </a:p>
          <a:p>
            <a:pPr marL="457200" lvl="0" indent="-349250" algn="l" rtl="0">
              <a:spcBef>
                <a:spcPts val="0"/>
              </a:spcBef>
              <a:spcAft>
                <a:spcPts val="0"/>
              </a:spcAft>
              <a:buSzPts val="1900"/>
              <a:buAutoNum type="arabicParenR"/>
            </a:pPr>
            <a:r>
              <a:rPr lang="de" sz="1900"/>
              <a:t>Re-ranking of results</a:t>
            </a:r>
            <a:br>
              <a:rPr lang="de" sz="1900"/>
            </a:br>
            <a:r>
              <a:rPr lang="de" sz="1900"/>
              <a:t>	by using interests (category weights) of user</a:t>
            </a:r>
            <a:endParaRPr sz="19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692</Words>
  <Application>Microsoft Macintosh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Merriweather</vt:lpstr>
      <vt:lpstr>Arial</vt:lpstr>
      <vt:lpstr>Paradigm</vt:lpstr>
      <vt:lpstr>Personalized Search on WikiQuote Database</vt:lpstr>
      <vt:lpstr>Data - Guidelines</vt:lpstr>
      <vt:lpstr>Data - Alternatives</vt:lpstr>
      <vt:lpstr>Data - Indexing 1</vt:lpstr>
      <vt:lpstr>Data - Indexing 2</vt:lpstr>
      <vt:lpstr>Technology used</vt:lpstr>
      <vt:lpstr>Implementation- History &amp; Profile</vt:lpstr>
      <vt:lpstr>Implementation- Query Generation</vt:lpstr>
      <vt:lpstr>Search Algorithm - Overview</vt:lpstr>
      <vt:lpstr>Search Algorithm - Expanding the query </vt:lpstr>
      <vt:lpstr>Search Algorithm - Expanding the query </vt:lpstr>
      <vt:lpstr>Search Algorithm - Ranking of results</vt:lpstr>
      <vt:lpstr>Search Algorithm -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Search on WikiQuote Database</dc:title>
  <cp:lastModifiedBy>Martin Iglesias Goyanes</cp:lastModifiedBy>
  <cp:revision>1</cp:revision>
  <dcterms:modified xsi:type="dcterms:W3CDTF">2022-08-31T20:59:56Z</dcterms:modified>
</cp:coreProperties>
</file>