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2471A50A-7A38-49A5-914F-56BB62A0BD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príjmy podľa</a:t>
            </a:r>
            <a:r>
              <a:rPr lang="sk-SK" baseline="0"/>
              <a:t> jednotlivých rokov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Sheet1!$H$11</c:f>
              <c:strCache>
                <c:ptCount val="1"/>
                <c:pt idx="0">
                  <c:v>prijem_rok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5E-427D-AE7C-5A3E2A3445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E-427D-AE7C-5A3E2A3445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E-427D-AE7C-5A3E2A3445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5E-427D-AE7C-5A3E2A3445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Sheet1!$I$10:$L$10</c:f>
              <c:numCache>
                <c:formatCode>@</c:formatCode>
                <c:ptCount val="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</c:numCache>
            </c:numRef>
          </c:cat>
          <c:val>
            <c:numRef>
              <c:f>Sheet1!$I$11:$L$11</c:f>
              <c:numCache>
                <c:formatCode>0.00</c:formatCode>
                <c:ptCount val="4"/>
                <c:pt idx="0">
                  <c:v>54526.2</c:v>
                </c:pt>
                <c:pt idx="1">
                  <c:v>43913.8</c:v>
                </c:pt>
                <c:pt idx="2">
                  <c:v>38154.6</c:v>
                </c:pt>
                <c:pt idx="3">
                  <c:v>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5E-427D-AE7C-5A3E2A34453D}"/>
            </c:ext>
          </c:extLst>
        </c:ser>
        <c:ser>
          <c:idx val="0"/>
          <c:order val="1"/>
          <c:tx>
            <c:strRef>
              <c:f>Sheet1!$H$10</c:f>
              <c:strCache>
                <c:ptCount val="1"/>
                <c:pt idx="0">
                  <c:v>rok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E5E-427D-AE7C-5A3E2A3445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E5E-427D-AE7C-5A3E2A3445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5E5E-427D-AE7C-5A3E2A3445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5E5E-427D-AE7C-5A3E2A34453D}"/>
              </c:ext>
            </c:extLst>
          </c:dPt>
          <c:cat>
            <c:numRef>
              <c:f>Sheet1!$I$10:$L$10</c:f>
              <c:numCache>
                <c:formatCode>@</c:formatCode>
                <c:ptCount val="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</c:numCache>
            </c:numRef>
          </c:cat>
          <c:val>
            <c:numRef>
              <c:f>Sheet1!$I$10:$L$10</c:f>
              <c:numCache>
                <c:formatCode>@</c:formatCode>
                <c:ptCount val="4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E5E-427D-AE7C-5A3E2A344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8961-1A05-4BEE-BBBD-82F44B87ED07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7453F-6068-49CE-8328-60B90C99304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1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7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00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63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37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88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5617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5906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33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50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147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2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9944D8-1D0D-44B5-8BD4-37204B0CA3DF}" type="datetimeFigureOut">
              <a:rPr lang="sk-SK" smtClean="0"/>
              <a:t>8. 5. 2020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51000C-3CA8-4DB2-AA0A-B84849824DA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5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2.webzdarma.cz/url.php?url=https://dev.mysql.com/doc/refman/5.5/en/select.html" TargetMode="External"/><Relationship Id="rId2" Type="http://schemas.openxmlformats.org/officeDocument/2006/relationships/hyperlink" Target="https://sql2.webzdarma.cz/url.php?url=https://dev.mysql.com/doc/refman/5.5/en/create-tabl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ql2.webzdarma.cz/url.php?url=https://dev.mysql.com/doc/refman/5.5/en/logical-operators.html#operator_and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2.webzdarma.cz/url.php?url=https://dev.mysql.com/doc/refman/5.5/en/group-by-functions.html#function_sum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sql2.webzdarma.cz/url.php?url=https://dev.mysql.com/doc/refman/5.5/en/selec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sql2.webzdarma.cz/url.php?url=https://dev.mysql.com/doc/refman/5.5/en/group-by-functions.html#function_sum" TargetMode="External"/><Relationship Id="rId7" Type="http://schemas.openxmlformats.org/officeDocument/2006/relationships/hyperlink" Target="https://sql2.webzdarma.cz/url.php?url=https://dev.mysql.com/doc/refman/5.5/en/logical-operators.html#operator_not" TargetMode="External"/><Relationship Id="rId2" Type="http://schemas.openxmlformats.org/officeDocument/2006/relationships/hyperlink" Target="https://sql2.webzdarma.cz/url.php?url=https://dev.mysql.com/doc/refman/5.5/en/selec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ql2.webzdarma.cz/url.php?url=https://dev.mysql.com/doc/refman/5.5/en/comparison-operators.html#operator_is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ma2.webzdarma.cz/url.php?url=https://dev.mysql.com/doc/refman/5.5/en/select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ma2.webzdarma.cz/url.php?url=https://dev.mysql.com/doc/refman/5.5/en/logical-operators.html#operator_and" TargetMode="External"/><Relationship Id="rId4" Type="http://schemas.openxmlformats.org/officeDocument/2006/relationships/hyperlink" Target="https://pma2.webzdarma.cz/url.php?url=https://dev.mysql.com/doc/refman/5.5/en/group-by-functions.html#function_s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sum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localhost/phpmyadmin/url.php?url=https://dev.mysql.com/doc/refman/5.5/en/control-flow-functions.html#function_i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sum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/phpmyadmin/url.php?url=https://dev.mysql.com/doc/refman/5.5/en/logical-operators.html#operator_and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://localhost/phpmyadmin/url.php?url=https://dev.mysql.com/doc/refman/5.5/en/control-flow-functions.html#function_i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.com/sk/products/business-one.html" TargetMode="External"/><Relationship Id="rId3" Type="http://schemas.openxmlformats.org/officeDocument/2006/relationships/hyperlink" Target="https://www.recepty.cz/recept/hamburger-classic-2-144598" TargetMode="External"/><Relationship Id="rId7" Type="http://schemas.openxmlformats.org/officeDocument/2006/relationships/hyperlink" Target="https://www.restartburger.com/sk/" TargetMode="External"/><Relationship Id="rId2" Type="http://schemas.openxmlformats.org/officeDocument/2006/relationships/hyperlink" Target="https://www.mcdonalds.sk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17946902/sql-server-sum-function-with-int-and-decimal-convertion" TargetMode="External"/><Relationship Id="rId5" Type="http://schemas.openxmlformats.org/officeDocument/2006/relationships/hyperlink" Target="https://spseke.sk/tutor/prednasky/MySQL_navod_vytv_datab.html" TargetMode="External"/><Relationship Id="rId4" Type="http://schemas.openxmlformats.org/officeDocument/2006/relationships/hyperlink" Target="https://webcache.googleusercontent.com/search?q=cache:rvnvoD8AnQcJ:https://moodle.euba.sk/mod/resource/view.php%3Fid%3D12977+&amp;cd=1&amp;hl=sk&amp;ct=clnk&amp;gl=sk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049D0C-C25B-4FD2-A139-C5FD770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Happy burger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EE8B58-41BE-4E09-BDB4-825EFBEEB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                                                                                                   </a:t>
            </a:r>
            <a:r>
              <a:rPr lang="sk-SK" sz="11200" dirty="0"/>
              <a:t>Martin Jankech PVD HI3 2020</a:t>
            </a:r>
          </a:p>
        </p:txBody>
      </p:sp>
    </p:spTree>
    <p:extLst>
      <p:ext uri="{BB962C8B-B14F-4D97-AF65-F5344CB8AC3E}">
        <p14:creationId xmlns:p14="http://schemas.microsoft.com/office/powerpoint/2010/main" val="9279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3F445-74F0-41A9-8A11-8A46111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Tabuľka primárnych a cudzích kľúčov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3E8A2B7A-C899-4301-B104-42980D3BA9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27" y="2234154"/>
            <a:ext cx="8737997" cy="3941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9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BC8698-18AC-4E48-8246-14E717FC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3.0 Ukážka niektorých príkazov na tvorbu entít a vkladania údajov 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14C6CCC-633B-4742-808F-9A6725CD87BC}"/>
              </a:ext>
            </a:extLst>
          </p:cNvPr>
          <p:cNvSpPr/>
          <p:nvPr/>
        </p:nvSpPr>
        <p:spPr>
          <a:xfrm>
            <a:off x="1251678" y="2019439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sz="2000" b="1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3.1 Vytvorenie entity materiál </a:t>
            </a:r>
          </a:p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Tabuľka </a:t>
            </a:r>
            <a:r>
              <a:rPr lang="sk-SK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TABLE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ID_mat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nazov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varchar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(30),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typ_mat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varchar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(20),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mern_jednotka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jedn_cena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(6,4) )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Pridanie primárneho </a:t>
            </a:r>
            <a:r>
              <a:rPr lang="sk-SK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klúča</a:t>
            </a: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sk-SK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ID_mat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PRIMARY KEY (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ID_mat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5449CF9-DE42-47AD-8480-78E4879565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46" y="2356701"/>
            <a:ext cx="6325870" cy="2205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74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A97DF-CF47-4729-A8DD-8907AE5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3.0 Ukážka niektorých príkazov na tvorbu entít a vkladania údajov 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A40E442E-B652-4443-86E9-329CD9277728}"/>
              </a:ext>
            </a:extLst>
          </p:cNvPr>
          <p:cNvSpPr/>
          <p:nvPr/>
        </p:nvSpPr>
        <p:spPr>
          <a:xfrm>
            <a:off x="1081994" y="2036190"/>
            <a:ext cx="546963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sz="2000" b="1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3.2 Naplnenie tabuľky materiál dátami </a:t>
            </a:r>
          </a:p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vloženie všetkých hodnôt do tabuľky materiál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INSERT INTO 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 (`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ID_mat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`, 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nazov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`, 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typ_mat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`, 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mern_jednotka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`, `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jedn_cena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`) VALUES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'pšeničná žemľa', 'pečivo', 'ks', '0.1500'),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(2, 'hovädzie mäso', 'mäso', 'Kg', '6.0000'),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(3, 'kuracie mäso', 'mäso', 'Kg', '5.0000'),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(4, 'uhorky', 'zelenina', 'Kg', '1.5000'),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(5, 'plátkový syr ', 'mliečne výrobky', 'ks', '0.2000'),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(6, 'cibuľa', 'zelenina', 'Kg', '0.7000'),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(7, 'horčica', 'omáčky a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dressingy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', 'Kg', '2.0000'),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(8, 'majonéza', 'omáčky a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dressingy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', 'Kg', '2.8000'),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(9, 'kečup', 'omáčky a </a:t>
            </a:r>
            <a:r>
              <a:rPr lang="sk-SK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dressingy</a:t>
            </a: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', 'Kg', '3.0000'),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(10, 'šalát', 'zelenina', 'Kg', '2.0000‘);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577FF4-CCB3-413E-9584-BAFA65489A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14" y="2206845"/>
            <a:ext cx="5195110" cy="421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46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EFB72-76A9-4A8E-814A-62E5D01A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a skupiny Výrobkov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85E16D9C-3145-443F-9D9B-D8691F2CD4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61" y="1874517"/>
            <a:ext cx="5649955" cy="162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EDB20094-8819-47FC-9E2A-BFA247A544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86" y="3882394"/>
            <a:ext cx="5547360" cy="220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79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4726B-DB64-493B-8FC5-27E75CD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a skupiny Materiálu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09E10F5-6994-4CA1-B3EA-5FB6FA315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39" y="1478591"/>
            <a:ext cx="5029200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99EA25EB-E5ED-4F51-AFB9-7D656A16B9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44" y="3723587"/>
            <a:ext cx="4584667" cy="267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2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CC46B-0D8E-46FC-847A-376FAB2D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Tabuľka faktov pre  4 rozmernú analýzu príjmov a počtu predaných produktov</a:t>
            </a:r>
            <a:br>
              <a:rPr lang="sk-SK" dirty="0"/>
            </a:br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1C463CF4-339B-43CF-8260-4D0275B881CB}"/>
              </a:ext>
            </a:extLst>
          </p:cNvPr>
          <p:cNvSpPr/>
          <p:nvPr/>
        </p:nvSpPr>
        <p:spPr>
          <a:xfrm>
            <a:off x="1241195" y="2233789"/>
            <a:ext cx="97096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na vytvorenie tabuľky </a:t>
            </a:r>
          </a:p>
          <a:p>
            <a:pPr>
              <a:spcAft>
                <a:spcPts val="0"/>
              </a:spcAft>
            </a:pPr>
            <a:r>
              <a:rPr lang="sk-SK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2"/>
              </a:rPr>
              <a:t>Create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2"/>
              </a:rPr>
              <a:t>table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</a:t>
            </a:r>
            <a:r>
              <a:rPr lang="sk-SK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SELECT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.ID_obj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.ID_vyr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.mnozstvo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.vyr_cena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.pred_cena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,(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.mnozstvo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.pred_cena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prijem, (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.mnozstvo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.vyr_cena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naklad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v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,tv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,vy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,m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.jedn_cena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,m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,tm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,dl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.miesto_obj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,me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.okres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,o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,DATE_FORMAT(dl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.dat_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"%y"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)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rok,DATE_FORMAT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(dl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.dat_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"%m"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)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mesiac,DATE_FORMAT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(dl</a:t>
            </a:r>
            <a:r>
              <a:rPr lang="sk-SK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.dat_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"%d"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)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den,dl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.ID_odoberatela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,od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.smer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sk-SK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Dodany_vyrobok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dv,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Vyrobok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v,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Typ_vyrobku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tv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Vyroba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vy,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Material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m 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tm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Dodaci_list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dl ,Mesto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Okres1 o,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Odberatel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od, KRAJ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sk-SK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tm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.id_typ_mat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.id_typ_vyr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dl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.skratka_mesta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dl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.miesto_obj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.ID_odberatel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dl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.ID_odoberatela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kr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.skratka_VUC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.okres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.skratka_okresu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and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.ID_vyr</a:t>
            </a:r>
            <a:r>
              <a:rPr lang="sk-SK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sk-SK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.ID_vyr</a:t>
            </a:r>
            <a:endParaRPr lang="sk-SK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5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32E864-73C8-40E6-853E-D976BAAB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Tabuľka faktov pre  4 rozmernú analýzu príjmov a počtu predaných produktov</a:t>
            </a:r>
            <a:br>
              <a:rPr lang="sk-SK" dirty="0"/>
            </a:b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A4C729B-10FE-4A8B-B162-51FA85947B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366128"/>
            <a:ext cx="8458908" cy="410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56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5C82D-A433-4A38-B134-7374E18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Sledovanie vybraných veličín 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33407D0-4C17-4EEA-9A23-F59ABD4A5E49}"/>
              </a:ext>
            </a:extLst>
          </p:cNvPr>
          <p:cNvSpPr/>
          <p:nvPr/>
        </p:nvSpPr>
        <p:spPr>
          <a:xfrm>
            <a:off x="6255998" y="1488732"/>
            <a:ext cx="5302062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na zistenie príjmu podľa jednotlivých mesiacov (za celu dobu sledovania činnosti)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prijem_mesiac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mesiac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5EFFED6-BD70-477A-9F83-E9A44C1C00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40" y="2726136"/>
            <a:ext cx="1302859" cy="1719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DF113C65-D550-45E0-B39F-4B708BC8F980}"/>
              </a:ext>
            </a:extLst>
          </p:cNvPr>
          <p:cNvSpPr/>
          <p:nvPr/>
        </p:nvSpPr>
        <p:spPr>
          <a:xfrm>
            <a:off x="633940" y="1488732"/>
            <a:ext cx="53020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na zistenie príjmu podľa jednotlivých rokov 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sk-SK" sz="1050" u="sng" dirty="0">
              <a:solidFill>
                <a:srgbClr val="235A81"/>
              </a:solidFill>
              <a:latin typeface="Courier New" panose="02070309020205020404" pitchFamily="49" charset="0"/>
              <a:ea typeface="Yu Gothic Light" panose="020B0300000000000000" pitchFamily="34" charset="-128"/>
              <a:hlinkClick r:id="rId2"/>
            </a:endParaRPr>
          </a:p>
          <a:p>
            <a:pPr>
              <a:spcAft>
                <a:spcPts val="0"/>
              </a:spcAft>
            </a:pPr>
            <a:endParaRPr lang="sk-SK" sz="1050" u="sng" dirty="0">
              <a:solidFill>
                <a:srgbClr val="235A81"/>
              </a:solidFill>
              <a:latin typeface="Courier New" panose="02070309020205020404" pitchFamily="49" charset="0"/>
              <a:ea typeface="Yu Gothic Light" panose="020B0300000000000000" pitchFamily="34" charset="-128"/>
              <a:hlinkClick r:id="rId2"/>
            </a:endParaRPr>
          </a:p>
          <a:p>
            <a:pPr>
              <a:spcAft>
                <a:spcPts val="0"/>
              </a:spcAft>
            </a:pPr>
            <a:endParaRPr lang="sk-SK" sz="1050" u="sng" dirty="0">
              <a:solidFill>
                <a:srgbClr val="235A81"/>
              </a:solidFill>
              <a:latin typeface="Courier New" panose="02070309020205020404" pitchFamily="49" charset="0"/>
              <a:ea typeface="Yu Gothic Light" panose="020B0300000000000000" pitchFamily="34" charset="-128"/>
              <a:hlinkClick r:id="rId2"/>
            </a:endParaRP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prijem_rok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rok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79C900B-2D12-4865-B69A-E7AAF9FAB4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65" y="2675680"/>
            <a:ext cx="1817248" cy="15066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793B92F3-21DD-47C8-8012-6A8D2D4B0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760954"/>
              </p:ext>
            </p:extLst>
          </p:nvPr>
        </p:nvGraphicFramePr>
        <p:xfrm>
          <a:off x="1088266" y="4805313"/>
          <a:ext cx="3070860" cy="186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Obrázok 8">
            <a:extLst>
              <a:ext uri="{FF2B5EF4-FFF2-40B4-BE49-F238E27FC236}">
                <a16:creationId xmlns:a16="http://schemas.microsoft.com/office/drawing/2014/main" id="{67A49718-E970-4D80-9847-0704C3D4210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03" y="4699949"/>
            <a:ext cx="4423806" cy="185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7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57611-8C00-4B29-BED6-E35F4AFC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Sledovanie vybraných veličín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74A09FBC-B5C8-4D0B-921A-8885680994DD}"/>
              </a:ext>
            </a:extLst>
          </p:cNvPr>
          <p:cNvSpPr/>
          <p:nvPr/>
        </p:nvSpPr>
        <p:spPr>
          <a:xfrm>
            <a:off x="974104" y="2182505"/>
            <a:ext cx="455000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na výpočet nákladov podľa kraja 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.naklad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naklad_kraj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177699B-806D-4A6F-B0CF-2F87E1BBB5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25" y="3429000"/>
            <a:ext cx="156718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B0BBBD9-310C-4A3A-99C8-BE3DA70E7AE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28" y="5385462"/>
            <a:ext cx="3364858" cy="11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1E0C604F-0E5B-4951-9D1C-456B708AFF4D}"/>
              </a:ext>
            </a:extLst>
          </p:cNvPr>
          <p:cNvSpPr/>
          <p:nvPr/>
        </p:nvSpPr>
        <p:spPr>
          <a:xfrm>
            <a:off x="6265682" y="2108519"/>
            <a:ext cx="455000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na výpočet nákladov podľa okresu 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.okres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.naklad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naklady_okres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.okres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6"/>
              </a:rPr>
              <a:t>is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7"/>
              </a:rPr>
              <a:t>not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2211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okres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FA24438-F845-4185-9B66-A78F5AE25F1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73" y="3392007"/>
            <a:ext cx="1367614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0F6E4364-B9FC-41F0-832D-06CE224E0B6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95" y="5143500"/>
            <a:ext cx="4455689" cy="1492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89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FB16D8-8EE8-499E-992C-34B5B20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Modelovanie trojdimenzionálnej kocky - príjem</a:t>
            </a: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8601C48F-1A4F-4F11-8DB3-157D1E3678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6" y="2599995"/>
            <a:ext cx="3954230" cy="3147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00B64646-60B7-47BE-AE9B-3E9CDD87D464}"/>
              </a:ext>
            </a:extLst>
          </p:cNvPr>
          <p:cNvSpPr/>
          <p:nvPr/>
        </p:nvSpPr>
        <p:spPr>
          <a:xfrm>
            <a:off x="983530" y="1973897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sk-SK" sz="2400" b="1" u="sng" kern="0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9.1.1Ukážka príkazov</a:t>
            </a:r>
            <a:endParaRPr lang="sk-SK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Predná strana 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  (15621,20)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 (8117)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'3'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 (47907)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EC637B0B-20E8-4125-9091-C7FB35400CA6}"/>
              </a:ext>
            </a:extLst>
          </p:cNvPr>
          <p:cNvSpPr/>
          <p:nvPr/>
        </p:nvSpPr>
        <p:spPr>
          <a:xfrm>
            <a:off x="983530" y="3953079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sk-SK" sz="1400" b="1" dirty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Bočná strana 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400" b="1" dirty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2017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sk-SK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13484,20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sk-SK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6401,70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'3'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.id_skup_vyr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sk-SK" sz="10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34640,30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1DE29CF0-77BE-480A-9478-0CA9F0BE91A3}"/>
              </a:ext>
            </a:extLst>
          </p:cNvPr>
          <p:cNvSpPr/>
          <p:nvPr/>
        </p:nvSpPr>
        <p:spPr>
          <a:xfrm>
            <a:off x="983530" y="5365284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sk-SK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Horná strana 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BRA</a:t>
            </a:r>
            <a:endParaRPr lang="sk-SK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 (25105,80)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'18'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kraj(24013,60)</a:t>
            </a:r>
            <a:endParaRPr lang="sk-SK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prijem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'BRA'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5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'19'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kraj(20866,80)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5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5895C-1F11-466D-93C6-73E7ADBF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BA0B37-D554-417D-994A-09905244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76" y="1236278"/>
            <a:ext cx="10178322" cy="54378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Popis podniku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Popis produktov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Konceptuálny model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Opis a odôvodnenie typu a veľkosti dát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Tabuľka primárnych a cudzích kľúčov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Ukážka niektorých príkazov na tvorbu entít a vkladania údajov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Typy a skupiny Materiálu/Výrobkov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Sledovanie vybraných veličín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Modelovanie trojdimenzionálnej kocky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Kontingenčné tabuľky v systéme MYSQL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Vytvorenie prepojenia webovej stránky s databázou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Porovnanie vybraných informačných systémov bi</a:t>
            </a:r>
          </a:p>
        </p:txBody>
      </p:sp>
    </p:spTree>
    <p:extLst>
      <p:ext uri="{BB962C8B-B14F-4D97-AF65-F5344CB8AC3E}">
        <p14:creationId xmlns:p14="http://schemas.microsoft.com/office/powerpoint/2010/main" val="230225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41113-B3AB-46FC-9184-166688D3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Modelovanie trojdimenzionálnej kocky- náklad</a:t>
            </a: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EC016B8-2BA5-402B-937E-92BFC2D953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04" y="2168165"/>
            <a:ext cx="7239786" cy="4232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9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CE634-D9C6-4D59-BED8-05A92930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75" y="401239"/>
            <a:ext cx="10178322" cy="1492132"/>
          </a:xfrm>
        </p:spPr>
        <p:txBody>
          <a:bodyPr/>
          <a:lstStyle/>
          <a:p>
            <a:r>
              <a:rPr lang="sk-SK" dirty="0"/>
              <a:t>Kontingenčné tabuľky v systéme </a:t>
            </a:r>
            <a:r>
              <a:rPr lang="sk-SK" dirty="0" err="1"/>
              <a:t>mysql</a:t>
            </a:r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A70AAADB-FB32-4284-9E37-202F02BD2C4E}"/>
              </a:ext>
            </a:extLst>
          </p:cNvPr>
          <p:cNvSpPr/>
          <p:nvPr/>
        </p:nvSpPr>
        <p:spPr>
          <a:xfrm>
            <a:off x="1351175" y="2167116"/>
            <a:ext cx="474482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b="1" u="sng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10.1Príkaz na vytvorenie kontingenčnej tabuľky najvyššej úrovne (výrobok-čas)</a:t>
            </a:r>
            <a:endParaRPr lang="sk-SK" b="1" dirty="0">
              <a:solidFill>
                <a:srgbClr val="2F5496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0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ifnull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0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.id_skup_</a:t>
            </a:r>
            <a:r>
              <a:rPr lang="sk-SK" sz="100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vyr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'spolu'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id_skupiny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0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0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0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17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0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'2017'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0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0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0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18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0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'2018'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0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0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0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19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0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'2019'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0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0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0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20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0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0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0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'2020'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0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id_skup_vyr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WITH</a:t>
            </a:r>
            <a:r>
              <a:rPr lang="sk-SK" sz="100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0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ROLLUP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8C1BF7-459B-4455-B150-BC9D6EB3B5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75" y="3989109"/>
            <a:ext cx="35782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EADEC147-EA4B-43C2-BAF4-DED3018A831B}"/>
              </a:ext>
            </a:extLst>
          </p:cNvPr>
          <p:cNvSpPr/>
          <p:nvPr/>
        </p:nvSpPr>
        <p:spPr>
          <a:xfrm>
            <a:off x="6008017" y="2144935"/>
            <a:ext cx="6096000" cy="2377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b="1" u="sng" dirty="0" err="1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drilldown</a:t>
            </a:r>
            <a:r>
              <a:rPr lang="sk-SK" b="1" u="sng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kontingenčná tabuľka nižšej úrovne  (mesiace pre rok 2017)</a:t>
            </a:r>
            <a:endParaRPr lang="sk-SK" b="1" dirty="0">
              <a:solidFill>
                <a:srgbClr val="2F5496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 </a:t>
            </a:r>
            <a:endParaRPr lang="sk-SK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ifnull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vyr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'spolu'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id_typ_vyr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'január'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'február'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'03'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'marec'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'04'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'apríl'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'05'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'máj'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'06'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'jún'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'júl'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'08'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'august'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'09'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'september'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'10'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'október'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'November'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'December'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.typ_vyr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WITH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ROLLUP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7F91AA3-8633-48C5-9CCB-B7E84CC99D0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26" y="4749822"/>
            <a:ext cx="5753100" cy="134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68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39CAE-7AC7-46FF-831D-F11D8F7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Kontingenčné tabuľky v systéme </a:t>
            </a:r>
            <a:r>
              <a:rPr lang="sk-SK" dirty="0" err="1"/>
              <a:t>mysql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EB16BCA2-69E2-4618-A265-8F96B1D4AADE}"/>
              </a:ext>
            </a:extLst>
          </p:cNvPr>
          <p:cNvSpPr/>
          <p:nvPr/>
        </p:nvSpPr>
        <p:spPr>
          <a:xfrm>
            <a:off x="1172066" y="2215872"/>
            <a:ext cx="4923934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b="1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Kontingenčná tabuľka najvyššej úrovne (dimenzia-čas)</a:t>
            </a:r>
          </a:p>
          <a:p>
            <a:pPr>
              <a:spcAft>
                <a:spcPts val="0"/>
              </a:spcAft>
            </a:pPr>
            <a:r>
              <a:rPr lang="sk-SK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 </a:t>
            </a:r>
            <a:endParaRPr lang="sk-SK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ifnull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 err="1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'spolu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kraj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17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18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'2018'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19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'2019'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Yu Gothic Light" panose="020B0300000000000000" pitchFamily="34" charset="-128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20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'2020'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.kraj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WITH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Yu Gothic Light" panose="020B0300000000000000" pitchFamily="34" charset="-128"/>
              </a:rPr>
              <a:t>ROLLUP</a:t>
            </a:r>
            <a:endParaRPr lang="sk-SK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379A248-0EBE-424B-A906-D179F13998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85" y="4288470"/>
            <a:ext cx="3246120" cy="204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37C579AB-948E-43D0-896C-821CE49D1F9D}"/>
              </a:ext>
            </a:extLst>
          </p:cNvPr>
          <p:cNvSpPr/>
          <p:nvPr/>
        </p:nvSpPr>
        <p:spPr>
          <a:xfrm>
            <a:off x="6096000" y="2063257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sk-SK" sz="2000" b="1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Zníženie priestorovej dimenzie na najnižšie(rok 2018)</a:t>
            </a:r>
          </a:p>
          <a:p>
            <a:pPr>
              <a:spcAft>
                <a:spcPts val="0"/>
              </a:spcAft>
            </a:pPr>
            <a:r>
              <a:rPr lang="sk-SK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Príkaz 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2"/>
              </a:rPr>
              <a:t>Select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ifnull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.miesto_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'spolu'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mesto 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'január'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'február'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'03'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'marec'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'04'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'apríl'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'05'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'máj'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'06'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'jún'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'07'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'júl'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'08'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'august'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'09'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'september'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'10'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'október'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'11'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'November'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sk-SK" sz="1050" u="sng" dirty="0" err="1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sum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4"/>
              </a:rPr>
              <a:t>IF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.mesiac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'12'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,t</a:t>
            </a:r>
            <a:r>
              <a:rPr lang="sk-SK" sz="1050" dirty="0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.prijem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sk-SK" sz="1050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sk-SK" sz="1050" dirty="0">
                <a:solidFill>
                  <a:srgbClr val="999977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'December'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tabulka_faktov2 t,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dodaci_list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d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WHERE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.ID_obj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.ID_obj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u="sng" dirty="0">
                <a:solidFill>
                  <a:srgbClr val="235A81"/>
                </a:solidFill>
                <a:latin typeface="Courier New" panose="02070309020205020404" pitchFamily="49" charset="0"/>
                <a:ea typeface="Times New Roman" panose="02020603050405020304" pitchFamily="18" charset="0"/>
                <a:hlinkClick r:id="rId6"/>
              </a:rPr>
              <a:t>and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.rok</a:t>
            </a:r>
            <a:r>
              <a:rPr lang="sk-SK" sz="1050" dirty="0">
                <a:solidFill>
                  <a:srgbClr val="FF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sk-SK" sz="105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'18'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 err="1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</a:t>
            </a:r>
            <a:r>
              <a:rPr lang="sk-SK" sz="1050" dirty="0" err="1">
                <a:solidFill>
                  <a:srgbClr val="0055A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.miesto_obj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WITH</a:t>
            </a:r>
            <a:r>
              <a:rPr lang="sk-SK" sz="1050" dirty="0">
                <a:solidFill>
                  <a:srgbClr val="444444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sk-SK" sz="105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ROLLUP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07D66D7-72A0-4DA0-B220-B525183E0DC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42" y="4356192"/>
            <a:ext cx="5760720" cy="231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25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603D7-ABCD-4213-9C50-DF2E270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Vytvorenie prepojenia webovej stránky s </a:t>
            </a:r>
            <a:r>
              <a:rPr lang="sk-SK" dirty="0" err="1"/>
              <a:t>databázov</a:t>
            </a:r>
            <a:r>
              <a:rPr lang="sk-SK" dirty="0"/>
              <a:t> + vypísanie všetkých tabuliek na stránku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07B2C8-7187-4833-9F27-6E0F5DB1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24" y="2224727"/>
            <a:ext cx="6042063" cy="46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9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2C22F1EA-0330-4EA8-A4EA-00525B2E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8" y="0"/>
            <a:ext cx="5925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7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13E4EA-6F08-4B3E-A03C-46802FC0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výstupu na stránke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E6439D4-333E-4A0B-BA7E-342006BC22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26" y="1602557"/>
            <a:ext cx="5757545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4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8CFA1-A12E-425D-9CDD-F61911A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12.0 POROVNANIE VYBRANÝCH INFORMAČNÝCH SYSTÉMOV BI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ABF086A-C0DE-4FCB-8DA5-EC9D5A9A1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84831"/>
              </p:ext>
            </p:extLst>
          </p:nvPr>
        </p:nvGraphicFramePr>
        <p:xfrm>
          <a:off x="4120570" y="1780446"/>
          <a:ext cx="3648173" cy="507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746651" imgH="7655711" progId="Word.Document.12">
                  <p:embed/>
                </p:oleObj>
              </mc:Choice>
              <mc:Fallback>
                <p:oleObj name="Document" r:id="rId3" imgW="5746651" imgH="7655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0570" y="1780446"/>
                        <a:ext cx="3648173" cy="507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706D7002-C3D5-4723-B6C5-0654CEE8C6AD}"/>
              </a:ext>
            </a:extLst>
          </p:cNvPr>
          <p:cNvSpPr/>
          <p:nvPr/>
        </p:nvSpPr>
        <p:spPr>
          <a:xfrm>
            <a:off x="8071431" y="2274838"/>
            <a:ext cx="2187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 tejto analýze sa náš podnik rozhodol pre SAP pretože napĺňa všetky požiadavky nášho podniku a zároveň sú s nim najnižšie náklady </a:t>
            </a:r>
          </a:p>
        </p:txBody>
      </p:sp>
      <p:pic>
        <p:nvPicPr>
          <p:cNvPr id="6" name="Obrázok 5" descr="SAP Business One | ERP softvér pre malé firmy">
            <a:extLst>
              <a:ext uri="{FF2B5EF4-FFF2-40B4-BE49-F238E27FC236}">
                <a16:creationId xmlns:a16="http://schemas.microsoft.com/office/drawing/2014/main" id="{CF33CFF0-31B9-4706-9DE9-C9CE4E4E4B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3" y="2469823"/>
            <a:ext cx="3009193" cy="173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263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80C3B-38A2-49D4-B2A4-86B1784D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0FC8D5F1-18AF-4CDB-8A00-4BC3E75142C9}"/>
              </a:ext>
            </a:extLst>
          </p:cNvPr>
          <p:cNvSpPr/>
          <p:nvPr/>
        </p:nvSpPr>
        <p:spPr>
          <a:xfrm>
            <a:off x="1168924" y="2333086"/>
            <a:ext cx="10178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sk-SK" sz="2400" b="1" kern="0" dirty="0">
                <a:solidFill>
                  <a:srgbClr val="2F5496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Záver </a:t>
            </a: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Tento projekt je súhrnom všetkých zadaní ktoré sme vypracovávali počas semestra alebo z vlastnej iniciatívy a ktorých cieľom bolo naučenie sa pokročilého využívania databázových systémov. </a:t>
            </a:r>
          </a:p>
        </p:txBody>
      </p:sp>
    </p:spTree>
    <p:extLst>
      <p:ext uri="{BB962C8B-B14F-4D97-AF65-F5344CB8AC3E}">
        <p14:creationId xmlns:p14="http://schemas.microsoft.com/office/powerpoint/2010/main" val="265374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D45288-87EC-4F4A-8F07-546EED8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zdroje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2F0DE056-DC5C-4A0E-BEF0-B022F42DCE9C}"/>
              </a:ext>
            </a:extLst>
          </p:cNvPr>
          <p:cNvSpPr/>
          <p:nvPr/>
        </p:nvSpPr>
        <p:spPr>
          <a:xfrm>
            <a:off x="1251678" y="2274838"/>
            <a:ext cx="10178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2"/>
              </a:rPr>
              <a:t>https://www.mcdonalds.sk/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3"/>
              </a:rPr>
              <a:t>https://www.recepty.cz/recept/hamburger-classic-2-144598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4"/>
              </a:rPr>
              <a:t>https://webcache.googleusercontent.com/search?q=cache:rvnvoD8AnQcJ:https://moodle.euba.sk/mod/resource/view.php%3Fid%3D12977+&amp;cd=1&amp;hl=sk&amp;ct=clnk&amp;gl=sk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5"/>
              </a:rPr>
              <a:t>https://spseke.sk/tutor/prednasky/MySQL_navod_vytv_datab.html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6"/>
              </a:rPr>
              <a:t>https://stackoverflow.com/questions/17946902/sql-server-sum-function-with-int-and-decimal-convertion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7"/>
              </a:rPr>
              <a:t>https://www.restartburger.com/sk/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u="sng" dirty="0">
                <a:solidFill>
                  <a:srgbClr val="0563C1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hlinkClick r:id="rId8"/>
              </a:rPr>
              <a:t>https://www.sap.com/sk/products/business-one.html</a:t>
            </a:r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7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D848A2FD-1B2B-445A-8437-91DBC3CA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1AFCED-DCCE-4C09-8DD5-0F8AAA55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8000" dirty="0">
                <a:solidFill>
                  <a:schemeClr val="tx1"/>
                </a:solidFill>
              </a:rPr>
              <a:t>Ďakujem za pozornosť </a:t>
            </a:r>
          </a:p>
        </p:txBody>
      </p:sp>
    </p:spTree>
    <p:extLst>
      <p:ext uri="{BB962C8B-B14F-4D97-AF65-F5344CB8AC3E}">
        <p14:creationId xmlns:p14="http://schemas.microsoft.com/office/powerpoint/2010/main" val="44385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3D05BEF-BD91-4EAB-8563-694DFBC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Podniku</a:t>
            </a: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C4483497-EAEE-4612-B391-B0F4113C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Spoločnosť Happy </a:t>
            </a:r>
            <a:r>
              <a:rPr lang="sk-SK" dirty="0" err="1"/>
              <a:t>Burger.sr.o</a:t>
            </a:r>
            <a:r>
              <a:rPr lang="sk-SK" dirty="0"/>
              <a:t>.  bola založená v roku 2015 dvoma milovníkmi tradičných domácich burgrov. Spoločnosť sa zameriava na prípravu domácich a burgrov a predajom doplnkového tovaru, ktoré poskytuje väčším odberateľom ako cateringové služby. Naším heslom je rýchlosť , čerstvosť a spokojnosť zákazníka. </a:t>
            </a:r>
          </a:p>
          <a:p>
            <a:r>
              <a:rPr lang="sk-SK" b="1" dirty="0"/>
              <a:t>1.2  Základné údaje o podniku</a:t>
            </a:r>
          </a:p>
          <a:p>
            <a:r>
              <a:rPr lang="sk-SK" dirty="0"/>
              <a:t>Obchodné meno: 	                Happy Burger.sro  </a:t>
            </a:r>
          </a:p>
          <a:p>
            <a:r>
              <a:rPr lang="sk-SK" dirty="0"/>
              <a:t>Sídlo:			Kráľovské údolie 1, 81102 Bratislava</a:t>
            </a:r>
          </a:p>
          <a:p>
            <a:r>
              <a:rPr lang="sk-SK" dirty="0"/>
              <a:t>IČO:			67852936</a:t>
            </a:r>
          </a:p>
          <a:p>
            <a:r>
              <a:rPr lang="sk-SK" dirty="0"/>
              <a:t>Deň vzniku:		01.01.2015</a:t>
            </a:r>
          </a:p>
          <a:p>
            <a:r>
              <a:rPr lang="sk-SK" dirty="0"/>
              <a:t>Právna forma:		Spoločnosť s ručením obmedzeným</a:t>
            </a:r>
          </a:p>
          <a:p>
            <a:r>
              <a:rPr lang="sk-SK" dirty="0"/>
              <a:t>Predmet činnosti:      Pohostinská činnosť a výroba hotových jedál pre výdajne</a:t>
            </a:r>
          </a:p>
          <a:p>
            <a:r>
              <a:rPr lang="sk-SK" dirty="0"/>
              <a:t> Poskytovanie obslužných služieb pri kultúrnych a iných spoločenských podujatiach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72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88A36-DB9B-48EB-97D4-81E0FED4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Produktov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BC4466D-F2BE-4D99-BB77-4C0D91313D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8608" y="2640535"/>
            <a:ext cx="3189219" cy="23858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FFAB918E-3ABF-47D1-9267-BB88127A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22550"/>
              </p:ext>
            </p:extLst>
          </p:nvPr>
        </p:nvGraphicFramePr>
        <p:xfrm>
          <a:off x="1251677" y="2422689"/>
          <a:ext cx="5299952" cy="2821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25">
                  <a:extLst>
                    <a:ext uri="{9D8B030D-6E8A-4147-A177-3AD203B41FA5}">
                      <a16:colId xmlns:a16="http://schemas.microsoft.com/office/drawing/2014/main" val="1168296393"/>
                    </a:ext>
                  </a:extLst>
                </a:gridCol>
                <a:gridCol w="1548073">
                  <a:extLst>
                    <a:ext uri="{9D8B030D-6E8A-4147-A177-3AD203B41FA5}">
                      <a16:colId xmlns:a16="http://schemas.microsoft.com/office/drawing/2014/main" val="3579323685"/>
                    </a:ext>
                  </a:extLst>
                </a:gridCol>
                <a:gridCol w="929520">
                  <a:extLst>
                    <a:ext uri="{9D8B030D-6E8A-4147-A177-3AD203B41FA5}">
                      <a16:colId xmlns:a16="http://schemas.microsoft.com/office/drawing/2014/main" val="119985776"/>
                    </a:ext>
                  </a:extLst>
                </a:gridCol>
                <a:gridCol w="1639334">
                  <a:extLst>
                    <a:ext uri="{9D8B030D-6E8A-4147-A177-3AD203B41FA5}">
                      <a16:colId xmlns:a16="http://schemas.microsoft.com/office/drawing/2014/main" val="543421019"/>
                    </a:ext>
                  </a:extLst>
                </a:gridCol>
              </a:tblGrid>
              <a:tr h="413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názov produktu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ingrediencie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m.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množstvo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07590117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klasik burger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pšeničná žemľa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ks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30607586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hovädzie mäso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0,08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34346374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uhorky sladkokyslé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09397678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kečup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05764902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horčica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96101297"/>
                  </a:ext>
                </a:extLst>
              </a:tr>
              <a:tr h="295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Cibuľa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43130413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1EF77A1C-8654-49C4-9E69-E6BE0E0BC829}"/>
              </a:ext>
            </a:extLst>
          </p:cNvPr>
          <p:cNvSpPr txBox="1"/>
          <p:nvPr/>
        </p:nvSpPr>
        <p:spPr>
          <a:xfrm>
            <a:off x="1432874" y="1772239"/>
            <a:ext cx="511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Klasik Burger 2.4€</a:t>
            </a:r>
          </a:p>
        </p:txBody>
      </p:sp>
    </p:spTree>
    <p:extLst>
      <p:ext uri="{BB962C8B-B14F-4D97-AF65-F5344CB8AC3E}">
        <p14:creationId xmlns:p14="http://schemas.microsoft.com/office/powerpoint/2010/main" val="21163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7E747-95D9-4390-BF4D-B61C04BB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PRODUKTOV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8C00961-5978-4B9E-A2BA-14ED292B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290" y="1329084"/>
            <a:ext cx="4800600" cy="632529"/>
          </a:xfrm>
        </p:spPr>
        <p:txBody>
          <a:bodyPr/>
          <a:lstStyle/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Cheeseburger 3€</a:t>
            </a:r>
            <a:r>
              <a:rPr lang="sk-SK" dirty="0"/>
              <a:t> </a:t>
            </a:r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BEF33B5D-1D28-48F2-B6F6-85D40030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08370" y="1329083"/>
            <a:ext cx="4800600" cy="632529"/>
          </a:xfrm>
        </p:spPr>
        <p:txBody>
          <a:bodyPr/>
          <a:lstStyle/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ChickenBURGER 2.5€</a:t>
            </a:r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A70A4975-4CA6-47B7-B351-66E99D7B604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0075" y="2220437"/>
            <a:ext cx="2136235" cy="159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59F3CA62-2CB1-48AC-8783-E5004CD666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3889" y="2167437"/>
            <a:ext cx="2276741" cy="1777807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E4C88396-1734-44E5-ACD5-6AE121ACD68E}"/>
              </a:ext>
            </a:extLst>
          </p:cNvPr>
          <p:cNvSpPr txBox="1"/>
          <p:nvPr/>
        </p:nvSpPr>
        <p:spPr>
          <a:xfrm>
            <a:off x="1252728" y="4136676"/>
            <a:ext cx="276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DOUBLE BURGER 5€</a:t>
            </a:r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695BDBE0-B4C8-4C98-BEB4-B38202A4D9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355" y="4975315"/>
            <a:ext cx="2136235" cy="170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22CF423D-9EBA-4153-81BB-CD29FA0F7C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3889" y="4902151"/>
            <a:ext cx="2437913" cy="18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F0EBBFB9-8E65-49E4-B1D1-6EF7A5B0AA09}"/>
              </a:ext>
            </a:extLst>
          </p:cNvPr>
          <p:cNvSpPr txBox="1"/>
          <p:nvPr/>
        </p:nvSpPr>
        <p:spPr>
          <a:xfrm>
            <a:off x="6096000" y="4290564"/>
            <a:ext cx="265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Arial" panose="020B0604020202020204" pitchFamily="34" charset="0"/>
                <a:cs typeface="Arial" panose="020B0604020202020204" pitchFamily="34" charset="0"/>
              </a:rPr>
              <a:t>BIG BURGER 7.5€</a:t>
            </a:r>
          </a:p>
        </p:txBody>
      </p:sp>
    </p:spTree>
    <p:extLst>
      <p:ext uri="{BB962C8B-B14F-4D97-AF65-F5344CB8AC3E}">
        <p14:creationId xmlns:p14="http://schemas.microsoft.com/office/powerpoint/2010/main" val="119483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2A5ED-1D2E-4E6E-AF8A-5614EBA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PRODUKTOV</a:t>
            </a:r>
          </a:p>
        </p:txBody>
      </p:sp>
      <p:graphicFrame>
        <p:nvGraphicFramePr>
          <p:cNvPr id="9" name="Zástupný objekt pre obsah 8">
            <a:extLst>
              <a:ext uri="{FF2B5EF4-FFF2-40B4-BE49-F238E27FC236}">
                <a16:creationId xmlns:a16="http://schemas.microsoft.com/office/drawing/2014/main" id="{806F308F-D7C6-42CA-8ED1-E5B3B50680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7697417"/>
              </p:ext>
            </p:extLst>
          </p:nvPr>
        </p:nvGraphicFramePr>
        <p:xfrm>
          <a:off x="1091422" y="2211534"/>
          <a:ext cx="3422568" cy="1226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710">
                  <a:extLst>
                    <a:ext uri="{9D8B030D-6E8A-4147-A177-3AD203B41FA5}">
                      <a16:colId xmlns:a16="http://schemas.microsoft.com/office/drawing/2014/main" val="1122900966"/>
                    </a:ext>
                  </a:extLst>
                </a:gridCol>
                <a:gridCol w="727722">
                  <a:extLst>
                    <a:ext uri="{9D8B030D-6E8A-4147-A177-3AD203B41FA5}">
                      <a16:colId xmlns:a16="http://schemas.microsoft.com/office/drawing/2014/main" val="2571542621"/>
                    </a:ext>
                  </a:extLst>
                </a:gridCol>
                <a:gridCol w="769414">
                  <a:extLst>
                    <a:ext uri="{9D8B030D-6E8A-4147-A177-3AD203B41FA5}">
                      <a16:colId xmlns:a16="http://schemas.microsoft.com/office/drawing/2014/main" val="2878153656"/>
                    </a:ext>
                  </a:extLst>
                </a:gridCol>
                <a:gridCol w="727722">
                  <a:extLst>
                    <a:ext uri="{9D8B030D-6E8A-4147-A177-3AD203B41FA5}">
                      <a16:colId xmlns:a16="http://schemas.microsoft.com/office/drawing/2014/main" val="2449804325"/>
                    </a:ext>
                  </a:extLst>
                </a:gridCol>
              </a:tblGrid>
              <a:tr h="6269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názov produktu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veľkosť porcie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hmotnosť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cena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55392788"/>
                  </a:ext>
                </a:extLst>
              </a:tr>
              <a:tr h="199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hranolky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80g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0,7€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81043203"/>
                  </a:ext>
                </a:extLst>
              </a:tr>
              <a:tr h="199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stredná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150g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1,4€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59135497"/>
                  </a:ext>
                </a:extLst>
              </a:tr>
              <a:tr h="199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200g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1,8€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48032797"/>
                  </a:ext>
                </a:extLst>
              </a:tr>
            </a:tbl>
          </a:graphicData>
        </a:graphic>
      </p:graphicFrame>
      <p:graphicFrame>
        <p:nvGraphicFramePr>
          <p:cNvPr id="12" name="Zástupný objekt pre obsah 11">
            <a:extLst>
              <a:ext uri="{FF2B5EF4-FFF2-40B4-BE49-F238E27FC236}">
                <a16:creationId xmlns:a16="http://schemas.microsoft.com/office/drawing/2014/main" id="{9B4A0F65-4B45-4813-9614-F231B8671C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22321425"/>
              </p:ext>
            </p:extLst>
          </p:nvPr>
        </p:nvGraphicFramePr>
        <p:xfrm>
          <a:off x="5054985" y="2211534"/>
          <a:ext cx="2960971" cy="223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847">
                  <a:extLst>
                    <a:ext uri="{9D8B030D-6E8A-4147-A177-3AD203B41FA5}">
                      <a16:colId xmlns:a16="http://schemas.microsoft.com/office/drawing/2014/main" val="3085573375"/>
                    </a:ext>
                  </a:extLst>
                </a:gridCol>
                <a:gridCol w="914551">
                  <a:extLst>
                    <a:ext uri="{9D8B030D-6E8A-4147-A177-3AD203B41FA5}">
                      <a16:colId xmlns:a16="http://schemas.microsoft.com/office/drawing/2014/main" val="540727229"/>
                    </a:ext>
                  </a:extLst>
                </a:gridCol>
                <a:gridCol w="498022">
                  <a:extLst>
                    <a:ext uri="{9D8B030D-6E8A-4147-A177-3AD203B41FA5}">
                      <a16:colId xmlns:a16="http://schemas.microsoft.com/office/drawing/2014/main" val="2928456250"/>
                    </a:ext>
                  </a:extLst>
                </a:gridCol>
                <a:gridCol w="914551">
                  <a:extLst>
                    <a:ext uri="{9D8B030D-6E8A-4147-A177-3AD203B41FA5}">
                      <a16:colId xmlns:a16="http://schemas.microsoft.com/office/drawing/2014/main" val="1780277354"/>
                    </a:ext>
                  </a:extLst>
                </a:gridCol>
              </a:tblGrid>
              <a:tr h="3368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názov produktu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veľkosť porcie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množstvo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cena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18207333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coca cola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0,3l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1,2€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78783516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0,5l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69374135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fanta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0,3l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1,2€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81015129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0,5l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11262323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sprite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0,3l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1,2€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33211808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0,5l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2€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80644493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sóda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0,3l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0,3€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28492202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0,5l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0,5€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80609256"/>
                  </a:ext>
                </a:extLst>
              </a:tr>
            </a:tbl>
          </a:graphicData>
        </a:graphic>
      </p:graphicFrame>
      <p:pic>
        <p:nvPicPr>
          <p:cNvPr id="7" name="Obrázok 6" descr="C:\Users\janke\AppData\Local\Microsoft\Windows\INetCache\Content.MSO\D5011244.tmp">
            <a:extLst>
              <a:ext uri="{FF2B5EF4-FFF2-40B4-BE49-F238E27FC236}">
                <a16:creationId xmlns:a16="http://schemas.microsoft.com/office/drawing/2014/main" id="{9F0C1443-0BE1-4941-9ABD-1FBFC8EE06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18" y="3775718"/>
            <a:ext cx="2286000" cy="1521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ázok 9" descr="Výsledok vyhľadávania obrázkov pre dopyt napoje coca cola fanta sprite postmix&quot;">
            <a:extLst>
              <a:ext uri="{FF2B5EF4-FFF2-40B4-BE49-F238E27FC236}">
                <a16:creationId xmlns:a16="http://schemas.microsoft.com/office/drawing/2014/main" id="{87A2380F-36E6-41EC-A494-2973879A12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25" y="4696997"/>
            <a:ext cx="1805305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ok 12" descr="Výsledok vyhľadávania obrázkov pre dopyt espresso&quot;">
            <a:extLst>
              <a:ext uri="{FF2B5EF4-FFF2-40B4-BE49-F238E27FC236}">
                <a16:creationId xmlns:a16="http://schemas.microsoft.com/office/drawing/2014/main" id="{D14BACF7-CF5C-4596-BACB-BBB99D9301D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9" y="3476286"/>
            <a:ext cx="1718249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uľka 13">
            <a:extLst>
              <a:ext uri="{FF2B5EF4-FFF2-40B4-BE49-F238E27FC236}">
                <a16:creationId xmlns:a16="http://schemas.microsoft.com/office/drawing/2014/main" id="{2041F037-507C-49B5-9E2E-AEA53806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19302"/>
              </p:ext>
            </p:extLst>
          </p:nvPr>
        </p:nvGraphicFramePr>
        <p:xfrm>
          <a:off x="8329257" y="2211534"/>
          <a:ext cx="3333963" cy="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154">
                  <a:extLst>
                    <a:ext uri="{9D8B030D-6E8A-4147-A177-3AD203B41FA5}">
                      <a16:colId xmlns:a16="http://schemas.microsoft.com/office/drawing/2014/main" val="7594538"/>
                    </a:ext>
                  </a:extLst>
                </a:gridCol>
                <a:gridCol w="1148253">
                  <a:extLst>
                    <a:ext uri="{9D8B030D-6E8A-4147-A177-3AD203B41FA5}">
                      <a16:colId xmlns:a16="http://schemas.microsoft.com/office/drawing/2014/main" val="1394570026"/>
                    </a:ext>
                  </a:extLst>
                </a:gridCol>
                <a:gridCol w="846081">
                  <a:extLst>
                    <a:ext uri="{9D8B030D-6E8A-4147-A177-3AD203B41FA5}">
                      <a16:colId xmlns:a16="http://schemas.microsoft.com/office/drawing/2014/main" val="130923937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3157497752"/>
                    </a:ext>
                  </a:extLst>
                </a:gridCol>
              </a:tblGrid>
              <a:tr h="2436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názov produktu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Veľkosť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hmotnosť/objem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cena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79485277"/>
                  </a:ext>
                </a:extLst>
              </a:tr>
              <a:tr h="1177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espresso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Malá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0,007l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0,8€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6273448"/>
                  </a:ext>
                </a:extLst>
              </a:tr>
              <a:tr h="1177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espresso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Veľká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0,015l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1,7€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80601842"/>
                  </a:ext>
                </a:extLst>
              </a:tr>
              <a:tr h="1177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čaj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 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0,3l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1,1€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7746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2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1">
            <a:extLst>
              <a:ext uri="{FF2B5EF4-FFF2-40B4-BE49-F238E27FC236}">
                <a16:creationId xmlns:a16="http://schemas.microsoft.com/office/drawing/2014/main" id="{AED27C43-25FD-4F2C-A5EA-E714624E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Partneri</a:t>
            </a:r>
          </a:p>
        </p:txBody>
      </p:sp>
      <p:sp>
        <p:nvSpPr>
          <p:cNvPr id="13" name="Zástupný objekt pre text 12">
            <a:extLst>
              <a:ext uri="{FF2B5EF4-FFF2-40B4-BE49-F238E27FC236}">
                <a16:creationId xmlns:a16="http://schemas.microsoft.com/office/drawing/2014/main" id="{D7BEFC70-4EC1-45B9-B00B-CBF69418B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Dovádatelia</a:t>
            </a:r>
          </a:p>
        </p:txBody>
      </p:sp>
      <p:graphicFrame>
        <p:nvGraphicFramePr>
          <p:cNvPr id="2" name="Zástupný objekt pre obsah 1">
            <a:extLst>
              <a:ext uri="{FF2B5EF4-FFF2-40B4-BE49-F238E27FC236}">
                <a16:creationId xmlns:a16="http://schemas.microsoft.com/office/drawing/2014/main" id="{AA331788-0246-4EAF-A472-04F96AE951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0570819"/>
              </p:ext>
            </p:extLst>
          </p:nvPr>
        </p:nvGraphicFramePr>
        <p:xfrm>
          <a:off x="1442301" y="3418872"/>
          <a:ext cx="2981620" cy="2080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2568">
                  <a:extLst>
                    <a:ext uri="{9D8B030D-6E8A-4147-A177-3AD203B41FA5}">
                      <a16:colId xmlns:a16="http://schemas.microsoft.com/office/drawing/2014/main" val="3015890915"/>
                    </a:ext>
                  </a:extLst>
                </a:gridCol>
                <a:gridCol w="1619052">
                  <a:extLst>
                    <a:ext uri="{9D8B030D-6E8A-4147-A177-3AD203B41FA5}">
                      <a16:colId xmlns:a16="http://schemas.microsoft.com/office/drawing/2014/main" val="3768591762"/>
                    </a:ext>
                  </a:extLst>
                </a:gridCol>
              </a:tblGrid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Dodávateľ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produkt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20405921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Nescaffe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kávové kapsule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13222884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Doncak s.r.o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mäso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25178514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Growway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co2 bomby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13912046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Tesco a.s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Zelenina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6938261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Helmans s.r.o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omáčky a dresingy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783445"/>
                  </a:ext>
                </a:extLst>
              </a:tr>
              <a:tr h="474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Zlatý bochník s.ro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žemle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0370725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Coca cola 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sirupy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61897461"/>
                  </a:ext>
                </a:extLst>
              </a:tr>
            </a:tbl>
          </a:graphicData>
        </a:graphic>
      </p:graphicFrame>
      <p:sp>
        <p:nvSpPr>
          <p:cNvPr id="15" name="Zástupný objekt pre text 14">
            <a:extLst>
              <a:ext uri="{FF2B5EF4-FFF2-40B4-BE49-F238E27FC236}">
                <a16:creationId xmlns:a16="http://schemas.microsoft.com/office/drawing/2014/main" id="{F965CDF5-DA78-45C6-8B89-AEA690F49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078" y="2235801"/>
            <a:ext cx="4800600" cy="632529"/>
          </a:xfrm>
        </p:spPr>
        <p:txBody>
          <a:bodyPr/>
          <a:lstStyle/>
          <a:p>
            <a:r>
              <a:rPr lang="sk-SK" dirty="0"/>
              <a:t>Odberatelia</a:t>
            </a:r>
          </a:p>
        </p:txBody>
      </p:sp>
      <p:sp>
        <p:nvSpPr>
          <p:cNvPr id="16" name="Zástupný objekt pre obsah 15">
            <a:extLst>
              <a:ext uri="{FF2B5EF4-FFF2-40B4-BE49-F238E27FC236}">
                <a16:creationId xmlns:a16="http://schemas.microsoft.com/office/drawing/2014/main" id="{BED8E4CC-00CF-400B-B07F-C978E537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078" y="3229614"/>
            <a:ext cx="4800600" cy="2996398"/>
          </a:xfrm>
        </p:spPr>
        <p:txBody>
          <a:bodyPr/>
          <a:lstStyle/>
          <a:p>
            <a:r>
              <a:rPr lang="sk-SK" dirty="0"/>
              <a:t>Naša Firma spolupracuje cateringovými firmami Humanex sro, Hotel Albrech, Bon Apetit , Tesco a.s  Rybka s.r.o a Nehladuj s.r.o ktorým poskytujeme naše služby počas rôznych akcií.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56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A6380-9D04-4243-8148-11775F66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Konceptuálny model 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F541772-2032-467E-8BE3-0DE89D7C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7" y="1207821"/>
            <a:ext cx="7795730" cy="52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F1B6F-79E7-4CAA-B147-9C875EE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Opis a odôvodnenie typu a veľkosti dát</a:t>
            </a:r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49564F41-0916-4D78-A136-C72AC9B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98722"/>
              </p:ext>
            </p:extLst>
          </p:nvPr>
        </p:nvGraphicFramePr>
        <p:xfrm>
          <a:off x="1493625" y="2149312"/>
          <a:ext cx="8357385" cy="4018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477">
                  <a:extLst>
                    <a:ext uri="{9D8B030D-6E8A-4147-A177-3AD203B41FA5}">
                      <a16:colId xmlns:a16="http://schemas.microsoft.com/office/drawing/2014/main" val="2264313113"/>
                    </a:ext>
                  </a:extLst>
                </a:gridCol>
                <a:gridCol w="1671477">
                  <a:extLst>
                    <a:ext uri="{9D8B030D-6E8A-4147-A177-3AD203B41FA5}">
                      <a16:colId xmlns:a16="http://schemas.microsoft.com/office/drawing/2014/main" val="4013978756"/>
                    </a:ext>
                  </a:extLst>
                </a:gridCol>
                <a:gridCol w="1671477">
                  <a:extLst>
                    <a:ext uri="{9D8B030D-6E8A-4147-A177-3AD203B41FA5}">
                      <a16:colId xmlns:a16="http://schemas.microsoft.com/office/drawing/2014/main" val="3476399669"/>
                    </a:ext>
                  </a:extLst>
                </a:gridCol>
                <a:gridCol w="1671477">
                  <a:extLst>
                    <a:ext uri="{9D8B030D-6E8A-4147-A177-3AD203B41FA5}">
                      <a16:colId xmlns:a16="http://schemas.microsoft.com/office/drawing/2014/main" val="2353629766"/>
                    </a:ext>
                  </a:extLst>
                </a:gridCol>
                <a:gridCol w="1671477">
                  <a:extLst>
                    <a:ext uri="{9D8B030D-6E8A-4147-A177-3AD203B41FA5}">
                      <a16:colId xmlns:a16="http://schemas.microsoft.com/office/drawing/2014/main" val="2815257813"/>
                    </a:ext>
                  </a:extLst>
                </a:gridCol>
              </a:tblGrid>
              <a:tr h="24469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Názov entity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atribút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Názov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popis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Dátový typ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3953624"/>
                  </a:ext>
                </a:extLst>
              </a:tr>
              <a:tr h="423506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Materiál</a:t>
                      </a:r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ID_mat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čislo materialu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nebudeme mať viac ako 999 druhov materialov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int (3)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7633199"/>
                  </a:ext>
                </a:extLst>
              </a:tr>
              <a:tr h="837602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naz_mat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názov materiau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premenlivy počet znakov predpokladame že, nazov nebude  mat viac ako 30 znakov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varchar(30)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10351"/>
                  </a:ext>
                </a:extLst>
              </a:tr>
              <a:tr h="837602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typ_mat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typ materialu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premenlivý počet znakov</a:t>
                      </a:r>
                    </a:p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predpokladáme že ,typ materiálu nebude mat viac ako 30 znakov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varchar(30)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189161"/>
                  </a:ext>
                </a:extLst>
              </a:tr>
              <a:tr h="1044649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mer_jed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merná jednoka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premenlivy počet znakov predpokladame že, merná jedntka nebude mat viac ako 4 znaky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char (4)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306935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jed_cena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jednotkova cena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ceny budeme zaokruhlovat na  desatinne miesta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Decimal(6,2)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606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12386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">
  <a:themeElements>
    <a:clrScheme name="Odzna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a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a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1283</TotalTime>
  <Words>2715</Words>
  <Application>Microsoft Office PowerPoint</Application>
  <PresentationFormat>Širokouhlá</PresentationFormat>
  <Paragraphs>288</Paragraphs>
  <Slides>29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Gill Sans MT</vt:lpstr>
      <vt:lpstr>Impact</vt:lpstr>
      <vt:lpstr>Times New Roman</vt:lpstr>
      <vt:lpstr>Odznak</vt:lpstr>
      <vt:lpstr>Document</vt:lpstr>
      <vt:lpstr>Happy burger </vt:lpstr>
      <vt:lpstr>Obsah</vt:lpstr>
      <vt:lpstr>Popis Podniku</vt:lpstr>
      <vt:lpstr>POPis Produktov</vt:lpstr>
      <vt:lpstr>POPIS PRODUKTOV</vt:lpstr>
      <vt:lpstr>POPIS PRODUKTOV</vt:lpstr>
      <vt:lpstr>Partneri</vt:lpstr>
      <vt:lpstr>Konceptuálny model </vt:lpstr>
      <vt:lpstr>Opis a odôvodnenie typu a veľkosti dát</vt:lpstr>
      <vt:lpstr>Tabuľka primárnych a cudzích kľúčov </vt:lpstr>
      <vt:lpstr>3.0 Ukážka niektorých príkazov na tvorbu entít a vkladania údajov  </vt:lpstr>
      <vt:lpstr>3.0 Ukážka niektorých príkazov na tvorbu entít a vkladania údajov  </vt:lpstr>
      <vt:lpstr>Typy a skupiny Výrobkov </vt:lpstr>
      <vt:lpstr>Typy a skupiny Materiálu </vt:lpstr>
      <vt:lpstr>Tabuľka faktov pre  4 rozmernú analýzu príjmov a počtu predaných produktov </vt:lpstr>
      <vt:lpstr>Tabuľka faktov pre  4 rozmernú analýzu príjmov a počtu predaných produktov </vt:lpstr>
      <vt:lpstr> Sledovanie vybraných veličín </vt:lpstr>
      <vt:lpstr>Sledovanie vybraných veličín</vt:lpstr>
      <vt:lpstr>Modelovanie trojdimenzionálnej kocky - príjem</vt:lpstr>
      <vt:lpstr>Modelovanie trojdimenzionálnej kocky- náklad</vt:lpstr>
      <vt:lpstr>Kontingenčné tabuľky v systéme mysql</vt:lpstr>
      <vt:lpstr>Kontingenčné tabuľky v systéme mysql</vt:lpstr>
      <vt:lpstr>Vytvorenie prepojenia webovej stránky s databázov + vypísanie všetkých tabuliek na stránku </vt:lpstr>
      <vt:lpstr>Prezentácia programu PowerPoint</vt:lpstr>
      <vt:lpstr>Ukážka výstupu na stránke</vt:lpstr>
      <vt:lpstr>12.0 POROVNANIE VYBRANÝCH INFORMAČNÝCH SYSTÉMOV BI</vt:lpstr>
      <vt:lpstr>Záver</vt:lpstr>
      <vt:lpstr>Použité 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burger </dc:title>
  <dc:creator>Martin Jankech</dc:creator>
  <cp:lastModifiedBy>Martin Jankech</cp:lastModifiedBy>
  <cp:revision>112</cp:revision>
  <dcterms:created xsi:type="dcterms:W3CDTF">2019-12-05T17:05:59Z</dcterms:created>
  <dcterms:modified xsi:type="dcterms:W3CDTF">2020-05-08T16:16:40Z</dcterms:modified>
</cp:coreProperties>
</file>