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C9BF20-D418-4F86-AF4F-302DFA5C4F3D}">
  <a:tblStyle styleId="{B4C9BF20-D418-4F86-AF4F-302DFA5C4F3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slide" Target="slides/slide84.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a0857dc6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a9a0857dc6_1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3834f21d2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3834f21d2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2c32326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2c32326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7af956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7af9560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7af95607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7af95607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7af9560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7af9560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7af9560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7af9560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7af95607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7af95607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7af95607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7af95607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7af9560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b7af956074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e788b9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b2e788b9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9a0857dc6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a9a0857dc6_1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9a0857dc6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a9a0857dc6_1_5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fdfb37d7a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fdfb37d7a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5a63e77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5a63e77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fdfb37d7a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fdfb37d7a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7af95607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7af95607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7af95607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7af95607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7af9560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b7af95607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fdfb37d7a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fdfb37d7a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fdfb37d7a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fdfb37d7a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7af95607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7af95607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9a0857dc6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a9a0857dc6_1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9a0857dc6_1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a9a0857dc6_1_6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e32fd4f4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ae32fd4f49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a9a0857dc6_1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a9a0857dc6_1_6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9a0857dc6_1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a9a0857dc6_1_7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a:ea typeface="Helvetica Neue"/>
                <a:cs typeface="Helvetica Neue"/>
                <a:sym typeface="Helvetica Neue"/>
              </a:rPr>
              <a:t>Desarrollo de un desafío entregable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a7e2546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ba7e25463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a7e2546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ba7e25463b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a7e2546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a7e2546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e32fd4f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ae32fd4f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e32fd4f4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ae32fd4f4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9a0857dc6_1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a9a0857dc6_1_8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9a0857dc6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a9a0857dc6_1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a9a0857dc6_1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a9a0857dc6_1_8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a5284e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ba5284eb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Todas las clases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cf0cf42f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bcf0cf42fd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cf0cf42fd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bcf0cf42fd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cf0cf42fd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bcf0cf42fd_0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cf0cf42f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bcf0cf42fd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cf0cf42fd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bcf0cf42fd_0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cf0cf42fd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bcf0cf42fd_0_4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bcf0cf42f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bcf0cf42fd_0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bcf0cf42fd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bcf0cf42fd_0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9a0857dc6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a9a0857dc6_1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c66388c1b4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c66388c1b4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cf0cf42fd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bcf0cf42fd_0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bcf0cf42fd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bcf0cf42fd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cf0cf42fd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cf0cf42fd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texto con imagen.</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bcf0cf42fd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bcf0cf42fd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bcf0cf42fd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bcf0cf42fd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bcf0cf42f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bcf0cf42f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bcf0cf42fd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bcf0cf42fd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cf0cf42fd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bcf0cf42fd_0_5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bcf0cf42f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bcf0cf42f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9a0857dc6_1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a9a0857dc6_1_7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bcf0cf42fd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bcf0cf42fd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bcf0cf42f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bcf0cf42f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bcf0cf42f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bcf0cf42f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bcf0cf42f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bcf0cf42f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bcf0cf42fd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gbcf0cf42fd_0_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bcf0cf42f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gbcf0cf42fd_0_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A la hora del Break, entre 5 y 10 minutos. Considerar ubicar este espacio en un momento adecuado de la clase. Al volver, mostrar los resultados de la pregunta del anterior slide y generar un breve intercambio.</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bcf0cf42fd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gbcf0cf42fd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bcf0cf42f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bcf0cf42f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bcf0cf42fd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bcf0cf42fd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bcf0cf42fd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bcf0cf42fd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1473653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b14736536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bcf0cf42fd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bcf0cf42fd_0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bcf0cf42fd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bcf0cf42fd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bcf0cf42f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bcf0cf42f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bcf0cf42fd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bcf0cf42fd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slides de sólo texto con el contenido más importante de la clase. En una presentación de 50 slides usar máximo 5 de estas.</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bcf0cf42fd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5" name="Google Shape;745;gbcf0cf42fd_0_6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Mostrar lo explicado con el editor de texto</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bcf0cf42f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bcf0cf42fd_0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bcf0cf42fd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gbcf0cf42fd_0_6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a:ea typeface="Helvetica Neue"/>
                <a:cs typeface="Helvetica Neue"/>
                <a:sym typeface="Helvetica Neue"/>
              </a:rPr>
              <a:t>Desarrollo de un desafío entregable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bcf0cf42fd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8" name="Google Shape;768;gbcf0cf42fd_0_6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a:ea typeface="Helvetica Neue"/>
                <a:cs typeface="Helvetica Neue"/>
                <a:sym typeface="Helvetica Neue"/>
              </a:rPr>
              <a:t>Desarrollo de un desafío entregable </a:t>
            </a:r>
            <a:endParaRPr sz="1200">
              <a:solidFill>
                <a:schemeClr val="dk1"/>
              </a:solidFill>
              <a:highlight>
                <a:schemeClr val="lt1"/>
              </a:highlight>
              <a:latin typeface="Helvetica Neue"/>
              <a:ea typeface="Helvetica Neue"/>
              <a:cs typeface="Helvetica Neue"/>
              <a:sym typeface="Helvetica Neue"/>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bcf0cf42fd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gbcf0cf42fd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bcf0cf42fd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bcf0cf42fd_0_7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ACTIVIDAD “PARA PENSAR” (Optativa)</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Duración estimada:</a:t>
            </a:r>
            <a:r>
              <a:rPr lang="en-GB" sz="1400">
                <a:solidFill>
                  <a:schemeClr val="dk1"/>
                </a:solidFill>
              </a:rPr>
              <a:t> 5/10 minutos (de tarea)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rPr>
              <a:t>Formato: </a:t>
            </a:r>
            <a:r>
              <a:rPr lang="en-GB" sz="1400">
                <a:solidFill>
                  <a:schemeClr val="dk1"/>
                </a:solidFill>
              </a:rPr>
              <a:t>Google Forms</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400">
                <a:solidFill>
                  <a:schemeClr val="dk1"/>
                </a:solidFill>
              </a:rPr>
              <a:t>Compartir el enlace del quizz correspondiente a la CLASE 1 de la carpeta “Quizzes”.</a:t>
            </a:r>
            <a:r>
              <a:rPr b="1" lang="en-GB" sz="1400">
                <a:solidFill>
                  <a:schemeClr val="dk1"/>
                </a:solidFill>
              </a:rPr>
              <a:t> Aclarar que es optativo. </a:t>
            </a:r>
            <a:endParaRPr b="1" sz="1400">
              <a:solidFill>
                <a:schemeClr val="dk1"/>
              </a:solidFill>
            </a:endParaRPr>
          </a:p>
          <a:p>
            <a:pPr indent="0" lvl="0" marL="457200" rtl="0" algn="l">
              <a:lnSpc>
                <a:spcPct val="100000"/>
              </a:lnSpc>
              <a:spcBef>
                <a:spcPts val="0"/>
              </a:spcBef>
              <a:spcAft>
                <a:spcPts val="0"/>
              </a:spcAft>
              <a:buSzPts val="1100"/>
              <a:buNone/>
            </a:pPr>
            <a:r>
              <a:t/>
            </a:r>
            <a:endParaRPr sz="145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66388c1b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c66388c1b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bcf0cf42fd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bcf0cf42fd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Usar para que los estudiantes puedan explorar en sus casas los recursos vistos en clase: artículos, herramientas, websites, videos.</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bcf0cf42fd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gbcf0cf42fd_0_7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bcf0cf42f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gbcf0cf42fd_0_7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bcf0cf42fd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0" name="Google Shape;810;gbcf0cf42fd_0_7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Todas las clases</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bcf0cf42fd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6" name="Google Shape;816;gbcf0cf42fd_0_7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Sólo la última clase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7af9560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b7af95607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plataforma.coderhouse.com/video-tutoriales" TargetMode="External"/><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hyperlink" Target="https://developer.mozilla.org/es/docs/Web/JavaScript/Referencia/Sentencias/while" TargetMode="External"/><Relationship Id="rId13" Type="http://schemas.openxmlformats.org/officeDocument/2006/relationships/image" Target="../media/image41.png"/><Relationship Id="rId12"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rive.google.com/file/d/11Qd_2a9YfHq7Yt4IGLXwWRs6OFpSu-6o/view" TargetMode="External"/><Relationship Id="rId4" Type="http://schemas.openxmlformats.org/officeDocument/2006/relationships/hyperlink" Target="https://teloexplicocongatitos.com/_next/image?url=https%3A%2F%2Fdoomvault.nyc3.digitaloceanspaces.com%2Ftlecg%2Fbig%2Fprog05.jpg&amp;w=1200&amp;q=75" TargetMode="External"/><Relationship Id="rId9" Type="http://schemas.openxmlformats.org/officeDocument/2006/relationships/hyperlink" Target="https://developer.mozilla.org/es/docs/Web/JavaScript/Referencia/Sentencias/for" TargetMode="External"/><Relationship Id="rId14" Type="http://schemas.openxmlformats.org/officeDocument/2006/relationships/hyperlink" Target="https://www.notion.so/coderhouse/Repositorio-de-Contenidos-ba8d3057a1e34049944ee4ba3a575999" TargetMode="External"/><Relationship Id="rId5" Type="http://schemas.openxmlformats.org/officeDocument/2006/relationships/hyperlink" Target="https://teloexplicocongatitos.com/_next/image?url=https%3A%2F%2Fdoomvault.nyc3.digitaloceanspaces.com%2Ftlecg%2Fbig%2Fprog06.jpg&amp;w=1200&amp;q=75" TargetMode="External"/><Relationship Id="rId6" Type="http://schemas.openxmlformats.org/officeDocument/2006/relationships/hyperlink" Target="https://drive.google.com/file/d/11Qd_2a9YfHq7Yt4IGLXwWRs6OFpSu-6o/view" TargetMode="External"/><Relationship Id="rId7" Type="http://schemas.openxmlformats.org/officeDocument/2006/relationships/hyperlink" Target="https://teloexplicocongatitos.com/_next/image?url=https%3A%2F%2Fdoomvault.nyc3.digitaloceanspaces.com%2Ftlecg%2Fbig%2Fprog07.jpg&amp;w=1200&amp;q=75" TargetMode="External"/><Relationship Id="rId8" Type="http://schemas.openxmlformats.org/officeDocument/2006/relationships/hyperlink" Target="https://teloexplicocongatitos.com/_next/image?url=https%3A%2F%2Fdoomvault.nyc3.digitaloceanspaces.com%2Ftlecg%2Fbig%2Fprog08.jpg&amp;w=1200&amp;q=7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42.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38.png"/><Relationship Id="rId4" Type="http://schemas.openxmlformats.org/officeDocument/2006/relationships/hyperlink" Target="https://plataforma.coderhouse.com/video-tutoriales" TargetMode="External"/><Relationship Id="rId5"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9.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46.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44.png"/><Relationship Id="rId4" Type="http://schemas.openxmlformats.org/officeDocument/2006/relationships/image" Target="../media/image51.png"/><Relationship Id="rId5" Type="http://schemas.openxmlformats.org/officeDocument/2006/relationships/image" Target="../media/image49.png"/><Relationship Id="rId6" Type="http://schemas.openxmlformats.org/officeDocument/2006/relationships/image" Target="../media/image53.png"/><Relationship Id="rId7"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hyperlink" Target="https://drive.google.com/file/d/13AYtlMvPEB5OjLoV2tpalRw27b3Au6lf/view?usp=sharing" TargetMode="External"/><Relationship Id="rId4" Type="http://schemas.openxmlformats.org/officeDocument/2006/relationships/image" Target="../media/image15.png"/><Relationship Id="rId5"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48.png"/><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hyperlink" Target="https://es.wikipedia.org/wiki/No_te_repitas" TargetMode="External"/><Relationship Id="rId4" Type="http://schemas.openxmlformats.org/officeDocument/2006/relationships/hyperlink" Target="https://es.wikipedia.org/wiki/Principio_KISS" TargetMode="External"/><Relationship Id="rId5" Type="http://schemas.openxmlformats.org/officeDocument/2006/relationships/hyperlink" Target="https://es.wikipedia.org/wiki/YAGNI" TargetMode="External"/><Relationship Id="rId6"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6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56.png"/><Relationship Id="rId4" Type="http://schemas.openxmlformats.org/officeDocument/2006/relationships/image" Target="../media/image5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5.png"/><Relationship Id="rId4" Type="http://schemas.openxmlformats.org/officeDocument/2006/relationships/image" Target="../media/image6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9.png"/><Relationship Id="rId4" Type="http://schemas.openxmlformats.org/officeDocument/2006/relationships/image" Target="../media/image7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39.png"/><Relationship Id="rId4" Type="http://schemas.openxmlformats.org/officeDocument/2006/relationships/image" Target="../media/image6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39.png"/><Relationship Id="rId4" Type="http://schemas.openxmlformats.org/officeDocument/2006/relationships/image" Target="../media/image7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39.png"/><Relationship Id="rId4" Type="http://schemas.openxmlformats.org/officeDocument/2006/relationships/image" Target="../media/image7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image" Target="../media/image70.png"/><Relationship Id="rId4" Type="http://schemas.openxmlformats.org/officeDocument/2006/relationships/image" Target="../media/image6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 Id="rId3" Type="http://schemas.openxmlformats.org/officeDocument/2006/relationships/image" Target="../media/image71.png"/><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drive.google.com/file/d/19MuLSe_Dzi0ifB2zOoF81y60Gvlywfg0/view?usp=sharing" TargetMode="External"/><Relationship Id="rId4" Type="http://schemas.openxmlformats.org/officeDocument/2006/relationships/image" Target="../media/image15.png"/><Relationship Id="rId5" Type="http://schemas.openxmlformats.org/officeDocument/2006/relationships/image" Target="../media/image1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 Id="rId3" Type="http://schemas.openxmlformats.org/officeDocument/2006/relationships/hyperlink" Target="https://teloexplicocongatitos.com/_next/image?url=https%3A%2F%2Fdoomvault.nyc3.digitaloceanspaces.com%2Ftlecg%2Fbig%2Fprog09.jpg&amp;w=1200&amp;q=75" TargetMode="External"/><Relationship Id="rId4" Type="http://schemas.openxmlformats.org/officeDocument/2006/relationships/hyperlink" Target="https://developer.mozilla.org/es/docs/Web/JavaScript/Referencia/Sentencias/let" TargetMode="External"/><Relationship Id="rId9" Type="http://schemas.openxmlformats.org/officeDocument/2006/relationships/hyperlink" Target="https://www.notion.so/coderhouse/Repositorio-de-Contenidos-ba8d3057a1e34049944ee4ba3a575999" TargetMode="External"/><Relationship Id="rId5" Type="http://schemas.openxmlformats.org/officeDocument/2006/relationships/hyperlink" Target="https://developer.mozilla.org/es/docs/Web/JavaScript/Referencia/Sentencias/const" TargetMode="External"/><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7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 Id="rId3" Type="http://schemas.openxmlformats.org/officeDocument/2006/relationships/image" Target="../media/image70.png"/><Relationship Id="rId4" Type="http://schemas.openxmlformats.org/officeDocument/2006/relationships/image" Target="../media/image6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7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7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8" name="Shape 98"/>
        <p:cNvGrpSpPr/>
        <p:nvPr/>
      </p:nvGrpSpPr>
      <p:grpSpPr>
        <a:xfrm>
          <a:off x="0" y="0"/>
          <a:ext cx="0" cy="0"/>
          <a:chOff x="0" y="0"/>
          <a:chExt cx="0" cy="0"/>
        </a:xfrm>
      </p:grpSpPr>
      <p:sp>
        <p:nvSpPr>
          <p:cNvPr id="99" name="Google Shape;99;p2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0" name="Google Shape;100;p2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1" name="Google Shape;101;p2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nvSpPr>
        <p:spPr>
          <a:xfrm>
            <a:off x="4603150" y="1031300"/>
            <a:ext cx="4220400" cy="3287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Los ciclos, </a:t>
            </a:r>
            <a:r>
              <a:rPr lang="en-GB" sz="2000">
                <a:solidFill>
                  <a:schemeClr val="dk1"/>
                </a:solidFill>
                <a:highlight>
                  <a:srgbClr val="FFFFFF"/>
                </a:highlight>
                <a:latin typeface="Helvetica Neue"/>
                <a:ea typeface="Helvetica Neue"/>
                <a:cs typeface="Helvetica Neue"/>
                <a:sym typeface="Helvetica Neue"/>
              </a:rPr>
              <a:t>también</a:t>
            </a:r>
            <a:r>
              <a:rPr lang="en-GB" sz="2000">
                <a:solidFill>
                  <a:schemeClr val="dk1"/>
                </a:solidFill>
                <a:highlight>
                  <a:srgbClr val="FFFFFF"/>
                </a:highlight>
                <a:latin typeface="Helvetica Neue"/>
                <a:ea typeface="Helvetica Neue"/>
                <a:cs typeface="Helvetica Neue"/>
                <a:sym typeface="Helvetica Neue"/>
              </a:rPr>
              <a:t> conocidos como bucles o iteraciones </a:t>
            </a:r>
            <a:r>
              <a:rPr lang="en-GB" sz="2000">
                <a:solidFill>
                  <a:schemeClr val="dk1"/>
                </a:solidFill>
                <a:highlight>
                  <a:srgbClr val="E0FF00"/>
                </a:highlight>
                <a:latin typeface="Helvetica Neue"/>
                <a:ea typeface="Helvetica Neue"/>
                <a:cs typeface="Helvetica Neue"/>
                <a:sym typeface="Helvetica Neue"/>
              </a:rPr>
              <a:t>son un medio rápido y sencillo para hacer algo repetidamente.</a:t>
            </a:r>
            <a:endParaRPr sz="2000">
              <a:solidFill>
                <a:schemeClr val="dk1"/>
              </a:solidFill>
              <a:highlight>
                <a:srgbClr val="E0FF00"/>
              </a:highlight>
              <a:latin typeface="Helvetica Neue"/>
              <a:ea typeface="Helvetica Neue"/>
              <a:cs typeface="Helvetica Neue"/>
              <a:sym typeface="Helvetica Neue"/>
            </a:endParaRPr>
          </a:p>
          <a:p>
            <a:pPr indent="0" lvl="0" marL="0" rtl="0" algn="just">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a:ea typeface="Helvetica Neue"/>
                <a:cs typeface="Helvetica Neue"/>
                <a:sym typeface="Helvetica Neue"/>
              </a:rPr>
              <a:t>Si tenemos que hacer alguna </a:t>
            </a:r>
            <a:r>
              <a:rPr lang="en-GB" sz="2000">
                <a:solidFill>
                  <a:schemeClr val="dk1"/>
                </a:solidFill>
                <a:highlight>
                  <a:schemeClr val="lt1"/>
                </a:highlight>
                <a:latin typeface="Helvetica Neue"/>
                <a:ea typeface="Helvetica Neue"/>
                <a:cs typeface="Helvetica Neue"/>
                <a:sym typeface="Helvetica Neue"/>
              </a:rPr>
              <a:t>operación</a:t>
            </a:r>
            <a:r>
              <a:rPr lang="en-GB" sz="2000">
                <a:solidFill>
                  <a:schemeClr val="dk1"/>
                </a:solidFill>
                <a:highlight>
                  <a:schemeClr val="lt1"/>
                </a:highlight>
                <a:latin typeface="Helvetica Neue"/>
                <a:ea typeface="Helvetica Neue"/>
                <a:cs typeface="Helvetica Neue"/>
                <a:sym typeface="Helvetica Neue"/>
              </a:rPr>
              <a:t> más de una vez en el programa, de forma consecutiva,</a:t>
            </a:r>
            <a:r>
              <a:rPr lang="en-GB" sz="2000">
                <a:solidFill>
                  <a:schemeClr val="dk1"/>
                </a:solidFill>
                <a:highlight>
                  <a:schemeClr val="lt1"/>
                </a:highlight>
                <a:latin typeface="Helvetica Neue"/>
                <a:ea typeface="Helvetica Neue"/>
                <a:cs typeface="Helvetica Neue"/>
                <a:sym typeface="Helvetica Neue"/>
              </a:rPr>
              <a:t> usaremos las estructuras de bucles de JavaScript:  </a:t>
            </a:r>
            <a:r>
              <a:rPr lang="en-GB" sz="2000">
                <a:solidFill>
                  <a:srgbClr val="8215BC"/>
                </a:solidFill>
                <a:highlight>
                  <a:schemeClr val="lt1"/>
                </a:highlight>
                <a:latin typeface="Helvetica Neue"/>
                <a:ea typeface="Helvetica Neue"/>
                <a:cs typeface="Helvetica Neue"/>
                <a:sym typeface="Helvetica Neue"/>
              </a:rPr>
              <a:t>for</a:t>
            </a:r>
            <a:r>
              <a:rPr lang="en-GB" sz="2000">
                <a:solidFill>
                  <a:schemeClr val="dk1"/>
                </a:solidFill>
                <a:highlight>
                  <a:schemeClr val="lt1"/>
                </a:highlight>
                <a:latin typeface="Helvetica Neue"/>
                <a:ea typeface="Helvetica Neue"/>
                <a:cs typeface="Helvetica Neue"/>
                <a:sym typeface="Helvetica Neue"/>
              </a:rPr>
              <a:t>, </a:t>
            </a:r>
            <a:r>
              <a:rPr lang="en-GB" sz="2000">
                <a:solidFill>
                  <a:srgbClr val="8215BC"/>
                </a:solidFill>
                <a:highlight>
                  <a:schemeClr val="lt1"/>
                </a:highlight>
                <a:latin typeface="Helvetica Neue"/>
                <a:ea typeface="Helvetica Neue"/>
                <a:cs typeface="Helvetica Neue"/>
                <a:sym typeface="Helvetica Neue"/>
              </a:rPr>
              <a:t>while </a:t>
            </a:r>
            <a:r>
              <a:rPr lang="en-GB" sz="2000">
                <a:highlight>
                  <a:schemeClr val="lt1"/>
                </a:highlight>
                <a:latin typeface="Helvetica Neue"/>
                <a:ea typeface="Helvetica Neue"/>
                <a:cs typeface="Helvetica Neue"/>
                <a:sym typeface="Helvetica Neue"/>
              </a:rPr>
              <a:t>o</a:t>
            </a:r>
            <a:r>
              <a:rPr lang="en-GB" sz="2000">
                <a:solidFill>
                  <a:srgbClr val="8215BC"/>
                </a:solidFill>
                <a:highlight>
                  <a:schemeClr val="lt1"/>
                </a:highlight>
                <a:latin typeface="Helvetica Neue"/>
                <a:ea typeface="Helvetica Neue"/>
                <a:cs typeface="Helvetica Neue"/>
                <a:sym typeface="Helvetica Neue"/>
              </a:rPr>
              <a:t> do..while.</a:t>
            </a:r>
            <a:endParaRPr sz="2000">
              <a:solidFill>
                <a:schemeClr val="dk1"/>
              </a:solidFill>
              <a:highlight>
                <a:srgbClr val="E0FF00"/>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E0FF00"/>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p:txBody>
      </p:sp>
      <p:sp>
        <p:nvSpPr>
          <p:cNvPr id="215" name="Google Shape;215;p34"/>
          <p:cNvSpPr txBox="1"/>
          <p:nvPr/>
        </p:nvSpPr>
        <p:spPr>
          <a:xfrm>
            <a:off x="4461625" y="290575"/>
            <a:ext cx="4682400" cy="9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600">
                <a:latin typeface="Anton"/>
                <a:ea typeface="Anton"/>
                <a:cs typeface="Anton"/>
                <a:sym typeface="Anton"/>
              </a:rPr>
              <a:t>CICLOS EN JAVASCRIPT</a:t>
            </a:r>
            <a:endParaRPr i="1" sz="2600">
              <a:latin typeface="Anton"/>
              <a:ea typeface="Anton"/>
              <a:cs typeface="Anton"/>
              <a:sym typeface="Anton"/>
            </a:endParaRPr>
          </a:p>
        </p:txBody>
      </p:sp>
      <p:pic>
        <p:nvPicPr>
          <p:cNvPr id="216" name="Google Shape;216;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7" name="Google Shape;217;p34"/>
          <p:cNvPicPr preferRelativeResize="0"/>
          <p:nvPr/>
        </p:nvPicPr>
        <p:blipFill>
          <a:blip r:embed="rId4">
            <a:alphaModFix/>
          </a:blip>
          <a:stretch>
            <a:fillRect/>
          </a:stretch>
        </p:blipFill>
        <p:spPr>
          <a:xfrm>
            <a:off x="0" y="-31550"/>
            <a:ext cx="4282566" cy="520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1738950" y="54935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TIPOS DE BUCLES</a:t>
            </a:r>
            <a:endParaRPr i="1" sz="4500">
              <a:latin typeface="Anton"/>
              <a:ea typeface="Anton"/>
              <a:cs typeface="Anton"/>
              <a:sym typeface="Anton"/>
            </a:endParaRPr>
          </a:p>
        </p:txBody>
      </p:sp>
      <p:sp>
        <p:nvSpPr>
          <p:cNvPr id="223" name="Google Shape;223;p35"/>
          <p:cNvSpPr txBox="1"/>
          <p:nvPr/>
        </p:nvSpPr>
        <p:spPr>
          <a:xfrm>
            <a:off x="1067125" y="1738300"/>
            <a:ext cx="7066200" cy="26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GB" sz="2000">
                <a:solidFill>
                  <a:schemeClr val="dk1"/>
                </a:solidFill>
                <a:highlight>
                  <a:srgbClr val="E0FF00"/>
                </a:highlight>
                <a:latin typeface="Helvetica Neue"/>
                <a:ea typeface="Helvetica Neue"/>
                <a:cs typeface="Helvetica Neue"/>
                <a:sym typeface="Helvetica Neue"/>
              </a:rPr>
              <a:t>CICLOS POR CONTEO</a:t>
            </a:r>
            <a:endParaRPr b="1" i="1" sz="2000">
              <a:solidFill>
                <a:schemeClr val="dk1"/>
              </a:solidFill>
              <a:highlight>
                <a:srgbClr val="E0FF00"/>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a:ea typeface="Helvetica Neue"/>
                <a:cs typeface="Helvetica Neue"/>
                <a:sym typeface="Helvetica Neue"/>
              </a:rPr>
              <a:t>Repiten un bloque de código un número de veces específica. Estructura </a:t>
            </a:r>
            <a:r>
              <a:rPr lang="en-GB" sz="2000">
                <a:solidFill>
                  <a:srgbClr val="8215BC"/>
                </a:solidFill>
                <a:highlight>
                  <a:schemeClr val="lt1"/>
                </a:highlight>
                <a:latin typeface="Helvetica Neue"/>
                <a:ea typeface="Helvetica Neue"/>
                <a:cs typeface="Helvetica Neue"/>
                <a:sym typeface="Helvetica Neue"/>
              </a:rPr>
              <a:t>for. </a:t>
            </a:r>
            <a:endParaRPr sz="2000">
              <a:solidFill>
                <a:srgbClr val="8215BC"/>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rgbClr val="8215BC"/>
              </a:solidFill>
              <a:highlight>
                <a:schemeClr val="lt1"/>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i="1" lang="en-GB" sz="2000">
                <a:solidFill>
                  <a:schemeClr val="dk1"/>
                </a:solidFill>
                <a:highlight>
                  <a:srgbClr val="E0FF00"/>
                </a:highlight>
                <a:latin typeface="Helvetica Neue"/>
                <a:ea typeface="Helvetica Neue"/>
                <a:cs typeface="Helvetica Neue"/>
                <a:sym typeface="Helvetica Neue"/>
              </a:rPr>
              <a:t>CICLOS CONDICIONALES</a:t>
            </a:r>
            <a:endParaRPr b="1" i="1" sz="2000">
              <a:solidFill>
                <a:schemeClr val="dk1"/>
              </a:solidFill>
              <a:highlight>
                <a:srgbClr val="E0FF00"/>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2000">
                <a:solidFill>
                  <a:schemeClr val="dk1"/>
                </a:solidFill>
                <a:highlight>
                  <a:schemeClr val="lt1"/>
                </a:highlight>
                <a:latin typeface="Helvetica Neue"/>
                <a:ea typeface="Helvetica Neue"/>
                <a:cs typeface="Helvetica Neue"/>
                <a:sym typeface="Helvetica Neue"/>
              </a:rPr>
              <a:t>Repiten un bloque de código mientras la condición evaluada es verdadera. Estructuras </a:t>
            </a:r>
            <a:r>
              <a:rPr lang="en-GB" sz="2000">
                <a:solidFill>
                  <a:srgbClr val="8215BC"/>
                </a:solidFill>
                <a:highlight>
                  <a:schemeClr val="lt1"/>
                </a:highlight>
                <a:latin typeface="Helvetica Neue"/>
                <a:ea typeface="Helvetica Neue"/>
                <a:cs typeface="Helvetica Neue"/>
                <a:sym typeface="Helvetica Neue"/>
              </a:rPr>
              <a:t>while </a:t>
            </a:r>
            <a:r>
              <a:rPr lang="en-GB" sz="2000">
                <a:highlight>
                  <a:schemeClr val="lt1"/>
                </a:highlight>
                <a:latin typeface="Helvetica Neue"/>
                <a:ea typeface="Helvetica Neue"/>
                <a:cs typeface="Helvetica Neue"/>
                <a:sym typeface="Helvetica Neue"/>
              </a:rPr>
              <a:t>y</a:t>
            </a:r>
            <a:r>
              <a:rPr lang="en-GB" sz="2000">
                <a:solidFill>
                  <a:srgbClr val="8215BC"/>
                </a:solidFill>
                <a:highlight>
                  <a:schemeClr val="lt1"/>
                </a:highlight>
                <a:latin typeface="Helvetica Neue"/>
                <a:ea typeface="Helvetica Neue"/>
                <a:cs typeface="Helvetica Neue"/>
                <a:sym typeface="Helvetica Neue"/>
              </a:rPr>
              <a:t> do...while</a:t>
            </a:r>
            <a:endParaRPr sz="2000">
              <a:solidFill>
                <a:srgbClr val="8215BC"/>
              </a:solidFill>
              <a:highlight>
                <a:schemeClr val="lt1"/>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p:txBody>
      </p:sp>
      <p:pic>
        <p:nvPicPr>
          <p:cNvPr id="224" name="Google Shape;224;p35"/>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nvSpPr>
        <p:spPr>
          <a:xfrm>
            <a:off x="1671825" y="278193"/>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ESTRUCTURA FOR</a:t>
            </a:r>
            <a:endParaRPr i="1" sz="4500">
              <a:latin typeface="Anton"/>
              <a:ea typeface="Anton"/>
              <a:cs typeface="Anton"/>
              <a:sym typeface="Anton"/>
            </a:endParaRPr>
          </a:p>
        </p:txBody>
      </p:sp>
      <p:pic>
        <p:nvPicPr>
          <p:cNvPr id="230" name="Google Shape;230;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1" name="Google Shape;231;p36"/>
          <p:cNvSpPr txBox="1"/>
          <p:nvPr/>
        </p:nvSpPr>
        <p:spPr>
          <a:xfrm>
            <a:off x="1671825" y="1047201"/>
            <a:ext cx="6478500" cy="1298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0434"/>
              </a:lnSpc>
              <a:spcBef>
                <a:spcPts val="0"/>
              </a:spcBef>
              <a:spcAft>
                <a:spcPts val="0"/>
              </a:spcAft>
              <a:buClr>
                <a:schemeClr val="dk1"/>
              </a:buClr>
              <a:buSzPts val="1100"/>
              <a:buFont typeface="Arial"/>
              <a:buNone/>
            </a:pPr>
            <a:r>
              <a:rPr lang="en-GB">
                <a:solidFill>
                  <a:srgbClr val="C678DD"/>
                </a:solidFill>
                <a:latin typeface="Courier New"/>
                <a:ea typeface="Courier New"/>
                <a:cs typeface="Courier New"/>
                <a:sym typeface="Courier New"/>
              </a:rPr>
              <a:t>for</a:t>
            </a:r>
            <a:r>
              <a:rPr lang="en-GB">
                <a:solidFill>
                  <a:srgbClr val="ABB2BF"/>
                </a:solidFill>
                <a:latin typeface="Courier New"/>
                <a:ea typeface="Courier New"/>
                <a:cs typeface="Courier New"/>
                <a:sym typeface="Courier New"/>
              </a:rPr>
              <a:t>(desde;</a:t>
            </a:r>
            <a:r>
              <a:rPr lang="en-GB">
                <a:solidFill>
                  <a:srgbClr val="999999"/>
                </a:solidFill>
                <a:latin typeface="Courier New"/>
                <a:ea typeface="Courier New"/>
                <a:cs typeface="Courier New"/>
                <a:sym typeface="Courier New"/>
              </a:rPr>
              <a:t> </a:t>
            </a:r>
            <a:r>
              <a:rPr lang="en-GB">
                <a:solidFill>
                  <a:srgbClr val="ABB2BF"/>
                </a:solidFill>
                <a:latin typeface="Courier New"/>
                <a:ea typeface="Courier New"/>
                <a:cs typeface="Courier New"/>
                <a:sym typeface="Courier New"/>
              </a:rPr>
              <a:t>hasta;</a:t>
            </a:r>
            <a:r>
              <a:rPr lang="en-GB">
                <a:solidFill>
                  <a:srgbClr val="999999"/>
                </a:solidFill>
                <a:latin typeface="Courier New"/>
                <a:ea typeface="Courier New"/>
                <a:cs typeface="Courier New"/>
                <a:sym typeface="Courier New"/>
              </a:rPr>
              <a:t> </a:t>
            </a:r>
            <a:r>
              <a:rPr lang="en-GB">
                <a:solidFill>
                  <a:srgbClr val="ABB2BF"/>
                </a:solidFill>
                <a:latin typeface="Courier New"/>
                <a:ea typeface="Courier New"/>
                <a:cs typeface="Courier New"/>
                <a:sym typeface="Courier New"/>
              </a:rPr>
              <a:t>actualización)</a:t>
            </a:r>
            <a:r>
              <a:rPr lang="en-GB">
                <a:solidFill>
                  <a:srgbClr val="999999"/>
                </a:solidFill>
                <a:latin typeface="Courier New"/>
                <a:ea typeface="Courier New"/>
                <a:cs typeface="Courier New"/>
                <a:sym typeface="Courier New"/>
              </a:rPr>
              <a:t> </a:t>
            </a:r>
            <a:r>
              <a:rPr lang="en-GB">
                <a:solidFill>
                  <a:srgbClr val="ABB2BF"/>
                </a:solidFill>
                <a:latin typeface="Courier New"/>
                <a:ea typeface="Courier New"/>
                <a:cs typeface="Courier New"/>
                <a:sym typeface="Courier New"/>
              </a:rPr>
              <a:t>{</a:t>
            </a:r>
            <a:endParaRPr>
              <a:solidFill>
                <a:srgbClr val="ABB2BF"/>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a:solidFill>
                  <a:srgbClr val="999999"/>
                </a:solidFill>
                <a:latin typeface="Courier New"/>
                <a:ea typeface="Courier New"/>
                <a:cs typeface="Courier New"/>
                <a:sym typeface="Courier New"/>
              </a:rPr>
              <a:t> … </a:t>
            </a:r>
            <a:r>
              <a:rPr i="1" lang="en-GB">
                <a:solidFill>
                  <a:srgbClr val="5C6370"/>
                </a:solidFill>
                <a:latin typeface="Courier New"/>
                <a:ea typeface="Courier New"/>
                <a:cs typeface="Courier New"/>
                <a:sym typeface="Courier New"/>
              </a:rPr>
              <a:t>//lo que se escriba </a:t>
            </a:r>
            <a:r>
              <a:rPr i="1" lang="en-GB">
                <a:solidFill>
                  <a:srgbClr val="5C6370"/>
                </a:solidFill>
                <a:latin typeface="Courier New"/>
                <a:ea typeface="Courier New"/>
                <a:cs typeface="Courier New"/>
                <a:sym typeface="Courier New"/>
              </a:rPr>
              <a:t>acá</a:t>
            </a:r>
            <a:r>
              <a:rPr i="1" lang="en-GB">
                <a:solidFill>
                  <a:srgbClr val="5C6370"/>
                </a:solidFill>
                <a:latin typeface="Courier New"/>
                <a:ea typeface="Courier New"/>
                <a:cs typeface="Courier New"/>
                <a:sym typeface="Courier New"/>
              </a:rPr>
              <a:t> se ejecutará mientras dure el ciclo</a:t>
            </a:r>
            <a:endParaRPr i="1">
              <a:solidFill>
                <a:srgbClr val="5C6370"/>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a:solidFill>
                  <a:srgbClr val="ABB2BF"/>
                </a:solidFill>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lnSpc>
                <a:spcPct val="115000"/>
              </a:lnSpc>
              <a:spcBef>
                <a:spcPts val="0"/>
              </a:spcBef>
              <a:spcAft>
                <a:spcPts val="0"/>
              </a:spcAft>
              <a:buNone/>
            </a:pPr>
            <a:r>
              <a:t/>
            </a:r>
            <a:endParaRPr>
              <a:latin typeface="Courier New"/>
              <a:ea typeface="Courier New"/>
              <a:cs typeface="Courier New"/>
              <a:sym typeface="Courier New"/>
            </a:endParaRPr>
          </a:p>
        </p:txBody>
      </p:sp>
      <p:sp>
        <p:nvSpPr>
          <p:cNvPr id="232" name="Google Shape;232;p36"/>
          <p:cNvSpPr txBox="1"/>
          <p:nvPr/>
        </p:nvSpPr>
        <p:spPr>
          <a:xfrm>
            <a:off x="1572775" y="2281448"/>
            <a:ext cx="6200400" cy="260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2000">
                <a:solidFill>
                  <a:schemeClr val="dk1"/>
                </a:solidFill>
                <a:highlight>
                  <a:srgbClr val="FFFFFF"/>
                </a:highlight>
                <a:latin typeface="Helvetica Neue"/>
                <a:ea typeface="Helvetica Neue"/>
                <a:cs typeface="Helvetica Neue"/>
                <a:sym typeface="Helvetica Neue"/>
              </a:rPr>
              <a:t>El "</a:t>
            </a:r>
            <a:r>
              <a:rPr lang="en-GB" sz="2000">
                <a:solidFill>
                  <a:srgbClr val="8215BC"/>
                </a:solidFill>
                <a:highlight>
                  <a:srgbClr val="FFFFFF"/>
                </a:highlight>
                <a:latin typeface="Helvetica Neue"/>
                <a:ea typeface="Helvetica Neue"/>
                <a:cs typeface="Helvetica Neue"/>
                <a:sym typeface="Helvetica Neue"/>
              </a:rPr>
              <a:t>desde</a:t>
            </a:r>
            <a:r>
              <a:rPr lang="en-GB" sz="2000">
                <a:solidFill>
                  <a:schemeClr val="dk1"/>
                </a:solidFill>
                <a:highlight>
                  <a:srgbClr val="FFFFFF"/>
                </a:highlight>
                <a:latin typeface="Helvetica Neue"/>
                <a:ea typeface="Helvetica Neue"/>
                <a:cs typeface="Helvetica Neue"/>
                <a:sym typeface="Helvetica Neue"/>
              </a:rPr>
              <a:t>" es la zona en la que se establecen los valores iniciales de las variables que controlan el ciclo.</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El "</a:t>
            </a:r>
            <a:r>
              <a:rPr lang="en-GB" sz="2000">
                <a:solidFill>
                  <a:srgbClr val="8215BC"/>
                </a:solidFill>
                <a:highlight>
                  <a:srgbClr val="FFFFFF"/>
                </a:highlight>
                <a:latin typeface="Helvetica Neue"/>
                <a:ea typeface="Helvetica Neue"/>
                <a:cs typeface="Helvetica Neue"/>
                <a:sym typeface="Helvetica Neue"/>
              </a:rPr>
              <a:t>hasta</a:t>
            </a:r>
            <a:r>
              <a:rPr lang="en-GB" sz="2000">
                <a:solidFill>
                  <a:schemeClr val="dk1"/>
                </a:solidFill>
                <a:highlight>
                  <a:srgbClr val="FFFFFF"/>
                </a:highlight>
                <a:latin typeface="Helvetica Neue"/>
                <a:ea typeface="Helvetica Neue"/>
                <a:cs typeface="Helvetica Neue"/>
                <a:sym typeface="Helvetica Neue"/>
              </a:rPr>
              <a:t>" es el único elemento que decide si se repite o se detiene el ciclo.</a:t>
            </a:r>
            <a:br>
              <a:rPr lang="en-GB" sz="2000">
                <a:solidFill>
                  <a:schemeClr val="dk1"/>
                </a:solidFill>
                <a:highlight>
                  <a:srgbClr val="FFFFFF"/>
                </a:highlight>
                <a:latin typeface="Helvetica Neue"/>
                <a:ea typeface="Helvetica Neue"/>
                <a:cs typeface="Helvetica Neue"/>
                <a:sym typeface="Helvetica Neue"/>
              </a:rPr>
            </a:br>
            <a:r>
              <a:rPr lang="en-GB" sz="2000">
                <a:solidFill>
                  <a:schemeClr val="dk1"/>
                </a:solidFill>
                <a:highlight>
                  <a:srgbClr val="FFFFFF"/>
                </a:highlight>
                <a:latin typeface="Helvetica Neue"/>
                <a:ea typeface="Helvetica Neue"/>
                <a:cs typeface="Helvetica Neue"/>
                <a:sym typeface="Helvetica Neue"/>
              </a:rPr>
              <a:t>La "</a:t>
            </a:r>
            <a:r>
              <a:rPr lang="en-GB" sz="2000">
                <a:solidFill>
                  <a:srgbClr val="8215BC"/>
                </a:solidFill>
                <a:highlight>
                  <a:srgbClr val="FFFFFF"/>
                </a:highlight>
                <a:latin typeface="Helvetica Neue"/>
                <a:ea typeface="Helvetica Neue"/>
                <a:cs typeface="Helvetica Neue"/>
                <a:sym typeface="Helvetica Neue"/>
              </a:rPr>
              <a:t>actualización</a:t>
            </a:r>
            <a:r>
              <a:rPr lang="en-GB" sz="2000">
                <a:solidFill>
                  <a:schemeClr val="dk1"/>
                </a:solidFill>
                <a:highlight>
                  <a:srgbClr val="FFFFFF"/>
                </a:highlight>
                <a:latin typeface="Helvetica Neue"/>
                <a:ea typeface="Helvetica Neue"/>
                <a:cs typeface="Helvetica Neue"/>
                <a:sym typeface="Helvetica Neue"/>
              </a:rPr>
              <a:t>" es el nuevo valor que se asigna después de cada repetición a las variables que controlan la repetición.</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6" name="Shape 236"/>
        <p:cNvGrpSpPr/>
        <p:nvPr/>
      </p:nvGrpSpPr>
      <p:grpSpPr>
        <a:xfrm>
          <a:off x="0" y="0"/>
          <a:ext cx="0" cy="0"/>
          <a:chOff x="0" y="0"/>
          <a:chExt cx="0" cy="0"/>
        </a:xfrm>
      </p:grpSpPr>
      <p:sp>
        <p:nvSpPr>
          <p:cNvPr id="237" name="Google Shape;237;p37"/>
          <p:cNvSpPr txBox="1"/>
          <p:nvPr/>
        </p:nvSpPr>
        <p:spPr>
          <a:xfrm>
            <a:off x="988725" y="31612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PRÁCTICO</a:t>
            </a:r>
            <a:endParaRPr i="1" sz="4000">
              <a:latin typeface="Anton"/>
              <a:ea typeface="Anton"/>
              <a:cs typeface="Anton"/>
              <a:sym typeface="Anton"/>
            </a:endParaRPr>
          </a:p>
        </p:txBody>
      </p:sp>
      <p:pic>
        <p:nvPicPr>
          <p:cNvPr id="238" name="Google Shape;238;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9" name="Google Shape;239;p37"/>
          <p:cNvSpPr txBox="1"/>
          <p:nvPr/>
        </p:nvSpPr>
        <p:spPr>
          <a:xfrm>
            <a:off x="2416550" y="1714600"/>
            <a:ext cx="4107300" cy="1204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0</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&lt;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10</a:t>
            </a:r>
            <a:r>
              <a:rPr lang="en-GB" sz="1600">
                <a:solidFill>
                  <a:srgbClr val="F8F8F2"/>
                </a:solidFill>
                <a:latin typeface="Courier New"/>
                <a:ea typeface="Courier New"/>
                <a:cs typeface="Courier New"/>
                <a:sym typeface="Courier New"/>
              </a:rPr>
              <a:t>; i</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(i);</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240" name="Google Shape;240;p37"/>
          <p:cNvSpPr txBox="1"/>
          <p:nvPr/>
        </p:nvSpPr>
        <p:spPr>
          <a:xfrm>
            <a:off x="1038900" y="1181206"/>
            <a:ext cx="7066200" cy="53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En el siguiente ejemplo utilizamos un for para contar de 0 a 9.</a:t>
            </a:r>
            <a:endParaRPr i="1" sz="2000">
              <a:solidFill>
                <a:schemeClr val="dk1"/>
              </a:solidFill>
              <a:latin typeface="Helvetica Neue"/>
              <a:ea typeface="Helvetica Neue"/>
              <a:cs typeface="Helvetica Neue"/>
              <a:sym typeface="Helvetica Neue"/>
            </a:endParaRPr>
          </a:p>
        </p:txBody>
      </p:sp>
      <p:sp>
        <p:nvSpPr>
          <p:cNvPr id="241" name="Google Shape;241;p37"/>
          <p:cNvSpPr txBox="1"/>
          <p:nvPr/>
        </p:nvSpPr>
        <p:spPr>
          <a:xfrm>
            <a:off x="1038900" y="3100681"/>
            <a:ext cx="7066200" cy="53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Ahora usamos for para contar de 1 a 10.</a:t>
            </a:r>
            <a:endParaRPr i="1" sz="2000">
              <a:solidFill>
                <a:schemeClr val="dk1"/>
              </a:solidFill>
              <a:latin typeface="Helvetica Neue"/>
              <a:ea typeface="Helvetica Neue"/>
              <a:cs typeface="Helvetica Neue"/>
              <a:sym typeface="Helvetica Neue"/>
            </a:endParaRPr>
          </a:p>
        </p:txBody>
      </p:sp>
      <p:sp>
        <p:nvSpPr>
          <p:cNvPr id="242" name="Google Shape;242;p37"/>
          <p:cNvSpPr txBox="1"/>
          <p:nvPr/>
        </p:nvSpPr>
        <p:spPr>
          <a:xfrm>
            <a:off x="2319750" y="3634075"/>
            <a:ext cx="4504500" cy="1204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&lt;=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10</a:t>
            </a:r>
            <a:r>
              <a:rPr lang="en-GB" sz="1600">
                <a:solidFill>
                  <a:srgbClr val="F8F8F2"/>
                </a:solidFill>
                <a:latin typeface="Courier New"/>
                <a:ea typeface="Courier New"/>
                <a:cs typeface="Courier New"/>
                <a:sym typeface="Courier New"/>
              </a:rPr>
              <a:t>; i</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(i);</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6" name="Shape 246"/>
        <p:cNvGrpSpPr/>
        <p:nvPr/>
      </p:nvGrpSpPr>
      <p:grpSpPr>
        <a:xfrm>
          <a:off x="0" y="0"/>
          <a:ext cx="0" cy="0"/>
          <a:chOff x="0" y="0"/>
          <a:chExt cx="0" cy="0"/>
        </a:xfrm>
      </p:grpSpPr>
      <p:sp>
        <p:nvSpPr>
          <p:cNvPr id="247" name="Google Shape;247;p38"/>
          <p:cNvSpPr txBox="1"/>
          <p:nvPr/>
        </p:nvSpPr>
        <p:spPr>
          <a:xfrm>
            <a:off x="988725" y="31612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APLICADO FOR (1): TABLAS</a:t>
            </a:r>
            <a:endParaRPr i="1" sz="4000">
              <a:latin typeface="Anton"/>
              <a:ea typeface="Anton"/>
              <a:cs typeface="Anton"/>
              <a:sym typeface="Anton"/>
            </a:endParaRPr>
          </a:p>
        </p:txBody>
      </p:sp>
      <p:pic>
        <p:nvPicPr>
          <p:cNvPr id="248" name="Google Shape;248;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9" name="Google Shape;249;p38"/>
          <p:cNvSpPr txBox="1"/>
          <p:nvPr/>
        </p:nvSpPr>
        <p:spPr>
          <a:xfrm>
            <a:off x="178800" y="1809275"/>
            <a:ext cx="8786400" cy="2766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50000"/>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 Solicitamos un valor al usuario</a:t>
            </a:r>
            <a:endParaRPr>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ingresarNumero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parseInt</a:t>
            </a:r>
            <a:r>
              <a:rPr lang="en-GB" sz="1600">
                <a:solidFill>
                  <a:srgbClr val="F8F8F2"/>
                </a:solidFill>
                <a:latin typeface="Courier New"/>
                <a:ea typeface="Courier New"/>
                <a:cs typeface="Courier New"/>
                <a:sym typeface="Courier New"/>
              </a:rPr>
              <a:t>(</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Numero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300">
                <a:solidFill>
                  <a:srgbClr val="6272A4"/>
                </a:solidFill>
                <a:latin typeface="Courier New"/>
                <a:ea typeface="Courier New"/>
                <a:cs typeface="Courier New"/>
                <a:sym typeface="Courier New"/>
              </a:rPr>
              <a:t>// En cada repetición, calculamos el número ingresado x el número de repetición (i)</a:t>
            </a:r>
            <a:endParaRPr sz="1300">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&lt;=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10</a:t>
            </a:r>
            <a:r>
              <a:rPr lang="en-GB" sz="1600">
                <a:solidFill>
                  <a:srgbClr val="F8F8F2"/>
                </a:solidFill>
                <a:latin typeface="Courier New"/>
                <a:ea typeface="Courier New"/>
                <a:cs typeface="Courier New"/>
                <a:sym typeface="Courier New"/>
              </a:rPr>
              <a:t>; i</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ingresarNumero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i ;</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(ingresarNumero </a:t>
            </a:r>
            <a:r>
              <a:rPr lang="en-GB" sz="1600">
                <a:solidFill>
                  <a:srgbClr val="FF79C6"/>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 X </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 = </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resultado);</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600">
              <a:solidFill>
                <a:srgbClr val="6272A4"/>
              </a:solidFill>
              <a:highlight>
                <a:srgbClr val="282A36"/>
              </a:highlight>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250" name="Google Shape;250;p38"/>
          <p:cNvSpPr txBox="1"/>
          <p:nvPr/>
        </p:nvSpPr>
        <p:spPr>
          <a:xfrm>
            <a:off x="1038900" y="1181206"/>
            <a:ext cx="7066200" cy="53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Algoritmo para calcular la tabla de multiplicar de un número.</a:t>
            </a:r>
            <a:endParaRPr i="1" sz="2000">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4" name="Shape 254"/>
        <p:cNvGrpSpPr/>
        <p:nvPr/>
      </p:nvGrpSpPr>
      <p:grpSpPr>
        <a:xfrm>
          <a:off x="0" y="0"/>
          <a:ext cx="0" cy="0"/>
          <a:chOff x="0" y="0"/>
          <a:chExt cx="0" cy="0"/>
        </a:xfrm>
      </p:grpSpPr>
      <p:sp>
        <p:nvSpPr>
          <p:cNvPr id="255" name="Google Shape;255;p39"/>
          <p:cNvSpPr txBox="1"/>
          <p:nvPr/>
        </p:nvSpPr>
        <p:spPr>
          <a:xfrm>
            <a:off x="988725" y="31612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APLICADO FOR (2): TURNOS</a:t>
            </a:r>
            <a:endParaRPr i="1" sz="4000">
              <a:latin typeface="Anton"/>
              <a:ea typeface="Anton"/>
              <a:cs typeface="Anton"/>
              <a:sym typeface="Anton"/>
            </a:endParaRPr>
          </a:p>
        </p:txBody>
      </p:sp>
      <p:pic>
        <p:nvPicPr>
          <p:cNvPr id="256" name="Google Shape;256;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7" name="Google Shape;257;p39"/>
          <p:cNvSpPr txBox="1"/>
          <p:nvPr/>
        </p:nvSpPr>
        <p:spPr>
          <a:xfrm>
            <a:off x="178800" y="1809275"/>
            <a:ext cx="8786400" cy="2766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50000"/>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&lt;=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 i</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a:solidFill>
                  <a:srgbClr val="F8F8F2"/>
                </a:solidFill>
                <a:latin typeface="Courier New"/>
                <a:ea typeface="Courier New"/>
                <a:cs typeface="Courier New"/>
                <a:sym typeface="Courier New"/>
              </a:rPr>
              <a:t> </a:t>
            </a:r>
            <a:r>
              <a:rPr lang="en-GB">
                <a:solidFill>
                  <a:srgbClr val="6272A4"/>
                </a:solidFill>
                <a:latin typeface="Courier New"/>
                <a:ea typeface="Courier New"/>
                <a:cs typeface="Courier New"/>
                <a:sym typeface="Courier New"/>
              </a:rPr>
              <a:t>// En cada repetición solicitamos un nombre.</a:t>
            </a:r>
            <a:endParaRPr>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ingresarNombre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a:solidFill>
                  <a:srgbClr val="F8F8F2"/>
                </a:solidFill>
                <a:latin typeface="Courier New"/>
                <a:ea typeface="Courier New"/>
                <a:cs typeface="Courier New"/>
                <a:sym typeface="Courier New"/>
              </a:rPr>
              <a:t>    </a:t>
            </a:r>
            <a:r>
              <a:rPr lang="en-GB">
                <a:solidFill>
                  <a:srgbClr val="6272A4"/>
                </a:solidFill>
                <a:latin typeface="Courier New"/>
                <a:ea typeface="Courier New"/>
                <a:cs typeface="Courier New"/>
                <a:sym typeface="Courier New"/>
              </a:rPr>
              <a:t>// Informamos el turno asignado usando el número de repetición (i).</a:t>
            </a:r>
            <a:endParaRPr>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 Turno  N° </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i</a:t>
            </a:r>
            <a:r>
              <a:rPr lang="en-GB" sz="1600">
                <a:solidFill>
                  <a:srgbClr val="FF79C6"/>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 Nombre: </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ingresarNombre);</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a:solidFill>
                <a:srgbClr val="6272A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600">
              <a:solidFill>
                <a:srgbClr val="6272A4"/>
              </a:solidFill>
              <a:highlight>
                <a:srgbClr val="282A36"/>
              </a:highlight>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258" name="Google Shape;258;p39"/>
          <p:cNvSpPr txBox="1"/>
          <p:nvPr/>
        </p:nvSpPr>
        <p:spPr>
          <a:xfrm>
            <a:off x="1038900" y="1181206"/>
            <a:ext cx="7066200" cy="53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Algoritmo para dar turno del 1 al 20 a los nombres ingresados</a:t>
            </a:r>
            <a:endParaRPr i="1" sz="2000">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nvSpPr>
        <p:spPr>
          <a:xfrm>
            <a:off x="503075" y="968626"/>
            <a:ext cx="8308500" cy="1535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highlight>
                  <a:srgbClr val="FFFFFF"/>
                </a:highlight>
                <a:latin typeface="Helvetica Neue"/>
                <a:ea typeface="Helvetica Neue"/>
                <a:cs typeface="Helvetica Neue"/>
                <a:sym typeface="Helvetica Neue"/>
              </a:rPr>
              <a:t>A veces, cuando escribimos una estructura for, necesitamos que bajo cierta condición el ciclo se interrumpa. Para eso se utiliza la sentencia break;</a:t>
            </a:r>
            <a:endParaRPr sz="19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lang="en-GB" sz="1900">
                <a:solidFill>
                  <a:schemeClr val="dk1"/>
                </a:solidFill>
                <a:highlight>
                  <a:schemeClr val="lt1"/>
                </a:highlight>
                <a:latin typeface="Helvetica Neue"/>
                <a:ea typeface="Helvetica Neue"/>
                <a:cs typeface="Helvetica Neue"/>
                <a:sym typeface="Helvetica Neue"/>
              </a:rPr>
              <a:t>Al escribir esa línea dentro de un ciclo for, el mismo se interrumpirá como si hubiera finalizado.</a:t>
            </a:r>
            <a:endParaRPr sz="1900">
              <a:solidFill>
                <a:schemeClr val="dk1"/>
              </a:solidFill>
              <a:highlight>
                <a:srgbClr val="FFFFFF"/>
              </a:highlight>
              <a:latin typeface="Helvetica Neue"/>
              <a:ea typeface="Helvetica Neue"/>
              <a:cs typeface="Helvetica Neue"/>
              <a:sym typeface="Helvetica Neue"/>
            </a:endParaRPr>
          </a:p>
        </p:txBody>
      </p:sp>
      <p:sp>
        <p:nvSpPr>
          <p:cNvPr id="264" name="Google Shape;264;p40"/>
          <p:cNvSpPr txBox="1"/>
          <p:nvPr/>
        </p:nvSpPr>
        <p:spPr>
          <a:xfrm>
            <a:off x="1671825" y="294364"/>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SENTENCIA BREAK</a:t>
            </a:r>
            <a:endParaRPr i="1" sz="4500">
              <a:latin typeface="Anton"/>
              <a:ea typeface="Anton"/>
              <a:cs typeface="Anton"/>
              <a:sym typeface="Anton"/>
            </a:endParaRPr>
          </a:p>
        </p:txBody>
      </p:sp>
      <p:sp>
        <p:nvSpPr>
          <p:cNvPr id="265" name="Google Shape;265;p40"/>
          <p:cNvSpPr txBox="1"/>
          <p:nvPr/>
        </p:nvSpPr>
        <p:spPr>
          <a:xfrm>
            <a:off x="1503525" y="2441225"/>
            <a:ext cx="6837600" cy="2486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&lt;=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10</a:t>
            </a:r>
            <a:r>
              <a:rPr lang="en-GB" sz="1600">
                <a:solidFill>
                  <a:srgbClr val="F8F8F2"/>
                </a:solidFill>
                <a:latin typeface="Courier New"/>
                <a:ea typeface="Courier New"/>
                <a:cs typeface="Courier New"/>
                <a:sym typeface="Courier New"/>
              </a:rPr>
              <a:t>; i</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//Si la variable i es igual 5 interrumpo el for. </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if</a:t>
            </a:r>
            <a:r>
              <a:rPr lang="en-GB" sz="1600">
                <a:solidFill>
                  <a:srgbClr val="F8F8F2"/>
                </a:solidFill>
                <a:latin typeface="Courier New"/>
                <a:ea typeface="Courier New"/>
                <a:cs typeface="Courier New"/>
                <a:sym typeface="Courier New"/>
              </a:rPr>
              <a:t>(i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break</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(i);</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pic>
        <p:nvPicPr>
          <p:cNvPr id="266" name="Google Shape;266;p40"/>
          <p:cNvPicPr preferRelativeResize="0"/>
          <p:nvPr/>
        </p:nvPicPr>
        <p:blipFill>
          <a:blip r:embed="rId3">
            <a:alphaModFix/>
          </a:blip>
          <a:stretch>
            <a:fillRect/>
          </a:stretch>
        </p:blipFill>
        <p:spPr>
          <a:xfrm>
            <a:off x="7578500" y="474457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nvSpPr>
        <p:spPr>
          <a:xfrm>
            <a:off x="446000" y="1196491"/>
            <a:ext cx="8308500" cy="196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A veces, cuando escribimos una estructura for, necesitamos que bajo cierta condición, el ciclo saltee esa repetición y siga con la próxima. Para eso se utiliza la sentencia continue;</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p:txBody>
      </p:sp>
      <p:sp>
        <p:nvSpPr>
          <p:cNvPr id="272" name="Google Shape;272;p41"/>
          <p:cNvSpPr txBox="1"/>
          <p:nvPr/>
        </p:nvSpPr>
        <p:spPr>
          <a:xfrm>
            <a:off x="1671825" y="294364"/>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SENTENCIA CONTINUE</a:t>
            </a:r>
            <a:endParaRPr i="1" sz="4500">
              <a:latin typeface="Anton"/>
              <a:ea typeface="Anton"/>
              <a:cs typeface="Anton"/>
              <a:sym typeface="Anton"/>
            </a:endParaRPr>
          </a:p>
        </p:txBody>
      </p:sp>
      <p:sp>
        <p:nvSpPr>
          <p:cNvPr id="273" name="Google Shape;273;p41"/>
          <p:cNvSpPr txBox="1"/>
          <p:nvPr/>
        </p:nvSpPr>
        <p:spPr>
          <a:xfrm>
            <a:off x="657550" y="2509725"/>
            <a:ext cx="7849500" cy="2480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for</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a:t>
            </a:r>
            <a:r>
              <a:rPr lang="en-GB" sz="1600">
                <a:solidFill>
                  <a:srgbClr val="F8F8F2"/>
                </a:solidFill>
                <a:latin typeface="Courier New"/>
                <a:ea typeface="Courier New"/>
                <a:cs typeface="Courier New"/>
                <a:sym typeface="Courier New"/>
              </a:rPr>
              <a:t>; i </a:t>
            </a:r>
            <a:r>
              <a:rPr lang="en-GB" sz="1600">
                <a:solidFill>
                  <a:srgbClr val="FF79C6"/>
                </a:solidFill>
                <a:latin typeface="Courier New"/>
                <a:ea typeface="Courier New"/>
                <a:cs typeface="Courier New"/>
                <a:sym typeface="Courier New"/>
              </a:rPr>
              <a:t>&lt;=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10</a:t>
            </a:r>
            <a:r>
              <a:rPr lang="en-GB" sz="1600">
                <a:solidFill>
                  <a:srgbClr val="F8F8F2"/>
                </a:solidFill>
                <a:latin typeface="Courier New"/>
                <a:ea typeface="Courier New"/>
                <a:cs typeface="Courier New"/>
                <a:sym typeface="Courier New"/>
              </a:rPr>
              <a:t>; i</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a:solidFill>
                  <a:srgbClr val="F8F8F2"/>
                </a:solidFill>
                <a:latin typeface="Courier New"/>
                <a:ea typeface="Courier New"/>
                <a:cs typeface="Courier New"/>
                <a:sym typeface="Courier New"/>
              </a:rPr>
              <a:t>   </a:t>
            </a:r>
            <a:r>
              <a:rPr lang="en-GB">
                <a:solidFill>
                  <a:srgbClr val="6272A4"/>
                </a:solidFill>
                <a:latin typeface="Courier New"/>
                <a:ea typeface="Courier New"/>
                <a:cs typeface="Courier New"/>
                <a:sym typeface="Courier New"/>
              </a:rPr>
              <a:t>//Si la variable i es 5, no se interpreta la repetición</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if</a:t>
            </a:r>
            <a:r>
              <a:rPr lang="en-GB" sz="1600">
                <a:solidFill>
                  <a:srgbClr val="F8F8F2"/>
                </a:solidFill>
                <a:latin typeface="Courier New"/>
                <a:ea typeface="Courier New"/>
                <a:cs typeface="Courier New"/>
                <a:sym typeface="Courier New"/>
              </a:rPr>
              <a:t>(i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continue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(i);</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300">
              <a:solidFill>
                <a:srgbClr val="C678DD"/>
              </a:solidFill>
              <a:latin typeface="Courier New"/>
              <a:ea typeface="Courier New"/>
              <a:cs typeface="Courier New"/>
              <a:sym typeface="Courier New"/>
            </a:endParaRPr>
          </a:p>
        </p:txBody>
      </p:sp>
      <p:pic>
        <p:nvPicPr>
          <p:cNvPr id="274" name="Google Shape;274;p41"/>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278" name="Shape 278"/>
        <p:cNvGrpSpPr/>
        <p:nvPr/>
      </p:nvGrpSpPr>
      <p:grpSpPr>
        <a:xfrm>
          <a:off x="0" y="0"/>
          <a:ext cx="0" cy="0"/>
          <a:chOff x="0" y="0"/>
          <a:chExt cx="0" cy="0"/>
        </a:xfrm>
      </p:grpSpPr>
      <p:sp>
        <p:nvSpPr>
          <p:cNvPr id="279" name="Google Shape;279;p42"/>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i="1" sz="3600">
              <a:solidFill>
                <a:srgbClr val="121212"/>
              </a:solidFill>
              <a:latin typeface="Anton"/>
              <a:ea typeface="Anton"/>
              <a:cs typeface="Anton"/>
              <a:sym typeface="Anton"/>
            </a:endParaRPr>
          </a:p>
        </p:txBody>
      </p:sp>
      <p:pic>
        <p:nvPicPr>
          <p:cNvPr id="280" name="Google Shape;280;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81" name="Google Shape;281;p42"/>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43"/>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07" name="Google Shape;107;p2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08" name="Google Shape;108;p2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0" name="Shape 290"/>
        <p:cNvGrpSpPr/>
        <p:nvPr/>
      </p:nvGrpSpPr>
      <p:grpSpPr>
        <a:xfrm>
          <a:off x="0" y="0"/>
          <a:ext cx="0" cy="0"/>
          <a:chOff x="0" y="0"/>
          <a:chExt cx="0" cy="0"/>
        </a:xfrm>
      </p:grpSpPr>
      <p:sp>
        <p:nvSpPr>
          <p:cNvPr id="291" name="Google Shape;291;p44"/>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WHILE</a:t>
            </a:r>
            <a:endParaRPr i="1" sz="3600">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nvSpPr>
        <p:spPr>
          <a:xfrm>
            <a:off x="1671825" y="44042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WHILE</a:t>
            </a:r>
            <a:endParaRPr i="1" sz="4500">
              <a:latin typeface="Anton"/>
              <a:ea typeface="Anton"/>
              <a:cs typeface="Anton"/>
              <a:sym typeface="Anton"/>
            </a:endParaRPr>
          </a:p>
        </p:txBody>
      </p:sp>
      <p:sp>
        <p:nvSpPr>
          <p:cNvPr id="297" name="Google Shape;297;p45"/>
          <p:cNvSpPr txBox="1"/>
          <p:nvPr/>
        </p:nvSpPr>
        <p:spPr>
          <a:xfrm>
            <a:off x="1088150" y="1309725"/>
            <a:ext cx="7066200" cy="228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La estructura </a:t>
            </a:r>
            <a:r>
              <a:rPr i="1" lang="en-GB" sz="2000">
                <a:solidFill>
                  <a:schemeClr val="dk1"/>
                </a:solidFill>
                <a:latin typeface="Helvetica Neue"/>
                <a:ea typeface="Helvetica Neue"/>
                <a:cs typeface="Helvetica Neue"/>
                <a:sym typeface="Helvetica Neue"/>
              </a:rPr>
              <a:t>while</a:t>
            </a:r>
            <a:r>
              <a:rPr i="1" lang="en-GB" sz="1300">
                <a:solidFill>
                  <a:schemeClr val="dk1"/>
                </a:solidFill>
                <a:latin typeface="Helvetica Neue"/>
                <a:ea typeface="Helvetica Neue"/>
                <a:cs typeface="Helvetica Neue"/>
                <a:sym typeface="Helvetica Neue"/>
              </a:rPr>
              <a:t> </a:t>
            </a:r>
            <a:r>
              <a:rPr lang="en-GB" sz="2000">
                <a:solidFill>
                  <a:schemeClr val="dk1"/>
                </a:solidFill>
                <a:highlight>
                  <a:srgbClr val="FFFFFF"/>
                </a:highlight>
                <a:latin typeface="Helvetica Neue"/>
                <a:ea typeface="Helvetica Neue"/>
                <a:cs typeface="Helvetica Neue"/>
                <a:sym typeface="Helvetica Neue"/>
              </a:rPr>
              <a:t>permite crear bucles que se ejecutan </a:t>
            </a:r>
            <a:r>
              <a:rPr lang="en-GB" sz="2000">
                <a:solidFill>
                  <a:schemeClr val="dk1"/>
                </a:solidFill>
                <a:highlight>
                  <a:srgbClr val="E0FF00"/>
                </a:highlight>
                <a:latin typeface="Helvetica Neue"/>
                <a:ea typeface="Helvetica Neue"/>
                <a:cs typeface="Helvetica Neue"/>
                <a:sym typeface="Helvetica Neue"/>
              </a:rPr>
              <a:t>ninguna o más veces</a:t>
            </a:r>
            <a:r>
              <a:rPr lang="en-GB" sz="2000">
                <a:solidFill>
                  <a:schemeClr val="dk1"/>
                </a:solidFill>
                <a:highlight>
                  <a:srgbClr val="FFFFFF"/>
                </a:highlight>
                <a:latin typeface="Helvetica Neue"/>
                <a:ea typeface="Helvetica Neue"/>
                <a:cs typeface="Helvetica Neue"/>
                <a:sym typeface="Helvetica Neue"/>
              </a:rPr>
              <a:t>, dependiendo de la condición indicada.</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El funcionamiento del bucle </a:t>
            </a:r>
            <a:r>
              <a:rPr i="1" lang="en-GB" sz="2000">
                <a:solidFill>
                  <a:schemeClr val="dk1"/>
                </a:solidFill>
                <a:latin typeface="Helvetica Neue"/>
                <a:ea typeface="Helvetica Neue"/>
                <a:cs typeface="Helvetica Neue"/>
                <a:sym typeface="Helvetica Neue"/>
              </a:rPr>
              <a:t>while </a:t>
            </a:r>
            <a:r>
              <a:rPr lang="en-GB" sz="2000">
                <a:solidFill>
                  <a:schemeClr val="dk1"/>
                </a:solidFill>
                <a:highlight>
                  <a:srgbClr val="FFFFFF"/>
                </a:highlight>
                <a:latin typeface="Helvetica Neue"/>
                <a:ea typeface="Helvetica Neue"/>
                <a:cs typeface="Helvetica Neue"/>
                <a:sym typeface="Helvetica Neue"/>
              </a:rPr>
              <a:t>se resume en: </a:t>
            </a:r>
            <a:r>
              <a:rPr i="1" lang="en-GB" sz="2000">
                <a:solidFill>
                  <a:schemeClr val="dk1"/>
                </a:solidFill>
                <a:highlight>
                  <a:srgbClr val="E0FF00"/>
                </a:highlight>
                <a:latin typeface="Helvetica Neue"/>
                <a:ea typeface="Helvetica Neue"/>
                <a:cs typeface="Helvetica Neue"/>
                <a:sym typeface="Helvetica Neue"/>
              </a:rPr>
              <a:t>mientras se cumpla la condición indicada, repite indefinidamente las instrucciones incluidas dentro del bucle</a:t>
            </a:r>
            <a:r>
              <a:rPr lang="en-GB" sz="2000">
                <a:solidFill>
                  <a:schemeClr val="dk1"/>
                </a:solidFill>
                <a:highlight>
                  <a:srgbClr val="FFFFFF"/>
                </a:highlight>
                <a:latin typeface="Helvetica Neue"/>
                <a:ea typeface="Helvetica Neue"/>
                <a:cs typeface="Helvetica Neue"/>
                <a:sym typeface="Helvetica Neue"/>
              </a:rPr>
              <a:t>.</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i="1" sz="2000">
              <a:solidFill>
                <a:srgbClr val="E8E7E3"/>
              </a:solidFill>
              <a:highlight>
                <a:srgbClr val="990000"/>
              </a:highlight>
              <a:latin typeface="Helvetica Neue"/>
              <a:ea typeface="Helvetica Neue"/>
              <a:cs typeface="Helvetica Neue"/>
              <a:sym typeface="Helvetica Neue"/>
            </a:endParaRPr>
          </a:p>
        </p:txBody>
      </p:sp>
      <p:pic>
        <p:nvPicPr>
          <p:cNvPr id="298" name="Google Shape;298;p45"/>
          <p:cNvPicPr preferRelativeResize="0"/>
          <p:nvPr/>
        </p:nvPicPr>
        <p:blipFill>
          <a:blip r:embed="rId3">
            <a:alphaModFix/>
          </a:blip>
          <a:stretch>
            <a:fillRect/>
          </a:stretch>
        </p:blipFill>
        <p:spPr>
          <a:xfrm>
            <a:off x="7420650" y="4749750"/>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nvSpPr>
        <p:spPr>
          <a:xfrm>
            <a:off x="1671825" y="44042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WHILE</a:t>
            </a:r>
            <a:endParaRPr i="1" sz="4500">
              <a:latin typeface="Anton"/>
              <a:ea typeface="Anton"/>
              <a:cs typeface="Anton"/>
              <a:sym typeface="Anton"/>
            </a:endParaRPr>
          </a:p>
        </p:txBody>
      </p:sp>
      <p:sp>
        <p:nvSpPr>
          <p:cNvPr id="304" name="Google Shape;304;p46"/>
          <p:cNvSpPr txBox="1"/>
          <p:nvPr/>
        </p:nvSpPr>
        <p:spPr>
          <a:xfrm>
            <a:off x="1544000" y="2344650"/>
            <a:ext cx="6154500" cy="1490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repetir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true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while</a:t>
            </a:r>
            <a:r>
              <a:rPr lang="en-GB" sz="1600">
                <a:solidFill>
                  <a:srgbClr val="F8F8F2"/>
                </a:solidFill>
                <a:latin typeface="Courier New"/>
                <a:ea typeface="Courier New"/>
                <a:cs typeface="Courier New"/>
                <a:sym typeface="Courier New"/>
              </a:rPr>
              <a:t>(repetir){</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Al infinito y...¡Más allá!</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
        <p:nvSpPr>
          <p:cNvPr id="305" name="Google Shape;305;p46"/>
          <p:cNvSpPr txBox="1"/>
          <p:nvPr/>
        </p:nvSpPr>
        <p:spPr>
          <a:xfrm>
            <a:off x="1088150" y="1429525"/>
            <a:ext cx="7066200" cy="76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highlight>
                  <a:schemeClr val="accent6"/>
                </a:highlight>
                <a:latin typeface="Helvetica Neue"/>
                <a:ea typeface="Helvetica Neue"/>
                <a:cs typeface="Helvetica Neue"/>
                <a:sym typeface="Helvetica Neue"/>
              </a:rPr>
              <a:t>Ejemplo de repetición infinita:</a:t>
            </a:r>
            <a:endParaRPr i="1" sz="2000">
              <a:highlight>
                <a:schemeClr val="accent6"/>
              </a:highlight>
              <a:latin typeface="Helvetica Neue"/>
              <a:ea typeface="Helvetica Neue"/>
              <a:cs typeface="Helvetica Neue"/>
              <a:sym typeface="Helvetica Neue"/>
            </a:endParaRPr>
          </a:p>
        </p:txBody>
      </p:sp>
      <p:pic>
        <p:nvPicPr>
          <p:cNvPr id="306" name="Google Shape;306;p46"/>
          <p:cNvPicPr preferRelativeResize="0"/>
          <p:nvPr/>
        </p:nvPicPr>
        <p:blipFill rotWithShape="1">
          <a:blip r:embed="rId3">
            <a:alphaModFix/>
          </a:blip>
          <a:srcRect b="54914" l="0" r="2685" t="0"/>
          <a:stretch/>
        </p:blipFill>
        <p:spPr>
          <a:xfrm>
            <a:off x="4869700" y="2453400"/>
            <a:ext cx="3930300" cy="330675"/>
          </a:xfrm>
          <a:prstGeom prst="rect">
            <a:avLst/>
          </a:prstGeom>
          <a:noFill/>
          <a:ln>
            <a:noFill/>
          </a:ln>
          <a:effectLst>
            <a:outerShdw blurRad="57150" rotWithShape="0" algn="bl" dir="5400000" dist="19050">
              <a:srgbClr val="000000">
                <a:alpha val="50000"/>
              </a:srgbClr>
            </a:outerShdw>
          </a:effectLst>
        </p:spPr>
      </p:pic>
      <p:pic>
        <p:nvPicPr>
          <p:cNvPr id="307" name="Google Shape;307;p46"/>
          <p:cNvPicPr preferRelativeResize="0"/>
          <p:nvPr/>
        </p:nvPicPr>
        <p:blipFill>
          <a:blip r:embed="rId4">
            <a:alphaModFix/>
          </a:blip>
          <a:stretch>
            <a:fillRect/>
          </a:stretch>
        </p:blipFill>
        <p:spPr>
          <a:xfrm>
            <a:off x="7420650" y="4749750"/>
            <a:ext cx="1186526" cy="33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3" name="Google Shape;313;p47"/>
          <p:cNvSpPr txBox="1"/>
          <p:nvPr/>
        </p:nvSpPr>
        <p:spPr>
          <a:xfrm>
            <a:off x="724525" y="1612325"/>
            <a:ext cx="8060400" cy="2571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un dato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a:solidFill>
                  <a:srgbClr val="6272A4"/>
                </a:solidFill>
                <a:latin typeface="Courier New"/>
                <a:ea typeface="Courier New"/>
                <a:cs typeface="Courier New"/>
                <a:sym typeface="Courier New"/>
              </a:rPr>
              <a:t>//Repetimos con While hasta que el usuario ingresa "ESC"</a:t>
            </a:r>
            <a:endParaRPr>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while</a:t>
            </a:r>
            <a:r>
              <a:rPr lang="en-GB" sz="1600">
                <a:solidFill>
                  <a:srgbClr val="F8F8F2"/>
                </a:solidFill>
                <a:latin typeface="Courier New"/>
                <a:ea typeface="Courier New"/>
                <a:cs typeface="Courier New"/>
                <a:sym typeface="Courier New"/>
              </a:rPr>
              <a:t>(entrada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ESC</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usuario ingresó </a:t>
            </a:r>
            <a:r>
              <a:rPr lang="en-GB" sz="1600">
                <a:solidFill>
                  <a:srgbClr val="E9F284"/>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entrada);</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6272A4"/>
                </a:solidFill>
                <a:latin typeface="Courier New"/>
                <a:ea typeface="Courier New"/>
                <a:cs typeface="Courier New"/>
                <a:sym typeface="Courier New"/>
              </a:rPr>
              <a:t>//Volvemos a solicitar un dato. En la </a:t>
            </a:r>
            <a:r>
              <a:rPr lang="en-GB" sz="1200">
                <a:solidFill>
                  <a:srgbClr val="6272A4"/>
                </a:solidFill>
                <a:latin typeface="Courier New"/>
                <a:ea typeface="Courier New"/>
                <a:cs typeface="Courier New"/>
                <a:sym typeface="Courier New"/>
              </a:rPr>
              <a:t>próxima</a:t>
            </a:r>
            <a:r>
              <a:rPr lang="en-GB" sz="1200">
                <a:solidFill>
                  <a:srgbClr val="6272A4"/>
                </a:solidFill>
                <a:latin typeface="Courier New"/>
                <a:ea typeface="Courier New"/>
                <a:cs typeface="Courier New"/>
                <a:sym typeface="Courier New"/>
              </a:rPr>
              <a:t> iteración se </a:t>
            </a:r>
            <a:r>
              <a:rPr lang="en-GB" sz="1200">
                <a:solidFill>
                  <a:srgbClr val="6272A4"/>
                </a:solidFill>
                <a:latin typeface="Courier New"/>
                <a:ea typeface="Courier New"/>
                <a:cs typeface="Courier New"/>
                <a:sym typeface="Courier New"/>
              </a:rPr>
              <a:t>evalúa</a:t>
            </a:r>
            <a:r>
              <a:rPr lang="en-GB" sz="1200">
                <a:solidFill>
                  <a:srgbClr val="6272A4"/>
                </a:solidFill>
                <a:latin typeface="Courier New"/>
                <a:ea typeface="Courier New"/>
                <a:cs typeface="Courier New"/>
                <a:sym typeface="Courier New"/>
              </a:rPr>
              <a:t> si no es ESC.</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entrada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otro dato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
        <p:nvSpPr>
          <p:cNvPr id="314" name="Google Shape;314;p47"/>
          <p:cNvSpPr txBox="1"/>
          <p:nvPr/>
        </p:nvSpPr>
        <p:spPr>
          <a:xfrm>
            <a:off x="1067125" y="14782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APLICADO WHILE: ESC</a:t>
            </a:r>
            <a:endParaRPr i="1" sz="4000">
              <a:latin typeface="Anton"/>
              <a:ea typeface="Anton"/>
              <a:cs typeface="Anton"/>
              <a:sym typeface="Anton"/>
            </a:endParaRPr>
          </a:p>
        </p:txBody>
      </p:sp>
      <p:sp>
        <p:nvSpPr>
          <p:cNvPr id="315" name="Google Shape;315;p47"/>
          <p:cNvSpPr txBox="1"/>
          <p:nvPr/>
        </p:nvSpPr>
        <p:spPr>
          <a:xfrm>
            <a:off x="546950" y="1065500"/>
            <a:ext cx="8509500" cy="53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Algoritmo que solicita una entrada al usuario hasta que ingresa “ESC”</a:t>
            </a:r>
            <a:endParaRPr i="1" sz="2000">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nvSpPr>
        <p:spPr>
          <a:xfrm>
            <a:off x="1671825" y="44042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DO...W</a:t>
            </a:r>
            <a:r>
              <a:rPr i="1" lang="en-GB" sz="4500">
                <a:latin typeface="Anton"/>
                <a:ea typeface="Anton"/>
                <a:cs typeface="Anton"/>
                <a:sym typeface="Anton"/>
              </a:rPr>
              <a:t>HILE</a:t>
            </a:r>
            <a:endParaRPr i="1" sz="4500">
              <a:latin typeface="Anton"/>
              <a:ea typeface="Anton"/>
              <a:cs typeface="Anton"/>
              <a:sym typeface="Anton"/>
            </a:endParaRPr>
          </a:p>
        </p:txBody>
      </p:sp>
      <p:sp>
        <p:nvSpPr>
          <p:cNvPr id="321" name="Google Shape;321;p48"/>
          <p:cNvSpPr txBox="1"/>
          <p:nvPr/>
        </p:nvSpPr>
        <p:spPr>
          <a:xfrm>
            <a:off x="1088150" y="1309725"/>
            <a:ext cx="7066200" cy="228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La estructura do..</a:t>
            </a:r>
            <a:r>
              <a:rPr i="1" lang="en-GB" sz="2000">
                <a:solidFill>
                  <a:schemeClr val="dk1"/>
                </a:solidFill>
                <a:latin typeface="Helvetica Neue"/>
                <a:ea typeface="Helvetica Neue"/>
                <a:cs typeface="Helvetica Neue"/>
                <a:sym typeface="Helvetica Neue"/>
              </a:rPr>
              <a:t>while</a:t>
            </a:r>
            <a:r>
              <a:rPr i="1" lang="en-GB" sz="1300">
                <a:solidFill>
                  <a:schemeClr val="dk1"/>
                </a:solidFill>
                <a:latin typeface="Helvetica Neue"/>
                <a:ea typeface="Helvetica Neue"/>
                <a:cs typeface="Helvetica Neue"/>
                <a:sym typeface="Helvetica Neue"/>
              </a:rPr>
              <a:t> </a:t>
            </a:r>
            <a:r>
              <a:rPr lang="en-GB" sz="2000">
                <a:solidFill>
                  <a:schemeClr val="dk1"/>
                </a:solidFill>
                <a:highlight>
                  <a:srgbClr val="FFFFFF"/>
                </a:highlight>
                <a:latin typeface="Helvetica Neue"/>
                <a:ea typeface="Helvetica Neue"/>
                <a:cs typeface="Helvetica Neue"/>
                <a:sym typeface="Helvetica Neue"/>
              </a:rPr>
              <a:t>permite crear bucles que se ejecutan </a:t>
            </a:r>
            <a:r>
              <a:rPr lang="en-GB" sz="2000">
                <a:solidFill>
                  <a:schemeClr val="dk1"/>
                </a:solidFill>
                <a:highlight>
                  <a:srgbClr val="E0FF00"/>
                </a:highlight>
                <a:latin typeface="Helvetica Neue"/>
                <a:ea typeface="Helvetica Neue"/>
                <a:cs typeface="Helvetica Neue"/>
                <a:sym typeface="Helvetica Neue"/>
              </a:rPr>
              <a:t>una o más veces</a:t>
            </a:r>
            <a:r>
              <a:rPr lang="en-GB" sz="2000">
                <a:solidFill>
                  <a:schemeClr val="dk1"/>
                </a:solidFill>
                <a:highlight>
                  <a:srgbClr val="FFFFFF"/>
                </a:highlight>
                <a:latin typeface="Helvetica Neue"/>
                <a:ea typeface="Helvetica Neue"/>
                <a:cs typeface="Helvetica Neue"/>
                <a:sym typeface="Helvetica Neue"/>
              </a:rPr>
              <a:t>, dependiendo de la condición indicada.</a:t>
            </a:r>
            <a:endParaRPr sz="20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A diferencia de while, </a:t>
            </a:r>
            <a:r>
              <a:rPr lang="en-GB" sz="2000">
                <a:solidFill>
                  <a:schemeClr val="dk1"/>
                </a:solidFill>
                <a:highlight>
                  <a:srgbClr val="E0FF00"/>
                </a:highlight>
                <a:latin typeface="Helvetica Neue"/>
                <a:ea typeface="Helvetica Neue"/>
                <a:cs typeface="Helvetica Neue"/>
                <a:sym typeface="Helvetica Neue"/>
              </a:rPr>
              <a:t>garantiza que el bloque de </a:t>
            </a:r>
            <a:r>
              <a:rPr lang="en-GB" sz="2000">
                <a:solidFill>
                  <a:schemeClr val="dk1"/>
                </a:solidFill>
                <a:highlight>
                  <a:srgbClr val="E0FF00"/>
                </a:highlight>
                <a:latin typeface="Helvetica Neue"/>
                <a:ea typeface="Helvetica Neue"/>
                <a:cs typeface="Helvetica Neue"/>
                <a:sym typeface="Helvetica Neue"/>
              </a:rPr>
              <a:t>código</a:t>
            </a:r>
            <a:r>
              <a:rPr lang="en-GB" sz="2000">
                <a:solidFill>
                  <a:schemeClr val="dk1"/>
                </a:solidFill>
                <a:highlight>
                  <a:srgbClr val="E0FF00"/>
                </a:highlight>
                <a:latin typeface="Helvetica Neue"/>
                <a:ea typeface="Helvetica Neue"/>
                <a:cs typeface="Helvetica Neue"/>
                <a:sym typeface="Helvetica Neue"/>
              </a:rPr>
              <a:t> se interpreta al menos una vez, porque la condición se </a:t>
            </a:r>
            <a:r>
              <a:rPr lang="en-GB" sz="2000">
                <a:solidFill>
                  <a:schemeClr val="dk1"/>
                </a:solidFill>
                <a:highlight>
                  <a:srgbClr val="E0FF00"/>
                </a:highlight>
                <a:latin typeface="Helvetica Neue"/>
                <a:ea typeface="Helvetica Neue"/>
                <a:cs typeface="Helvetica Neue"/>
                <a:sym typeface="Helvetica Neue"/>
              </a:rPr>
              <a:t>evalúa</a:t>
            </a:r>
            <a:r>
              <a:rPr lang="en-GB" sz="2000">
                <a:solidFill>
                  <a:schemeClr val="dk1"/>
                </a:solidFill>
                <a:highlight>
                  <a:srgbClr val="E0FF00"/>
                </a:highlight>
                <a:latin typeface="Helvetica Neue"/>
                <a:ea typeface="Helvetica Neue"/>
                <a:cs typeface="Helvetica Neue"/>
                <a:sym typeface="Helvetica Neue"/>
              </a:rPr>
              <a:t> al final.</a:t>
            </a:r>
            <a:endParaRPr sz="2000">
              <a:solidFill>
                <a:schemeClr val="dk1"/>
              </a:solidFill>
              <a:highlight>
                <a:srgbClr val="E0FF00"/>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i="1" sz="2000">
              <a:solidFill>
                <a:srgbClr val="E8E7E3"/>
              </a:solidFill>
              <a:highlight>
                <a:srgbClr val="990000"/>
              </a:highlight>
              <a:latin typeface="Helvetica Neue"/>
              <a:ea typeface="Helvetica Neue"/>
              <a:cs typeface="Helvetica Neue"/>
              <a:sym typeface="Helvetica Neue"/>
            </a:endParaRPr>
          </a:p>
        </p:txBody>
      </p:sp>
      <p:sp>
        <p:nvSpPr>
          <p:cNvPr id="322" name="Google Shape;322;p48"/>
          <p:cNvSpPr txBox="1"/>
          <p:nvPr/>
        </p:nvSpPr>
        <p:spPr>
          <a:xfrm>
            <a:off x="1544000" y="3259650"/>
            <a:ext cx="6154500" cy="1490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repetir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false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d</a:t>
            </a:r>
            <a:r>
              <a:rPr lang="en-GB" sz="1600">
                <a:solidFill>
                  <a:srgbClr val="FF79C6"/>
                </a:solidFill>
                <a:latin typeface="Courier New"/>
                <a:ea typeface="Courier New"/>
                <a:cs typeface="Courier New"/>
                <a:sym typeface="Courier New"/>
              </a:rPr>
              <a:t>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45720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¡Solo una vez!</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while</a:t>
            </a:r>
            <a:r>
              <a:rPr lang="en-GB" sz="1600">
                <a:solidFill>
                  <a:srgbClr val="F8F8F2"/>
                </a:solidFill>
                <a:latin typeface="Courier New"/>
                <a:ea typeface="Courier New"/>
                <a:cs typeface="Courier New"/>
                <a:sym typeface="Courier New"/>
              </a:rPr>
              <a:t>(repetir)</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pic>
        <p:nvPicPr>
          <p:cNvPr id="323" name="Google Shape;323;p48"/>
          <p:cNvPicPr preferRelativeResize="0"/>
          <p:nvPr/>
        </p:nvPicPr>
        <p:blipFill>
          <a:blip r:embed="rId3">
            <a:alphaModFix/>
          </a:blip>
          <a:stretch>
            <a:fillRect/>
          </a:stretch>
        </p:blipFill>
        <p:spPr>
          <a:xfrm>
            <a:off x="7420650" y="4749750"/>
            <a:ext cx="1186526" cy="330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nvSpPr>
        <p:spPr>
          <a:xfrm>
            <a:off x="724525" y="1675450"/>
            <a:ext cx="8060400" cy="26160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numero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0</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do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6272A4"/>
                </a:solidFill>
                <a:latin typeface="Courier New"/>
                <a:ea typeface="Courier New"/>
                <a:cs typeface="Courier New"/>
                <a:sym typeface="Courier New"/>
              </a:rPr>
              <a:t>//Repetimos con do...while mientras el usuario ingresa un n°</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numero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Número</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(numero);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//Si el parseo no resulta un número se interrumpe el bucle.   </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r>
              <a:rPr lang="en-GB" sz="1600">
                <a:solidFill>
                  <a:srgbClr val="FF79C6"/>
                </a:solidFill>
                <a:latin typeface="Courier New"/>
                <a:ea typeface="Courier New"/>
                <a:cs typeface="Courier New"/>
                <a:sym typeface="Courier New"/>
              </a:rPr>
              <a:t>while</a:t>
            </a:r>
            <a:r>
              <a:rPr lang="en-GB" sz="1600">
                <a:solidFill>
                  <a:srgbClr val="F8F8F2"/>
                </a:solidFill>
                <a:latin typeface="Courier New"/>
                <a:ea typeface="Courier New"/>
                <a:cs typeface="Courier New"/>
                <a:sym typeface="Courier New"/>
              </a:rPr>
              <a:t>(</a:t>
            </a:r>
            <a:r>
              <a:rPr lang="en-GB" sz="1600">
                <a:solidFill>
                  <a:srgbClr val="8BE9FD"/>
                </a:solidFill>
                <a:latin typeface="Courier New"/>
                <a:ea typeface="Courier New"/>
                <a:cs typeface="Courier New"/>
                <a:sym typeface="Courier New"/>
              </a:rPr>
              <a:t>parseInt</a:t>
            </a:r>
            <a:r>
              <a:rPr lang="en-GB" sz="1600">
                <a:solidFill>
                  <a:srgbClr val="F8F8F2"/>
                </a:solidFill>
                <a:latin typeface="Courier New"/>
                <a:ea typeface="Courier New"/>
                <a:cs typeface="Courier New"/>
                <a:sym typeface="Courier New"/>
              </a:rPr>
              <a:t>(numero));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
        <p:nvSpPr>
          <p:cNvPr id="329" name="Google Shape;329;p49"/>
          <p:cNvSpPr txBox="1"/>
          <p:nvPr/>
        </p:nvSpPr>
        <p:spPr>
          <a:xfrm>
            <a:off x="1067125" y="14782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APLICADO DO...WHILE: N°</a:t>
            </a:r>
            <a:endParaRPr i="1" sz="4000">
              <a:latin typeface="Anton"/>
              <a:ea typeface="Anton"/>
              <a:cs typeface="Anton"/>
              <a:sym typeface="Anton"/>
            </a:endParaRPr>
          </a:p>
        </p:txBody>
      </p:sp>
      <p:sp>
        <p:nvSpPr>
          <p:cNvPr id="330" name="Google Shape;330;p49"/>
          <p:cNvSpPr txBox="1"/>
          <p:nvPr/>
        </p:nvSpPr>
        <p:spPr>
          <a:xfrm>
            <a:off x="499975" y="1078925"/>
            <a:ext cx="8509500" cy="53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a:ea typeface="Helvetica Neue"/>
                <a:cs typeface="Helvetica Neue"/>
                <a:sym typeface="Helvetica Neue"/>
              </a:rPr>
              <a:t>Algoritmo que solicita una entrada y se detiene cuando NO es un </a:t>
            </a:r>
            <a:r>
              <a:rPr lang="en-GB" sz="2000">
                <a:solidFill>
                  <a:schemeClr val="dk1"/>
                </a:solidFill>
                <a:latin typeface="Helvetica Neue"/>
                <a:ea typeface="Helvetica Neue"/>
                <a:cs typeface="Helvetica Neue"/>
                <a:sym typeface="Helvetica Neue"/>
              </a:rPr>
              <a:t>número</a:t>
            </a:r>
            <a:endParaRPr i="1" sz="2000">
              <a:solidFill>
                <a:schemeClr val="dk1"/>
              </a:solidFill>
              <a:latin typeface="Helvetica Neue"/>
              <a:ea typeface="Helvetica Neue"/>
              <a:cs typeface="Helvetica Neue"/>
              <a:sym typeface="Helvetica Neue"/>
            </a:endParaRPr>
          </a:p>
        </p:txBody>
      </p:sp>
      <p:pic>
        <p:nvPicPr>
          <p:cNvPr id="331" name="Google Shape;331;p4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50"/>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SWITCH</a:t>
            </a:r>
            <a:endParaRPr i="1" sz="3600">
              <a:solidFill>
                <a:srgbClr val="E0FF00"/>
              </a:solidFill>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nvSpPr>
        <p:spPr>
          <a:xfrm>
            <a:off x="1671825" y="44042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SWITCH</a:t>
            </a:r>
            <a:endParaRPr i="1" sz="4500">
              <a:latin typeface="Anton"/>
              <a:ea typeface="Anton"/>
              <a:cs typeface="Anton"/>
              <a:sym typeface="Anton"/>
            </a:endParaRPr>
          </a:p>
        </p:txBody>
      </p:sp>
      <p:pic>
        <p:nvPicPr>
          <p:cNvPr id="342" name="Google Shape;342;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3" name="Google Shape;343;p51"/>
          <p:cNvSpPr txBox="1"/>
          <p:nvPr/>
        </p:nvSpPr>
        <p:spPr>
          <a:xfrm>
            <a:off x="1067125" y="1499050"/>
            <a:ext cx="7066200" cy="228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La estructura</a:t>
            </a:r>
            <a:r>
              <a:rPr lang="en-GB" sz="2000">
                <a:solidFill>
                  <a:schemeClr val="dk1"/>
                </a:solidFill>
                <a:highlight>
                  <a:srgbClr val="FFFFFF"/>
                </a:highlight>
                <a:latin typeface="Didact Gothic"/>
                <a:ea typeface="Didact Gothic"/>
                <a:cs typeface="Didact Gothic"/>
                <a:sym typeface="Didact Gothic"/>
              </a:rPr>
              <a:t> </a:t>
            </a:r>
            <a:r>
              <a:rPr lang="en-GB" sz="2000">
                <a:solidFill>
                  <a:schemeClr val="dk1"/>
                </a:solidFill>
                <a:highlight>
                  <a:schemeClr val="lt1"/>
                </a:highlight>
                <a:latin typeface="Courier New"/>
                <a:ea typeface="Courier New"/>
                <a:cs typeface="Courier New"/>
                <a:sym typeface="Courier New"/>
              </a:rPr>
              <a:t>switch</a:t>
            </a:r>
            <a:r>
              <a:rPr lang="en-GB" sz="2000">
                <a:solidFill>
                  <a:schemeClr val="dk1"/>
                </a:solidFill>
                <a:highlight>
                  <a:schemeClr val="lt1"/>
                </a:highlight>
                <a:latin typeface="Didact Gothic"/>
                <a:ea typeface="Didact Gothic"/>
                <a:cs typeface="Didact Gothic"/>
                <a:sym typeface="Didact Gothic"/>
              </a:rPr>
              <a:t> </a:t>
            </a:r>
            <a:r>
              <a:rPr lang="en-GB" sz="2000">
                <a:solidFill>
                  <a:schemeClr val="dk1"/>
                </a:solidFill>
                <a:highlight>
                  <a:srgbClr val="FFFFFF"/>
                </a:highlight>
                <a:latin typeface="Didact Gothic"/>
                <a:ea typeface="Didact Gothic"/>
                <a:cs typeface="Didact Gothic"/>
                <a:sym typeface="Didact Gothic"/>
              </a:rPr>
              <a:t> </a:t>
            </a:r>
            <a:r>
              <a:rPr lang="en-GB" sz="2000">
                <a:solidFill>
                  <a:schemeClr val="dk1"/>
                </a:solidFill>
                <a:highlight>
                  <a:srgbClr val="FFFFFF"/>
                </a:highlight>
                <a:latin typeface="Helvetica Neue"/>
                <a:ea typeface="Helvetica Neue"/>
                <a:cs typeface="Helvetica Neue"/>
                <a:sym typeface="Helvetica Neue"/>
              </a:rPr>
              <a:t>está especialmente diseñada para manejar de forma sencilla </a:t>
            </a:r>
            <a:r>
              <a:rPr b="1" lang="en-GB" sz="2000">
                <a:solidFill>
                  <a:schemeClr val="dk1"/>
                </a:solidFill>
                <a:highlight>
                  <a:srgbClr val="FFFFFF"/>
                </a:highlight>
                <a:latin typeface="Helvetica Neue"/>
                <a:ea typeface="Helvetica Neue"/>
                <a:cs typeface="Helvetica Neue"/>
                <a:sym typeface="Helvetica Neue"/>
              </a:rPr>
              <a:t>múltiples condiciones sobre la misma variable</a:t>
            </a:r>
            <a:r>
              <a:rPr lang="en-GB" sz="2000">
                <a:solidFill>
                  <a:schemeClr val="dk1"/>
                </a:solidFill>
                <a:highlight>
                  <a:srgbClr val="FFFFFF"/>
                </a:highlight>
                <a:latin typeface="Helvetica Neue"/>
                <a:ea typeface="Helvetica Neue"/>
                <a:cs typeface="Helvetica Neue"/>
                <a:sym typeface="Helvetica Neue"/>
              </a:rPr>
              <a:t> (</a:t>
            </a:r>
            <a:r>
              <a:rPr lang="en-GB" sz="2000">
                <a:solidFill>
                  <a:schemeClr val="dk1"/>
                </a:solidFill>
                <a:highlight>
                  <a:srgbClr val="FFFFFF"/>
                </a:highlight>
                <a:latin typeface="Helvetica Neue"/>
                <a:ea typeface="Helvetica Neue"/>
                <a:cs typeface="Helvetica Neue"/>
                <a:sym typeface="Helvetica Neue"/>
              </a:rPr>
              <a:t>técnicamente</a:t>
            </a:r>
            <a:r>
              <a:rPr lang="en-GB" sz="2000">
                <a:solidFill>
                  <a:schemeClr val="dk1"/>
                </a:solidFill>
                <a:highlight>
                  <a:srgbClr val="FFFFFF"/>
                </a:highlight>
                <a:latin typeface="Helvetica Neue"/>
                <a:ea typeface="Helvetica Neue"/>
                <a:cs typeface="Helvetica Neue"/>
                <a:sym typeface="Helvetica Neue"/>
              </a:rPr>
              <a:t> se podría resolver con un</a:t>
            </a:r>
            <a:r>
              <a:rPr lang="en-GB" sz="2000">
                <a:solidFill>
                  <a:schemeClr val="dk1"/>
                </a:solidFill>
                <a:highlight>
                  <a:srgbClr val="FFFFFF"/>
                </a:highlight>
                <a:latin typeface="Didact Gothic"/>
                <a:ea typeface="Didact Gothic"/>
                <a:cs typeface="Didact Gothic"/>
                <a:sym typeface="Didact Gothic"/>
              </a:rPr>
              <a:t> </a:t>
            </a:r>
            <a:r>
              <a:rPr lang="en-GB" sz="2000">
                <a:solidFill>
                  <a:schemeClr val="dk1"/>
                </a:solidFill>
                <a:highlight>
                  <a:srgbClr val="FFFFFF"/>
                </a:highlight>
                <a:latin typeface="Courier New"/>
                <a:ea typeface="Courier New"/>
                <a:cs typeface="Courier New"/>
                <a:sym typeface="Courier New"/>
              </a:rPr>
              <a:t>if</a:t>
            </a:r>
            <a:r>
              <a:rPr lang="en-GB" sz="2000">
                <a:solidFill>
                  <a:schemeClr val="dk1"/>
                </a:solidFill>
                <a:highlight>
                  <a:srgbClr val="FFFFFF"/>
                </a:highlight>
                <a:latin typeface="Didact Gothic"/>
                <a:ea typeface="Didact Gothic"/>
                <a:cs typeface="Didact Gothic"/>
                <a:sym typeface="Didact Gothic"/>
              </a:rPr>
              <a:t>, </a:t>
            </a:r>
            <a:r>
              <a:rPr lang="en-GB" sz="2000">
                <a:solidFill>
                  <a:schemeClr val="dk1"/>
                </a:solidFill>
                <a:highlight>
                  <a:srgbClr val="FFFFFF"/>
                </a:highlight>
                <a:latin typeface="Helvetica Neue"/>
                <a:ea typeface="Helvetica Neue"/>
                <a:cs typeface="Helvetica Neue"/>
                <a:sym typeface="Helvetica Neue"/>
              </a:rPr>
              <a:t>pero el uso de</a:t>
            </a:r>
            <a:r>
              <a:rPr lang="en-GB" sz="2000">
                <a:solidFill>
                  <a:schemeClr val="dk1"/>
                </a:solidFill>
                <a:highlight>
                  <a:srgbClr val="FFFFFF"/>
                </a:highlight>
                <a:latin typeface="Didact Gothic"/>
                <a:ea typeface="Didact Gothic"/>
                <a:cs typeface="Didact Gothic"/>
                <a:sym typeface="Didact Gothic"/>
              </a:rPr>
              <a:t> </a:t>
            </a:r>
            <a:r>
              <a:rPr lang="en-GB" sz="2000">
                <a:solidFill>
                  <a:schemeClr val="dk1"/>
                </a:solidFill>
                <a:highlight>
                  <a:srgbClr val="FFFFFF"/>
                </a:highlight>
                <a:latin typeface="Courier New"/>
                <a:ea typeface="Courier New"/>
                <a:cs typeface="Courier New"/>
                <a:sym typeface="Courier New"/>
              </a:rPr>
              <a:t>switch</a:t>
            </a:r>
            <a:r>
              <a:rPr lang="en-GB" sz="2000">
                <a:solidFill>
                  <a:schemeClr val="dk1"/>
                </a:solidFill>
                <a:highlight>
                  <a:srgbClr val="FFFFFF"/>
                </a:highlight>
                <a:latin typeface="Didact Gothic"/>
                <a:ea typeface="Didact Gothic"/>
                <a:cs typeface="Didact Gothic"/>
                <a:sym typeface="Didact Gothic"/>
              </a:rPr>
              <a:t> </a:t>
            </a:r>
            <a:r>
              <a:rPr lang="en-GB" sz="2000">
                <a:solidFill>
                  <a:schemeClr val="dk1"/>
                </a:solidFill>
                <a:highlight>
                  <a:srgbClr val="FFFFFF"/>
                </a:highlight>
                <a:latin typeface="Helvetica Neue"/>
                <a:ea typeface="Helvetica Neue"/>
                <a:cs typeface="Helvetica Neue"/>
                <a:sym typeface="Helvetica Neue"/>
              </a:rPr>
              <a:t>es más ordenado). Su definición formal puede parecer confusa, pero veamos un ejemplo para entender su simpleza.</a:t>
            </a:r>
            <a:endParaRPr i="1" sz="20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nvSpPr>
        <p:spPr>
          <a:xfrm>
            <a:off x="1671825" y="26306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SWITCH</a:t>
            </a:r>
            <a:endParaRPr i="1" sz="4500">
              <a:latin typeface="Anton"/>
              <a:ea typeface="Anton"/>
              <a:cs typeface="Anton"/>
              <a:sym typeface="Anton"/>
            </a:endParaRPr>
          </a:p>
        </p:txBody>
      </p:sp>
      <p:pic>
        <p:nvPicPr>
          <p:cNvPr id="349" name="Google Shape;349;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0" name="Google Shape;350;p52"/>
          <p:cNvSpPr txBox="1"/>
          <p:nvPr/>
        </p:nvSpPr>
        <p:spPr>
          <a:xfrm>
            <a:off x="360000" y="1097877"/>
            <a:ext cx="2070900" cy="3829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0434"/>
              </a:lnSpc>
              <a:spcBef>
                <a:spcPts val="0"/>
              </a:spcBef>
              <a:spcAft>
                <a:spcPts val="0"/>
              </a:spcAft>
              <a:buClr>
                <a:schemeClr val="dk1"/>
              </a:buClr>
              <a:buSzPts val="1100"/>
              <a:buFont typeface="Arial"/>
              <a:buNone/>
            </a:pPr>
            <a:r>
              <a:rPr lang="en-GB" sz="1300">
                <a:solidFill>
                  <a:srgbClr val="C678DD"/>
                </a:solidFill>
                <a:latin typeface="Courier New"/>
                <a:ea typeface="Courier New"/>
                <a:cs typeface="Courier New"/>
                <a:sym typeface="Courier New"/>
              </a:rPr>
              <a:t>switch</a:t>
            </a:r>
            <a:r>
              <a:rPr lang="en-GB" sz="1300">
                <a:solidFill>
                  <a:srgbClr val="ABB2BF"/>
                </a:solidFill>
                <a:latin typeface="Courier New"/>
                <a:ea typeface="Courier New"/>
                <a:cs typeface="Courier New"/>
                <a:sym typeface="Courier New"/>
              </a:rPr>
              <a:t>(numero)</a:t>
            </a:r>
            <a:r>
              <a:rPr lang="en-GB" sz="1300">
                <a:solidFill>
                  <a:srgbClr val="999999"/>
                </a:solidFill>
                <a:latin typeface="Courier New"/>
                <a:ea typeface="Courier New"/>
                <a:cs typeface="Courier New"/>
                <a:sym typeface="Courier New"/>
              </a:rPr>
              <a:t> </a:t>
            </a:r>
            <a:r>
              <a:rPr lang="en-GB" sz="1300">
                <a:solidFill>
                  <a:srgbClr val="ABB2BF"/>
                </a:solidFill>
                <a:latin typeface="Courier New"/>
                <a:ea typeface="Courier New"/>
                <a:cs typeface="Courier New"/>
                <a:sym typeface="Courier New"/>
              </a:rPr>
              <a:t>{</a:t>
            </a:r>
            <a:endParaRPr sz="1300">
              <a:solidFill>
                <a:srgbClr val="ABB2BF"/>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C678DD"/>
                </a:solidFill>
                <a:latin typeface="Courier New"/>
                <a:ea typeface="Courier New"/>
                <a:cs typeface="Courier New"/>
                <a:sym typeface="Courier New"/>
              </a:rPr>
              <a:t>case</a:t>
            </a:r>
            <a:r>
              <a:rPr lang="en-GB" sz="1300">
                <a:solidFill>
                  <a:srgbClr val="999999"/>
                </a:solidFill>
                <a:latin typeface="Courier New"/>
                <a:ea typeface="Courier New"/>
                <a:cs typeface="Courier New"/>
                <a:sym typeface="Courier New"/>
              </a:rPr>
              <a:t> </a:t>
            </a:r>
            <a:r>
              <a:rPr lang="en-GB" sz="1300">
                <a:solidFill>
                  <a:srgbClr val="D19A66"/>
                </a:solidFill>
                <a:latin typeface="Courier New"/>
                <a:ea typeface="Courier New"/>
                <a:cs typeface="Courier New"/>
                <a:sym typeface="Courier New"/>
              </a:rPr>
              <a:t>5</a:t>
            </a:r>
            <a:r>
              <a:rPr lang="en-GB" sz="1300">
                <a:solidFill>
                  <a:srgbClr val="999999"/>
                </a:solidFill>
                <a:latin typeface="Courier New"/>
                <a:ea typeface="Courier New"/>
                <a:cs typeface="Courier New"/>
                <a:sym typeface="Courier New"/>
              </a:rPr>
              <a:t>:</a:t>
            </a:r>
            <a:endParaRPr sz="1300">
              <a:solidFill>
                <a:srgbClr val="999999"/>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56B6C2"/>
                </a:solidFill>
                <a:latin typeface="Courier New"/>
                <a:ea typeface="Courier New"/>
                <a:cs typeface="Courier New"/>
                <a:sym typeface="Courier New"/>
              </a:rPr>
              <a:t>...</a:t>
            </a:r>
            <a:endParaRPr sz="1300">
              <a:solidFill>
                <a:srgbClr val="56B6C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C678DD"/>
                </a:solidFill>
                <a:latin typeface="Courier New"/>
                <a:ea typeface="Courier New"/>
                <a:cs typeface="Courier New"/>
                <a:sym typeface="Courier New"/>
              </a:rPr>
              <a:t>break</a:t>
            </a:r>
            <a:r>
              <a:rPr lang="en-GB" sz="1300">
                <a:solidFill>
                  <a:srgbClr val="ABB2BF"/>
                </a:solidFill>
                <a:latin typeface="Courier New"/>
                <a:ea typeface="Courier New"/>
                <a:cs typeface="Courier New"/>
                <a:sym typeface="Courier New"/>
              </a:rPr>
              <a:t>;</a:t>
            </a:r>
            <a:endParaRPr sz="1300">
              <a:solidFill>
                <a:srgbClr val="ABB2BF"/>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C678DD"/>
                </a:solidFill>
                <a:latin typeface="Courier New"/>
                <a:ea typeface="Courier New"/>
                <a:cs typeface="Courier New"/>
                <a:sym typeface="Courier New"/>
              </a:rPr>
              <a:t>case</a:t>
            </a:r>
            <a:r>
              <a:rPr lang="en-GB" sz="1300">
                <a:solidFill>
                  <a:srgbClr val="999999"/>
                </a:solidFill>
                <a:latin typeface="Courier New"/>
                <a:ea typeface="Courier New"/>
                <a:cs typeface="Courier New"/>
                <a:sym typeface="Courier New"/>
              </a:rPr>
              <a:t> </a:t>
            </a:r>
            <a:r>
              <a:rPr lang="en-GB" sz="1300">
                <a:solidFill>
                  <a:srgbClr val="D19A66"/>
                </a:solidFill>
                <a:latin typeface="Courier New"/>
                <a:ea typeface="Courier New"/>
                <a:cs typeface="Courier New"/>
                <a:sym typeface="Courier New"/>
              </a:rPr>
              <a:t>8</a:t>
            </a:r>
            <a:r>
              <a:rPr lang="en-GB" sz="1300">
                <a:solidFill>
                  <a:srgbClr val="999999"/>
                </a:solidFill>
                <a:latin typeface="Courier New"/>
                <a:ea typeface="Courier New"/>
                <a:cs typeface="Courier New"/>
                <a:sym typeface="Courier New"/>
              </a:rPr>
              <a:t>:</a:t>
            </a:r>
            <a:endParaRPr sz="1300">
              <a:solidFill>
                <a:srgbClr val="999999"/>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56B6C2"/>
                </a:solidFill>
                <a:latin typeface="Courier New"/>
                <a:ea typeface="Courier New"/>
                <a:cs typeface="Courier New"/>
                <a:sym typeface="Courier New"/>
              </a:rPr>
              <a:t>...</a:t>
            </a:r>
            <a:endParaRPr sz="1300">
              <a:solidFill>
                <a:srgbClr val="56B6C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C678DD"/>
                </a:solidFill>
                <a:latin typeface="Courier New"/>
                <a:ea typeface="Courier New"/>
                <a:cs typeface="Courier New"/>
                <a:sym typeface="Courier New"/>
              </a:rPr>
              <a:t>break</a:t>
            </a:r>
            <a:r>
              <a:rPr lang="en-GB" sz="1300">
                <a:solidFill>
                  <a:srgbClr val="ABB2BF"/>
                </a:solidFill>
                <a:latin typeface="Courier New"/>
                <a:ea typeface="Courier New"/>
                <a:cs typeface="Courier New"/>
                <a:sym typeface="Courier New"/>
              </a:rPr>
              <a:t>;</a:t>
            </a:r>
            <a:endParaRPr sz="1300">
              <a:solidFill>
                <a:srgbClr val="ABB2BF"/>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C678DD"/>
                </a:solidFill>
                <a:latin typeface="Courier New"/>
                <a:ea typeface="Courier New"/>
                <a:cs typeface="Courier New"/>
                <a:sym typeface="Courier New"/>
              </a:rPr>
              <a:t>case</a:t>
            </a:r>
            <a:r>
              <a:rPr lang="en-GB" sz="1300">
                <a:solidFill>
                  <a:srgbClr val="999999"/>
                </a:solidFill>
                <a:latin typeface="Courier New"/>
                <a:ea typeface="Courier New"/>
                <a:cs typeface="Courier New"/>
                <a:sym typeface="Courier New"/>
              </a:rPr>
              <a:t> </a:t>
            </a:r>
            <a:r>
              <a:rPr lang="en-GB" sz="1300">
                <a:solidFill>
                  <a:srgbClr val="D19A66"/>
                </a:solidFill>
                <a:latin typeface="Courier New"/>
                <a:ea typeface="Courier New"/>
                <a:cs typeface="Courier New"/>
                <a:sym typeface="Courier New"/>
              </a:rPr>
              <a:t>20</a:t>
            </a:r>
            <a:r>
              <a:rPr lang="en-GB" sz="1300">
                <a:solidFill>
                  <a:srgbClr val="999999"/>
                </a:solidFill>
                <a:latin typeface="Courier New"/>
                <a:ea typeface="Courier New"/>
                <a:cs typeface="Courier New"/>
                <a:sym typeface="Courier New"/>
              </a:rPr>
              <a:t>:</a:t>
            </a:r>
            <a:endParaRPr sz="1300">
              <a:solidFill>
                <a:srgbClr val="999999"/>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56B6C2"/>
                </a:solidFill>
                <a:latin typeface="Courier New"/>
                <a:ea typeface="Courier New"/>
                <a:cs typeface="Courier New"/>
                <a:sym typeface="Courier New"/>
              </a:rPr>
              <a:t>...</a:t>
            </a:r>
            <a:endParaRPr sz="1300">
              <a:solidFill>
                <a:srgbClr val="56B6C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C678DD"/>
                </a:solidFill>
                <a:latin typeface="Courier New"/>
                <a:ea typeface="Courier New"/>
                <a:cs typeface="Courier New"/>
                <a:sym typeface="Courier New"/>
              </a:rPr>
              <a:t>break</a:t>
            </a:r>
            <a:r>
              <a:rPr lang="en-GB" sz="1300">
                <a:solidFill>
                  <a:srgbClr val="ABB2BF"/>
                </a:solidFill>
                <a:latin typeface="Courier New"/>
                <a:ea typeface="Courier New"/>
                <a:cs typeface="Courier New"/>
                <a:sym typeface="Courier New"/>
              </a:rPr>
              <a:t>;</a:t>
            </a:r>
            <a:endParaRPr sz="1300">
              <a:solidFill>
                <a:srgbClr val="ABB2BF"/>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C678DD"/>
                </a:solidFill>
                <a:latin typeface="Courier New"/>
                <a:ea typeface="Courier New"/>
                <a:cs typeface="Courier New"/>
                <a:sym typeface="Courier New"/>
              </a:rPr>
              <a:t>default</a:t>
            </a:r>
            <a:r>
              <a:rPr lang="en-GB" sz="1300">
                <a:solidFill>
                  <a:srgbClr val="999999"/>
                </a:solidFill>
                <a:latin typeface="Courier New"/>
                <a:ea typeface="Courier New"/>
                <a:cs typeface="Courier New"/>
                <a:sym typeface="Courier New"/>
              </a:rPr>
              <a:t>:</a:t>
            </a:r>
            <a:endParaRPr sz="1300">
              <a:solidFill>
                <a:srgbClr val="999999"/>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56B6C2"/>
                </a:solidFill>
                <a:latin typeface="Courier New"/>
                <a:ea typeface="Courier New"/>
                <a:cs typeface="Courier New"/>
                <a:sym typeface="Courier New"/>
              </a:rPr>
              <a:t>...</a:t>
            </a:r>
            <a:endParaRPr sz="1300">
              <a:solidFill>
                <a:srgbClr val="56B6C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999999"/>
                </a:solidFill>
                <a:latin typeface="Courier New"/>
                <a:ea typeface="Courier New"/>
                <a:cs typeface="Courier New"/>
                <a:sym typeface="Courier New"/>
              </a:rPr>
              <a:t>   </a:t>
            </a:r>
            <a:r>
              <a:rPr lang="en-GB" sz="1300">
                <a:solidFill>
                  <a:srgbClr val="C678DD"/>
                </a:solidFill>
                <a:latin typeface="Courier New"/>
                <a:ea typeface="Courier New"/>
                <a:cs typeface="Courier New"/>
                <a:sym typeface="Courier New"/>
              </a:rPr>
              <a:t>break</a:t>
            </a:r>
            <a:r>
              <a:rPr lang="en-GB" sz="1300">
                <a:solidFill>
                  <a:srgbClr val="ABB2BF"/>
                </a:solidFill>
                <a:latin typeface="Courier New"/>
                <a:ea typeface="Courier New"/>
                <a:cs typeface="Courier New"/>
                <a:sym typeface="Courier New"/>
              </a:rPr>
              <a:t>;</a:t>
            </a:r>
            <a:endParaRPr sz="1300">
              <a:solidFill>
                <a:srgbClr val="ABB2BF"/>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rPr lang="en-GB" sz="1300">
                <a:solidFill>
                  <a:srgbClr val="ABB2BF"/>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p:txBody>
      </p:sp>
      <p:sp>
        <p:nvSpPr>
          <p:cNvPr id="351" name="Google Shape;351;p52"/>
          <p:cNvSpPr txBox="1"/>
          <p:nvPr/>
        </p:nvSpPr>
        <p:spPr>
          <a:xfrm>
            <a:off x="2430900" y="1160977"/>
            <a:ext cx="6385200" cy="35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solidFill>
                  <a:schemeClr val="dk1"/>
                </a:solidFill>
                <a:highlight>
                  <a:srgbClr val="FFFFFF"/>
                </a:highlight>
                <a:latin typeface="Helvetica Neue"/>
                <a:ea typeface="Helvetica Neue"/>
                <a:cs typeface="Helvetica Neue"/>
                <a:sym typeface="Helvetica Neue"/>
              </a:rPr>
              <a:t>Cada condición se evalúa y si se cumple, se ejecuta lo que esté indicado adentro.</a:t>
            </a:r>
            <a:br>
              <a:rPr lang="en-GB" sz="1600">
                <a:solidFill>
                  <a:schemeClr val="dk1"/>
                </a:solidFill>
                <a:highlight>
                  <a:srgbClr val="FFFFFF"/>
                </a:highlight>
                <a:latin typeface="Helvetica Neue"/>
                <a:ea typeface="Helvetica Neue"/>
                <a:cs typeface="Helvetica Neue"/>
                <a:sym typeface="Helvetica Neue"/>
              </a:rPr>
            </a:br>
            <a:endParaRPr sz="16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1600">
                <a:solidFill>
                  <a:schemeClr val="dk1"/>
                </a:solidFill>
                <a:highlight>
                  <a:srgbClr val="FFFFFF"/>
                </a:highlight>
                <a:latin typeface="Helvetica Neue"/>
                <a:ea typeface="Helvetica Neue"/>
                <a:cs typeface="Helvetica Neue"/>
                <a:sym typeface="Helvetica Neue"/>
              </a:rPr>
              <a:t>Normalmente, después de las instrucciones de cada case se incluye la sentencia</a:t>
            </a:r>
            <a:r>
              <a:rPr lang="en-GB" sz="1600">
                <a:solidFill>
                  <a:schemeClr val="dk1"/>
                </a:solidFill>
                <a:highlight>
                  <a:srgbClr val="FFFFFF"/>
                </a:highlight>
                <a:latin typeface="Didact Gothic"/>
                <a:ea typeface="Didact Gothic"/>
                <a:cs typeface="Didact Gothic"/>
                <a:sym typeface="Didact Gothic"/>
              </a:rPr>
              <a:t> </a:t>
            </a:r>
            <a:r>
              <a:rPr lang="en-GB" sz="1600">
                <a:solidFill>
                  <a:schemeClr val="dk1"/>
                </a:solidFill>
                <a:highlight>
                  <a:srgbClr val="FFFFFF"/>
                </a:highlight>
                <a:latin typeface="Courier New"/>
                <a:ea typeface="Courier New"/>
                <a:cs typeface="Courier New"/>
                <a:sym typeface="Courier New"/>
              </a:rPr>
              <a:t>break </a:t>
            </a:r>
            <a:r>
              <a:rPr lang="en-GB" sz="1600">
                <a:solidFill>
                  <a:schemeClr val="dk1"/>
                </a:solidFill>
                <a:highlight>
                  <a:srgbClr val="FFFFFF"/>
                </a:highlight>
                <a:latin typeface="Helvetica Neue"/>
                <a:ea typeface="Helvetica Neue"/>
                <a:cs typeface="Helvetica Neue"/>
                <a:sym typeface="Helvetica Neue"/>
              </a:rPr>
              <a:t>para terminar la ejecución del </a:t>
            </a:r>
            <a:r>
              <a:rPr lang="en-GB" sz="1600">
                <a:solidFill>
                  <a:schemeClr val="dk1"/>
                </a:solidFill>
                <a:highlight>
                  <a:srgbClr val="FFFFFF"/>
                </a:highlight>
                <a:latin typeface="Courier New"/>
                <a:ea typeface="Courier New"/>
                <a:cs typeface="Courier New"/>
                <a:sym typeface="Courier New"/>
              </a:rPr>
              <a:t>switch</a:t>
            </a:r>
            <a:r>
              <a:rPr lang="en-GB" sz="1600">
                <a:solidFill>
                  <a:schemeClr val="dk1"/>
                </a:solidFill>
                <a:highlight>
                  <a:srgbClr val="FFFFFF"/>
                </a:highlight>
                <a:latin typeface="Helvetica Neue"/>
                <a:ea typeface="Helvetica Neue"/>
                <a:cs typeface="Helvetica Neue"/>
                <a:sym typeface="Helvetica Neue"/>
              </a:rPr>
              <a:t>, aunque no es obligatorio.</a:t>
            </a:r>
            <a:endParaRPr sz="16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rPr i="1" lang="en-GB" sz="1600">
                <a:solidFill>
                  <a:schemeClr val="dk1"/>
                </a:solidFill>
                <a:highlight>
                  <a:srgbClr val="FFFFFF"/>
                </a:highlight>
                <a:latin typeface="Helvetica Neue"/>
                <a:ea typeface="Helvetica Neue"/>
                <a:cs typeface="Helvetica Neue"/>
                <a:sym typeface="Helvetica Neue"/>
              </a:rPr>
              <a:t>¿Qué sucede si ningún valor de la variable del</a:t>
            </a:r>
            <a:r>
              <a:rPr i="1" lang="en-GB" sz="1600">
                <a:solidFill>
                  <a:schemeClr val="dk1"/>
                </a:solidFill>
                <a:highlight>
                  <a:srgbClr val="FFFFFF"/>
                </a:highlight>
                <a:latin typeface="Didact Gothic"/>
                <a:ea typeface="Didact Gothic"/>
                <a:cs typeface="Didact Gothic"/>
                <a:sym typeface="Didact Gothic"/>
              </a:rPr>
              <a:t> </a:t>
            </a:r>
            <a:r>
              <a:rPr i="1" lang="en-GB" sz="1600">
                <a:solidFill>
                  <a:schemeClr val="dk1"/>
                </a:solidFill>
                <a:highlight>
                  <a:srgbClr val="FFFFFF"/>
                </a:highlight>
                <a:latin typeface="Courier New"/>
                <a:ea typeface="Courier New"/>
                <a:cs typeface="Courier New"/>
                <a:sym typeface="Courier New"/>
              </a:rPr>
              <a:t>switch </a:t>
            </a:r>
            <a:r>
              <a:rPr i="1" lang="en-GB" sz="1600">
                <a:solidFill>
                  <a:schemeClr val="dk1"/>
                </a:solidFill>
                <a:highlight>
                  <a:srgbClr val="FFFFFF"/>
                </a:highlight>
                <a:latin typeface="Helvetica Neue"/>
                <a:ea typeface="Helvetica Neue"/>
                <a:cs typeface="Helvetica Neue"/>
                <a:sym typeface="Helvetica Neue"/>
              </a:rPr>
              <a:t>coincide con los valores definidos en los</a:t>
            </a:r>
            <a:r>
              <a:rPr i="1" lang="en-GB" sz="1600">
                <a:solidFill>
                  <a:schemeClr val="dk1"/>
                </a:solidFill>
                <a:highlight>
                  <a:srgbClr val="FFFFFF"/>
                </a:highlight>
                <a:latin typeface="Didact Gothic"/>
                <a:ea typeface="Didact Gothic"/>
                <a:cs typeface="Didact Gothic"/>
                <a:sym typeface="Didact Gothic"/>
              </a:rPr>
              <a:t> </a:t>
            </a:r>
            <a:r>
              <a:rPr i="1" lang="en-GB" sz="1600">
                <a:solidFill>
                  <a:schemeClr val="dk1"/>
                </a:solidFill>
                <a:highlight>
                  <a:schemeClr val="lt1"/>
                </a:highlight>
                <a:latin typeface="Courier New"/>
                <a:ea typeface="Courier New"/>
                <a:cs typeface="Courier New"/>
                <a:sym typeface="Courier New"/>
              </a:rPr>
              <a:t>case</a:t>
            </a:r>
            <a:r>
              <a:rPr i="1" lang="en-GB" sz="1600">
                <a:solidFill>
                  <a:schemeClr val="dk1"/>
                </a:solidFill>
                <a:highlight>
                  <a:srgbClr val="FFFFFF"/>
                </a:highlight>
                <a:latin typeface="Helvetica Neue"/>
                <a:ea typeface="Helvetica Neue"/>
                <a:cs typeface="Helvetica Neue"/>
                <a:sym typeface="Helvetica Neue"/>
              </a:rPr>
              <a:t>? </a:t>
            </a:r>
            <a:endParaRPr i="1" sz="16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1600">
                <a:solidFill>
                  <a:schemeClr val="dk1"/>
                </a:solidFill>
                <a:highlight>
                  <a:srgbClr val="FFFFFF"/>
                </a:highlight>
                <a:latin typeface="Helvetica Neue"/>
                <a:ea typeface="Helvetica Neue"/>
                <a:cs typeface="Helvetica Neue"/>
                <a:sym typeface="Helvetica Neue"/>
              </a:rPr>
              <a:t>En este caso, se utiliza el valor</a:t>
            </a:r>
            <a:r>
              <a:rPr lang="en-GB" sz="1600">
                <a:solidFill>
                  <a:schemeClr val="dk1"/>
                </a:solidFill>
                <a:highlight>
                  <a:srgbClr val="FFFFFF"/>
                </a:highlight>
                <a:latin typeface="Didact Gothic"/>
                <a:ea typeface="Didact Gothic"/>
                <a:cs typeface="Didact Gothic"/>
                <a:sym typeface="Didact Gothic"/>
              </a:rPr>
              <a:t> </a:t>
            </a:r>
            <a:r>
              <a:rPr lang="en-GB" sz="1600">
                <a:solidFill>
                  <a:schemeClr val="dk1"/>
                </a:solidFill>
                <a:highlight>
                  <a:srgbClr val="FFFFFF"/>
                </a:highlight>
                <a:latin typeface="Courier New"/>
                <a:ea typeface="Courier New"/>
                <a:cs typeface="Courier New"/>
                <a:sym typeface="Courier New"/>
              </a:rPr>
              <a:t>default</a:t>
            </a:r>
            <a:r>
              <a:rPr lang="en-GB" sz="1600">
                <a:solidFill>
                  <a:schemeClr val="dk1"/>
                </a:solidFill>
                <a:highlight>
                  <a:srgbClr val="FFFFFF"/>
                </a:highlight>
                <a:latin typeface="Didact Gothic"/>
                <a:ea typeface="Didact Gothic"/>
                <a:cs typeface="Didact Gothic"/>
                <a:sym typeface="Didact Gothic"/>
              </a:rPr>
              <a:t> </a:t>
            </a:r>
            <a:r>
              <a:rPr lang="en-GB" sz="1600">
                <a:solidFill>
                  <a:schemeClr val="dk1"/>
                </a:solidFill>
                <a:highlight>
                  <a:srgbClr val="FFFFFF"/>
                </a:highlight>
                <a:latin typeface="Helvetica Neue"/>
                <a:ea typeface="Helvetica Neue"/>
                <a:cs typeface="Helvetica Neue"/>
                <a:sym typeface="Helvetica Neue"/>
              </a:rPr>
              <a:t>para indicar las instrucciones que se ejecutan cuando ninguna condición anterior se cumplió.</a:t>
            </a:r>
            <a:endParaRPr sz="16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txBox="1"/>
          <p:nvPr/>
        </p:nvSpPr>
        <p:spPr>
          <a:xfrm>
            <a:off x="9375" y="5675"/>
            <a:ext cx="5271000" cy="5143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let</a:t>
            </a:r>
            <a:r>
              <a:rPr lang="en-GB" sz="1450">
                <a:solidFill>
                  <a:srgbClr val="F8F8F2"/>
                </a:solidFill>
                <a:latin typeface="Courier New"/>
                <a:ea typeface="Courier New"/>
                <a:cs typeface="Courier New"/>
                <a:sym typeface="Courier New"/>
              </a:rPr>
              <a:t> entrada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8BE9FD"/>
                </a:solidFill>
                <a:latin typeface="Courier New"/>
                <a:ea typeface="Courier New"/>
                <a:cs typeface="Courier New"/>
                <a:sym typeface="Courier New"/>
              </a:rPr>
              <a:t>prompt</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Ingresar un nombre</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//Repetimos hasta que se ingresa "ESC"</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while</a:t>
            </a:r>
            <a:r>
              <a:rPr lang="en-GB" sz="1450">
                <a:solidFill>
                  <a:srgbClr val="F8F8F2"/>
                </a:solidFill>
                <a:latin typeface="Courier New"/>
                <a:ea typeface="Courier New"/>
                <a:cs typeface="Courier New"/>
                <a:sym typeface="Courier New"/>
              </a:rPr>
              <a:t>(entrada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ESC</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switch</a:t>
            </a:r>
            <a:r>
              <a:rPr lang="en-GB" sz="1450">
                <a:solidFill>
                  <a:srgbClr val="F8F8F2"/>
                </a:solidFill>
                <a:latin typeface="Courier New"/>
                <a:ea typeface="Courier New"/>
                <a:cs typeface="Courier New"/>
                <a:sym typeface="Courier New"/>
              </a:rPr>
              <a:t> (entrada)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case</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ANA</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8BE9FD"/>
                </a:solidFill>
                <a:latin typeface="Courier New"/>
                <a:ea typeface="Courier New"/>
                <a:cs typeface="Courier New"/>
                <a:sym typeface="Courier New"/>
              </a:rPr>
              <a:t>alert</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HOLA ANA</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break</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case</a:t>
            </a:r>
            <a:r>
              <a:rPr lang="en-GB" sz="1450">
                <a:solidFill>
                  <a:srgbClr val="F8F8F2"/>
                </a:solidFill>
                <a:latin typeface="Courier New"/>
                <a:ea typeface="Courier New"/>
                <a:cs typeface="Courier New"/>
                <a:sym typeface="Courier New"/>
              </a:rPr>
              <a:t> </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JUAN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8BE9FD"/>
                </a:solidFill>
                <a:latin typeface="Courier New"/>
                <a:ea typeface="Courier New"/>
                <a:cs typeface="Courier New"/>
                <a:sym typeface="Courier New"/>
              </a:rPr>
              <a:t>alert</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HOLA JUAN</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break</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default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8BE9FD"/>
                </a:solidFill>
                <a:latin typeface="Courier New"/>
                <a:ea typeface="Courier New"/>
                <a:cs typeface="Courier New"/>
                <a:sym typeface="Courier New"/>
              </a:rPr>
              <a:t>alert</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¿QUIÉN SOS?</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break</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entrada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8BE9FD"/>
                </a:solidFill>
                <a:latin typeface="Courier New"/>
                <a:ea typeface="Courier New"/>
                <a:cs typeface="Courier New"/>
                <a:sym typeface="Courier New"/>
              </a:rPr>
              <a:t>prompt</a:t>
            </a:r>
            <a:r>
              <a:rPr lang="en-GB" sz="1450">
                <a:solidFill>
                  <a:srgbClr val="F8F8F2"/>
                </a:solidFill>
                <a:latin typeface="Courier New"/>
                <a:ea typeface="Courier New"/>
                <a:cs typeface="Courier New"/>
                <a:sym typeface="Courier New"/>
              </a:rPr>
              <a:t>(</a:t>
            </a:r>
            <a:r>
              <a:rPr lang="en-GB" sz="1450">
                <a:solidFill>
                  <a:srgbClr val="E9F284"/>
                </a:solidFill>
                <a:latin typeface="Courier New"/>
                <a:ea typeface="Courier New"/>
                <a:cs typeface="Courier New"/>
                <a:sym typeface="Courier New"/>
              </a:rPr>
              <a:t>"</a:t>
            </a:r>
            <a:r>
              <a:rPr lang="en-GB" sz="1450">
                <a:solidFill>
                  <a:srgbClr val="F1FA8C"/>
                </a:solidFill>
                <a:latin typeface="Courier New"/>
                <a:ea typeface="Courier New"/>
                <a:cs typeface="Courier New"/>
                <a:sym typeface="Courier New"/>
              </a:rPr>
              <a:t>Ingresar un nombre</a:t>
            </a:r>
            <a:r>
              <a:rPr lang="en-GB" sz="1450">
                <a:solidFill>
                  <a:srgbClr val="E9F284"/>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600">
              <a:solidFill>
                <a:srgbClr val="FF79C6"/>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00">
              <a:solidFill>
                <a:schemeClr val="dk1"/>
              </a:solidFill>
              <a:latin typeface="Courier New"/>
              <a:ea typeface="Courier New"/>
              <a:cs typeface="Courier New"/>
              <a:sym typeface="Courier New"/>
            </a:endParaRPr>
          </a:p>
        </p:txBody>
      </p:sp>
      <p:sp>
        <p:nvSpPr>
          <p:cNvPr id="357" name="Google Shape;357;p53"/>
          <p:cNvSpPr txBox="1"/>
          <p:nvPr/>
        </p:nvSpPr>
        <p:spPr>
          <a:xfrm>
            <a:off x="5280375" y="89825"/>
            <a:ext cx="39054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2800">
                <a:latin typeface="Anton"/>
                <a:ea typeface="Anton"/>
                <a:cs typeface="Anton"/>
                <a:sym typeface="Anton"/>
              </a:rPr>
              <a:t>EJEMPLO APLICADO</a:t>
            </a:r>
            <a:endParaRPr i="1" sz="2800">
              <a:latin typeface="Anton"/>
              <a:ea typeface="Anton"/>
              <a:cs typeface="Anton"/>
              <a:sym typeface="Anton"/>
            </a:endParaRPr>
          </a:p>
          <a:p>
            <a:pPr indent="0" lvl="0" marL="0" rtl="0" algn="ctr">
              <a:spcBef>
                <a:spcPts val="0"/>
              </a:spcBef>
              <a:spcAft>
                <a:spcPts val="0"/>
              </a:spcAft>
              <a:buNone/>
            </a:pPr>
            <a:r>
              <a:rPr i="1" lang="en-GB" sz="2800">
                <a:latin typeface="Anton"/>
                <a:ea typeface="Anton"/>
                <a:cs typeface="Anton"/>
                <a:sym typeface="Anton"/>
              </a:rPr>
              <a:t>WHILE Y SWITCH: ENTRADAS</a:t>
            </a:r>
            <a:endParaRPr i="1" sz="2800">
              <a:latin typeface="Anton"/>
              <a:ea typeface="Anton"/>
              <a:cs typeface="Anton"/>
              <a:sym typeface="Anton"/>
            </a:endParaRPr>
          </a:p>
        </p:txBody>
      </p:sp>
      <p:sp>
        <p:nvSpPr>
          <p:cNvPr id="358" name="Google Shape;358;p53"/>
          <p:cNvSpPr txBox="1"/>
          <p:nvPr/>
        </p:nvSpPr>
        <p:spPr>
          <a:xfrm>
            <a:off x="5463900" y="1872550"/>
            <a:ext cx="3680100" cy="533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900">
                <a:solidFill>
                  <a:schemeClr val="dk1"/>
                </a:solidFill>
                <a:latin typeface="Helvetica Neue"/>
                <a:ea typeface="Helvetica Neue"/>
                <a:cs typeface="Helvetica Neue"/>
                <a:sym typeface="Helvetica Neue"/>
              </a:rPr>
              <a:t>Algoritmo que hace </a:t>
            </a:r>
            <a:r>
              <a:rPr lang="en-GB" sz="1900">
                <a:solidFill>
                  <a:schemeClr val="dk1"/>
                </a:solidFill>
                <a:latin typeface="Helvetica Neue"/>
                <a:ea typeface="Helvetica Neue"/>
                <a:cs typeface="Helvetica Neue"/>
                <a:sym typeface="Helvetica Neue"/>
              </a:rPr>
              <a:t>operación</a:t>
            </a:r>
            <a:r>
              <a:rPr lang="en-GB" sz="1900">
                <a:solidFill>
                  <a:schemeClr val="dk1"/>
                </a:solidFill>
                <a:latin typeface="Helvetica Neue"/>
                <a:ea typeface="Helvetica Neue"/>
                <a:cs typeface="Helvetica Neue"/>
                <a:sym typeface="Helvetica Neue"/>
              </a:rPr>
              <a:t> </a:t>
            </a:r>
            <a:r>
              <a:rPr lang="en-GB" sz="1900">
                <a:solidFill>
                  <a:schemeClr val="dk1"/>
                </a:solidFill>
                <a:latin typeface="Helvetica Neue"/>
                <a:ea typeface="Helvetica Neue"/>
                <a:cs typeface="Helvetica Neue"/>
                <a:sym typeface="Helvetica Neue"/>
              </a:rPr>
              <a:t>según</a:t>
            </a:r>
            <a:r>
              <a:rPr lang="en-GB" sz="1900">
                <a:solidFill>
                  <a:schemeClr val="dk1"/>
                </a:solidFill>
                <a:latin typeface="Helvetica Neue"/>
                <a:ea typeface="Helvetica Neue"/>
                <a:cs typeface="Helvetica Neue"/>
                <a:sym typeface="Helvetica Neue"/>
              </a:rPr>
              <a:t> la entrada. Pero ignorando la ejecución de bloque si la entrada en “ESC”</a:t>
            </a:r>
            <a:endParaRPr i="1" sz="1900">
              <a:solidFill>
                <a:schemeClr val="dk1"/>
              </a:solidFill>
              <a:latin typeface="Helvetica Neue"/>
              <a:ea typeface="Helvetica Neue"/>
              <a:cs typeface="Helvetica Neue"/>
              <a:sym typeface="Helvetica Neue"/>
            </a:endParaRPr>
          </a:p>
        </p:txBody>
      </p:sp>
      <p:pic>
        <p:nvPicPr>
          <p:cNvPr id="359" name="Google Shape;359;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CICLOS/ITERACIONES</a:t>
            </a:r>
            <a:endParaRPr i="1" sz="3600">
              <a:solidFill>
                <a:srgbClr val="121212"/>
              </a:solidFill>
              <a:latin typeface="Anton"/>
              <a:ea typeface="Anton"/>
              <a:cs typeface="Anton"/>
              <a:sym typeface="Anton"/>
            </a:endParaRPr>
          </a:p>
        </p:txBody>
      </p:sp>
      <p:sp>
        <p:nvSpPr>
          <p:cNvPr id="114" name="Google Shape;114;p2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115" name="Google Shape;115;p27"/>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3</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a:ea typeface="Helvetica Neue"/>
                <a:cs typeface="Helvetica Neue"/>
                <a:sym typeface="Helvetica Neue"/>
              </a:rPr>
              <a:t> </a:t>
            </a:r>
            <a:r>
              <a:rPr lang="en-GB" sz="2000">
                <a:solidFill>
                  <a:srgbClr val="121212"/>
                </a:solidFill>
                <a:latin typeface="Helvetica Neue"/>
                <a:ea typeface="Helvetica Neue"/>
                <a:cs typeface="Helvetica Neue"/>
                <a:sym typeface="Helvetica Neue"/>
              </a:rPr>
              <a:t>JAVASCRIPT</a:t>
            </a:r>
            <a:endParaRPr b="0" i="0" sz="1400" u="none" cap="none" strike="noStrike">
              <a:solidFill>
                <a:srgbClr val="121212"/>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63" name="Shape 363"/>
        <p:cNvGrpSpPr/>
        <p:nvPr/>
      </p:nvGrpSpPr>
      <p:grpSpPr>
        <a:xfrm>
          <a:off x="0" y="0"/>
          <a:ext cx="0" cy="0"/>
          <a:chOff x="0" y="0"/>
          <a:chExt cx="0" cy="0"/>
        </a:xfrm>
      </p:grpSpPr>
      <p:sp>
        <p:nvSpPr>
          <p:cNvPr id="364" name="Google Shape;364;p54"/>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a:ea typeface="Lato"/>
              <a:cs typeface="Lato"/>
              <a:sym typeface="Lato"/>
            </a:endParaRPr>
          </a:p>
        </p:txBody>
      </p:sp>
      <p:sp>
        <p:nvSpPr>
          <p:cNvPr id="365" name="Google Shape;365;p54"/>
          <p:cNvSpPr txBox="1"/>
          <p:nvPr/>
        </p:nvSpPr>
        <p:spPr>
          <a:xfrm>
            <a:off x="2000950" y="920600"/>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¡LO MÁS IMPORTANTE!</a:t>
            </a:r>
            <a:endParaRPr b="0" i="1" sz="4000" u="none" cap="none" strike="noStrike">
              <a:solidFill>
                <a:srgbClr val="000000"/>
              </a:solidFill>
              <a:latin typeface="Anton"/>
              <a:ea typeface="Anton"/>
              <a:cs typeface="Anton"/>
              <a:sym typeface="Anton"/>
            </a:endParaRPr>
          </a:p>
        </p:txBody>
      </p:sp>
      <p:sp>
        <p:nvSpPr>
          <p:cNvPr id="366" name="Google Shape;366;p54"/>
          <p:cNvSpPr txBox="1"/>
          <p:nvPr/>
        </p:nvSpPr>
        <p:spPr>
          <a:xfrm>
            <a:off x="1130675" y="2069825"/>
            <a:ext cx="72579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GB" sz="2000">
                <a:latin typeface="Helvetica Neue"/>
                <a:ea typeface="Helvetica Neue"/>
                <a:cs typeface="Helvetica Neue"/>
                <a:sym typeface="Helvetica Neue"/>
              </a:rPr>
              <a:t>Todas los temas que vimos (y los que vamos a ver), se pueden (y deben) combinar entre sí. De forma que en una función haya un condicional, con un for adentro, y dentro de ese un while, y así la combinación es infinita.</a:t>
            </a:r>
            <a:endParaRPr sz="2000">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sz="2000">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rPr b="1" lang="en-GB" sz="2000">
                <a:latin typeface="Helvetica Neue"/>
                <a:ea typeface="Helvetica Neue"/>
                <a:cs typeface="Helvetica Neue"/>
                <a:sym typeface="Helvetica Neue"/>
              </a:rPr>
              <a:t>¡Ahí es cuando la programación JavaScript empieza a volverse interesante!</a:t>
            </a:r>
            <a:endParaRPr b="1" sz="2000">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sz="2000">
              <a:latin typeface="Helvetica Neue"/>
              <a:ea typeface="Helvetica Neue"/>
              <a:cs typeface="Helvetica Neue"/>
              <a:sym typeface="Helvetica Neue"/>
            </a:endParaRPr>
          </a:p>
        </p:txBody>
      </p:sp>
      <p:pic>
        <p:nvPicPr>
          <p:cNvPr id="367" name="Google Shape;367;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371" name="Shape 371"/>
        <p:cNvGrpSpPr/>
        <p:nvPr/>
      </p:nvGrpSpPr>
      <p:grpSpPr>
        <a:xfrm>
          <a:off x="0" y="0"/>
          <a:ext cx="0" cy="0"/>
          <a:chOff x="0" y="0"/>
          <a:chExt cx="0" cy="0"/>
        </a:xfrm>
      </p:grpSpPr>
      <p:sp>
        <p:nvSpPr>
          <p:cNvPr id="372" name="Google Shape;372;p5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i="1" sz="3600">
              <a:solidFill>
                <a:srgbClr val="121212"/>
              </a:solidFill>
              <a:latin typeface="Anton"/>
              <a:ea typeface="Anton"/>
              <a:cs typeface="Anton"/>
              <a:sym typeface="Anton"/>
            </a:endParaRPr>
          </a:p>
        </p:txBody>
      </p:sp>
      <p:pic>
        <p:nvPicPr>
          <p:cNvPr id="373" name="Google Shape;373;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4" name="Google Shape;374;p5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6"/>
          <p:cNvSpPr txBox="1"/>
          <p:nvPr/>
        </p:nvSpPr>
        <p:spPr>
          <a:xfrm>
            <a:off x="1443000" y="226067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UN ALGORITMO UTILIZANDO UN CICLO</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380" name="Google Shape;380;p56"/>
          <p:cNvSpPr txBox="1"/>
          <p:nvPr/>
        </p:nvSpPr>
        <p:spPr>
          <a:xfrm>
            <a:off x="938100" y="3881300"/>
            <a:ext cx="7267800" cy="818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a:ea typeface="Helvetica Neue"/>
                <a:cs typeface="Helvetica Neue"/>
                <a:sym typeface="Helvetica Neue"/>
              </a:rPr>
              <a:t>Tomando como base los ejemplos </a:t>
            </a:r>
            <a:r>
              <a:rPr lang="en-GB" sz="2000">
                <a:solidFill>
                  <a:schemeClr val="dk1"/>
                </a:solidFill>
                <a:highlight>
                  <a:schemeClr val="lt1"/>
                </a:highlight>
                <a:latin typeface="Helvetica Neue"/>
                <a:ea typeface="Helvetica Neue"/>
                <a:cs typeface="Helvetica Neue"/>
                <a:sym typeface="Helvetica Neue"/>
              </a:rPr>
              <a:t>anteriores</a:t>
            </a:r>
            <a:r>
              <a:rPr lang="en-GB" sz="2000">
                <a:solidFill>
                  <a:schemeClr val="dk1"/>
                </a:solidFill>
                <a:highlight>
                  <a:schemeClr val="lt1"/>
                </a:highlight>
                <a:latin typeface="Helvetica Neue"/>
                <a:ea typeface="Helvetica Neue"/>
                <a:cs typeface="Helvetica Neue"/>
                <a:sym typeface="Helvetica Neue"/>
              </a:rPr>
              <a:t> de la estructura </a:t>
            </a:r>
            <a:r>
              <a:rPr i="1" lang="en-GB" sz="2000">
                <a:solidFill>
                  <a:schemeClr val="dk1"/>
                </a:solidFill>
                <a:highlight>
                  <a:schemeClr val="lt1"/>
                </a:highlight>
                <a:latin typeface="Helvetica Neue"/>
                <a:ea typeface="Helvetica Neue"/>
                <a:cs typeface="Helvetica Neue"/>
                <a:sym typeface="Helvetica Neue"/>
              </a:rPr>
              <a:t>for </a:t>
            </a:r>
            <a:r>
              <a:rPr lang="en-GB" sz="2000">
                <a:solidFill>
                  <a:schemeClr val="dk1"/>
                </a:solidFill>
                <a:highlight>
                  <a:schemeClr val="lt1"/>
                </a:highlight>
                <a:latin typeface="Helvetica Neue"/>
                <a:ea typeface="Helvetica Neue"/>
                <a:cs typeface="Helvetica Neue"/>
                <a:sym typeface="Helvetica Neue"/>
              </a:rPr>
              <a:t>while y do..while, crear un algoritmo que repita un bloque de instrucciones.</a:t>
            </a:r>
            <a:endParaRPr b="0" i="0" sz="14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a:ea typeface="Helvetica Neue"/>
              <a:cs typeface="Helvetica Neue"/>
              <a:sym typeface="Helvetica Neue"/>
            </a:endParaRPr>
          </a:p>
        </p:txBody>
      </p:sp>
      <p:pic>
        <p:nvPicPr>
          <p:cNvPr id="381" name="Google Shape;381;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2" name="Google Shape;382;p56"/>
          <p:cNvPicPr preferRelativeResize="0"/>
          <p:nvPr/>
        </p:nvPicPr>
        <p:blipFill rotWithShape="1">
          <a:blip r:embed="rId4">
            <a:alphaModFix/>
          </a:blip>
          <a:srcRect b="0" l="0" r="0" t="0"/>
          <a:stretch/>
        </p:blipFill>
        <p:spPr>
          <a:xfrm>
            <a:off x="3882275" y="824499"/>
            <a:ext cx="1379450" cy="1379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graphicFrame>
        <p:nvGraphicFramePr>
          <p:cNvPr id="387" name="Google Shape;387;p57"/>
          <p:cNvGraphicFramePr/>
          <p:nvPr/>
        </p:nvGraphicFramePr>
        <p:xfrm>
          <a:off x="153263" y="344100"/>
          <a:ext cx="3000000" cy="3000000"/>
        </p:xfrm>
        <a:graphic>
          <a:graphicData uri="http://schemas.openxmlformats.org/drawingml/2006/table">
            <a:tbl>
              <a:tblPr>
                <a:noFill/>
                <a:tableStyleId>{B4C9BF20-D418-4F86-AF4F-302DFA5C4F3D}</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UN ALGORITMO UTILIZANDO UN CICLO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79C6"/>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Página HTML y </a:t>
                      </a:r>
                      <a:r>
                        <a:rPr b="1" lang="en-GB" sz="1600">
                          <a:solidFill>
                            <a:schemeClr val="dk1"/>
                          </a:solidFill>
                          <a:latin typeface="Helvetica Neue"/>
                          <a:ea typeface="Helvetica Neue"/>
                          <a:cs typeface="Helvetica Neue"/>
                          <a:sym typeface="Helvetica Neue"/>
                        </a:rPr>
                        <a:t> </a:t>
                      </a:r>
                      <a:r>
                        <a:rPr lang="en-GB" sz="1600">
                          <a:solidFill>
                            <a:schemeClr val="dk1"/>
                          </a:solidFill>
                          <a:latin typeface="Helvetica Neue"/>
                          <a:ea typeface="Helvetica Neue"/>
                          <a:cs typeface="Helvetica Neue"/>
                          <a:sym typeface="Helvetica Neue"/>
                        </a:rPr>
                        <a:t>código fuente en JavaScript. </a:t>
                      </a:r>
                      <a:endParaRPr sz="16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a:latin typeface="Helvetica Neue"/>
                          <a:ea typeface="Helvetica Neue"/>
                          <a:cs typeface="Helvetica Neue"/>
                          <a:sym typeface="Helvetica Neue"/>
                        </a:rPr>
                        <a:t>Usamos la instrucción for para repetir un número fijo de veces. Mientras que usamos while cuando queremos repetir algo hasta que se deje de cumplir una condición.</a:t>
                      </a:r>
                      <a:endParaRPr sz="16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600" u="none" cap="none" strike="noStrike"/>
                        <a:t>&gt;&gt;</a:t>
                      </a:r>
                      <a:r>
                        <a:rPr b="1" lang="en-GB" sz="1600" u="none" cap="none" strike="noStrike">
                          <a:solidFill>
                            <a:srgbClr val="4D5156"/>
                          </a:solidFill>
                        </a:rPr>
                        <a:t> </a:t>
                      </a:r>
                      <a:r>
                        <a:rPr b="1" lang="en-GB" sz="1600" u="none" cap="none" strike="noStrike">
                          <a:latin typeface="Helvetica Neue"/>
                          <a:ea typeface="Helvetica Neue"/>
                          <a:cs typeface="Helvetica Neue"/>
                          <a:sym typeface="Helvetica Neue"/>
                        </a:rPr>
                        <a:t>Consigna:</a:t>
                      </a:r>
                      <a:r>
                        <a:rPr lang="en-GB" sz="1600" u="none" cap="none" strike="noStrike">
                          <a:latin typeface="Helvetica Neue"/>
                          <a:ea typeface="Helvetica Neue"/>
                          <a:cs typeface="Helvetica Neue"/>
                          <a:sym typeface="Helvetica Neue"/>
                        </a:rPr>
                        <a:t> </a:t>
                      </a:r>
                      <a:r>
                        <a:rPr lang="en-GB" sz="1600">
                          <a:solidFill>
                            <a:schemeClr val="dk1"/>
                          </a:solidFill>
                          <a:latin typeface="Helvetica Neue"/>
                          <a:ea typeface="Helvetica Neue"/>
                          <a:cs typeface="Helvetica Neue"/>
                          <a:sym typeface="Helvetica Neue"/>
                        </a:rPr>
                        <a:t>Tomando como base los ejemplos anteriores de la estructura for y while, crear un algoritmo que repita un bloque de instrucciones. En cada repetición es necesario efectuar una operación o comparación para obtener una salida por alerta o consola.</a:t>
                      </a:r>
                      <a:endParaRPr sz="1600">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200"/>
                        <a:buFont typeface="Arial"/>
                        <a:buNone/>
                      </a:pPr>
                      <a:r>
                        <a:rPr b="1" lang="en-GB" sz="1700">
                          <a:solidFill>
                            <a:schemeClr val="dk1"/>
                          </a:solidFill>
                        </a:rPr>
                        <a:t>&gt;&gt;Ejemplo:</a:t>
                      </a:r>
                      <a:endParaRPr b="1" sz="1700">
                        <a:solidFill>
                          <a:schemeClr val="dk1"/>
                        </a:solidFill>
                      </a:endParaRPr>
                    </a:p>
                    <a:p>
                      <a:pPr indent="-330200" lvl="0" marL="457200" rtl="0" algn="l">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Pedir número mediante prompt y sumarle otro número en cada repetición,realizando una salida por cada resultado</a:t>
                      </a:r>
                      <a:endParaRPr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Pedir un texto mediante prompt, concatenar un valor en cada repetición, realizando una salida por cada resultado, hasta que se ingresa “ESC”.</a:t>
                      </a:r>
                      <a:endParaRPr sz="1600">
                        <a:solidFill>
                          <a:schemeClr val="dk1"/>
                        </a:solidFill>
                        <a:latin typeface="Helvetica Neue"/>
                        <a:ea typeface="Helvetica Neue"/>
                        <a:cs typeface="Helvetica Neue"/>
                        <a:sym typeface="Helvetica Neue"/>
                      </a:endParaRPr>
                    </a:p>
                    <a:p>
                      <a:pPr indent="-330200" lvl="0" marL="457200" rtl="0" algn="l">
                        <a:spcBef>
                          <a:spcPts val="0"/>
                        </a:spcBef>
                        <a:spcAft>
                          <a:spcPts val="0"/>
                        </a:spcAft>
                        <a:buClr>
                          <a:schemeClr val="dk1"/>
                        </a:buClr>
                        <a:buSzPts val="1600"/>
                        <a:buFont typeface="Helvetica Neue"/>
                        <a:buChar char="-"/>
                      </a:pPr>
                      <a:r>
                        <a:rPr lang="en-GB" sz="1600">
                          <a:solidFill>
                            <a:schemeClr val="dk1"/>
                          </a:solidFill>
                          <a:latin typeface="Helvetica Neue"/>
                          <a:ea typeface="Helvetica Neue"/>
                          <a:cs typeface="Helvetica Neue"/>
                          <a:sym typeface="Helvetica Neue"/>
                        </a:rPr>
                        <a:t>Pedir un número por prompt, repetir la salida del mensaje “Hola” la cantidad de veces ingresada.</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388" name="Google Shape;388;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89" name="Google Shape;389;p57"/>
          <p:cNvPicPr preferRelativeResize="0"/>
          <p:nvPr/>
        </p:nvPicPr>
        <p:blipFill rotWithShape="1">
          <a:blip r:embed="rId4">
            <a:alphaModFix/>
          </a:blip>
          <a:srcRect b="0" l="0" r="0" t="0"/>
          <a:stretch/>
        </p:blipFill>
        <p:spPr>
          <a:xfrm>
            <a:off x="7168250" y="1376275"/>
            <a:ext cx="1634174" cy="63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58"/>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395" name="Google Shape;395;p58"/>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pic>
        <p:nvPicPr>
          <p:cNvPr id="400" name="Google Shape;400;p59"/>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401" name="Google Shape;401;p59"/>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a:ea typeface="Helvetica Neue"/>
                <a:cs typeface="Helvetica Neue"/>
                <a:sym typeface="Helvetica Neue"/>
              </a:rPr>
              <a:t>¿Te gustaría comprobar tus conocimientos de la clase?</a:t>
            </a:r>
            <a:endParaRPr b="0" i="1"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a:ea typeface="Helvetica Neue"/>
                <a:cs typeface="Helvetica Neue"/>
                <a:sym typeface="Helvetica Neue"/>
              </a:rPr>
              <a:t>Te compartimos a través del chat de zoom</a:t>
            </a:r>
            <a:endParaRPr b="0" i="0" sz="1600" u="sng"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a:ea typeface="Helvetica Neue"/>
                <a:cs typeface="Helvetica Neue"/>
                <a:sym typeface="Helvetica Neue"/>
              </a:rPr>
              <a:t> el enlace a un breve quiz de tarea.</a:t>
            </a:r>
            <a:endParaRPr b="0" i="0"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a:ea typeface="Helvetica Neue"/>
                <a:cs typeface="Helvetica Neue"/>
                <a:sym typeface="Helvetica Neue"/>
              </a:rPr>
              <a:t>Para el profesor:</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Acceder a la carpeta “Quizzes” de la camada </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Ingresar al formulario de la clase</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 Pulsar el botón “Invitar” </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Copiar el enlace</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Compartir el enlace a los alumnos a través del chat</a:t>
            </a:r>
            <a:endParaRPr b="0" i="1" sz="1200" u="none" cap="none" strike="noStrike">
              <a:solidFill>
                <a:schemeClr val="accent6"/>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nvSpPr>
        <p:spPr>
          <a:xfrm>
            <a:off x="1000350" y="1680600"/>
            <a:ext cx="7754100" cy="3462900"/>
          </a:xfrm>
          <a:prstGeom prst="rect">
            <a:avLst/>
          </a:prstGeom>
          <a:noFill/>
          <a:ln>
            <a:noFill/>
          </a:ln>
        </p:spPr>
        <p:txBody>
          <a:bodyPr anchorCtr="0" anchor="ctr" bIns="91425" lIns="91425" spcFirstLastPara="1" rIns="91425" wrap="square" tIns="91425">
            <a:noAutofit/>
          </a:bodyPr>
          <a:lstStyle/>
          <a:p>
            <a:pPr indent="1099" lvl="0" marL="1890000" rtl="0" algn="l">
              <a:lnSpc>
                <a:spcPct val="100000"/>
              </a:lnSpc>
              <a:spcBef>
                <a:spcPts val="0"/>
              </a:spcBef>
              <a:spcAft>
                <a:spcPts val="0"/>
              </a:spcAft>
              <a:buClr>
                <a:srgbClr val="3CEFAB"/>
              </a:buClr>
              <a:buSzPts val="1400"/>
              <a:buChar char="●"/>
            </a:pPr>
            <a:r>
              <a:rPr lang="en-GB">
                <a:solidFill>
                  <a:schemeClr val="dk1"/>
                </a:solidFill>
                <a:latin typeface="Helvetica Neue"/>
                <a:ea typeface="Helvetica Neue"/>
                <a:cs typeface="Helvetica Neue"/>
                <a:sym typeface="Helvetica Neue"/>
              </a:rPr>
              <a:t>Bucles | </a:t>
            </a:r>
            <a:br>
              <a:rPr lang="en-GB">
                <a:solidFill>
                  <a:schemeClr val="dk1"/>
                </a:solidFill>
                <a:latin typeface="Helvetica Neue"/>
                <a:ea typeface="Helvetica Neue"/>
                <a:cs typeface="Helvetica Neue"/>
                <a:sym typeface="Helvetica Neue"/>
              </a:rPr>
            </a:br>
            <a:r>
              <a:rPr b="1" i="1" lang="en-GB" u="sng">
                <a:solidFill>
                  <a:schemeClr val="hlink"/>
                </a:solidFill>
                <a:latin typeface="Helvetica Neue"/>
                <a:ea typeface="Helvetica Neue"/>
                <a:cs typeface="Helvetica Neue"/>
                <a:sym typeface="Helvetica Neue"/>
                <a:hlinkClick r:id="rId3"/>
              </a:rPr>
              <a:t>Los apuntes de Majo (Página 17 a 19).</a:t>
            </a:r>
            <a:endParaRPr>
              <a:solidFill>
                <a:schemeClr val="dk1"/>
              </a:solidFill>
              <a:latin typeface="Helvetica Neue"/>
              <a:ea typeface="Helvetica Neue"/>
              <a:cs typeface="Helvetica Neue"/>
              <a:sym typeface="Helvetica Neue"/>
            </a:endParaRPr>
          </a:p>
          <a:p>
            <a:pPr indent="457200" lvl="0" marL="1371600" rtl="0" algn="l">
              <a:lnSpc>
                <a:spcPct val="100000"/>
              </a:lnSpc>
              <a:spcBef>
                <a:spcPts val="1000"/>
              </a:spcBef>
              <a:spcAft>
                <a:spcPts val="0"/>
              </a:spcAft>
              <a:buNone/>
            </a:pPr>
            <a:r>
              <a:rPr b="1" i="1" lang="en-GB" u="sng">
                <a:solidFill>
                  <a:schemeClr val="accent5"/>
                </a:solidFill>
                <a:latin typeface="Helvetica Neue"/>
                <a:ea typeface="Helvetica Neue"/>
                <a:cs typeface="Helvetica Neue"/>
                <a:sym typeface="Helvetica Neue"/>
                <a:hlinkClick r:id="rId4">
                  <a:extLst>
                    <a:ext uri="{A12FA001-AC4F-418D-AE19-62706E023703}">
                      <ahyp:hlinkClr val="tx"/>
                    </a:ext>
                  </a:extLst>
                </a:hlinkClick>
              </a:rPr>
              <a:t>Te lo explico con gatitos. Bucle FOR.</a:t>
            </a:r>
            <a:endParaRPr sz="1000"/>
          </a:p>
          <a:p>
            <a:pPr indent="457200" lvl="0" marL="1371600" rtl="0" algn="l">
              <a:lnSpc>
                <a:spcPct val="100000"/>
              </a:lnSpc>
              <a:spcBef>
                <a:spcPts val="1000"/>
              </a:spcBef>
              <a:spcAft>
                <a:spcPts val="0"/>
              </a:spcAft>
              <a:buNone/>
            </a:pPr>
            <a:r>
              <a:rPr b="1" i="1" lang="en-GB" u="sng">
                <a:solidFill>
                  <a:schemeClr val="hlink"/>
                </a:solidFill>
                <a:latin typeface="Helvetica Neue"/>
                <a:ea typeface="Helvetica Neue"/>
                <a:cs typeface="Helvetica Neue"/>
                <a:sym typeface="Helvetica Neue"/>
                <a:hlinkClick r:id="rId5"/>
              </a:rPr>
              <a:t>Te lo explico con gatitos. Bucle WHILE.</a:t>
            </a:r>
            <a:endParaRPr>
              <a:solidFill>
                <a:schemeClr val="dk1"/>
              </a:solidFill>
              <a:latin typeface="Helvetica Neue"/>
              <a:ea typeface="Helvetica Neue"/>
              <a:cs typeface="Helvetica Neue"/>
              <a:sym typeface="Helvetica Neue"/>
            </a:endParaRPr>
          </a:p>
          <a:p>
            <a:pPr indent="1099" lvl="0" marL="1890000" rtl="0" algn="l">
              <a:lnSpc>
                <a:spcPct val="100000"/>
              </a:lnSpc>
              <a:spcBef>
                <a:spcPts val="1000"/>
              </a:spcBef>
              <a:spcAft>
                <a:spcPts val="0"/>
              </a:spcAft>
              <a:buClr>
                <a:srgbClr val="3CEFAB"/>
              </a:buClr>
              <a:buSzPts val="1400"/>
              <a:buChar char="●"/>
            </a:pPr>
            <a:r>
              <a:rPr lang="en-GB">
                <a:solidFill>
                  <a:schemeClr val="dk1"/>
                </a:solidFill>
                <a:latin typeface="Helvetica Neue"/>
                <a:ea typeface="Helvetica Neue"/>
                <a:cs typeface="Helvetica Neue"/>
                <a:sym typeface="Helvetica Neue"/>
              </a:rPr>
              <a:t>Funciones | </a:t>
            </a:r>
            <a:endParaRPr>
              <a:solidFill>
                <a:schemeClr val="dk1"/>
              </a:solidFill>
              <a:latin typeface="Helvetica Neue"/>
              <a:ea typeface="Helvetica Neue"/>
              <a:cs typeface="Helvetica Neue"/>
              <a:sym typeface="Helvetica Neue"/>
            </a:endParaRPr>
          </a:p>
          <a:p>
            <a:pPr indent="457200" lvl="0" marL="1371600" rtl="0" algn="l">
              <a:spcBef>
                <a:spcPts val="1000"/>
              </a:spcBef>
              <a:spcAft>
                <a:spcPts val="0"/>
              </a:spcAft>
              <a:buNone/>
            </a:pPr>
            <a:r>
              <a:rPr b="1" i="1" lang="en-GB" u="sng">
                <a:solidFill>
                  <a:schemeClr val="hlink"/>
                </a:solidFill>
                <a:latin typeface="Helvetica Neue"/>
                <a:ea typeface="Helvetica Neue"/>
                <a:cs typeface="Helvetica Neue"/>
                <a:sym typeface="Helvetica Neue"/>
                <a:hlinkClick r:id="rId6"/>
              </a:rPr>
              <a:t>Los apuntes de Majo (Página 20).</a:t>
            </a:r>
            <a:endParaRPr>
              <a:solidFill>
                <a:schemeClr val="dk1"/>
              </a:solidFill>
              <a:latin typeface="Helvetica Neue"/>
              <a:ea typeface="Helvetica Neue"/>
              <a:cs typeface="Helvetica Neue"/>
              <a:sym typeface="Helvetica Neue"/>
            </a:endParaRPr>
          </a:p>
          <a:p>
            <a:pPr indent="457200" lvl="0" marL="1371600" rtl="0" algn="l">
              <a:lnSpc>
                <a:spcPct val="100000"/>
              </a:lnSpc>
              <a:spcBef>
                <a:spcPts val="1000"/>
              </a:spcBef>
              <a:spcAft>
                <a:spcPts val="0"/>
              </a:spcAft>
              <a:buNone/>
            </a:pPr>
            <a:r>
              <a:rPr b="1" i="1" lang="en-GB" u="sng">
                <a:solidFill>
                  <a:schemeClr val="hlink"/>
                </a:solidFill>
                <a:latin typeface="Helvetica Neue"/>
                <a:ea typeface="Helvetica Neue"/>
                <a:cs typeface="Helvetica Neue"/>
                <a:sym typeface="Helvetica Neue"/>
                <a:hlinkClick r:id="rId7"/>
              </a:rPr>
              <a:t>Te lo explico con gatitos. Parte 1</a:t>
            </a:r>
            <a:r>
              <a:rPr lang="en-GB">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457200" lvl="0" marL="1371600" rtl="0" algn="l">
              <a:lnSpc>
                <a:spcPct val="100000"/>
              </a:lnSpc>
              <a:spcBef>
                <a:spcPts val="1000"/>
              </a:spcBef>
              <a:spcAft>
                <a:spcPts val="0"/>
              </a:spcAft>
              <a:buNone/>
            </a:pPr>
            <a:r>
              <a:rPr b="1" i="1" lang="en-GB" u="sng">
                <a:solidFill>
                  <a:schemeClr val="hlink"/>
                </a:solidFill>
                <a:latin typeface="Helvetica Neue"/>
                <a:ea typeface="Helvetica Neue"/>
                <a:cs typeface="Helvetica Neue"/>
                <a:sym typeface="Helvetica Neue"/>
                <a:hlinkClick r:id="rId8"/>
              </a:rPr>
              <a:t>Te lo explico con gatitos. Parte 2</a:t>
            </a:r>
            <a:r>
              <a:rPr lang="en-GB">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1099" lvl="0" marL="1890000" marR="0" rtl="0" algn="l">
              <a:lnSpc>
                <a:spcPct val="100000"/>
              </a:lnSpc>
              <a:spcBef>
                <a:spcPts val="1000"/>
              </a:spcBef>
              <a:spcAft>
                <a:spcPts val="0"/>
              </a:spcAft>
              <a:buClr>
                <a:srgbClr val="3CEFAB"/>
              </a:buClr>
              <a:buSzPts val="1400"/>
              <a:buChar char="●"/>
            </a:pPr>
            <a:r>
              <a:rPr lang="en-GB">
                <a:solidFill>
                  <a:schemeClr val="dk1"/>
                </a:solidFill>
                <a:latin typeface="Helvetica Neue"/>
                <a:ea typeface="Helvetica Neue"/>
                <a:cs typeface="Helvetica Neue"/>
                <a:sym typeface="Helvetica Neue"/>
              </a:rPr>
              <a:t>Documentación | </a:t>
            </a:r>
            <a:br>
              <a:rPr lang="en-GB">
                <a:solidFill>
                  <a:schemeClr val="dk1"/>
                </a:solidFill>
                <a:latin typeface="Helvetica Neue"/>
                <a:ea typeface="Helvetica Neue"/>
                <a:cs typeface="Helvetica Neue"/>
                <a:sym typeface="Helvetica Neue"/>
              </a:rPr>
            </a:br>
            <a:r>
              <a:rPr b="1" i="1" lang="en-GB" u="sng">
                <a:solidFill>
                  <a:schemeClr val="hlink"/>
                </a:solidFill>
                <a:latin typeface="Helvetica Neue"/>
                <a:ea typeface="Helvetica Neue"/>
                <a:cs typeface="Helvetica Neue"/>
                <a:sym typeface="Helvetica Neue"/>
                <a:hlinkClick r:id="rId9"/>
              </a:rPr>
              <a:t>Documentación FOR</a:t>
            </a:r>
            <a:r>
              <a:rPr lang="en-GB">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457200" lvl="0" marL="1371600" rtl="0" algn="l">
              <a:lnSpc>
                <a:spcPct val="100000"/>
              </a:lnSpc>
              <a:spcBef>
                <a:spcPts val="1000"/>
              </a:spcBef>
              <a:spcAft>
                <a:spcPts val="0"/>
              </a:spcAft>
              <a:buNone/>
            </a:pPr>
            <a:r>
              <a:rPr b="1" i="1" lang="en-GB" u="sng">
                <a:solidFill>
                  <a:schemeClr val="hlink"/>
                </a:solidFill>
                <a:latin typeface="Helvetica Neue"/>
                <a:ea typeface="Helvetica Neue"/>
                <a:cs typeface="Helvetica Neue"/>
                <a:sym typeface="Helvetica Neue"/>
                <a:hlinkClick r:id="rId10"/>
              </a:rPr>
              <a:t>Documentación WHILE</a:t>
            </a:r>
            <a:r>
              <a:rPr lang="en-GB">
                <a:solidFill>
                  <a:schemeClr val="dk1"/>
                </a:solidFill>
                <a:latin typeface="Helvetica Neue"/>
                <a:ea typeface="Helvetica Neue"/>
                <a:cs typeface="Helvetica Neue"/>
                <a:sym typeface="Helvetica Neue"/>
              </a:rPr>
              <a:t>.</a:t>
            </a:r>
            <a:endParaRPr>
              <a:solidFill>
                <a:schemeClr val="dk1"/>
              </a:solidFill>
              <a:latin typeface="Helvetica Neue"/>
              <a:ea typeface="Helvetica Neue"/>
              <a:cs typeface="Helvetica Neue"/>
              <a:sym typeface="Helvetica Neue"/>
            </a:endParaRPr>
          </a:p>
          <a:p>
            <a:pPr indent="0" lvl="0" marL="457200" marR="0" rtl="0" algn="l">
              <a:lnSpc>
                <a:spcPct val="115000"/>
              </a:lnSpc>
              <a:spcBef>
                <a:spcPts val="1000"/>
              </a:spcBef>
              <a:spcAft>
                <a:spcPts val="0"/>
              </a:spcAft>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800">
              <a:solidFill>
                <a:schemeClr val="dk1"/>
              </a:solidFill>
              <a:latin typeface="Helvetica Neue"/>
              <a:ea typeface="Helvetica Neue"/>
              <a:cs typeface="Helvetica Neue"/>
              <a:sym typeface="Helvetica Neue"/>
            </a:endParaRPr>
          </a:p>
        </p:txBody>
      </p:sp>
      <p:pic>
        <p:nvPicPr>
          <p:cNvPr id="407" name="Google Shape;407;p60"/>
          <p:cNvPicPr preferRelativeResize="0"/>
          <p:nvPr/>
        </p:nvPicPr>
        <p:blipFill>
          <a:blip r:embed="rId11">
            <a:alphaModFix/>
          </a:blip>
          <a:stretch>
            <a:fillRect/>
          </a:stretch>
        </p:blipFill>
        <p:spPr>
          <a:xfrm>
            <a:off x="7567925" y="4659625"/>
            <a:ext cx="1186526" cy="330675"/>
          </a:xfrm>
          <a:prstGeom prst="rect">
            <a:avLst/>
          </a:prstGeom>
          <a:noFill/>
          <a:ln>
            <a:noFill/>
          </a:ln>
        </p:spPr>
      </p:pic>
      <p:pic>
        <p:nvPicPr>
          <p:cNvPr id="408" name="Google Shape;408;p60"/>
          <p:cNvPicPr preferRelativeResize="0"/>
          <p:nvPr/>
        </p:nvPicPr>
        <p:blipFill rotWithShape="1">
          <a:blip r:embed="rId12">
            <a:alphaModFix/>
          </a:blip>
          <a:srcRect b="0" l="0" r="0" t="0"/>
          <a:stretch/>
        </p:blipFill>
        <p:spPr>
          <a:xfrm>
            <a:off x="7411525" y="127700"/>
            <a:ext cx="1634174" cy="639850"/>
          </a:xfrm>
          <a:prstGeom prst="rect">
            <a:avLst/>
          </a:prstGeom>
          <a:noFill/>
          <a:ln>
            <a:noFill/>
          </a:ln>
        </p:spPr>
      </p:pic>
      <p:sp>
        <p:nvSpPr>
          <p:cNvPr id="409" name="Google Shape;409;p60"/>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0"/>
          <p:cNvSpPr txBox="1"/>
          <p:nvPr/>
        </p:nvSpPr>
        <p:spPr>
          <a:xfrm>
            <a:off x="2455275" y="2798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411" name="Google Shape;411;p60"/>
          <p:cNvPicPr preferRelativeResize="0"/>
          <p:nvPr/>
        </p:nvPicPr>
        <p:blipFill>
          <a:blip r:embed="rId13">
            <a:alphaModFix/>
          </a:blip>
          <a:stretch>
            <a:fillRect/>
          </a:stretch>
        </p:blipFill>
        <p:spPr>
          <a:xfrm>
            <a:off x="1408034" y="593440"/>
            <a:ext cx="545131" cy="545131"/>
          </a:xfrm>
          <a:prstGeom prst="rect">
            <a:avLst/>
          </a:prstGeom>
          <a:noFill/>
          <a:ln>
            <a:noFill/>
          </a:ln>
        </p:spPr>
      </p:pic>
      <p:sp>
        <p:nvSpPr>
          <p:cNvPr id="412" name="Google Shape;412;p60"/>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a:ea typeface="Helvetica Neue"/>
                <a:cs typeface="Helvetica Neue"/>
                <a:sym typeface="Helvetica Neue"/>
              </a:rPr>
              <a:t>Disponible en </a:t>
            </a:r>
            <a:r>
              <a:rPr lang="en-GB" u="sng">
                <a:solidFill>
                  <a:schemeClr val="hlink"/>
                </a:solidFill>
                <a:highlight>
                  <a:schemeClr val="lt1"/>
                </a:highlight>
                <a:latin typeface="Helvetica Neue"/>
                <a:ea typeface="Helvetica Neue"/>
                <a:cs typeface="Helvetica Neue"/>
                <a:sym typeface="Helvetica Neue"/>
                <a:hlinkClick r:id="rId14"/>
              </a:rPr>
              <a:t>nuestro repositorio</a:t>
            </a:r>
            <a:r>
              <a:rPr lang="en-GB">
                <a:solidFill>
                  <a:schemeClr val="dk1"/>
                </a:solidFill>
                <a:highlight>
                  <a:schemeClr val="lt1"/>
                </a:highlight>
                <a:latin typeface="Helvetica Neue"/>
                <a:ea typeface="Helvetica Neue"/>
                <a:cs typeface="Helvetica Neue"/>
                <a:sym typeface="Helvetica Neue"/>
              </a:rPr>
              <a:t>.</a:t>
            </a:r>
            <a:endParaRPr>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1"/>
          <p:cNvSpPr txBox="1"/>
          <p:nvPr/>
        </p:nvSpPr>
        <p:spPr>
          <a:xfrm>
            <a:off x="483500" y="1237775"/>
            <a:ext cx="42906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Operadores lógicos:</a:t>
            </a:r>
            <a:r>
              <a:rPr lang="en-GB" sz="1250">
                <a:solidFill>
                  <a:schemeClr val="dk1"/>
                </a:solidFill>
                <a:latin typeface="Helvetica Neue"/>
                <a:ea typeface="Helvetica Neue"/>
                <a:cs typeface="Helvetica Neue"/>
                <a:sym typeface="Helvetica Neue"/>
              </a:rPr>
              <a:t> permiten agrupar expresiones lógicas. Las expresiones lógicas son todas aquellas expresiones que obtienen como resultado verdadero o falso. Los operadores lógicos son aquellos que hacen de nexo de este tipo de expresiones.</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Condicionales:</a:t>
            </a:r>
            <a:r>
              <a:rPr lang="en-GB" sz="1250">
                <a:solidFill>
                  <a:schemeClr val="dk1"/>
                </a:solidFill>
                <a:latin typeface="Helvetica Neue"/>
                <a:ea typeface="Helvetica Neue"/>
                <a:cs typeface="Helvetica Neue"/>
                <a:sym typeface="Helvetica Neue"/>
              </a:rPr>
              <a:t> cuando en programación hablamos de condicionales, hablamos de una estructura sintáctica que sirve para tomar una decisión a partir de una condición.</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Anidar:</a:t>
            </a:r>
            <a:r>
              <a:rPr lang="en-GB" sz="1250">
                <a:solidFill>
                  <a:schemeClr val="dk1"/>
                </a:solidFill>
                <a:latin typeface="Helvetica Neue"/>
                <a:ea typeface="Helvetica Neue"/>
                <a:cs typeface="Helvetica Neue"/>
                <a:sym typeface="Helvetica Neue"/>
              </a:rPr>
              <a:t> en programación, se refiere a escribir una sentencia junto a una subsiguiente dentro de la misma estructura sintáctica. Es decir, que no hay un salto de línea en el medio.</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
        <p:nvSpPr>
          <p:cNvPr id="418" name="Google Shape;418;p61"/>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2</a:t>
            </a:r>
            <a:endParaRPr i="1" sz="2000">
              <a:latin typeface="Anton"/>
              <a:ea typeface="Anton"/>
              <a:cs typeface="Anton"/>
              <a:sym typeface="Anton"/>
            </a:endParaRPr>
          </a:p>
        </p:txBody>
      </p:sp>
      <p:pic>
        <p:nvPicPr>
          <p:cNvPr id="419" name="Google Shape;419;p6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20" name="Google Shape;420;p61"/>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solidFill>
                <a:schemeClr val="dk1"/>
              </a:solidFill>
              <a:latin typeface="Helvetica Neue"/>
              <a:ea typeface="Helvetica Neue"/>
              <a:cs typeface="Helvetica Neue"/>
              <a:sym typeface="Helvetica Neue"/>
            </a:endParaRPr>
          </a:p>
        </p:txBody>
      </p:sp>
      <p:sp>
        <p:nvSpPr>
          <p:cNvPr id="421" name="Google Shape;421;p61"/>
          <p:cNvSpPr txBox="1"/>
          <p:nvPr/>
        </p:nvSpPr>
        <p:spPr>
          <a:xfrm>
            <a:off x="4572000"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
        <p:nvSpPr>
          <p:cNvPr id="422" name="Google Shape;422;p61"/>
          <p:cNvSpPr txBox="1"/>
          <p:nvPr/>
        </p:nvSpPr>
        <p:spPr>
          <a:xfrm>
            <a:off x="4694675"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Estructura IF:</a:t>
            </a:r>
            <a:r>
              <a:rPr lang="en-GB" sz="1250">
                <a:solidFill>
                  <a:schemeClr val="dk1"/>
                </a:solidFill>
                <a:latin typeface="Helvetica Neue"/>
                <a:ea typeface="Helvetica Neue"/>
                <a:cs typeface="Helvetica Neue"/>
                <a:sym typeface="Helvetica Neue"/>
              </a:rPr>
              <a:t> es la más utilizada en la mayoría de los lenguajes. Si la condición se cumple (es decir, si su valor es true) se ejecutan todas las instrucciones que se encuentran dentro de {...}. Si la condición no se cumple (es decir, si su valor es false) no se ejecuta ninguna instrucción contenida en {...} y el programa continúa ejecutando el resto de instrucciones del script.</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IF...ELSE:</a:t>
            </a:r>
            <a:r>
              <a:rPr lang="en-GB" sz="1250">
                <a:solidFill>
                  <a:schemeClr val="dk1"/>
                </a:solidFill>
                <a:latin typeface="Helvetica Neue"/>
                <a:ea typeface="Helvetica Neue"/>
                <a:cs typeface="Helvetica Neue"/>
                <a:sym typeface="Helvetica Neue"/>
              </a:rPr>
              <a:t> en ocasiones, las decisiones que se deben realizar no son del tipo "si se cumple la condición, hazlo; si no se cumple, no hagas nada". Normalmente las condiciones suelen ser del tipo "si se cumple esta condición, hazlo; si no se cumple, haz esto otro".</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2"/>
          <p:cNvSpPr txBox="1"/>
          <p:nvPr/>
        </p:nvSpPr>
        <p:spPr>
          <a:xfrm>
            <a:off x="483500" y="1237775"/>
            <a:ext cx="42906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Declarar función:</a:t>
            </a:r>
            <a:r>
              <a:rPr lang="en-GB" sz="1250">
                <a:solidFill>
                  <a:schemeClr val="dk1"/>
                </a:solidFill>
                <a:latin typeface="Helvetica Neue"/>
                <a:ea typeface="Helvetica Neue"/>
                <a:cs typeface="Helvetica Neue"/>
                <a:sym typeface="Helvetica Neue"/>
              </a:rPr>
              <a:t> se dice declarar cuando uno define una función en el código.</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Ciclo: </a:t>
            </a:r>
            <a:r>
              <a:rPr lang="en-GB" sz="1250">
                <a:solidFill>
                  <a:schemeClr val="dk1"/>
                </a:solidFill>
                <a:latin typeface="Helvetica Neue"/>
                <a:ea typeface="Helvetica Neue"/>
                <a:cs typeface="Helvetica Neue"/>
                <a:sym typeface="Helvetica Neue"/>
              </a:rPr>
              <a:t>en programación, se refiere a un conjunto de indicaciones que se repiten bajo ciertas condiciones.</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
        <p:nvSpPr>
          <p:cNvPr id="428" name="Google Shape;428;p62"/>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3</a:t>
            </a:r>
            <a:endParaRPr i="1" sz="2000">
              <a:latin typeface="Anton"/>
              <a:ea typeface="Anton"/>
              <a:cs typeface="Anton"/>
              <a:sym typeface="Anton"/>
            </a:endParaRPr>
          </a:p>
        </p:txBody>
      </p:sp>
      <p:pic>
        <p:nvPicPr>
          <p:cNvPr id="429" name="Google Shape;429;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30" name="Google Shape;430;p62"/>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solidFill>
                <a:schemeClr val="dk1"/>
              </a:solidFill>
              <a:latin typeface="Helvetica Neue"/>
              <a:ea typeface="Helvetica Neue"/>
              <a:cs typeface="Helvetica Neue"/>
              <a:sym typeface="Helvetica Neue"/>
            </a:endParaRPr>
          </a:p>
        </p:txBody>
      </p:sp>
      <p:sp>
        <p:nvSpPr>
          <p:cNvPr id="431" name="Google Shape;431;p62"/>
          <p:cNvSpPr txBox="1"/>
          <p:nvPr/>
        </p:nvSpPr>
        <p:spPr>
          <a:xfrm>
            <a:off x="4572000"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p63"/>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37" name="Google Shape;437;p63"/>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a:ea typeface="Helvetica Neue"/>
                <a:cs typeface="Helvetica Neue"/>
                <a:sym typeface="Helvetica Neue"/>
              </a:rPr>
              <a:t>Resumen de lo visto en clase hoy: </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Ciclos: for, while, do while.</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Operador switch.</a:t>
            </a:r>
            <a:endParaRPr b="0" i="0" sz="2200" u="none" cap="none" strike="noStrike">
              <a:solidFill>
                <a:srgbClr val="E0FF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19" name="Shape 119"/>
        <p:cNvGrpSpPr/>
        <p:nvPr/>
      </p:nvGrpSpPr>
      <p:grpSpPr>
        <a:xfrm>
          <a:off x="0" y="0"/>
          <a:ext cx="0" cy="0"/>
          <a:chOff x="0" y="0"/>
          <a:chExt cx="0" cy="0"/>
        </a:xfrm>
      </p:grpSpPr>
      <p:sp>
        <p:nvSpPr>
          <p:cNvPr id="120" name="Google Shape;120;p28"/>
          <p:cNvSpPr txBox="1"/>
          <p:nvPr/>
        </p:nvSpPr>
        <p:spPr>
          <a:xfrm>
            <a:off x="3979775" y="1134750"/>
            <a:ext cx="4950300" cy="2874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None/>
            </a:pPr>
            <a:r>
              <a:rPr lang="en-GB" sz="1800">
                <a:latin typeface="Helvetica Neue"/>
                <a:ea typeface="Helvetica Neue"/>
                <a:cs typeface="Helvetica Neue"/>
                <a:sym typeface="Helvetica Neue"/>
              </a:rPr>
              <a:t>Entender:</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¿Qué es un ciclo o bucle y cómo nos permite repetir operaciones similares fácilmente?</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¿Qué tipos de ciclos podemos emplear y </a:t>
            </a:r>
            <a:r>
              <a:rPr lang="en-GB" sz="1800">
                <a:latin typeface="Helvetica Neue"/>
                <a:ea typeface="Helvetica Neue"/>
                <a:cs typeface="Helvetica Neue"/>
                <a:sym typeface="Helvetica Neue"/>
              </a:rPr>
              <a:t>cuáles</a:t>
            </a:r>
            <a:r>
              <a:rPr lang="en-GB" sz="1800">
                <a:latin typeface="Helvetica Neue"/>
                <a:ea typeface="Helvetica Neue"/>
                <a:cs typeface="Helvetica Neue"/>
                <a:sym typeface="Helvetica Neue"/>
              </a:rPr>
              <a:t> son sus diferencias ?</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¿Cómo combinar operadores lógicos, ciclos y funciones para resolver cada problema?</a:t>
            </a:r>
            <a:endParaRPr sz="1800">
              <a:latin typeface="Helvetica Neue"/>
              <a:ea typeface="Helvetica Neue"/>
              <a:cs typeface="Helvetica Neue"/>
              <a:sym typeface="Helvetica Neue"/>
            </a:endParaRPr>
          </a:p>
        </p:txBody>
      </p:sp>
      <p:pic>
        <p:nvPicPr>
          <p:cNvPr id="121" name="Google Shape;121;p2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2" name="Google Shape;122;p2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3" name="Google Shape;123;p2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1" name="Shape 441"/>
        <p:cNvGrpSpPr/>
        <p:nvPr/>
      </p:nvGrpSpPr>
      <p:grpSpPr>
        <a:xfrm>
          <a:off x="0" y="0"/>
          <a:ext cx="0" cy="0"/>
          <a:chOff x="0" y="0"/>
          <a:chExt cx="0" cy="0"/>
        </a:xfrm>
      </p:grpSpPr>
      <p:sp>
        <p:nvSpPr>
          <p:cNvPr id="442" name="Google Shape;442;p64"/>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43" name="Google Shape;443;p64"/>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47" name="Shape 447"/>
        <p:cNvGrpSpPr/>
        <p:nvPr/>
      </p:nvGrpSpPr>
      <p:grpSpPr>
        <a:xfrm>
          <a:off x="0" y="0"/>
          <a:ext cx="0" cy="0"/>
          <a:chOff x="0" y="0"/>
          <a:chExt cx="0" cy="0"/>
        </a:xfrm>
      </p:grpSpPr>
      <p:sp>
        <p:nvSpPr>
          <p:cNvPr id="448" name="Google Shape;448;p6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449" name="Google Shape;449;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53" name="Shape 453"/>
        <p:cNvGrpSpPr/>
        <p:nvPr/>
      </p:nvGrpSpPr>
      <p:grpSpPr>
        <a:xfrm>
          <a:off x="0" y="0"/>
          <a:ext cx="0" cy="0"/>
          <a:chOff x="0" y="0"/>
          <a:chExt cx="0" cy="0"/>
        </a:xfrm>
      </p:grpSpPr>
      <p:sp>
        <p:nvSpPr>
          <p:cNvPr id="454" name="Google Shape;454;p66"/>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455" name="Google Shape;455;p66"/>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456" name="Google Shape;456;p6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67"/>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462" name="Google Shape;462;p67"/>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463" name="Google Shape;463;p67"/>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7" name="Shape 467"/>
        <p:cNvGrpSpPr/>
        <p:nvPr/>
      </p:nvGrpSpPr>
      <p:grpSpPr>
        <a:xfrm>
          <a:off x="0" y="0"/>
          <a:ext cx="0" cy="0"/>
          <a:chOff x="0" y="0"/>
          <a:chExt cx="0" cy="0"/>
        </a:xfrm>
      </p:grpSpPr>
      <p:sp>
        <p:nvSpPr>
          <p:cNvPr id="468" name="Google Shape;468;p68"/>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PROGRAMACIÓN CON FUNCIONES</a:t>
            </a:r>
            <a:endParaRPr b="0" i="1" sz="3600" u="none" cap="none" strike="noStrike">
              <a:solidFill>
                <a:srgbClr val="121212"/>
              </a:solidFill>
              <a:latin typeface="Anton"/>
              <a:ea typeface="Anton"/>
              <a:cs typeface="Anton"/>
              <a:sym typeface="Anton"/>
            </a:endParaRPr>
          </a:p>
        </p:txBody>
      </p:sp>
      <p:sp>
        <p:nvSpPr>
          <p:cNvPr id="469" name="Google Shape;469;p68"/>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
        <p:nvSpPr>
          <p:cNvPr id="470" name="Google Shape;470;p68"/>
          <p:cNvSpPr txBox="1"/>
          <p:nvPr/>
        </p:nvSpPr>
        <p:spPr>
          <a:xfrm>
            <a:off x="1631850" y="1643300"/>
            <a:ext cx="58803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4</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a:ea typeface="Helvetica Neue"/>
                <a:cs typeface="Helvetica Neue"/>
                <a:sym typeface="Helvetica Neue"/>
              </a:rPr>
              <a:t> </a:t>
            </a:r>
            <a:r>
              <a:rPr lang="en-GB" sz="2000">
                <a:solidFill>
                  <a:srgbClr val="121212"/>
                </a:solidFill>
                <a:latin typeface="Helvetica Neue"/>
                <a:ea typeface="Helvetica Neue"/>
                <a:cs typeface="Helvetica Neue"/>
                <a:sym typeface="Helvetica Neue"/>
              </a:rPr>
              <a:t>JAVASCRIPT</a:t>
            </a:r>
            <a:endParaRPr b="0" i="0" sz="1400" u="none" cap="none" strike="noStrike">
              <a:solidFill>
                <a:srgbClr val="121212"/>
              </a:solidFill>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74" name="Shape 474"/>
        <p:cNvGrpSpPr/>
        <p:nvPr/>
      </p:nvGrpSpPr>
      <p:grpSpPr>
        <a:xfrm>
          <a:off x="0" y="0"/>
          <a:ext cx="0" cy="0"/>
          <a:chOff x="0" y="0"/>
          <a:chExt cx="0" cy="0"/>
        </a:xfrm>
      </p:grpSpPr>
      <p:sp>
        <p:nvSpPr>
          <p:cNvPr id="475" name="Google Shape;475;p69"/>
          <p:cNvSpPr txBox="1"/>
          <p:nvPr/>
        </p:nvSpPr>
        <p:spPr>
          <a:xfrm>
            <a:off x="3979775" y="1134750"/>
            <a:ext cx="4624800" cy="3240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000"/>
              </a:spcBef>
              <a:spcAft>
                <a:spcPts val="0"/>
              </a:spcAft>
              <a:buNone/>
            </a:pPr>
            <a:r>
              <a:rPr lang="en-GB" sz="1800">
                <a:latin typeface="Helvetica Neue"/>
                <a:ea typeface="Helvetica Neue"/>
                <a:cs typeface="Helvetica Neue"/>
                <a:sym typeface="Helvetica Neue"/>
              </a:rPr>
              <a:t>Entender:</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¿Qué es una función y cómo nos ayuda a escribir menos código?</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¿Qué son los parámetros de entrada y salida de una función?</a:t>
            </a:r>
            <a:endParaRPr sz="1800">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a:ea typeface="Helvetica Neue"/>
                <a:cs typeface="Helvetica Neue"/>
                <a:sym typeface="Helvetica Neue"/>
              </a:rPr>
              <a:t>¿Qué es el Scope global y el Scope local?</a:t>
            </a:r>
            <a:endParaRPr sz="1800">
              <a:latin typeface="Helvetica Neue"/>
              <a:ea typeface="Helvetica Neue"/>
              <a:cs typeface="Helvetica Neue"/>
              <a:sym typeface="Helvetica Neue"/>
            </a:endParaRPr>
          </a:p>
          <a:p>
            <a:pPr indent="-342900" lvl="0" marL="457200" rtl="0" algn="l">
              <a:lnSpc>
                <a:spcPct val="115000"/>
              </a:lnSpc>
              <a:spcBef>
                <a:spcPts val="1000"/>
              </a:spcBef>
              <a:spcAft>
                <a:spcPts val="0"/>
              </a:spcAft>
              <a:buSzPts val="1800"/>
              <a:buFont typeface="Helvetica Neue"/>
              <a:buChar char="●"/>
            </a:pPr>
            <a:r>
              <a:rPr lang="en-GB" sz="1800">
                <a:solidFill>
                  <a:schemeClr val="dk1"/>
                </a:solidFill>
                <a:latin typeface="Helvetica Neue"/>
                <a:ea typeface="Helvetica Neue"/>
                <a:cs typeface="Helvetica Neue"/>
                <a:sym typeface="Helvetica Neue"/>
              </a:rPr>
              <a:t>¿Qué es una función anónima  y una función flecha?</a:t>
            </a:r>
            <a:endParaRPr sz="1800">
              <a:latin typeface="Helvetica Neue"/>
              <a:ea typeface="Helvetica Neue"/>
              <a:cs typeface="Helvetica Neue"/>
              <a:sym typeface="Helvetica Neue"/>
            </a:endParaRPr>
          </a:p>
        </p:txBody>
      </p:sp>
      <p:pic>
        <p:nvPicPr>
          <p:cNvPr id="476" name="Google Shape;476;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7" name="Google Shape;477;p69"/>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478" name="Google Shape;478;p69"/>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0"/>
          <p:cNvSpPr txBox="1"/>
          <p:nvPr/>
        </p:nvSpPr>
        <p:spPr>
          <a:xfrm>
            <a:off x="483500" y="1237775"/>
            <a:ext cx="39807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Ciclos en JS:</a:t>
            </a:r>
            <a:r>
              <a:rPr lang="en-GB" sz="1250">
                <a:solidFill>
                  <a:schemeClr val="dk1"/>
                </a:solidFill>
                <a:latin typeface="Helvetica Neue"/>
                <a:ea typeface="Helvetica Neue"/>
                <a:cs typeface="Helvetica Neue"/>
                <a:sym typeface="Helvetica Neue"/>
              </a:rPr>
              <a:t> en programación, ciclo se refiere a un conjunto de indicaciones que se repiten bajo ciertas condiciones. Las estructuras de ciclos o cíclicas son las que debemos utilizar cuando necesitamos repetir ciertas operaciones de la misma manera durante N cantidad de veces.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Sentencia break:</a:t>
            </a:r>
            <a:r>
              <a:rPr lang="en-GB" sz="1250">
                <a:solidFill>
                  <a:schemeClr val="dk1"/>
                </a:solidFill>
                <a:latin typeface="Helvetica Neue"/>
                <a:ea typeface="Helvetica Neue"/>
                <a:cs typeface="Helvetica Neue"/>
                <a:sym typeface="Helvetica Neue"/>
              </a:rPr>
              <a:t> a veces, cuando escribimos una estructura for, necesitamos que bajo cierta condición el ciclo se interrumpa. Para eso se utiliza esta sentencia.</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GB" sz="1250">
                <a:solidFill>
                  <a:schemeClr val="dk1"/>
                </a:solidFill>
                <a:latin typeface="Helvetica Neue"/>
                <a:ea typeface="Helvetica Neue"/>
                <a:cs typeface="Helvetica Neue"/>
                <a:sym typeface="Helvetica Neue"/>
              </a:rPr>
              <a:t>Sentencia continue: </a:t>
            </a:r>
            <a:r>
              <a:rPr lang="en-GB" sz="1250">
                <a:solidFill>
                  <a:schemeClr val="dk1"/>
                </a:solidFill>
                <a:latin typeface="Helvetica Neue"/>
                <a:ea typeface="Helvetica Neue"/>
                <a:cs typeface="Helvetica Neue"/>
                <a:sym typeface="Helvetica Neue"/>
              </a:rPr>
              <a:t>a veces, cuando escribimos una estructura for, necesitamos que bajo cierta condición, el ciclo saltee esa repetición y siga con la próxima. Para eso se utiliza esta sentencia.</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
        <p:nvSpPr>
          <p:cNvPr id="484" name="Google Shape;484;p70"/>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3</a:t>
            </a:r>
            <a:endParaRPr i="1" sz="2000">
              <a:latin typeface="Anton"/>
              <a:ea typeface="Anton"/>
              <a:cs typeface="Anton"/>
              <a:sym typeface="Anton"/>
            </a:endParaRPr>
          </a:p>
        </p:txBody>
      </p:sp>
      <p:pic>
        <p:nvPicPr>
          <p:cNvPr id="485" name="Google Shape;485;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6" name="Google Shape;486;p70"/>
          <p:cNvSpPr txBox="1"/>
          <p:nvPr/>
        </p:nvSpPr>
        <p:spPr>
          <a:xfrm>
            <a:off x="4572000" y="13901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a:solidFill>
                <a:schemeClr val="dk1"/>
              </a:solidFill>
              <a:latin typeface="Helvetica Neue"/>
              <a:ea typeface="Helvetica Neue"/>
              <a:cs typeface="Helvetica Neue"/>
              <a:sym typeface="Helvetica Neue"/>
            </a:endParaRPr>
          </a:p>
        </p:txBody>
      </p:sp>
      <p:sp>
        <p:nvSpPr>
          <p:cNvPr id="487" name="Google Shape;487;p70"/>
          <p:cNvSpPr txBox="1"/>
          <p:nvPr/>
        </p:nvSpPr>
        <p:spPr>
          <a:xfrm>
            <a:off x="4572000"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
        <p:nvSpPr>
          <p:cNvPr id="488" name="Google Shape;488;p70"/>
          <p:cNvSpPr txBox="1"/>
          <p:nvPr/>
        </p:nvSpPr>
        <p:spPr>
          <a:xfrm>
            <a:off x="4694675" y="1237775"/>
            <a:ext cx="39249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50">
                <a:solidFill>
                  <a:schemeClr val="dk1"/>
                </a:solidFill>
                <a:latin typeface="Helvetica Neue"/>
                <a:ea typeface="Helvetica Neue"/>
                <a:cs typeface="Helvetica Neue"/>
                <a:sym typeface="Helvetica Neue"/>
              </a:rPr>
              <a:t>Estructura while: </a:t>
            </a:r>
            <a:r>
              <a:rPr lang="en-GB" sz="1250">
                <a:solidFill>
                  <a:schemeClr val="dk1"/>
                </a:solidFill>
                <a:latin typeface="Helvetica Neue"/>
                <a:ea typeface="Helvetica Neue"/>
                <a:cs typeface="Helvetica Neue"/>
                <a:sym typeface="Helvetica Neue"/>
              </a:rPr>
              <a:t>permite crear bucles que se ejecutan ninguna o más veces, dependiendo de la condición indicada.</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50">
              <a:solidFill>
                <a:schemeClr val="dk1"/>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2" name="Shape 492"/>
        <p:cNvGrpSpPr/>
        <p:nvPr/>
      </p:nvGrpSpPr>
      <p:grpSpPr>
        <a:xfrm>
          <a:off x="0" y="0"/>
          <a:ext cx="0" cy="0"/>
          <a:chOff x="0" y="0"/>
          <a:chExt cx="0" cy="0"/>
        </a:xfrm>
      </p:grpSpPr>
      <p:sp>
        <p:nvSpPr>
          <p:cNvPr id="493" name="Google Shape;493;p71"/>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494" name="Google Shape;494;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8" name="Shape 498"/>
        <p:cNvGrpSpPr/>
        <p:nvPr/>
      </p:nvGrpSpPr>
      <p:grpSpPr>
        <a:xfrm>
          <a:off x="0" y="0"/>
          <a:ext cx="0" cy="0"/>
          <a:chOff x="0" y="0"/>
          <a:chExt cx="0" cy="0"/>
        </a:xfrm>
      </p:grpSpPr>
      <p:sp>
        <p:nvSpPr>
          <p:cNvPr id="499" name="Google Shape;499;p72"/>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4</a:t>
            </a:r>
            <a:endParaRPr i="1" sz="2000">
              <a:latin typeface="Anton"/>
              <a:ea typeface="Anton"/>
              <a:cs typeface="Anton"/>
              <a:sym typeface="Anton"/>
            </a:endParaRPr>
          </a:p>
        </p:txBody>
      </p:sp>
      <p:pic>
        <p:nvPicPr>
          <p:cNvPr id="500" name="Google Shape;500;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01" name="Google Shape;501;p72"/>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502" name="Google Shape;502;p72"/>
          <p:cNvSpPr/>
          <p:nvPr/>
        </p:nvSpPr>
        <p:spPr>
          <a:xfrm>
            <a:off x="5248375" y="2692725"/>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Parámetros</a:t>
            </a:r>
            <a:endParaRPr sz="1300">
              <a:solidFill>
                <a:srgbClr val="222222"/>
              </a:solidFill>
              <a:latin typeface="Helvetica Neue"/>
              <a:ea typeface="Helvetica Neue"/>
              <a:cs typeface="Helvetica Neue"/>
              <a:sym typeface="Helvetica Neue"/>
            </a:endParaRPr>
          </a:p>
        </p:txBody>
      </p:sp>
      <p:cxnSp>
        <p:nvCxnSpPr>
          <p:cNvPr id="503" name="Google Shape;503;p72"/>
          <p:cNvCxnSpPr/>
          <p:nvPr/>
        </p:nvCxnSpPr>
        <p:spPr>
          <a:xfrm>
            <a:off x="1344950" y="3100253"/>
            <a:ext cx="0" cy="446100"/>
          </a:xfrm>
          <a:prstGeom prst="straightConnector1">
            <a:avLst/>
          </a:prstGeom>
          <a:noFill/>
          <a:ln cap="flat" cmpd="sng" w="9525">
            <a:solidFill>
              <a:srgbClr val="CCCCCC"/>
            </a:solidFill>
            <a:prstDash val="solid"/>
            <a:round/>
            <a:headEnd len="med" w="med" type="oval"/>
            <a:tailEnd len="med" w="med" type="oval"/>
          </a:ln>
        </p:spPr>
      </p:cxnSp>
      <p:sp>
        <p:nvSpPr>
          <p:cNvPr id="504" name="Google Shape;504;p72"/>
          <p:cNvSpPr/>
          <p:nvPr/>
        </p:nvSpPr>
        <p:spPr>
          <a:xfrm>
            <a:off x="2735900" y="328352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Definición</a:t>
            </a:r>
            <a:endParaRPr sz="1300">
              <a:solidFill>
                <a:srgbClr val="222222"/>
              </a:solidFill>
              <a:latin typeface="Helvetica Neue"/>
              <a:ea typeface="Helvetica Neue"/>
              <a:cs typeface="Helvetica Neue"/>
              <a:sym typeface="Helvetica Neue"/>
            </a:endParaRPr>
          </a:p>
        </p:txBody>
      </p:sp>
      <p:cxnSp>
        <p:nvCxnSpPr>
          <p:cNvPr id="505" name="Google Shape;505;p72"/>
          <p:cNvCxnSpPr/>
          <p:nvPr/>
        </p:nvCxnSpPr>
        <p:spPr>
          <a:xfrm>
            <a:off x="2071400" y="344882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506" name="Google Shape;506;p72"/>
          <p:cNvCxnSpPr/>
          <p:nvPr/>
        </p:nvCxnSpPr>
        <p:spPr>
          <a:xfrm>
            <a:off x="4290050" y="3434450"/>
            <a:ext cx="958200" cy="0"/>
          </a:xfrm>
          <a:prstGeom prst="straightConnector1">
            <a:avLst/>
          </a:prstGeom>
          <a:noFill/>
          <a:ln cap="flat" cmpd="sng" w="9525">
            <a:solidFill>
              <a:srgbClr val="CCCCCC"/>
            </a:solidFill>
            <a:prstDash val="solid"/>
            <a:round/>
            <a:headEnd len="med" w="med" type="oval"/>
            <a:tailEnd len="med" w="med" type="oval"/>
          </a:ln>
        </p:spPr>
      </p:cxnSp>
      <p:sp>
        <p:nvSpPr>
          <p:cNvPr id="507" name="Google Shape;507;p72"/>
          <p:cNvSpPr/>
          <p:nvPr/>
        </p:nvSpPr>
        <p:spPr>
          <a:xfrm>
            <a:off x="5248375" y="3269150"/>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Variables</a:t>
            </a:r>
            <a:r>
              <a:rPr lang="en-GB" sz="1100">
                <a:solidFill>
                  <a:srgbClr val="222222"/>
                </a:solidFill>
                <a:latin typeface="Helvetica Neue"/>
                <a:ea typeface="Helvetica Neue"/>
                <a:cs typeface="Helvetica Neue"/>
                <a:sym typeface="Helvetica Neue"/>
              </a:rPr>
              <a:t> </a:t>
            </a:r>
            <a:r>
              <a:rPr lang="en-GB" sz="1300">
                <a:solidFill>
                  <a:srgbClr val="222222"/>
                </a:solidFill>
                <a:latin typeface="Helvetica Neue"/>
                <a:ea typeface="Helvetica Neue"/>
                <a:cs typeface="Helvetica Neue"/>
                <a:sym typeface="Helvetica Neue"/>
              </a:rPr>
              <a:t>locales</a:t>
            </a:r>
            <a:endParaRPr b="0" i="0" sz="1100" u="none" cap="none" strike="noStrike">
              <a:solidFill>
                <a:srgbClr val="222222"/>
              </a:solidFill>
              <a:latin typeface="Helvetica Neue"/>
              <a:ea typeface="Helvetica Neue"/>
              <a:cs typeface="Helvetica Neue"/>
              <a:sym typeface="Helvetica Neue"/>
            </a:endParaRPr>
          </a:p>
        </p:txBody>
      </p:sp>
      <p:cxnSp>
        <p:nvCxnSpPr>
          <p:cNvPr id="508" name="Google Shape;508;p72"/>
          <p:cNvCxnSpPr/>
          <p:nvPr/>
        </p:nvCxnSpPr>
        <p:spPr>
          <a:xfrm>
            <a:off x="4290050" y="3434450"/>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509" name="Google Shape;509;p72"/>
          <p:cNvSpPr/>
          <p:nvPr/>
        </p:nvSpPr>
        <p:spPr>
          <a:xfrm>
            <a:off x="5248375" y="3702000"/>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Variables</a:t>
            </a:r>
            <a:r>
              <a:rPr lang="en-GB" sz="1100">
                <a:solidFill>
                  <a:srgbClr val="222222"/>
                </a:solidFill>
                <a:latin typeface="Helvetica Neue"/>
                <a:ea typeface="Helvetica Neue"/>
                <a:cs typeface="Helvetica Neue"/>
                <a:sym typeface="Helvetica Neue"/>
              </a:rPr>
              <a:t> </a:t>
            </a:r>
            <a:r>
              <a:rPr lang="en-GB" sz="1300">
                <a:solidFill>
                  <a:srgbClr val="222222"/>
                </a:solidFill>
                <a:latin typeface="Helvetica Neue"/>
                <a:ea typeface="Helvetica Neue"/>
                <a:cs typeface="Helvetica Neue"/>
                <a:sym typeface="Helvetica Neue"/>
              </a:rPr>
              <a:t>globales</a:t>
            </a:r>
            <a:endParaRPr b="0" i="0" sz="1100" u="none" cap="none" strike="noStrike">
              <a:solidFill>
                <a:srgbClr val="222222"/>
              </a:solidFill>
              <a:latin typeface="Helvetica Neue"/>
              <a:ea typeface="Helvetica Neue"/>
              <a:cs typeface="Helvetica Neue"/>
              <a:sym typeface="Helvetica Neue"/>
            </a:endParaRPr>
          </a:p>
        </p:txBody>
      </p:sp>
      <p:sp>
        <p:nvSpPr>
          <p:cNvPr id="510" name="Google Shape;510;p72"/>
          <p:cNvSpPr/>
          <p:nvPr/>
        </p:nvSpPr>
        <p:spPr>
          <a:xfrm>
            <a:off x="618500" y="3165350"/>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FFFFFF"/>
                </a:solidFill>
                <a:latin typeface="Helvetica Neue"/>
                <a:ea typeface="Helvetica Neue"/>
                <a:cs typeface="Helvetica Neue"/>
                <a:sym typeface="Helvetica Neue"/>
              </a:rPr>
              <a:t>Scope</a:t>
            </a:r>
            <a:endParaRPr sz="1100">
              <a:solidFill>
                <a:srgbClr val="FFFFFF"/>
              </a:solidFill>
              <a:latin typeface="Helvetica Neue"/>
              <a:ea typeface="Helvetica Neue"/>
              <a:cs typeface="Helvetica Neue"/>
              <a:sym typeface="Helvetica Neue"/>
            </a:endParaRPr>
          </a:p>
        </p:txBody>
      </p:sp>
      <p:sp>
        <p:nvSpPr>
          <p:cNvPr id="511" name="Google Shape;511;p72"/>
          <p:cNvSpPr/>
          <p:nvPr/>
        </p:nvSpPr>
        <p:spPr>
          <a:xfrm>
            <a:off x="618500" y="1533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Funciones y propiedades básicas</a:t>
            </a:r>
            <a:endParaRPr b="0" i="0" sz="1300" u="none" cap="none" strike="noStrike">
              <a:solidFill>
                <a:srgbClr val="FFFFFF"/>
              </a:solidFill>
              <a:latin typeface="Helvetica Neue"/>
              <a:ea typeface="Helvetica Neue"/>
              <a:cs typeface="Helvetica Neue"/>
              <a:sym typeface="Helvetica Neue"/>
            </a:endParaRPr>
          </a:p>
        </p:txBody>
      </p:sp>
      <p:sp>
        <p:nvSpPr>
          <p:cNvPr id="512" name="Google Shape;512;p72"/>
          <p:cNvSpPr/>
          <p:nvPr/>
        </p:nvSpPr>
        <p:spPr>
          <a:xfrm>
            <a:off x="2735900" y="1619475"/>
            <a:ext cx="1548600" cy="4224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222222"/>
                </a:solidFill>
                <a:latin typeface="Helvetica Neue"/>
                <a:ea typeface="Helvetica Neue"/>
                <a:cs typeface="Helvetica Neue"/>
                <a:sym typeface="Helvetica Neue"/>
              </a:rPr>
              <a:t>Funciones</a:t>
            </a:r>
            <a:endParaRPr b="0" i="0" sz="1300" u="none" cap="none" strike="noStrike">
              <a:solidFill>
                <a:srgbClr val="222222"/>
              </a:solidFill>
              <a:latin typeface="Helvetica Neue"/>
              <a:ea typeface="Helvetica Neue"/>
              <a:cs typeface="Helvetica Neue"/>
              <a:sym typeface="Helvetica Neue"/>
            </a:endParaRPr>
          </a:p>
        </p:txBody>
      </p:sp>
      <p:sp>
        <p:nvSpPr>
          <p:cNvPr id="513" name="Google Shape;513;p72"/>
          <p:cNvSpPr/>
          <p:nvPr/>
        </p:nvSpPr>
        <p:spPr>
          <a:xfrm>
            <a:off x="5248375" y="1162275"/>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¿Qué son?</a:t>
            </a:r>
            <a:endParaRPr sz="1300">
              <a:solidFill>
                <a:srgbClr val="222222"/>
              </a:solidFill>
              <a:latin typeface="Helvetica Neue"/>
              <a:ea typeface="Helvetica Neue"/>
              <a:cs typeface="Helvetica Neue"/>
              <a:sym typeface="Helvetica Neue"/>
            </a:endParaRPr>
          </a:p>
        </p:txBody>
      </p:sp>
      <p:sp>
        <p:nvSpPr>
          <p:cNvPr id="514" name="Google Shape;514;p72"/>
          <p:cNvSpPr/>
          <p:nvPr/>
        </p:nvSpPr>
        <p:spPr>
          <a:xfrm>
            <a:off x="5248375" y="1671325"/>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Ventajas</a:t>
            </a:r>
            <a:endParaRPr sz="1300">
              <a:solidFill>
                <a:srgbClr val="222222"/>
              </a:solidFill>
              <a:latin typeface="Helvetica Neue"/>
              <a:ea typeface="Helvetica Neue"/>
              <a:cs typeface="Helvetica Neue"/>
              <a:sym typeface="Helvetica Neue"/>
            </a:endParaRPr>
          </a:p>
        </p:txBody>
      </p:sp>
      <p:sp>
        <p:nvSpPr>
          <p:cNvPr id="515" name="Google Shape;515;p72"/>
          <p:cNvSpPr/>
          <p:nvPr/>
        </p:nvSpPr>
        <p:spPr>
          <a:xfrm>
            <a:off x="5259350" y="2180475"/>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¿Cómo</a:t>
            </a:r>
            <a:r>
              <a:rPr lang="en-GB" sz="1100">
                <a:solidFill>
                  <a:srgbClr val="222222"/>
                </a:solidFill>
                <a:latin typeface="Helvetica Neue"/>
                <a:ea typeface="Helvetica Neue"/>
                <a:cs typeface="Helvetica Neue"/>
                <a:sym typeface="Helvetica Neue"/>
              </a:rPr>
              <a:t> </a:t>
            </a:r>
            <a:r>
              <a:rPr lang="en-GB" sz="1300">
                <a:solidFill>
                  <a:srgbClr val="222222"/>
                </a:solidFill>
                <a:latin typeface="Helvetica Neue"/>
                <a:ea typeface="Helvetica Neue"/>
                <a:cs typeface="Helvetica Neue"/>
                <a:sym typeface="Helvetica Neue"/>
              </a:rPr>
              <a:t>escribirlas</a:t>
            </a:r>
            <a:r>
              <a:rPr lang="en-GB" sz="1100">
                <a:solidFill>
                  <a:srgbClr val="222222"/>
                </a:solidFill>
                <a:latin typeface="Helvetica Neue"/>
                <a:ea typeface="Helvetica Neue"/>
                <a:cs typeface="Helvetica Neue"/>
                <a:sym typeface="Helvetica Neue"/>
              </a:rPr>
              <a:t>?</a:t>
            </a:r>
            <a:endParaRPr b="0" i="0" sz="1100" u="none" cap="none" strike="noStrike">
              <a:solidFill>
                <a:srgbClr val="222222"/>
              </a:solidFill>
              <a:latin typeface="Helvetica Neue"/>
              <a:ea typeface="Helvetica Neue"/>
              <a:cs typeface="Helvetica Neue"/>
              <a:sym typeface="Helvetica Neue"/>
            </a:endParaRPr>
          </a:p>
        </p:txBody>
      </p:sp>
      <p:cxnSp>
        <p:nvCxnSpPr>
          <p:cNvPr id="516" name="Google Shape;516;p72"/>
          <p:cNvCxnSpPr/>
          <p:nvPr/>
        </p:nvCxnSpPr>
        <p:spPr>
          <a:xfrm>
            <a:off x="2071400" y="186097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517" name="Google Shape;517;p72"/>
          <p:cNvCxnSpPr>
            <a:endCxn id="515" idx="1"/>
          </p:cNvCxnSpPr>
          <p:nvPr/>
        </p:nvCxnSpPr>
        <p:spPr>
          <a:xfrm>
            <a:off x="4284350" y="1784775"/>
            <a:ext cx="975000" cy="561000"/>
          </a:xfrm>
          <a:prstGeom prst="bentConnector3">
            <a:avLst>
              <a:gd fmla="val 50572" name="adj1"/>
            </a:avLst>
          </a:prstGeom>
          <a:noFill/>
          <a:ln cap="flat" cmpd="sng" w="9525">
            <a:solidFill>
              <a:srgbClr val="CCCCCC"/>
            </a:solidFill>
            <a:prstDash val="solid"/>
            <a:round/>
            <a:headEnd len="sm" w="sm" type="none"/>
            <a:tailEnd len="med" w="med" type="oval"/>
          </a:ln>
        </p:spPr>
      </p:cxnSp>
      <p:cxnSp>
        <p:nvCxnSpPr>
          <p:cNvPr id="518" name="Google Shape;518;p72"/>
          <p:cNvCxnSpPr>
            <a:stCxn id="512" idx="3"/>
            <a:endCxn id="513" idx="1"/>
          </p:cNvCxnSpPr>
          <p:nvPr/>
        </p:nvCxnSpPr>
        <p:spPr>
          <a:xfrm flipH="1" rot="10800000">
            <a:off x="4284500" y="1327575"/>
            <a:ext cx="963900" cy="503100"/>
          </a:xfrm>
          <a:prstGeom prst="bentConnector3">
            <a:avLst>
              <a:gd fmla="val 49999" name="adj1"/>
            </a:avLst>
          </a:prstGeom>
          <a:noFill/>
          <a:ln cap="flat" cmpd="sng" w="9525">
            <a:solidFill>
              <a:srgbClr val="CCCCCC"/>
            </a:solidFill>
            <a:prstDash val="solid"/>
            <a:round/>
            <a:headEnd len="sm" w="sm" type="none"/>
            <a:tailEnd len="med" w="med" type="oval"/>
          </a:ln>
        </p:spPr>
      </p:cxnSp>
      <p:cxnSp>
        <p:nvCxnSpPr>
          <p:cNvPr id="519" name="Google Shape;519;p72"/>
          <p:cNvCxnSpPr>
            <a:stCxn id="512" idx="3"/>
            <a:endCxn id="514" idx="1"/>
          </p:cNvCxnSpPr>
          <p:nvPr/>
        </p:nvCxnSpPr>
        <p:spPr>
          <a:xfrm>
            <a:off x="4284500" y="1830675"/>
            <a:ext cx="963900" cy="6000"/>
          </a:xfrm>
          <a:prstGeom prst="straightConnector1">
            <a:avLst/>
          </a:prstGeom>
          <a:noFill/>
          <a:ln cap="flat" cmpd="sng" w="9525">
            <a:solidFill>
              <a:srgbClr val="CCCCCC"/>
            </a:solidFill>
            <a:prstDash val="solid"/>
            <a:round/>
            <a:headEnd len="med" w="med" type="oval"/>
            <a:tailEnd len="med" w="med" type="oval"/>
          </a:ln>
        </p:spPr>
      </p:cxnSp>
      <p:cxnSp>
        <p:nvCxnSpPr>
          <p:cNvPr id="520" name="Google Shape;520;p72"/>
          <p:cNvCxnSpPr>
            <a:stCxn id="512" idx="3"/>
            <a:endCxn id="502" idx="1"/>
          </p:cNvCxnSpPr>
          <p:nvPr/>
        </p:nvCxnSpPr>
        <p:spPr>
          <a:xfrm>
            <a:off x="4284500" y="1830675"/>
            <a:ext cx="963900" cy="1027500"/>
          </a:xfrm>
          <a:prstGeom prst="bentConnector3">
            <a:avLst>
              <a:gd fmla="val 49999" name="adj1"/>
            </a:avLst>
          </a:prstGeom>
          <a:noFill/>
          <a:ln cap="flat" cmpd="sng" w="9525">
            <a:solidFill>
              <a:srgbClr val="CCCCCC"/>
            </a:solidFill>
            <a:prstDash val="solid"/>
            <a:round/>
            <a:headEnd len="sm" w="sm" type="none"/>
            <a:tailEnd len="med" w="med" type="oval"/>
          </a:ln>
        </p:spPr>
      </p:cxnSp>
      <p:sp>
        <p:nvSpPr>
          <p:cNvPr id="521" name="Google Shape;521;p72"/>
          <p:cNvSpPr/>
          <p:nvPr/>
        </p:nvSpPr>
        <p:spPr>
          <a:xfrm>
            <a:off x="618500" y="4159200"/>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FFFFFF"/>
                </a:solidFill>
                <a:latin typeface="Helvetica Neue"/>
                <a:ea typeface="Helvetica Neue"/>
                <a:cs typeface="Helvetica Neue"/>
                <a:sym typeface="Helvetica Neue"/>
              </a:rPr>
              <a:t>Funciones Flecha</a:t>
            </a:r>
            <a:endParaRPr sz="1100">
              <a:solidFill>
                <a:srgbClr val="FFFFFF"/>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5" name="Shape 525"/>
        <p:cNvGrpSpPr/>
        <p:nvPr/>
      </p:nvGrpSpPr>
      <p:grpSpPr>
        <a:xfrm>
          <a:off x="0" y="0"/>
          <a:ext cx="0" cy="0"/>
          <a:chOff x="0" y="0"/>
          <a:chExt cx="0" cy="0"/>
        </a:xfrm>
      </p:grpSpPr>
      <p:sp>
        <p:nvSpPr>
          <p:cNvPr id="526" name="Google Shape;526;p73"/>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7" name="Google Shape;527;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28" name="Google Shape;528;p73"/>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3"/>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4</a:t>
            </a:r>
            <a:endParaRPr b="0" i="0" sz="1400" u="none" cap="none" strike="noStrike">
              <a:solidFill>
                <a:srgbClr val="000000"/>
              </a:solidFill>
              <a:latin typeface="Helvetica Neue"/>
              <a:ea typeface="Helvetica Neue"/>
              <a:cs typeface="Helvetica Neue"/>
              <a:sym typeface="Helvetica Neue"/>
            </a:endParaRPr>
          </a:p>
        </p:txBody>
      </p:sp>
      <p:sp>
        <p:nvSpPr>
          <p:cNvPr id="530" name="Google Shape;530;p73"/>
          <p:cNvSpPr txBox="1"/>
          <p:nvPr/>
        </p:nvSpPr>
        <p:spPr>
          <a:xfrm>
            <a:off x="3761125" y="1758000"/>
            <a:ext cx="20235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Funciones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531" name="Google Shape;531;p73"/>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532" name="Google Shape;532;p73"/>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533" name="Google Shape;533;p73"/>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534" name="Google Shape;534;p73"/>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535" name="Google Shape;535;p73"/>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536" name="Google Shape;536;p73"/>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3"/>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3"/>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3</a:t>
            </a:r>
            <a:endParaRPr b="0" i="0" sz="1400" u="none" cap="none" strike="noStrike">
              <a:solidFill>
                <a:srgbClr val="000000"/>
              </a:solidFill>
              <a:latin typeface="Helvetica Neue"/>
              <a:ea typeface="Helvetica Neue"/>
              <a:cs typeface="Helvetica Neue"/>
              <a:sym typeface="Helvetica Neue"/>
            </a:endParaRPr>
          </a:p>
        </p:txBody>
      </p:sp>
      <p:sp>
        <p:nvSpPr>
          <p:cNvPr id="539" name="Google Shape;539;p73"/>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Ciclos/Iteraciones</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540" name="Google Shape;540;p73"/>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541" name="Google Shape;541;p73"/>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542" name="Google Shape;542;p73"/>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543" name="Google Shape;543;p73"/>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544" name="Google Shape;544;p73"/>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545" name="Google Shape;545;p73"/>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3"/>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3"/>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5</a:t>
            </a:r>
            <a:endParaRPr b="0" i="0" sz="1400" u="none" cap="none" strike="noStrike">
              <a:solidFill>
                <a:srgbClr val="000000"/>
              </a:solidFill>
              <a:latin typeface="Helvetica Neue"/>
              <a:ea typeface="Helvetica Neue"/>
              <a:cs typeface="Helvetica Neue"/>
              <a:sym typeface="Helvetica Neue"/>
            </a:endParaRPr>
          </a:p>
        </p:txBody>
      </p:sp>
      <p:sp>
        <p:nvSpPr>
          <p:cNvPr id="548" name="Google Shape;548;p73"/>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Objetos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549" name="Google Shape;549;p73"/>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550" name="Google Shape;550;p73"/>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551" name="Google Shape;551;p73"/>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552" name="Google Shape;552;p73"/>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553" name="Google Shape;553;p73"/>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554" name="Google Shape;554;p73"/>
          <p:cNvSpPr txBox="1"/>
          <p:nvPr/>
        </p:nvSpPr>
        <p:spPr>
          <a:xfrm>
            <a:off x="1800188" y="2970838"/>
            <a:ext cx="13896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700"/>
              <a:buFont typeface="Arial"/>
              <a:buNone/>
            </a:pPr>
            <a:r>
              <a:rPr lang="en-GB" sz="700">
                <a:solidFill>
                  <a:schemeClr val="dk1"/>
                </a:solidFill>
                <a:latin typeface="Helvetica Neue"/>
                <a:ea typeface="Helvetica Neue"/>
                <a:cs typeface="Helvetica Neue"/>
                <a:sym typeface="Helvetica Neue"/>
              </a:rPr>
              <a:t>CREAR UN ALGORITMO UTILIZANDO UN CICLO</a:t>
            </a:r>
            <a:endParaRPr sz="7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555" name="Google Shape;555;p73"/>
          <p:cNvPicPr preferRelativeResize="0"/>
          <p:nvPr/>
        </p:nvPicPr>
        <p:blipFill rotWithShape="1">
          <a:blip r:embed="rId5">
            <a:alphaModFix/>
          </a:blip>
          <a:srcRect b="0" l="0" r="0" t="0"/>
          <a:stretch/>
        </p:blipFill>
        <p:spPr>
          <a:xfrm>
            <a:off x="1481063" y="3030438"/>
            <a:ext cx="307150" cy="307150"/>
          </a:xfrm>
          <a:prstGeom prst="rect">
            <a:avLst/>
          </a:prstGeom>
          <a:noFill/>
          <a:ln>
            <a:noFill/>
          </a:ln>
        </p:spPr>
      </p:pic>
      <p:sp>
        <p:nvSpPr>
          <p:cNvPr id="556" name="Google Shape;556;p73"/>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557" name="Google Shape;557;p73"/>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558" name="Google Shape;558;p73"/>
          <p:cNvPicPr preferRelativeResize="0"/>
          <p:nvPr/>
        </p:nvPicPr>
        <p:blipFill rotWithShape="1">
          <a:blip r:embed="rId6">
            <a:alphaModFix/>
          </a:blip>
          <a:srcRect b="0" l="0" r="0" t="0"/>
          <a:stretch/>
        </p:blipFill>
        <p:spPr>
          <a:xfrm>
            <a:off x="1449553" y="2472650"/>
            <a:ext cx="365625" cy="365625"/>
          </a:xfrm>
          <a:prstGeom prst="rect">
            <a:avLst/>
          </a:prstGeom>
          <a:noFill/>
          <a:ln>
            <a:noFill/>
          </a:ln>
        </p:spPr>
      </p:pic>
      <p:sp>
        <p:nvSpPr>
          <p:cNvPr id="559" name="Google Shape;559;p73"/>
          <p:cNvSpPr txBox="1"/>
          <p:nvPr/>
        </p:nvSpPr>
        <p:spPr>
          <a:xfrm>
            <a:off x="40981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SIMULADOR INTERACTIVO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560" name="Google Shape;560;p73"/>
          <p:cNvPicPr preferRelativeResize="0"/>
          <p:nvPr/>
        </p:nvPicPr>
        <p:blipFill rotWithShape="1">
          <a:blip r:embed="rId5">
            <a:alphaModFix/>
          </a:blip>
          <a:srcRect b="0" l="0" r="0" t="0"/>
          <a:stretch/>
        </p:blipFill>
        <p:spPr>
          <a:xfrm>
            <a:off x="3802513" y="3488063"/>
            <a:ext cx="307150" cy="307150"/>
          </a:xfrm>
          <a:prstGeom prst="rect">
            <a:avLst/>
          </a:prstGeom>
          <a:noFill/>
          <a:ln>
            <a:noFill/>
          </a:ln>
        </p:spPr>
      </p:pic>
      <p:sp>
        <p:nvSpPr>
          <p:cNvPr id="561" name="Google Shape;561;p73"/>
          <p:cNvSpPr txBox="1"/>
          <p:nvPr/>
        </p:nvSpPr>
        <p:spPr>
          <a:xfrm>
            <a:off x="4095950" y="255225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562" name="Google Shape;562;p73"/>
          <p:cNvPicPr preferRelativeResize="0"/>
          <p:nvPr/>
        </p:nvPicPr>
        <p:blipFill rotWithShape="1">
          <a:blip r:embed="rId6">
            <a:alphaModFix/>
          </a:blip>
          <a:srcRect b="0" l="0" r="0" t="0"/>
          <a:stretch/>
        </p:blipFill>
        <p:spPr>
          <a:xfrm>
            <a:off x="3774753" y="2504500"/>
            <a:ext cx="365625" cy="365625"/>
          </a:xfrm>
          <a:prstGeom prst="rect">
            <a:avLst/>
          </a:prstGeom>
          <a:noFill/>
          <a:ln>
            <a:noFill/>
          </a:ln>
        </p:spPr>
      </p:pic>
      <p:pic>
        <p:nvPicPr>
          <p:cNvPr id="563" name="Google Shape;563;p73"/>
          <p:cNvPicPr preferRelativeResize="0"/>
          <p:nvPr/>
        </p:nvPicPr>
        <p:blipFill rotWithShape="1">
          <a:blip r:embed="rId7">
            <a:alphaModFix/>
          </a:blip>
          <a:srcRect b="0" l="0" r="0" t="0"/>
          <a:stretch/>
        </p:blipFill>
        <p:spPr>
          <a:xfrm>
            <a:off x="3816325" y="2968737"/>
            <a:ext cx="306000" cy="306000"/>
          </a:xfrm>
          <a:prstGeom prst="rect">
            <a:avLst/>
          </a:prstGeom>
          <a:noFill/>
          <a:ln>
            <a:noFill/>
          </a:ln>
        </p:spPr>
      </p:pic>
      <p:sp>
        <p:nvSpPr>
          <p:cNvPr id="564" name="Google Shape;564;p73"/>
          <p:cNvSpPr txBox="1"/>
          <p:nvPr/>
        </p:nvSpPr>
        <p:spPr>
          <a:xfrm>
            <a:off x="4134873" y="3056188"/>
            <a:ext cx="13161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FUNCIÓN</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565" name="Google Shape;565;p73"/>
          <p:cNvSpPr txBox="1"/>
          <p:nvPr/>
        </p:nvSpPr>
        <p:spPr>
          <a:xfrm>
            <a:off x="64951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566" name="Google Shape;566;p73"/>
          <p:cNvPicPr preferRelativeResize="0"/>
          <p:nvPr/>
        </p:nvPicPr>
        <p:blipFill rotWithShape="1">
          <a:blip r:embed="rId6">
            <a:alphaModFix/>
          </a:blip>
          <a:srcRect b="0" l="0" r="0" t="0"/>
          <a:stretch/>
        </p:blipFill>
        <p:spPr>
          <a:xfrm>
            <a:off x="6173953" y="2472650"/>
            <a:ext cx="365625" cy="365625"/>
          </a:xfrm>
          <a:prstGeom prst="rect">
            <a:avLst/>
          </a:prstGeom>
          <a:noFill/>
          <a:ln>
            <a:noFill/>
          </a:ln>
        </p:spPr>
      </p:pic>
      <p:pic>
        <p:nvPicPr>
          <p:cNvPr id="567" name="Google Shape;567;p73"/>
          <p:cNvPicPr preferRelativeResize="0"/>
          <p:nvPr/>
        </p:nvPicPr>
        <p:blipFill rotWithShape="1">
          <a:blip r:embed="rId7">
            <a:alphaModFix/>
          </a:blip>
          <a:srcRect b="0" l="0" r="0" t="0"/>
          <a:stretch/>
        </p:blipFill>
        <p:spPr>
          <a:xfrm>
            <a:off x="6254725" y="2968737"/>
            <a:ext cx="306000" cy="306000"/>
          </a:xfrm>
          <a:prstGeom prst="rect">
            <a:avLst/>
          </a:prstGeom>
          <a:noFill/>
          <a:ln>
            <a:noFill/>
          </a:ln>
        </p:spPr>
      </p:pic>
      <p:sp>
        <p:nvSpPr>
          <p:cNvPr id="568" name="Google Shape;568;p73"/>
          <p:cNvSpPr txBox="1"/>
          <p:nvPr/>
        </p:nvSpPr>
        <p:spPr>
          <a:xfrm>
            <a:off x="6573273" y="3056188"/>
            <a:ext cx="13161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OBJETO Y UTILIZARLO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569" name="Google Shape;569;p73"/>
          <p:cNvSpPr txBox="1"/>
          <p:nvPr/>
        </p:nvSpPr>
        <p:spPr>
          <a:xfrm>
            <a:off x="65365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INCORPORAR OBJETOS</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570" name="Google Shape;570;p73"/>
          <p:cNvPicPr preferRelativeResize="0"/>
          <p:nvPr/>
        </p:nvPicPr>
        <p:blipFill rotWithShape="1">
          <a:blip r:embed="rId5">
            <a:alphaModFix/>
          </a:blip>
          <a:srcRect b="0" l="0" r="0" t="0"/>
          <a:stretch/>
        </p:blipFill>
        <p:spPr>
          <a:xfrm>
            <a:off x="6240913" y="3488063"/>
            <a:ext cx="307150" cy="30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27" name="Shape 127"/>
        <p:cNvGrpSpPr/>
        <p:nvPr/>
      </p:nvGrpSpPr>
      <p:grpSpPr>
        <a:xfrm>
          <a:off x="0" y="0"/>
          <a:ext cx="0" cy="0"/>
          <a:chOff x="0" y="0"/>
          <a:chExt cx="0" cy="0"/>
        </a:xfrm>
      </p:grpSpPr>
      <p:sp>
        <p:nvSpPr>
          <p:cNvPr id="128" name="Google Shape;128;p29"/>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29" name="Google Shape;129;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574" name="Shape 574"/>
        <p:cNvGrpSpPr/>
        <p:nvPr/>
      </p:nvGrpSpPr>
      <p:grpSpPr>
        <a:xfrm>
          <a:off x="0" y="0"/>
          <a:ext cx="0" cy="0"/>
          <a:chOff x="0" y="0"/>
          <a:chExt cx="0" cy="0"/>
        </a:xfrm>
      </p:grpSpPr>
      <p:sp>
        <p:nvSpPr>
          <p:cNvPr id="575" name="Google Shape;575;p74"/>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a:ea typeface="Helvetica Neue"/>
                <a:cs typeface="Helvetica Neue"/>
                <a:sym typeface="Helvetica Neue"/>
              </a:rPr>
              <a:t>Accede al material complementario </a:t>
            </a:r>
            <a:r>
              <a:rPr lang="en-GB" sz="1800" u="sng">
                <a:solidFill>
                  <a:schemeClr val="hlink"/>
                </a:solidFill>
                <a:latin typeface="Helvetica Neue"/>
                <a:ea typeface="Helvetica Neue"/>
                <a:cs typeface="Helvetica Neue"/>
                <a:sym typeface="Helvetica Neue"/>
                <a:hlinkClick r:id="rId3"/>
              </a:rPr>
              <a:t>aquí</a:t>
            </a:r>
            <a:r>
              <a:rPr lang="en-GB" sz="1800">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p:txBody>
      </p:sp>
      <p:pic>
        <p:nvPicPr>
          <p:cNvPr id="576" name="Google Shape;576;p74"/>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577" name="Google Shape;577;p74"/>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1" name="Shape 581"/>
        <p:cNvGrpSpPr/>
        <p:nvPr/>
      </p:nvGrpSpPr>
      <p:grpSpPr>
        <a:xfrm>
          <a:off x="0" y="0"/>
          <a:ext cx="0" cy="0"/>
          <a:chOff x="0" y="0"/>
          <a:chExt cx="0" cy="0"/>
        </a:xfrm>
      </p:grpSpPr>
      <p:sp>
        <p:nvSpPr>
          <p:cNvPr id="582" name="Google Shape;582;p7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FUNCIONES Y PROPIEDADES BÁSICAS </a:t>
            </a:r>
            <a:endParaRPr i="1" sz="3600">
              <a:solidFill>
                <a:srgbClr val="E0FF00"/>
              </a:solidFill>
              <a:latin typeface="Anton"/>
              <a:ea typeface="Anton"/>
              <a:cs typeface="Anton"/>
              <a:sym typeface="Anto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6"/>
          <p:cNvSpPr txBox="1"/>
          <p:nvPr/>
        </p:nvSpPr>
        <p:spPr>
          <a:xfrm>
            <a:off x="4386800" y="160175"/>
            <a:ext cx="4757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a:t>
            </a:r>
            <a:endParaRPr i="1" sz="4500">
              <a:latin typeface="Anton"/>
              <a:ea typeface="Anton"/>
              <a:cs typeface="Anton"/>
              <a:sym typeface="Anton"/>
            </a:endParaRPr>
          </a:p>
        </p:txBody>
      </p:sp>
      <p:sp>
        <p:nvSpPr>
          <p:cNvPr id="588" name="Google Shape;588;p76"/>
          <p:cNvSpPr txBox="1"/>
          <p:nvPr/>
        </p:nvSpPr>
        <p:spPr>
          <a:xfrm>
            <a:off x="4501875" y="1075650"/>
            <a:ext cx="4491000" cy="4004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Cuando se desarrolla una aplicación o sitio web, es muy habitual utilizar una y otra vez las mismas instrucciones.</a:t>
            </a:r>
            <a:endParaRPr sz="2000">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En programación, </a:t>
            </a:r>
            <a:r>
              <a:rPr lang="en-GB" sz="2000">
                <a:solidFill>
                  <a:schemeClr val="dk1"/>
                </a:solidFill>
                <a:highlight>
                  <a:srgbClr val="E0FF00"/>
                </a:highlight>
                <a:latin typeface="Helvetica Neue"/>
                <a:ea typeface="Helvetica Neue"/>
                <a:cs typeface="Helvetica Neue"/>
                <a:sym typeface="Helvetica Neue"/>
              </a:rPr>
              <a:t>una función es un conjunto de instrucciones que se agrupan para realizar una tarea concreta</a:t>
            </a:r>
            <a:r>
              <a:rPr lang="en-GB" sz="2000">
                <a:solidFill>
                  <a:schemeClr val="dk1"/>
                </a:solidFill>
                <a:highlight>
                  <a:srgbClr val="FFFFFF"/>
                </a:highlight>
                <a:latin typeface="Helvetica Neue"/>
                <a:ea typeface="Helvetica Neue"/>
                <a:cs typeface="Helvetica Neue"/>
                <a:sym typeface="Helvetica Neue"/>
              </a:rPr>
              <a:t>, que luego se pueden reutilizar a lo largo de diferentes instancias del código.</a:t>
            </a:r>
            <a:endParaRPr sz="2000">
              <a:solidFill>
                <a:schemeClr val="dk1"/>
              </a:solidFill>
              <a:highlight>
                <a:srgbClr val="FFFFFF"/>
              </a:highlight>
              <a:latin typeface="Helvetica Neue"/>
              <a:ea typeface="Helvetica Neue"/>
              <a:cs typeface="Helvetica Neue"/>
              <a:sym typeface="Helvetica Neue"/>
            </a:endParaRPr>
          </a:p>
        </p:txBody>
      </p:sp>
      <p:pic>
        <p:nvPicPr>
          <p:cNvPr id="589" name="Google Shape;589;p7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590" name="Google Shape;590;p76"/>
          <p:cNvPicPr preferRelativeResize="0"/>
          <p:nvPr/>
        </p:nvPicPr>
        <p:blipFill>
          <a:blip r:embed="rId4">
            <a:alphaModFix/>
          </a:blip>
          <a:stretch>
            <a:fillRect/>
          </a:stretch>
        </p:blipFill>
        <p:spPr>
          <a:xfrm>
            <a:off x="0" y="0"/>
            <a:ext cx="4386807" cy="514350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7"/>
          <p:cNvSpPr txBox="1"/>
          <p:nvPr/>
        </p:nvSpPr>
        <p:spPr>
          <a:xfrm>
            <a:off x="452300" y="1388900"/>
            <a:ext cx="8372700" cy="299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900">
                <a:solidFill>
                  <a:schemeClr val="dk1"/>
                </a:solidFill>
                <a:highlight>
                  <a:srgbClr val="FFFFFF"/>
                </a:highlight>
                <a:latin typeface="Helvetica Neue"/>
                <a:ea typeface="Helvetica Neue"/>
                <a:cs typeface="Helvetica Neue"/>
                <a:sym typeface="Helvetica Neue"/>
              </a:rPr>
              <a:t>Las principales ventajas del uso de funciones son:</a:t>
            </a:r>
            <a:endParaRPr sz="1900">
              <a:solidFill>
                <a:schemeClr val="dk1"/>
              </a:solidFill>
              <a:highlight>
                <a:srgbClr val="FFFFFF"/>
              </a:highlight>
              <a:latin typeface="Helvetica Neue"/>
              <a:ea typeface="Helvetica Neue"/>
              <a:cs typeface="Helvetica Neue"/>
              <a:sym typeface="Helvetica Neue"/>
            </a:endParaRPr>
          </a:p>
          <a:p>
            <a:pPr indent="-349250" lvl="0" marL="457200" rtl="0" algn="l">
              <a:lnSpc>
                <a:spcPct val="150000"/>
              </a:lnSpc>
              <a:spcBef>
                <a:spcPts val="0"/>
              </a:spcBef>
              <a:spcAft>
                <a:spcPts val="0"/>
              </a:spcAft>
              <a:buClr>
                <a:srgbClr val="3CEFAB"/>
              </a:buClr>
              <a:buSzPts val="1900"/>
              <a:buFont typeface="Helvetica Neue"/>
              <a:buChar char="●"/>
            </a:pPr>
            <a:r>
              <a:rPr lang="en-GB" sz="1900">
                <a:solidFill>
                  <a:schemeClr val="dk1"/>
                </a:solidFill>
                <a:highlight>
                  <a:srgbClr val="FFFFFF"/>
                </a:highlight>
                <a:latin typeface="Helvetica Neue"/>
                <a:ea typeface="Helvetica Neue"/>
                <a:cs typeface="Helvetica Neue"/>
                <a:sym typeface="Helvetica Neue"/>
              </a:rPr>
              <a:t>Evitar instrucciones duplicadas (</a:t>
            </a:r>
            <a:r>
              <a:rPr i="1" lang="en-GB" sz="1900" u="sng">
                <a:solidFill>
                  <a:schemeClr val="hlink"/>
                </a:solidFill>
                <a:highlight>
                  <a:srgbClr val="FFFFFF"/>
                </a:highlight>
                <a:latin typeface="Helvetica Neue"/>
                <a:ea typeface="Helvetica Neue"/>
                <a:cs typeface="Helvetica Neue"/>
                <a:sym typeface="Helvetica Neue"/>
                <a:hlinkClick r:id="rId3"/>
              </a:rPr>
              <a:t>Principio DRY</a:t>
            </a:r>
            <a:r>
              <a:rPr lang="en-GB" sz="1900">
                <a:solidFill>
                  <a:schemeClr val="dk1"/>
                </a:solidFill>
                <a:highlight>
                  <a:srgbClr val="FFFFFF"/>
                </a:highlight>
                <a:latin typeface="Helvetica Neue"/>
                <a:ea typeface="Helvetica Neue"/>
                <a:cs typeface="Helvetica Neue"/>
                <a:sym typeface="Helvetica Neue"/>
              </a:rPr>
              <a:t>)</a:t>
            </a:r>
            <a:endParaRPr sz="1900">
              <a:solidFill>
                <a:schemeClr val="dk1"/>
              </a:solidFill>
              <a:highlight>
                <a:srgbClr val="FFFFFF"/>
              </a:highlight>
              <a:latin typeface="Helvetica Neue"/>
              <a:ea typeface="Helvetica Neue"/>
              <a:cs typeface="Helvetica Neue"/>
              <a:sym typeface="Helvetica Neue"/>
            </a:endParaRPr>
          </a:p>
          <a:p>
            <a:pPr indent="-349250" lvl="0" marL="457200" rtl="0" algn="l">
              <a:lnSpc>
                <a:spcPct val="150000"/>
              </a:lnSpc>
              <a:spcBef>
                <a:spcPts val="0"/>
              </a:spcBef>
              <a:spcAft>
                <a:spcPts val="0"/>
              </a:spcAft>
              <a:buClr>
                <a:srgbClr val="3CEFAB"/>
              </a:buClr>
              <a:buSzPts val="1900"/>
              <a:buFont typeface="Helvetica Neue"/>
              <a:buChar char="●"/>
            </a:pPr>
            <a:r>
              <a:rPr lang="en-GB" sz="1900">
                <a:solidFill>
                  <a:schemeClr val="dk1"/>
                </a:solidFill>
                <a:highlight>
                  <a:srgbClr val="FFFFFF"/>
                </a:highlight>
                <a:latin typeface="Helvetica Neue"/>
                <a:ea typeface="Helvetica Neue"/>
                <a:cs typeface="Helvetica Neue"/>
                <a:sym typeface="Helvetica Neue"/>
              </a:rPr>
              <a:t>Solucionar un problema complejo usando tareas sencillas (</a:t>
            </a:r>
            <a:r>
              <a:rPr i="1" lang="en-GB" sz="1900" u="sng">
                <a:solidFill>
                  <a:schemeClr val="hlink"/>
                </a:solidFill>
                <a:highlight>
                  <a:srgbClr val="FFFFFF"/>
                </a:highlight>
                <a:latin typeface="Helvetica Neue"/>
                <a:ea typeface="Helvetica Neue"/>
                <a:cs typeface="Helvetica Neue"/>
                <a:sym typeface="Helvetica Neue"/>
                <a:hlinkClick r:id="rId4"/>
              </a:rPr>
              <a:t>Principio KISS</a:t>
            </a:r>
            <a:r>
              <a:rPr lang="en-GB" sz="1900">
                <a:solidFill>
                  <a:schemeClr val="dk1"/>
                </a:solidFill>
                <a:highlight>
                  <a:srgbClr val="FFFFFF"/>
                </a:highlight>
                <a:latin typeface="Helvetica Neue"/>
                <a:ea typeface="Helvetica Neue"/>
                <a:cs typeface="Helvetica Neue"/>
                <a:sym typeface="Helvetica Neue"/>
              </a:rPr>
              <a:t>)</a:t>
            </a:r>
            <a:endParaRPr sz="1900">
              <a:solidFill>
                <a:schemeClr val="dk1"/>
              </a:solidFill>
              <a:highlight>
                <a:srgbClr val="FFFFFF"/>
              </a:highlight>
              <a:latin typeface="Helvetica Neue"/>
              <a:ea typeface="Helvetica Neue"/>
              <a:cs typeface="Helvetica Neue"/>
              <a:sym typeface="Helvetica Neue"/>
            </a:endParaRPr>
          </a:p>
          <a:p>
            <a:pPr indent="-349250" lvl="0" marL="457200" rtl="0" algn="l">
              <a:lnSpc>
                <a:spcPct val="150000"/>
              </a:lnSpc>
              <a:spcBef>
                <a:spcPts val="0"/>
              </a:spcBef>
              <a:spcAft>
                <a:spcPts val="0"/>
              </a:spcAft>
              <a:buClr>
                <a:srgbClr val="3CEFAB"/>
              </a:buClr>
              <a:buSzPts val="1900"/>
              <a:buFont typeface="Helvetica Neue"/>
              <a:buChar char="●"/>
            </a:pPr>
            <a:r>
              <a:rPr lang="en-GB" sz="1900">
                <a:solidFill>
                  <a:schemeClr val="dk1"/>
                </a:solidFill>
                <a:highlight>
                  <a:srgbClr val="FFFFFF"/>
                </a:highlight>
                <a:latin typeface="Helvetica Neue"/>
                <a:ea typeface="Helvetica Neue"/>
                <a:cs typeface="Helvetica Neue"/>
                <a:sym typeface="Helvetica Neue"/>
              </a:rPr>
              <a:t>Focalizarse en tareas prioritarias para el programa (</a:t>
            </a:r>
            <a:r>
              <a:rPr i="1" lang="en-GB" sz="1900" u="sng">
                <a:solidFill>
                  <a:schemeClr val="hlink"/>
                </a:solidFill>
                <a:highlight>
                  <a:srgbClr val="FFFFFF"/>
                </a:highlight>
                <a:latin typeface="Helvetica Neue"/>
                <a:ea typeface="Helvetica Neue"/>
                <a:cs typeface="Helvetica Neue"/>
                <a:sym typeface="Helvetica Neue"/>
                <a:hlinkClick r:id="rId5"/>
              </a:rPr>
              <a:t>Principio YAGNI</a:t>
            </a:r>
            <a:r>
              <a:rPr lang="en-GB" sz="1900">
                <a:solidFill>
                  <a:schemeClr val="dk1"/>
                </a:solidFill>
                <a:highlight>
                  <a:srgbClr val="FFFFFF"/>
                </a:highlight>
                <a:latin typeface="Helvetica Neue"/>
                <a:ea typeface="Helvetica Neue"/>
                <a:cs typeface="Helvetica Neue"/>
                <a:sym typeface="Helvetica Neue"/>
              </a:rPr>
              <a:t>)</a:t>
            </a:r>
            <a:endParaRPr sz="1900">
              <a:solidFill>
                <a:schemeClr val="dk1"/>
              </a:solidFill>
              <a:highlight>
                <a:srgbClr val="FFFFFF"/>
              </a:highlight>
              <a:latin typeface="Helvetica Neue"/>
              <a:ea typeface="Helvetica Neue"/>
              <a:cs typeface="Helvetica Neue"/>
              <a:sym typeface="Helvetica Neue"/>
            </a:endParaRPr>
          </a:p>
          <a:p>
            <a:pPr indent="-349250" lvl="0" marL="457200" rtl="0" algn="l">
              <a:lnSpc>
                <a:spcPct val="150000"/>
              </a:lnSpc>
              <a:spcBef>
                <a:spcPts val="0"/>
              </a:spcBef>
              <a:spcAft>
                <a:spcPts val="0"/>
              </a:spcAft>
              <a:buClr>
                <a:srgbClr val="3CEFAB"/>
              </a:buClr>
              <a:buSzPts val="1900"/>
              <a:buFont typeface="Helvetica Neue"/>
              <a:buChar char="●"/>
            </a:pPr>
            <a:r>
              <a:rPr lang="en-GB" sz="1900">
                <a:solidFill>
                  <a:schemeClr val="dk1"/>
                </a:solidFill>
                <a:highlight>
                  <a:schemeClr val="lt1"/>
                </a:highlight>
                <a:latin typeface="Helvetica Neue"/>
                <a:ea typeface="Helvetica Neue"/>
                <a:cs typeface="Helvetica Neue"/>
                <a:sym typeface="Helvetica Neue"/>
              </a:rPr>
              <a:t>Aporta ordenamiento y entendimiento al código</a:t>
            </a:r>
            <a:endParaRPr sz="1900">
              <a:solidFill>
                <a:schemeClr val="dk1"/>
              </a:solidFill>
              <a:highlight>
                <a:srgbClr val="FFFFFF"/>
              </a:highlight>
              <a:latin typeface="Helvetica Neue"/>
              <a:ea typeface="Helvetica Neue"/>
              <a:cs typeface="Helvetica Neue"/>
              <a:sym typeface="Helvetica Neue"/>
            </a:endParaRPr>
          </a:p>
          <a:p>
            <a:pPr indent="-349250" lvl="0" marL="457200" rtl="0" algn="l">
              <a:lnSpc>
                <a:spcPct val="150000"/>
              </a:lnSpc>
              <a:spcBef>
                <a:spcPts val="0"/>
              </a:spcBef>
              <a:spcAft>
                <a:spcPts val="0"/>
              </a:spcAft>
              <a:buClr>
                <a:srgbClr val="3CEFAB"/>
              </a:buClr>
              <a:buSzPts val="1900"/>
              <a:buFont typeface="Helvetica Neue"/>
              <a:buChar char="●"/>
            </a:pPr>
            <a:r>
              <a:rPr lang="en-GB" sz="1900">
                <a:solidFill>
                  <a:schemeClr val="dk1"/>
                </a:solidFill>
                <a:highlight>
                  <a:srgbClr val="FFFFFF"/>
                </a:highlight>
                <a:latin typeface="Helvetica Neue"/>
                <a:ea typeface="Helvetica Neue"/>
                <a:cs typeface="Helvetica Neue"/>
                <a:sym typeface="Helvetica Neue"/>
              </a:rPr>
              <a:t>Aporta facilidad y rapidez para hacer modificaciones</a:t>
            </a:r>
            <a:endParaRPr sz="1900">
              <a:solidFill>
                <a:schemeClr val="dk1"/>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2000">
              <a:solidFill>
                <a:schemeClr val="dk1"/>
              </a:solidFill>
              <a:highlight>
                <a:srgbClr val="FFFFFF"/>
              </a:highlight>
              <a:latin typeface="Helvetica Neue"/>
              <a:ea typeface="Helvetica Neue"/>
              <a:cs typeface="Helvetica Neue"/>
              <a:sym typeface="Helvetica Neue"/>
            </a:endParaRPr>
          </a:p>
        </p:txBody>
      </p:sp>
      <p:sp>
        <p:nvSpPr>
          <p:cNvPr id="596" name="Google Shape;596;p77"/>
          <p:cNvSpPr txBox="1"/>
          <p:nvPr/>
        </p:nvSpPr>
        <p:spPr>
          <a:xfrm>
            <a:off x="-63250" y="312825"/>
            <a:ext cx="91440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¿Y QUÉ VENTAJAS ME DAN LAS FUNCIONES?</a:t>
            </a:r>
            <a:endParaRPr i="1" sz="4000">
              <a:latin typeface="Anton"/>
              <a:ea typeface="Anton"/>
              <a:cs typeface="Anton"/>
              <a:sym typeface="Anton"/>
            </a:endParaRPr>
          </a:p>
        </p:txBody>
      </p:sp>
      <p:pic>
        <p:nvPicPr>
          <p:cNvPr id="597" name="Google Shape;597;p77"/>
          <p:cNvPicPr preferRelativeResize="0"/>
          <p:nvPr/>
        </p:nvPicPr>
        <p:blipFill>
          <a:blip r:embed="rId6">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8"/>
          <p:cNvSpPr txBox="1"/>
          <p:nvPr/>
        </p:nvSpPr>
        <p:spPr>
          <a:xfrm>
            <a:off x="1067125" y="1738300"/>
            <a:ext cx="7066200" cy="1205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Todas las funciones se escriben igual. Deben tener un nombre en minúscula y sin espacios. Deben abrirse y cerrase con llaves. El contenido de la función se escribe entre las llaves.  El nombre de la función no se puede repetir en otra.</a:t>
            </a:r>
            <a:endParaRPr sz="2000">
              <a:solidFill>
                <a:schemeClr val="dk1"/>
              </a:solidFill>
              <a:highlight>
                <a:srgbClr val="FFFFFF"/>
              </a:highlight>
              <a:latin typeface="Helvetica Neue"/>
              <a:ea typeface="Helvetica Neue"/>
              <a:cs typeface="Helvetica Neue"/>
              <a:sym typeface="Helvetica Neue"/>
            </a:endParaRPr>
          </a:p>
        </p:txBody>
      </p:sp>
      <p:sp>
        <p:nvSpPr>
          <p:cNvPr id="603" name="Google Shape;603;p78"/>
          <p:cNvSpPr txBox="1"/>
          <p:nvPr/>
        </p:nvSpPr>
        <p:spPr>
          <a:xfrm>
            <a:off x="1671825" y="74920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¿CÓMO ESCRIBIRLAS?</a:t>
            </a:r>
            <a:endParaRPr i="1" sz="4500">
              <a:latin typeface="Anton"/>
              <a:ea typeface="Anton"/>
              <a:cs typeface="Anton"/>
              <a:sym typeface="Anton"/>
            </a:endParaRPr>
          </a:p>
        </p:txBody>
      </p:sp>
      <p:pic>
        <p:nvPicPr>
          <p:cNvPr id="604" name="Google Shape;604;p7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05" name="Google Shape;605;p78"/>
          <p:cNvSpPr txBox="1"/>
          <p:nvPr/>
        </p:nvSpPr>
        <p:spPr>
          <a:xfrm>
            <a:off x="1564300" y="3335470"/>
            <a:ext cx="62319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saludar</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¡Hola estudiantes!</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9"/>
          <p:cNvSpPr txBox="1"/>
          <p:nvPr/>
        </p:nvSpPr>
        <p:spPr>
          <a:xfrm>
            <a:off x="1067125" y="1506107"/>
            <a:ext cx="7066200" cy="1914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Una vez que declaramos la función podemos usarla en cualquier otra parte del código las veces que queramos. </a:t>
            </a:r>
            <a:br>
              <a:rPr lang="en-GB" sz="2000">
                <a:solidFill>
                  <a:schemeClr val="dk1"/>
                </a:solidFill>
                <a:highlight>
                  <a:srgbClr val="FFFFFF"/>
                </a:highlight>
                <a:latin typeface="Helvetica Neue"/>
                <a:ea typeface="Helvetica Neue"/>
                <a:cs typeface="Helvetica Neue"/>
                <a:sym typeface="Helvetica Neue"/>
              </a:rPr>
            </a:br>
            <a:r>
              <a:rPr lang="en-GB" sz="2000">
                <a:solidFill>
                  <a:schemeClr val="dk1"/>
                </a:solidFill>
                <a:highlight>
                  <a:srgbClr val="FFFFFF"/>
                </a:highlight>
                <a:latin typeface="Helvetica Neue"/>
                <a:ea typeface="Helvetica Neue"/>
                <a:cs typeface="Helvetica Neue"/>
                <a:sym typeface="Helvetica Neue"/>
              </a:rPr>
              <a:t>Para ejecutar una función sólo hay que escribir su nombre y finalizar la sentencia con (). A esto se lo conoce como </a:t>
            </a:r>
            <a:r>
              <a:rPr i="1" lang="en-GB" sz="2000">
                <a:solidFill>
                  <a:schemeClr val="dk1"/>
                </a:solidFill>
                <a:highlight>
                  <a:srgbClr val="FFFFFF"/>
                </a:highlight>
                <a:latin typeface="Helvetica Neue"/>
                <a:ea typeface="Helvetica Neue"/>
                <a:cs typeface="Helvetica Neue"/>
                <a:sym typeface="Helvetica Neue"/>
              </a:rPr>
              <a:t>llamada de la función</a:t>
            </a:r>
            <a:endParaRPr i="1" sz="2000">
              <a:solidFill>
                <a:schemeClr val="dk1"/>
              </a:solidFill>
              <a:highlight>
                <a:srgbClr val="FFFFFF"/>
              </a:highlight>
              <a:latin typeface="Helvetica Neue"/>
              <a:ea typeface="Helvetica Neue"/>
              <a:cs typeface="Helvetica Neue"/>
              <a:sym typeface="Helvetica Neue"/>
            </a:endParaRPr>
          </a:p>
        </p:txBody>
      </p:sp>
      <p:sp>
        <p:nvSpPr>
          <p:cNvPr id="611" name="Google Shape;611;p79"/>
          <p:cNvSpPr txBox="1"/>
          <p:nvPr/>
        </p:nvSpPr>
        <p:spPr>
          <a:xfrm>
            <a:off x="1671825" y="516988"/>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¿Y AHORA?</a:t>
            </a:r>
            <a:endParaRPr i="1" sz="4500">
              <a:latin typeface="Anton"/>
              <a:ea typeface="Anton"/>
              <a:cs typeface="Anton"/>
              <a:sym typeface="Anton"/>
            </a:endParaRPr>
          </a:p>
        </p:txBody>
      </p:sp>
      <p:pic>
        <p:nvPicPr>
          <p:cNvPr id="612" name="Google Shape;612;p7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13" name="Google Shape;613;p79"/>
          <p:cNvSpPr txBox="1"/>
          <p:nvPr/>
        </p:nvSpPr>
        <p:spPr>
          <a:xfrm>
            <a:off x="2302375" y="3636575"/>
            <a:ext cx="4595700" cy="612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800">
                <a:solidFill>
                  <a:srgbClr val="50FA7B"/>
                </a:solidFill>
                <a:latin typeface="Courier New"/>
                <a:ea typeface="Courier New"/>
                <a:cs typeface="Courier New"/>
                <a:sym typeface="Courier New"/>
              </a:rPr>
              <a:t>saludar</a:t>
            </a:r>
            <a:r>
              <a:rPr lang="en-GB" sz="1800">
                <a:solidFill>
                  <a:srgbClr val="F8F8F2"/>
                </a:solidFill>
                <a:latin typeface="Courier New"/>
                <a:ea typeface="Courier New"/>
                <a:cs typeface="Courier New"/>
                <a:sym typeface="Courier New"/>
              </a:rPr>
              <a:t>();</a:t>
            </a:r>
            <a:endParaRPr sz="18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600">
              <a:solidFill>
                <a:srgbClr val="E5C07B"/>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17" name="Shape 617"/>
        <p:cNvGrpSpPr/>
        <p:nvPr/>
      </p:nvGrpSpPr>
      <p:grpSpPr>
        <a:xfrm>
          <a:off x="0" y="0"/>
          <a:ext cx="0" cy="0"/>
          <a:chOff x="0" y="0"/>
          <a:chExt cx="0" cy="0"/>
        </a:xfrm>
      </p:grpSpPr>
      <p:sp>
        <p:nvSpPr>
          <p:cNvPr id="618" name="Google Shape;618;p80"/>
          <p:cNvSpPr txBox="1"/>
          <p:nvPr/>
        </p:nvSpPr>
        <p:spPr>
          <a:xfrm>
            <a:off x="988725" y="316125"/>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EJEMPLO PRÁCTICO</a:t>
            </a:r>
            <a:endParaRPr i="1" sz="4000">
              <a:latin typeface="Anton"/>
              <a:ea typeface="Anton"/>
              <a:cs typeface="Anton"/>
              <a:sym typeface="Anton"/>
            </a:endParaRPr>
          </a:p>
        </p:txBody>
      </p:sp>
      <p:sp>
        <p:nvSpPr>
          <p:cNvPr id="619" name="Google Shape;619;p80"/>
          <p:cNvSpPr txBox="1"/>
          <p:nvPr/>
        </p:nvSpPr>
        <p:spPr>
          <a:xfrm>
            <a:off x="988725" y="2045850"/>
            <a:ext cx="7375200" cy="904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var</a:t>
            </a:r>
            <a:r>
              <a:rPr lang="en-GB" sz="1600">
                <a:solidFill>
                  <a:srgbClr val="F8F8F2"/>
                </a:solidFill>
                <a:latin typeface="Courier New"/>
                <a:ea typeface="Courier New"/>
                <a:cs typeface="Courier New"/>
                <a:sym typeface="Courier New"/>
              </a:rPr>
              <a:t> nombreIngresado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nombre ingresado es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nombreIngresado);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620" name="Google Shape;620;p80"/>
          <p:cNvSpPr txBox="1"/>
          <p:nvPr/>
        </p:nvSpPr>
        <p:spPr>
          <a:xfrm>
            <a:off x="1038900" y="1181212"/>
            <a:ext cx="7066200" cy="105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Si debemos solicitar un nombre al usuario mostrarlo en un alert, normalmente podríamos hacer esto:</a:t>
            </a:r>
            <a:endParaRPr i="1" sz="1800">
              <a:solidFill>
                <a:schemeClr val="dk1"/>
              </a:solidFill>
              <a:latin typeface="Helvetica Neue"/>
              <a:ea typeface="Helvetica Neue"/>
              <a:cs typeface="Helvetica Neue"/>
              <a:sym typeface="Helvetica Neue"/>
            </a:endParaRPr>
          </a:p>
        </p:txBody>
      </p:sp>
      <p:sp>
        <p:nvSpPr>
          <p:cNvPr id="621" name="Google Shape;621;p80"/>
          <p:cNvSpPr txBox="1"/>
          <p:nvPr/>
        </p:nvSpPr>
        <p:spPr>
          <a:xfrm>
            <a:off x="988725" y="2920425"/>
            <a:ext cx="7541700" cy="78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700">
                <a:solidFill>
                  <a:schemeClr val="dk1"/>
                </a:solidFill>
                <a:latin typeface="Helvetica Neue"/>
                <a:ea typeface="Helvetica Neue"/>
                <a:cs typeface="Helvetica Neue"/>
                <a:sym typeface="Helvetica Neue"/>
              </a:rPr>
              <a:t>Si queremos repetir esto 2 veces más , podemos copiar y pegar el código.</a:t>
            </a:r>
            <a:endParaRPr i="1" sz="1700">
              <a:solidFill>
                <a:schemeClr val="dk1"/>
              </a:solidFill>
              <a:latin typeface="Helvetica Neue"/>
              <a:ea typeface="Helvetica Neue"/>
              <a:cs typeface="Helvetica Neue"/>
              <a:sym typeface="Helvetica Neue"/>
            </a:endParaRPr>
          </a:p>
        </p:txBody>
      </p:sp>
      <p:sp>
        <p:nvSpPr>
          <p:cNvPr id="622" name="Google Shape;622;p80"/>
          <p:cNvSpPr txBox="1"/>
          <p:nvPr/>
        </p:nvSpPr>
        <p:spPr>
          <a:xfrm>
            <a:off x="988725" y="3352751"/>
            <a:ext cx="7375200" cy="15279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var</a:t>
            </a:r>
            <a:r>
              <a:rPr lang="en-GB" sz="1600">
                <a:solidFill>
                  <a:srgbClr val="F8F8F2"/>
                </a:solidFill>
                <a:latin typeface="Courier New"/>
                <a:ea typeface="Courier New"/>
                <a:cs typeface="Courier New"/>
                <a:sym typeface="Courier New"/>
              </a:rPr>
              <a:t> nombreIngresado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nombre ingresado es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nombreIngresado);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var</a:t>
            </a:r>
            <a:r>
              <a:rPr lang="en-GB" sz="1600">
                <a:solidFill>
                  <a:srgbClr val="F8F8F2"/>
                </a:solidFill>
                <a:latin typeface="Courier New"/>
                <a:ea typeface="Courier New"/>
                <a:cs typeface="Courier New"/>
                <a:sym typeface="Courier New"/>
              </a:rPr>
              <a:t> nombreIngresado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nombre ingresado es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nombreIngresado);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26" name="Shape 626"/>
        <p:cNvGrpSpPr/>
        <p:nvPr/>
      </p:nvGrpSpPr>
      <p:grpSpPr>
        <a:xfrm>
          <a:off x="0" y="0"/>
          <a:ext cx="0" cy="0"/>
          <a:chOff x="0" y="0"/>
          <a:chExt cx="0" cy="0"/>
        </a:xfrm>
      </p:grpSpPr>
      <p:sp>
        <p:nvSpPr>
          <p:cNvPr id="627" name="Google Shape;627;p81"/>
          <p:cNvSpPr txBox="1"/>
          <p:nvPr/>
        </p:nvSpPr>
        <p:spPr>
          <a:xfrm>
            <a:off x="988725" y="221450"/>
            <a:ext cx="73752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latin typeface="Anton"/>
                <a:ea typeface="Anton"/>
                <a:cs typeface="Anton"/>
                <a:sym typeface="Anton"/>
              </a:rPr>
              <a:t>USANDO UNA FUNCIÓN</a:t>
            </a:r>
            <a:endParaRPr i="1" sz="4000">
              <a:latin typeface="Anton"/>
              <a:ea typeface="Anton"/>
              <a:cs typeface="Anton"/>
              <a:sym typeface="Anton"/>
            </a:endParaRPr>
          </a:p>
        </p:txBody>
      </p:sp>
      <p:sp>
        <p:nvSpPr>
          <p:cNvPr id="628" name="Google Shape;628;p81"/>
          <p:cNvSpPr txBox="1"/>
          <p:nvPr/>
        </p:nvSpPr>
        <p:spPr>
          <a:xfrm>
            <a:off x="1121025" y="1915300"/>
            <a:ext cx="7110600" cy="1490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solicitarNombre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nombreIngresado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prompt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Ingresar nombre</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8BE9FD"/>
                </a:solidFill>
                <a:latin typeface="Courier New"/>
                <a:ea typeface="Courier New"/>
                <a:cs typeface="Courier New"/>
                <a:sym typeface="Courier New"/>
              </a:rPr>
              <a:t>alert</a:t>
            </a:r>
            <a:r>
              <a:rPr lang="en-GB" sz="1600">
                <a:solidFill>
                  <a:srgbClr val="F8F8F2"/>
                </a:solidFill>
                <a:latin typeface="Courier New"/>
                <a:ea typeface="Courier New"/>
                <a:cs typeface="Courier New"/>
                <a:sym typeface="Courier New"/>
              </a:rPr>
              <a:t>(</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El nombre ingresado es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nombreIngresado);</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600">
              <a:solidFill>
                <a:srgbClr val="C678D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chemeClr val="dk1"/>
              </a:solidFill>
              <a:latin typeface="Courier New"/>
              <a:ea typeface="Courier New"/>
              <a:cs typeface="Courier New"/>
              <a:sym typeface="Courier New"/>
            </a:endParaRPr>
          </a:p>
        </p:txBody>
      </p:sp>
      <p:sp>
        <p:nvSpPr>
          <p:cNvPr id="629" name="Google Shape;629;p81"/>
          <p:cNvSpPr txBox="1"/>
          <p:nvPr/>
        </p:nvSpPr>
        <p:spPr>
          <a:xfrm>
            <a:off x="1049175" y="1105003"/>
            <a:ext cx="7066200" cy="81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Podríamos entonces crear una función que se llame solicitarNombre() para solicitar al usuario la cantidad de veces que necesitemos</a:t>
            </a:r>
            <a:endParaRPr i="1" sz="1800">
              <a:solidFill>
                <a:schemeClr val="dk1"/>
              </a:solidFill>
              <a:latin typeface="Helvetica Neue"/>
              <a:ea typeface="Helvetica Neue"/>
              <a:cs typeface="Helvetica Neue"/>
              <a:sym typeface="Helvetica Neue"/>
            </a:endParaRPr>
          </a:p>
        </p:txBody>
      </p:sp>
      <p:sp>
        <p:nvSpPr>
          <p:cNvPr id="630" name="Google Shape;630;p81"/>
          <p:cNvSpPr txBox="1"/>
          <p:nvPr/>
        </p:nvSpPr>
        <p:spPr>
          <a:xfrm>
            <a:off x="1049175" y="3456102"/>
            <a:ext cx="7066200" cy="53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Para llamar a la función, la invocamos en otra parte del código:</a:t>
            </a:r>
            <a:endParaRPr i="1" sz="1800">
              <a:solidFill>
                <a:schemeClr val="dk1"/>
              </a:solidFill>
              <a:latin typeface="Helvetica Neue"/>
              <a:ea typeface="Helvetica Neue"/>
              <a:cs typeface="Helvetica Neue"/>
              <a:sym typeface="Helvetica Neue"/>
            </a:endParaRPr>
          </a:p>
        </p:txBody>
      </p:sp>
      <p:sp>
        <p:nvSpPr>
          <p:cNvPr id="631" name="Google Shape;631;p81"/>
          <p:cNvSpPr txBox="1"/>
          <p:nvPr/>
        </p:nvSpPr>
        <p:spPr>
          <a:xfrm>
            <a:off x="1167550" y="3923500"/>
            <a:ext cx="7066200" cy="11568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50FA7B"/>
                </a:solidFill>
                <a:latin typeface="Courier New"/>
                <a:ea typeface="Courier New"/>
                <a:cs typeface="Courier New"/>
                <a:sym typeface="Courier New"/>
              </a:rPr>
              <a:t>solicitarNombre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50FA7B"/>
                </a:solidFill>
                <a:latin typeface="Courier New"/>
                <a:ea typeface="Courier New"/>
                <a:cs typeface="Courier New"/>
                <a:sym typeface="Courier New"/>
              </a:rPr>
              <a:t>solicitarNombre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50FA7B"/>
                </a:solidFill>
                <a:latin typeface="Courier New"/>
                <a:ea typeface="Courier New"/>
                <a:cs typeface="Courier New"/>
                <a:sym typeface="Courier New"/>
              </a:rPr>
              <a:t>solicitarNombre</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350">
              <a:solidFill>
                <a:srgbClr val="F8F8F2"/>
              </a:solidFill>
              <a:highlight>
                <a:srgbClr val="282A36"/>
              </a:highlight>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61AFEF"/>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5" name="Shape 635"/>
        <p:cNvGrpSpPr/>
        <p:nvPr/>
      </p:nvGrpSpPr>
      <p:grpSpPr>
        <a:xfrm>
          <a:off x="0" y="0"/>
          <a:ext cx="0" cy="0"/>
          <a:chOff x="0" y="0"/>
          <a:chExt cx="0" cy="0"/>
        </a:xfrm>
      </p:grpSpPr>
      <p:sp>
        <p:nvSpPr>
          <p:cNvPr id="636" name="Google Shape;636;p82"/>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FUNCIONES: PARÁMETROS</a:t>
            </a:r>
            <a:endParaRPr i="1" sz="3600">
              <a:solidFill>
                <a:srgbClr val="E0FF00"/>
              </a:solidFill>
              <a:latin typeface="Anton"/>
              <a:ea typeface="Anton"/>
              <a:cs typeface="Anton"/>
              <a:sym typeface="Anto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3"/>
          <p:cNvSpPr txBox="1"/>
          <p:nvPr/>
        </p:nvSpPr>
        <p:spPr>
          <a:xfrm>
            <a:off x="1629750" y="15897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PARÁMETROS</a:t>
            </a:r>
            <a:endParaRPr i="1" sz="4500">
              <a:latin typeface="Anton"/>
              <a:ea typeface="Anton"/>
              <a:cs typeface="Anton"/>
              <a:sym typeface="Anton"/>
            </a:endParaRPr>
          </a:p>
        </p:txBody>
      </p:sp>
      <p:sp>
        <p:nvSpPr>
          <p:cNvPr id="642" name="Google Shape;642;p83"/>
          <p:cNvSpPr txBox="1"/>
          <p:nvPr/>
        </p:nvSpPr>
        <p:spPr>
          <a:xfrm>
            <a:off x="306750" y="1030825"/>
            <a:ext cx="8530500" cy="3881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1900">
                <a:solidFill>
                  <a:schemeClr val="dk1"/>
                </a:solidFill>
                <a:highlight>
                  <a:schemeClr val="lt1"/>
                </a:highlight>
                <a:latin typeface="Helvetica Neue"/>
                <a:ea typeface="Helvetica Neue"/>
                <a:cs typeface="Helvetica Neue"/>
                <a:sym typeface="Helvetica Neue"/>
              </a:rPr>
              <a:t>Una función simple, puede no necesitar ninguna dato para funcionar. </a:t>
            </a:r>
            <a:endParaRPr sz="1900">
              <a:solidFill>
                <a:schemeClr val="dk1"/>
              </a:solidFill>
              <a:highlight>
                <a:schemeClr val="lt1"/>
              </a:highlight>
              <a:latin typeface="Helvetica Neue"/>
              <a:ea typeface="Helvetica Neue"/>
              <a:cs typeface="Helvetica Neue"/>
              <a:sym typeface="Helvetica Neue"/>
            </a:endParaRPr>
          </a:p>
          <a:p>
            <a:pPr indent="0" lvl="0" marL="0" rtl="0" algn="ctr">
              <a:lnSpc>
                <a:spcPct val="150000"/>
              </a:lnSpc>
              <a:spcBef>
                <a:spcPts val="1000"/>
              </a:spcBef>
              <a:spcAft>
                <a:spcPts val="0"/>
              </a:spcAft>
              <a:buNone/>
            </a:pPr>
            <a:r>
              <a:rPr lang="en-GB" sz="1900">
                <a:solidFill>
                  <a:schemeClr val="dk1"/>
                </a:solidFill>
                <a:highlight>
                  <a:schemeClr val="lt1"/>
                </a:highlight>
                <a:latin typeface="Helvetica Neue"/>
                <a:ea typeface="Helvetica Neue"/>
                <a:cs typeface="Helvetica Neue"/>
                <a:sym typeface="Helvetica Neue"/>
              </a:rPr>
              <a:t>Pero cuando empezamos a codificar funciones más complejas, nos encontramos con la necesidad de recibir cierta información para funcionar. </a:t>
            </a:r>
            <a:endParaRPr sz="1900">
              <a:solidFill>
                <a:schemeClr val="dk1"/>
              </a:solidFill>
              <a:highlight>
                <a:schemeClr val="lt1"/>
              </a:highlight>
              <a:latin typeface="Helvetica Neue"/>
              <a:ea typeface="Helvetica Neue"/>
              <a:cs typeface="Helvetica Neue"/>
              <a:sym typeface="Helvetica Neue"/>
            </a:endParaRPr>
          </a:p>
          <a:p>
            <a:pPr indent="0" lvl="0" marL="0" rtl="0" algn="ctr">
              <a:lnSpc>
                <a:spcPct val="150000"/>
              </a:lnSpc>
              <a:spcBef>
                <a:spcPts val="1000"/>
              </a:spcBef>
              <a:spcAft>
                <a:spcPts val="0"/>
              </a:spcAft>
              <a:buNone/>
            </a:pPr>
            <a:r>
              <a:rPr lang="en-GB" sz="1900">
                <a:solidFill>
                  <a:schemeClr val="dk1"/>
                </a:solidFill>
                <a:highlight>
                  <a:srgbClr val="E0FF00"/>
                </a:highlight>
                <a:latin typeface="Helvetica Neue"/>
                <a:ea typeface="Helvetica Neue"/>
                <a:cs typeface="Helvetica Neue"/>
                <a:sym typeface="Helvetica Neue"/>
              </a:rPr>
              <a:t>Cuando enviamos a la función uno o más valores para que ser empleados en sus operaciones, estamos hablando de los </a:t>
            </a:r>
            <a:r>
              <a:rPr b="1" lang="en-GB" sz="1900">
                <a:solidFill>
                  <a:schemeClr val="dk1"/>
                </a:solidFill>
                <a:highlight>
                  <a:srgbClr val="E0FF00"/>
                </a:highlight>
                <a:latin typeface="Helvetica Neue"/>
                <a:ea typeface="Helvetica Neue"/>
                <a:cs typeface="Helvetica Neue"/>
                <a:sym typeface="Helvetica Neue"/>
              </a:rPr>
              <a:t>parámetros de la función</a:t>
            </a:r>
            <a:r>
              <a:rPr lang="en-GB" sz="1900">
                <a:solidFill>
                  <a:schemeClr val="dk1"/>
                </a:solidFill>
                <a:highlight>
                  <a:srgbClr val="E0FF00"/>
                </a:highlight>
                <a:latin typeface="Helvetica Neue"/>
                <a:ea typeface="Helvetica Neue"/>
                <a:cs typeface="Helvetica Neue"/>
                <a:sym typeface="Helvetica Neue"/>
              </a:rPr>
              <a:t>.</a:t>
            </a:r>
            <a:endParaRPr sz="1900">
              <a:solidFill>
                <a:schemeClr val="dk1"/>
              </a:solidFill>
              <a:highlight>
                <a:srgbClr val="E0FF00"/>
              </a:highlight>
              <a:latin typeface="Helvetica Neue"/>
              <a:ea typeface="Helvetica Neue"/>
              <a:cs typeface="Helvetica Neue"/>
              <a:sym typeface="Helvetica Neue"/>
            </a:endParaRPr>
          </a:p>
          <a:p>
            <a:pPr indent="0" lvl="0" marL="0" rtl="0" algn="ctr">
              <a:lnSpc>
                <a:spcPct val="150000"/>
              </a:lnSpc>
              <a:spcBef>
                <a:spcPts val="1000"/>
              </a:spcBef>
              <a:spcAft>
                <a:spcPts val="0"/>
              </a:spcAft>
              <a:buNone/>
            </a:pPr>
            <a:r>
              <a:rPr lang="en-GB" sz="1900">
                <a:solidFill>
                  <a:schemeClr val="dk1"/>
                </a:solidFill>
                <a:highlight>
                  <a:srgbClr val="FFFFFF"/>
                </a:highlight>
                <a:latin typeface="Helvetica Neue"/>
                <a:ea typeface="Helvetica Neue"/>
                <a:cs typeface="Helvetica Neue"/>
                <a:sym typeface="Helvetica Neue"/>
              </a:rPr>
              <a:t>Los parámetros se envían a la función mediante variables y se colocan entre los paréntesis posteriores al nombre de la función.</a:t>
            </a:r>
            <a:endParaRPr sz="1900">
              <a:solidFill>
                <a:schemeClr val="dk1"/>
              </a:solidFill>
              <a:highlight>
                <a:srgbClr val="FFFFFF"/>
              </a:highlight>
              <a:latin typeface="Helvetica Neue"/>
              <a:ea typeface="Helvetica Neue"/>
              <a:cs typeface="Helvetica Neue"/>
              <a:sym typeface="Helvetica Neue"/>
            </a:endParaRPr>
          </a:p>
        </p:txBody>
      </p:sp>
      <p:pic>
        <p:nvPicPr>
          <p:cNvPr id="643" name="Google Shape;643;p8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30"/>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3</a:t>
            </a:r>
            <a:endParaRPr i="1" sz="2000">
              <a:latin typeface="Anton"/>
              <a:ea typeface="Anton"/>
              <a:cs typeface="Anton"/>
              <a:sym typeface="Anton"/>
            </a:endParaRPr>
          </a:p>
        </p:txBody>
      </p:sp>
      <p:pic>
        <p:nvPicPr>
          <p:cNvPr id="135" name="Google Shape;135;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36" name="Google Shape;136;p30"/>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37" name="Google Shape;137;p30"/>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Ciclos</a:t>
            </a:r>
            <a:endParaRPr b="0" i="0" sz="1300" u="none" cap="none" strike="noStrike">
              <a:solidFill>
                <a:srgbClr val="FFFFFF"/>
              </a:solidFill>
              <a:latin typeface="Helvetica Neue"/>
              <a:ea typeface="Helvetica Neue"/>
              <a:cs typeface="Helvetica Neue"/>
              <a:sym typeface="Helvetica Neue"/>
            </a:endParaRPr>
          </a:p>
        </p:txBody>
      </p:sp>
      <p:sp>
        <p:nvSpPr>
          <p:cNvPr id="138" name="Google Shape;138;p30"/>
          <p:cNvSpPr/>
          <p:nvPr/>
        </p:nvSpPr>
        <p:spPr>
          <a:xfrm>
            <a:off x="2735900" y="1305375"/>
            <a:ext cx="1548600" cy="330600"/>
          </a:xfrm>
          <a:prstGeom prst="rect">
            <a:avLst/>
          </a:prstGeom>
          <a:solidFill>
            <a:srgbClr val="3CEFAB"/>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300">
                <a:solidFill>
                  <a:srgbClr val="222222"/>
                </a:solidFill>
                <a:latin typeface="Helvetica Neue"/>
                <a:ea typeface="Helvetica Neue"/>
                <a:cs typeface="Helvetica Neue"/>
                <a:sym typeface="Helvetica Neue"/>
              </a:rPr>
              <a:t>¿Qué son?</a:t>
            </a:r>
            <a:endParaRPr sz="1300">
              <a:solidFill>
                <a:srgbClr val="222222"/>
              </a:solidFill>
              <a:latin typeface="Helvetica Neue"/>
              <a:ea typeface="Helvetica Neue"/>
              <a:cs typeface="Helvetica Neue"/>
              <a:sym typeface="Helvetica Neue"/>
            </a:endParaRPr>
          </a:p>
        </p:txBody>
      </p:sp>
      <p:cxnSp>
        <p:nvCxnSpPr>
          <p:cNvPr id="139" name="Google Shape;139;p30"/>
          <p:cNvCxnSpPr/>
          <p:nvPr/>
        </p:nvCxnSpPr>
        <p:spPr>
          <a:xfrm>
            <a:off x="2071400" y="1470675"/>
            <a:ext cx="664500" cy="0"/>
          </a:xfrm>
          <a:prstGeom prst="straightConnector1">
            <a:avLst/>
          </a:prstGeom>
          <a:noFill/>
          <a:ln cap="flat" cmpd="sng" w="9525">
            <a:solidFill>
              <a:srgbClr val="CCCCCC"/>
            </a:solidFill>
            <a:prstDash val="solid"/>
            <a:round/>
            <a:headEnd len="med" w="med" type="oval"/>
            <a:tailEnd len="med" w="med" type="oval"/>
          </a:ln>
        </p:spPr>
      </p:cxnSp>
      <p:cxnSp>
        <p:nvCxnSpPr>
          <p:cNvPr id="140" name="Google Shape;140;p30"/>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sp>
        <p:nvSpPr>
          <p:cNvPr id="141" name="Google Shape;141;p30"/>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FFFFFF"/>
                </a:solidFill>
                <a:latin typeface="Helvetica Neue"/>
                <a:ea typeface="Helvetica Neue"/>
                <a:cs typeface="Helvetica Neue"/>
                <a:sym typeface="Helvetica Neue"/>
              </a:rPr>
              <a:t>SWITCH</a:t>
            </a:r>
            <a:endParaRPr sz="1300">
              <a:solidFill>
                <a:srgbClr val="FFFFFF"/>
              </a:solidFill>
              <a:latin typeface="Helvetica Neue"/>
              <a:ea typeface="Helvetica Neue"/>
              <a:cs typeface="Helvetica Neue"/>
              <a:sym typeface="Helvetica Neue"/>
            </a:endParaRPr>
          </a:p>
        </p:txBody>
      </p:sp>
      <p:cxnSp>
        <p:nvCxnSpPr>
          <p:cNvPr id="142" name="Google Shape;142;p30"/>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143" name="Google Shape;143;p30"/>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GB" sz="1300">
                <a:solidFill>
                  <a:srgbClr val="FFFFFF"/>
                </a:solidFill>
                <a:latin typeface="Helvetica Neue"/>
                <a:ea typeface="Helvetica Neue"/>
                <a:cs typeface="Helvetica Neue"/>
                <a:sym typeface="Helvetica Neue"/>
              </a:rPr>
              <a:t>Ciclos en JS</a:t>
            </a:r>
            <a:endParaRPr sz="1300">
              <a:solidFill>
                <a:srgbClr val="FFFFFF"/>
              </a:solidFill>
              <a:latin typeface="Helvetica Neue"/>
              <a:ea typeface="Helvetica Neue"/>
              <a:cs typeface="Helvetica Neue"/>
              <a:sym typeface="Helvetica Neue"/>
            </a:endParaRPr>
          </a:p>
        </p:txBody>
      </p:sp>
      <p:sp>
        <p:nvSpPr>
          <p:cNvPr id="144" name="Google Shape;144;p30"/>
          <p:cNvSpPr/>
          <p:nvPr/>
        </p:nvSpPr>
        <p:spPr>
          <a:xfrm>
            <a:off x="3046250" y="3152450"/>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DO...WHILE</a:t>
            </a:r>
            <a:endParaRPr b="0" i="0" sz="1100" u="none" cap="none" strike="noStrike">
              <a:solidFill>
                <a:srgbClr val="222222"/>
              </a:solidFill>
              <a:latin typeface="Helvetica Neue"/>
              <a:ea typeface="Helvetica Neue"/>
              <a:cs typeface="Helvetica Neue"/>
              <a:sym typeface="Helvetica Neue"/>
            </a:endParaRPr>
          </a:p>
        </p:txBody>
      </p:sp>
      <p:cxnSp>
        <p:nvCxnSpPr>
          <p:cNvPr id="145" name="Google Shape;145;p30"/>
          <p:cNvCxnSpPr/>
          <p:nvPr/>
        </p:nvCxnSpPr>
        <p:spPr>
          <a:xfrm>
            <a:off x="2076950" y="2451950"/>
            <a:ext cx="958200" cy="0"/>
          </a:xfrm>
          <a:prstGeom prst="straightConnector1">
            <a:avLst/>
          </a:prstGeom>
          <a:noFill/>
          <a:ln cap="flat" cmpd="sng" w="9525">
            <a:solidFill>
              <a:srgbClr val="CCCCCC"/>
            </a:solidFill>
            <a:prstDash val="solid"/>
            <a:round/>
            <a:headEnd len="med" w="med" type="oval"/>
            <a:tailEnd len="med" w="med" type="oval"/>
          </a:ln>
        </p:spPr>
      </p:cxnSp>
      <p:sp>
        <p:nvSpPr>
          <p:cNvPr id="146" name="Google Shape;146;p30"/>
          <p:cNvSpPr/>
          <p:nvPr/>
        </p:nvSpPr>
        <p:spPr>
          <a:xfrm>
            <a:off x="3035275" y="2286650"/>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FOR</a:t>
            </a:r>
            <a:endParaRPr sz="1300">
              <a:solidFill>
                <a:srgbClr val="222222"/>
              </a:solidFill>
              <a:latin typeface="Helvetica Neue"/>
              <a:ea typeface="Helvetica Neue"/>
              <a:cs typeface="Helvetica Neue"/>
              <a:sym typeface="Helvetica Neue"/>
            </a:endParaRPr>
          </a:p>
        </p:txBody>
      </p:sp>
      <p:cxnSp>
        <p:nvCxnSpPr>
          <p:cNvPr id="147" name="Google Shape;147;p30"/>
          <p:cNvCxnSpPr/>
          <p:nvPr/>
        </p:nvCxnSpPr>
        <p:spPr>
          <a:xfrm>
            <a:off x="2076950" y="2451950"/>
            <a:ext cx="958200" cy="4308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48" name="Google Shape;148;p30"/>
          <p:cNvSpPr/>
          <p:nvPr/>
        </p:nvSpPr>
        <p:spPr>
          <a:xfrm>
            <a:off x="3035275" y="2719500"/>
            <a:ext cx="17115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300">
                <a:solidFill>
                  <a:srgbClr val="222222"/>
                </a:solidFill>
                <a:latin typeface="Helvetica Neue"/>
                <a:ea typeface="Helvetica Neue"/>
                <a:cs typeface="Helvetica Neue"/>
                <a:sym typeface="Helvetica Neue"/>
              </a:rPr>
              <a:t>WHILE</a:t>
            </a:r>
            <a:endParaRPr sz="1300">
              <a:solidFill>
                <a:srgbClr val="222222"/>
              </a:solidFill>
              <a:latin typeface="Helvetica Neue"/>
              <a:ea typeface="Helvetica Neue"/>
              <a:cs typeface="Helvetica Neue"/>
              <a:sym typeface="Helvetica Neue"/>
            </a:endParaRPr>
          </a:p>
        </p:txBody>
      </p:sp>
      <p:cxnSp>
        <p:nvCxnSpPr>
          <p:cNvPr id="149" name="Google Shape;149;p30"/>
          <p:cNvCxnSpPr/>
          <p:nvPr/>
        </p:nvCxnSpPr>
        <p:spPr>
          <a:xfrm>
            <a:off x="2076950" y="2451950"/>
            <a:ext cx="969300" cy="865800"/>
          </a:xfrm>
          <a:prstGeom prst="bentConnector3">
            <a:avLst>
              <a:gd fmla="val 50000" name="adj1"/>
            </a:avLst>
          </a:prstGeom>
          <a:noFill/>
          <a:ln cap="flat" cmpd="sng" w="9525">
            <a:solidFill>
              <a:srgbClr val="CCCCCC"/>
            </a:solidFill>
            <a:prstDash val="solid"/>
            <a:round/>
            <a:headEnd len="sm" w="sm" type="none"/>
            <a:tailEnd len="med" w="med" type="oval"/>
          </a:ln>
        </p:spPr>
      </p:cxnSp>
      <p:cxnSp>
        <p:nvCxnSpPr>
          <p:cNvPr id="150" name="Google Shape;150;p30"/>
          <p:cNvCxnSpPr/>
          <p:nvPr/>
        </p:nvCxnSpPr>
        <p:spPr>
          <a:xfrm>
            <a:off x="2071400" y="2451950"/>
            <a:ext cx="969300" cy="865800"/>
          </a:xfrm>
          <a:prstGeom prst="bentConnector3">
            <a:avLst>
              <a:gd fmla="val 50000" name="adj1"/>
            </a:avLst>
          </a:prstGeom>
          <a:noFill/>
          <a:ln cap="flat" cmpd="sng" w="9525">
            <a:solidFill>
              <a:srgbClr val="CCCCCC"/>
            </a:solidFill>
            <a:prstDash val="solid"/>
            <a:round/>
            <a:headEnd len="sm" w="sm" type="none"/>
            <a:tailEnd len="med" w="med" type="oval"/>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84"/>
          <p:cNvSpPr txBox="1"/>
          <p:nvPr/>
        </p:nvSpPr>
        <p:spPr>
          <a:xfrm>
            <a:off x="1671825" y="621771"/>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PARÁMETROS</a:t>
            </a:r>
            <a:endParaRPr i="1" sz="4500">
              <a:latin typeface="Anton"/>
              <a:ea typeface="Anton"/>
              <a:cs typeface="Anton"/>
              <a:sym typeface="Anton"/>
            </a:endParaRPr>
          </a:p>
        </p:txBody>
      </p:sp>
      <p:pic>
        <p:nvPicPr>
          <p:cNvPr id="649" name="Google Shape;649;p8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50" name="Google Shape;650;p84"/>
          <p:cNvSpPr txBox="1"/>
          <p:nvPr/>
        </p:nvSpPr>
        <p:spPr>
          <a:xfrm>
            <a:off x="1227125" y="1610875"/>
            <a:ext cx="6906300" cy="13203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conParametros</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parametro1</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parametro2</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parametro1</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1FA8C"/>
                </a:solidFill>
                <a:latin typeface="Courier New"/>
                <a:ea typeface="Courier New"/>
                <a:cs typeface="Courier New"/>
                <a:sym typeface="Courier New"/>
              </a:rPr>
              <a:t> </a:t>
            </a:r>
            <a:r>
              <a:rPr lang="en-GB" sz="1600">
                <a:solidFill>
                  <a:srgbClr val="E9F284"/>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parametro2</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C678DD"/>
              </a:solidFill>
              <a:latin typeface="Courier New"/>
              <a:ea typeface="Courier New"/>
              <a:cs typeface="Courier New"/>
              <a:sym typeface="Courier New"/>
            </a:endParaRPr>
          </a:p>
          <a:p>
            <a:pPr indent="0" lvl="0" marL="0" rtl="0" algn="l">
              <a:lnSpc>
                <a:spcPct val="130434"/>
              </a:lnSpc>
              <a:spcBef>
                <a:spcPts val="0"/>
              </a:spcBef>
              <a:spcAft>
                <a:spcPts val="0"/>
              </a:spcAft>
              <a:buClr>
                <a:schemeClr val="dk1"/>
              </a:buClr>
              <a:buSzPts val="1100"/>
              <a:buFont typeface="Arial"/>
              <a:buNone/>
            </a:pPr>
            <a:r>
              <a:t/>
            </a:r>
            <a:endParaRPr sz="1600">
              <a:solidFill>
                <a:srgbClr val="999999"/>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6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latin typeface="Courier New"/>
              <a:ea typeface="Courier New"/>
              <a:cs typeface="Courier New"/>
              <a:sym typeface="Courier New"/>
            </a:endParaRPr>
          </a:p>
        </p:txBody>
      </p:sp>
      <p:sp>
        <p:nvSpPr>
          <p:cNvPr id="651" name="Google Shape;651;p84"/>
          <p:cNvSpPr txBox="1"/>
          <p:nvPr/>
        </p:nvSpPr>
        <p:spPr>
          <a:xfrm>
            <a:off x="1067125" y="3248223"/>
            <a:ext cx="7066200" cy="126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Dentro de la función, el valor de la variable </a:t>
            </a:r>
            <a:r>
              <a:rPr lang="en-GB" sz="1600">
                <a:latin typeface="Helvetica Neue"/>
                <a:ea typeface="Helvetica Neue"/>
                <a:cs typeface="Helvetica Neue"/>
                <a:sym typeface="Helvetica Neue"/>
              </a:rPr>
              <a:t>parametro1</a:t>
            </a:r>
            <a:r>
              <a:rPr lang="en-GB" sz="2000">
                <a:solidFill>
                  <a:schemeClr val="dk1"/>
                </a:solidFill>
                <a:highlight>
                  <a:srgbClr val="FFFFFF"/>
                </a:highlight>
                <a:latin typeface="Helvetica Neue"/>
                <a:ea typeface="Helvetica Neue"/>
                <a:cs typeface="Helvetica Neue"/>
                <a:sym typeface="Helvetica Neue"/>
              </a:rPr>
              <a:t> tomará al primer valor que se le pase a la función, y el valor de la variable </a:t>
            </a:r>
            <a:r>
              <a:rPr lang="en-GB" sz="1600">
                <a:latin typeface="Helvetica Neue"/>
                <a:ea typeface="Helvetica Neue"/>
                <a:cs typeface="Helvetica Neue"/>
                <a:sym typeface="Helvetica Neue"/>
              </a:rPr>
              <a:t>parametro2</a:t>
            </a:r>
            <a:r>
              <a:rPr lang="en-GB" sz="2000">
                <a:solidFill>
                  <a:schemeClr val="dk1"/>
                </a:solidFill>
                <a:highlight>
                  <a:srgbClr val="FFFFFF"/>
                </a:highlight>
                <a:latin typeface="Helvetica Neue"/>
                <a:ea typeface="Helvetica Neue"/>
                <a:cs typeface="Helvetica Neue"/>
                <a:sym typeface="Helvetica Neue"/>
              </a:rPr>
              <a:t> tomará el segundo valor que se le pasa.</a:t>
            </a:r>
            <a:endParaRPr sz="200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55" name="Shape 655"/>
        <p:cNvGrpSpPr/>
        <p:nvPr/>
      </p:nvGrpSpPr>
      <p:grpSpPr>
        <a:xfrm>
          <a:off x="0" y="0"/>
          <a:ext cx="0" cy="0"/>
          <a:chOff x="0" y="0"/>
          <a:chExt cx="0" cy="0"/>
        </a:xfrm>
      </p:grpSpPr>
      <p:sp>
        <p:nvSpPr>
          <p:cNvPr id="656" name="Google Shape;656;p85"/>
          <p:cNvSpPr txBox="1"/>
          <p:nvPr/>
        </p:nvSpPr>
        <p:spPr>
          <a:xfrm>
            <a:off x="546950" y="57525"/>
            <a:ext cx="8151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EJEMPLO APLICADO: SUMAR Y MOSTRAR</a:t>
            </a:r>
            <a:endParaRPr i="1" sz="4000">
              <a:latin typeface="Anton"/>
              <a:ea typeface="Anton"/>
              <a:cs typeface="Anton"/>
              <a:sym typeface="Anton"/>
            </a:endParaRPr>
          </a:p>
        </p:txBody>
      </p:sp>
      <p:sp>
        <p:nvSpPr>
          <p:cNvPr id="657" name="Google Shape;657;p85"/>
          <p:cNvSpPr txBox="1"/>
          <p:nvPr/>
        </p:nvSpPr>
        <p:spPr>
          <a:xfrm>
            <a:off x="494375" y="930900"/>
            <a:ext cx="8204100" cy="41436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//Declaración de variable para guardar el resultado de la suma</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let</a:t>
            </a:r>
            <a:r>
              <a:rPr lang="en-GB" sz="1450">
                <a:solidFill>
                  <a:srgbClr val="F8F8F2"/>
                </a:solidFill>
                <a:latin typeface="Courier New"/>
                <a:ea typeface="Courier New"/>
                <a:cs typeface="Courier New"/>
                <a:sym typeface="Courier New"/>
              </a:rPr>
              <a:t> resultado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0</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//Función que suma dos números y asigna a resultado</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function</a:t>
            </a:r>
            <a:r>
              <a:rPr lang="en-GB" sz="1450">
                <a:solidFill>
                  <a:srgbClr val="F8F8F2"/>
                </a:solidFill>
                <a:latin typeface="Courier New"/>
                <a:ea typeface="Courier New"/>
                <a:cs typeface="Courier New"/>
                <a:sym typeface="Courier New"/>
              </a:rPr>
              <a:t> </a:t>
            </a:r>
            <a:r>
              <a:rPr lang="en-GB" sz="1450">
                <a:solidFill>
                  <a:srgbClr val="50FA7B"/>
                </a:solidFill>
                <a:latin typeface="Courier New"/>
                <a:ea typeface="Courier New"/>
                <a:cs typeface="Courier New"/>
                <a:sym typeface="Courier New"/>
              </a:rPr>
              <a:t>sumar</a:t>
            </a:r>
            <a:r>
              <a:rPr lang="en-GB" sz="1450">
                <a:solidFill>
                  <a:srgbClr val="F8F8F2"/>
                </a:solidFill>
                <a:latin typeface="Courier New"/>
                <a:ea typeface="Courier New"/>
                <a:cs typeface="Courier New"/>
                <a:sym typeface="Courier New"/>
              </a:rPr>
              <a:t>(</a:t>
            </a:r>
            <a:r>
              <a:rPr i="1" lang="en-GB" sz="1450">
                <a:solidFill>
                  <a:srgbClr val="FFB86C"/>
                </a:solidFill>
                <a:latin typeface="Courier New"/>
                <a:ea typeface="Courier New"/>
                <a:cs typeface="Courier New"/>
                <a:sym typeface="Courier New"/>
              </a:rPr>
              <a:t>primerNumero</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segundoNumero</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resultado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primerNumero</a:t>
            </a:r>
            <a:r>
              <a:rPr lang="en-GB" sz="1450">
                <a:solidFill>
                  <a:srgbClr val="F8F8F2"/>
                </a:solidFill>
                <a:latin typeface="Courier New"/>
                <a:ea typeface="Courier New"/>
                <a:cs typeface="Courier New"/>
                <a:sym typeface="Courier New"/>
              </a:rPr>
              <a:t> </a:t>
            </a:r>
            <a:r>
              <a:rPr lang="en-GB" sz="1450">
                <a:solidFill>
                  <a:srgbClr val="FF79C6"/>
                </a:solidFill>
                <a:latin typeface="Courier New"/>
                <a:ea typeface="Courier New"/>
                <a:cs typeface="Courier New"/>
                <a:sym typeface="Courier New"/>
              </a:rPr>
              <a:t>+</a:t>
            </a:r>
            <a:r>
              <a:rPr lang="en-GB" sz="1450">
                <a:solidFill>
                  <a:srgbClr val="F8F8F2"/>
                </a:solidFill>
                <a:latin typeface="Courier New"/>
                <a:ea typeface="Courier New"/>
                <a:cs typeface="Courier New"/>
                <a:sym typeface="Courier New"/>
              </a:rPr>
              <a:t> </a:t>
            </a:r>
            <a:r>
              <a:rPr i="1" lang="en-GB" sz="1450">
                <a:solidFill>
                  <a:srgbClr val="FFB86C"/>
                </a:solidFill>
                <a:latin typeface="Courier New"/>
                <a:ea typeface="Courier New"/>
                <a:cs typeface="Courier New"/>
                <a:sym typeface="Courier New"/>
              </a:rPr>
              <a:t>segundoNumero</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//Función que muestra resultado por consola</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F79C6"/>
                </a:solidFill>
                <a:latin typeface="Courier New"/>
                <a:ea typeface="Courier New"/>
                <a:cs typeface="Courier New"/>
                <a:sym typeface="Courier New"/>
              </a:rPr>
              <a:t>function</a:t>
            </a:r>
            <a:r>
              <a:rPr lang="en-GB" sz="1450">
                <a:solidFill>
                  <a:srgbClr val="F8F8F2"/>
                </a:solidFill>
                <a:latin typeface="Courier New"/>
                <a:ea typeface="Courier New"/>
                <a:cs typeface="Courier New"/>
                <a:sym typeface="Courier New"/>
              </a:rPr>
              <a:t> </a:t>
            </a:r>
            <a:r>
              <a:rPr lang="en-GB" sz="1450">
                <a:solidFill>
                  <a:srgbClr val="50FA7B"/>
                </a:solidFill>
                <a:latin typeface="Courier New"/>
                <a:ea typeface="Courier New"/>
                <a:cs typeface="Courier New"/>
                <a:sym typeface="Courier New"/>
              </a:rPr>
              <a:t>mostrar</a:t>
            </a:r>
            <a:r>
              <a:rPr lang="en-GB" sz="1450">
                <a:solidFill>
                  <a:srgbClr val="F8F8F2"/>
                </a:solidFill>
                <a:latin typeface="Courier New"/>
                <a:ea typeface="Courier New"/>
                <a:cs typeface="Courier New"/>
                <a:sym typeface="Courier New"/>
              </a:rPr>
              <a:t>(</a:t>
            </a:r>
            <a:r>
              <a:rPr i="1" lang="en-GB" sz="1450">
                <a:solidFill>
                  <a:srgbClr val="FFB86C"/>
                </a:solidFill>
                <a:latin typeface="Courier New"/>
                <a:ea typeface="Courier New"/>
                <a:cs typeface="Courier New"/>
                <a:sym typeface="Courier New"/>
              </a:rPr>
              <a:t>mensaje</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console</a:t>
            </a:r>
            <a:r>
              <a:rPr lang="en-GB" sz="1450">
                <a:solidFill>
                  <a:srgbClr val="F8F8F2"/>
                </a:solidFill>
                <a:latin typeface="Courier New"/>
                <a:ea typeface="Courier New"/>
                <a:cs typeface="Courier New"/>
                <a:sym typeface="Courier New"/>
              </a:rPr>
              <a:t>.</a:t>
            </a:r>
            <a:r>
              <a:rPr lang="en-GB" sz="1450">
                <a:solidFill>
                  <a:srgbClr val="50FA7B"/>
                </a:solidFill>
                <a:latin typeface="Courier New"/>
                <a:ea typeface="Courier New"/>
                <a:cs typeface="Courier New"/>
                <a:sym typeface="Courier New"/>
              </a:rPr>
              <a:t>log</a:t>
            </a:r>
            <a:r>
              <a:rPr lang="en-GB" sz="1450">
                <a:solidFill>
                  <a:srgbClr val="F8F8F2"/>
                </a:solidFill>
                <a:latin typeface="Courier New"/>
                <a:ea typeface="Courier New"/>
                <a:cs typeface="Courier New"/>
                <a:sym typeface="Courier New"/>
              </a:rPr>
              <a:t>(</a:t>
            </a:r>
            <a:r>
              <a:rPr i="1" lang="en-GB" sz="1450">
                <a:solidFill>
                  <a:srgbClr val="FFB86C"/>
                </a:solidFill>
                <a:latin typeface="Courier New"/>
                <a:ea typeface="Courier New"/>
                <a:cs typeface="Courier New"/>
                <a:sym typeface="Courier New"/>
              </a:rPr>
              <a:t>mensaje</a:t>
            </a: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F8F8F2"/>
                </a:solidFill>
                <a:latin typeface="Courier New"/>
                <a:ea typeface="Courier New"/>
                <a:cs typeface="Courier New"/>
                <a:sym typeface="Courier New"/>
              </a:rPr>
              <a:t>}</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6272A4"/>
                </a:solidFill>
                <a:latin typeface="Courier New"/>
                <a:ea typeface="Courier New"/>
                <a:cs typeface="Courier New"/>
                <a:sym typeface="Courier New"/>
              </a:rPr>
              <a:t>//Llamamos primero a sumar y luego a mostrar</a:t>
            </a:r>
            <a:endParaRPr sz="145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50FA7B"/>
                </a:solidFill>
                <a:latin typeface="Courier New"/>
                <a:ea typeface="Courier New"/>
                <a:cs typeface="Courier New"/>
                <a:sym typeface="Courier New"/>
              </a:rPr>
              <a:t>sumar</a:t>
            </a:r>
            <a:r>
              <a:rPr lang="en-GB" sz="1450">
                <a:solidFill>
                  <a:srgbClr val="F8F8F2"/>
                </a:solidFill>
                <a:latin typeface="Courier New"/>
                <a:ea typeface="Courier New"/>
                <a:cs typeface="Courier New"/>
                <a:sym typeface="Courier New"/>
              </a:rPr>
              <a:t>(</a:t>
            </a:r>
            <a:r>
              <a:rPr lang="en-GB" sz="1450">
                <a:solidFill>
                  <a:srgbClr val="BD93F9"/>
                </a:solidFill>
                <a:latin typeface="Courier New"/>
                <a:ea typeface="Courier New"/>
                <a:cs typeface="Courier New"/>
                <a:sym typeface="Courier New"/>
              </a:rPr>
              <a:t>6</a:t>
            </a:r>
            <a:r>
              <a:rPr lang="en-GB" sz="1450">
                <a:solidFill>
                  <a:srgbClr val="F8F8F2"/>
                </a:solidFill>
                <a:latin typeface="Courier New"/>
                <a:ea typeface="Courier New"/>
                <a:cs typeface="Courier New"/>
                <a:sym typeface="Courier New"/>
              </a:rPr>
              <a:t>, </a:t>
            </a:r>
            <a:r>
              <a:rPr lang="en-GB" sz="1450">
                <a:solidFill>
                  <a:srgbClr val="BD93F9"/>
                </a:solidFill>
                <a:latin typeface="Courier New"/>
                <a:ea typeface="Courier New"/>
                <a:cs typeface="Courier New"/>
                <a:sym typeface="Courier New"/>
              </a:rPr>
              <a:t>3</a:t>
            </a:r>
            <a:r>
              <a:rPr lang="en-GB" sz="1450">
                <a:solidFill>
                  <a:srgbClr val="F8F8F2"/>
                </a:solidFill>
                <a:latin typeface="Courier New"/>
                <a:ea typeface="Courier New"/>
                <a:cs typeface="Courier New"/>
                <a:sym typeface="Courier New"/>
              </a:rPr>
              <a:t>);            </a:t>
            </a:r>
            <a:endParaRPr sz="145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450">
                <a:solidFill>
                  <a:srgbClr val="50FA7B"/>
                </a:solidFill>
                <a:latin typeface="Courier New"/>
                <a:ea typeface="Courier New"/>
                <a:cs typeface="Courier New"/>
                <a:sym typeface="Courier New"/>
              </a:rPr>
              <a:t>mostrar</a:t>
            </a:r>
            <a:r>
              <a:rPr lang="en-GB" sz="1450">
                <a:solidFill>
                  <a:srgbClr val="F8F8F2"/>
                </a:solidFill>
                <a:latin typeface="Courier New"/>
                <a:ea typeface="Courier New"/>
                <a:cs typeface="Courier New"/>
                <a:sym typeface="Courier New"/>
              </a:rPr>
              <a:t>(resultado); </a:t>
            </a:r>
            <a:endParaRPr sz="145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Clr>
                <a:schemeClr val="dk1"/>
              </a:buClr>
              <a:buSzPts val="1100"/>
              <a:buFont typeface="Arial"/>
              <a:buNone/>
            </a:pPr>
            <a:r>
              <a:t/>
            </a:r>
            <a:endParaRPr i="1">
              <a:solidFill>
                <a:srgbClr val="AEAEAE"/>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C678DD"/>
              </a:solidFill>
              <a:latin typeface="Courier New"/>
              <a:ea typeface="Courier New"/>
              <a:cs typeface="Courier New"/>
              <a:sym typeface="Courier New"/>
            </a:endParaRPr>
          </a:p>
        </p:txBody>
      </p:sp>
      <p:pic>
        <p:nvPicPr>
          <p:cNvPr id="658" name="Google Shape;658;p85"/>
          <p:cNvPicPr preferRelativeResize="0"/>
          <p:nvPr/>
        </p:nvPicPr>
        <p:blipFill>
          <a:blip r:embed="rId3">
            <a:alphaModFix/>
          </a:blip>
          <a:stretch>
            <a:fillRect/>
          </a:stretch>
        </p:blipFill>
        <p:spPr>
          <a:xfrm>
            <a:off x="7957475" y="4743775"/>
            <a:ext cx="1186526" cy="330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6"/>
          <p:cNvSpPr txBox="1"/>
          <p:nvPr/>
        </p:nvSpPr>
        <p:spPr>
          <a:xfrm>
            <a:off x="1038900" y="1189674"/>
            <a:ext cx="7066200" cy="1510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FFFFFF"/>
                </a:highlight>
                <a:latin typeface="Helvetica Neue"/>
                <a:ea typeface="Helvetica Neue"/>
                <a:cs typeface="Helvetica Neue"/>
                <a:sym typeface="Helvetica Neue"/>
              </a:rPr>
              <a:t>El ejemplo anterior sumamos dos números a una variable declarada anteriormente. Pero </a:t>
            </a:r>
            <a:r>
              <a:rPr lang="en-GB" sz="2000">
                <a:solidFill>
                  <a:schemeClr val="dk1"/>
                </a:solidFill>
                <a:highlight>
                  <a:srgbClr val="E0FF00"/>
                </a:highlight>
                <a:latin typeface="Helvetica Neue"/>
                <a:ea typeface="Helvetica Neue"/>
                <a:cs typeface="Helvetica Neue"/>
                <a:sym typeface="Helvetica Neue"/>
              </a:rPr>
              <a:t>las funciones pueden generar un valor de retorno usando la palabra</a:t>
            </a:r>
            <a:r>
              <a:rPr lang="en-GB" sz="2000">
                <a:solidFill>
                  <a:srgbClr val="C678DD"/>
                </a:solidFill>
                <a:highlight>
                  <a:srgbClr val="E0FF00"/>
                </a:highlight>
                <a:latin typeface="Helvetica Neue"/>
                <a:ea typeface="Helvetica Neue"/>
                <a:cs typeface="Helvetica Neue"/>
                <a:sym typeface="Helvetica Neue"/>
              </a:rPr>
              <a:t> </a:t>
            </a:r>
            <a:r>
              <a:rPr lang="en-GB" sz="2000">
                <a:solidFill>
                  <a:srgbClr val="674EA7"/>
                </a:solidFill>
                <a:highlight>
                  <a:srgbClr val="E0FF00"/>
                </a:highlight>
                <a:latin typeface="Helvetica Neue"/>
                <a:ea typeface="Helvetica Neue"/>
                <a:cs typeface="Helvetica Neue"/>
                <a:sym typeface="Helvetica Neue"/>
              </a:rPr>
              <a:t>return</a:t>
            </a:r>
            <a:r>
              <a:rPr lang="en-GB" sz="2000">
                <a:highlight>
                  <a:srgbClr val="E0FF00"/>
                </a:highlight>
                <a:latin typeface="Helvetica Neue"/>
                <a:ea typeface="Helvetica Neue"/>
                <a:cs typeface="Helvetica Neue"/>
                <a:sym typeface="Helvetica Neue"/>
              </a:rPr>
              <a:t>, obteniendo el valor cuando la función es llamada</a:t>
            </a:r>
            <a:endParaRPr sz="2000">
              <a:highlight>
                <a:srgbClr val="E0FF00"/>
              </a:highlight>
              <a:latin typeface="Didact Gothic"/>
              <a:ea typeface="Didact Gothic"/>
              <a:cs typeface="Didact Gothic"/>
              <a:sym typeface="Didact Gothic"/>
            </a:endParaRPr>
          </a:p>
        </p:txBody>
      </p:sp>
      <p:sp>
        <p:nvSpPr>
          <p:cNvPr id="664" name="Google Shape;664;p86"/>
          <p:cNvSpPr txBox="1"/>
          <p:nvPr/>
        </p:nvSpPr>
        <p:spPr>
          <a:xfrm>
            <a:off x="703700" y="355024"/>
            <a:ext cx="7602300" cy="75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RESULTADO DE UNA FUNCIÓN</a:t>
            </a:r>
            <a:endParaRPr i="1" sz="4500">
              <a:latin typeface="Anton"/>
              <a:ea typeface="Anton"/>
              <a:cs typeface="Anton"/>
              <a:sym typeface="Anton"/>
            </a:endParaRPr>
          </a:p>
        </p:txBody>
      </p:sp>
      <p:pic>
        <p:nvPicPr>
          <p:cNvPr id="665" name="Google Shape;665;p8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66" name="Google Shape;666;p86"/>
          <p:cNvSpPr txBox="1"/>
          <p:nvPr/>
        </p:nvSpPr>
        <p:spPr>
          <a:xfrm>
            <a:off x="1198800" y="2784525"/>
            <a:ext cx="6906300" cy="16551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8</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82A36"/>
              </a:highlight>
              <a:latin typeface="Courier New"/>
              <a:ea typeface="Courier New"/>
              <a:cs typeface="Courier New"/>
              <a:sym typeface="Courier New"/>
            </a:endParaRPr>
          </a:p>
          <a:p>
            <a:pPr indent="0" lvl="0" marL="38100" marR="38100" rtl="0" algn="l">
              <a:lnSpc>
                <a:spcPct val="150000"/>
              </a:lnSpc>
              <a:spcBef>
                <a:spcPts val="0"/>
              </a:spcBef>
              <a:spcAft>
                <a:spcPts val="0"/>
              </a:spcAft>
              <a:buClr>
                <a:schemeClr val="dk1"/>
              </a:buClr>
              <a:buSzPts val="1100"/>
              <a:buFont typeface="Arial"/>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70" name="Shape 670"/>
        <p:cNvGrpSpPr/>
        <p:nvPr/>
      </p:nvGrpSpPr>
      <p:grpSpPr>
        <a:xfrm>
          <a:off x="0" y="0"/>
          <a:ext cx="0" cy="0"/>
          <a:chOff x="0" y="0"/>
          <a:chExt cx="0" cy="0"/>
        </a:xfrm>
      </p:grpSpPr>
      <p:sp>
        <p:nvSpPr>
          <p:cNvPr id="671" name="Google Shape;671;p87"/>
          <p:cNvSpPr txBox="1"/>
          <p:nvPr/>
        </p:nvSpPr>
        <p:spPr>
          <a:xfrm>
            <a:off x="6332100" y="431250"/>
            <a:ext cx="2811900" cy="157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EJEMPLO APLICADO: CALCULADORA</a:t>
            </a:r>
            <a:endParaRPr i="1" sz="4000">
              <a:latin typeface="Anton"/>
              <a:ea typeface="Anton"/>
              <a:cs typeface="Anton"/>
              <a:sym typeface="Anton"/>
            </a:endParaRPr>
          </a:p>
        </p:txBody>
      </p:sp>
      <p:sp>
        <p:nvSpPr>
          <p:cNvPr id="672" name="Google Shape;672;p87"/>
          <p:cNvSpPr txBox="1"/>
          <p:nvPr/>
        </p:nvSpPr>
        <p:spPr>
          <a:xfrm>
            <a:off x="0" y="0"/>
            <a:ext cx="6332100" cy="5143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200">
                <a:solidFill>
                  <a:srgbClr val="FF79C6"/>
                </a:solidFill>
                <a:latin typeface="Courier New"/>
                <a:ea typeface="Courier New"/>
                <a:cs typeface="Courier New"/>
                <a:sym typeface="Courier New"/>
              </a:rPr>
              <a:t>function</a:t>
            </a:r>
            <a:r>
              <a:rPr lang="en-GB" sz="1200">
                <a:solidFill>
                  <a:srgbClr val="F8F8F2"/>
                </a:solidFill>
                <a:latin typeface="Courier New"/>
                <a:ea typeface="Courier New"/>
                <a:cs typeface="Courier New"/>
                <a:sym typeface="Courier New"/>
              </a:rPr>
              <a:t> </a:t>
            </a:r>
            <a:r>
              <a:rPr lang="en-GB" sz="1200">
                <a:solidFill>
                  <a:srgbClr val="50FA7B"/>
                </a:solidFill>
                <a:latin typeface="Courier New"/>
                <a:ea typeface="Courier New"/>
                <a:cs typeface="Courier New"/>
                <a:sym typeface="Courier New"/>
              </a:rPr>
              <a:t>calculadora</a:t>
            </a:r>
            <a:r>
              <a:rPr lang="en-GB" sz="1200">
                <a:solidFill>
                  <a:srgbClr val="F8F8F2"/>
                </a:solidFill>
                <a:latin typeface="Courier New"/>
                <a:ea typeface="Courier New"/>
                <a:cs typeface="Courier New"/>
                <a:sym typeface="Courier New"/>
              </a:rPr>
              <a:t>(</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operacion</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switch</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operacion</a:t>
            </a: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case</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case</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case</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case</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primerNumero</a:t>
            </a: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 </a:t>
            </a:r>
            <a:r>
              <a:rPr i="1" lang="en-GB" sz="1200">
                <a:solidFill>
                  <a:srgbClr val="FFB86C"/>
                </a:solidFill>
                <a:latin typeface="Courier New"/>
                <a:ea typeface="Courier New"/>
                <a:cs typeface="Courier New"/>
                <a:sym typeface="Courier New"/>
              </a:rPr>
              <a:t>segundoNumero</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default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return</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0</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r>
              <a:rPr lang="en-GB" sz="1200">
                <a:solidFill>
                  <a:srgbClr val="FF79C6"/>
                </a:solidFill>
                <a:latin typeface="Courier New"/>
                <a:ea typeface="Courier New"/>
                <a:cs typeface="Courier New"/>
                <a:sym typeface="Courier New"/>
              </a:rPr>
              <a:t>break</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    }</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BD93F9"/>
                </a:solidFill>
                <a:latin typeface="Courier New"/>
                <a:ea typeface="Courier New"/>
                <a:cs typeface="Courier New"/>
                <a:sym typeface="Courier New"/>
              </a:rPr>
              <a:t>console</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log</a:t>
            </a:r>
            <a:r>
              <a:rPr lang="en-GB" sz="1200">
                <a:solidFill>
                  <a:srgbClr val="F8F8F2"/>
                </a:solidFill>
                <a:latin typeface="Courier New"/>
                <a:ea typeface="Courier New"/>
                <a:cs typeface="Courier New"/>
                <a:sym typeface="Courier New"/>
              </a:rPr>
              <a:t>(</a:t>
            </a:r>
            <a:r>
              <a:rPr lang="en-GB" sz="1200">
                <a:solidFill>
                  <a:srgbClr val="50FA7B"/>
                </a:solidFill>
                <a:latin typeface="Courier New"/>
                <a:ea typeface="Courier New"/>
                <a:cs typeface="Courier New"/>
                <a:sym typeface="Courier New"/>
              </a:rPr>
              <a:t>calculadora</a:t>
            </a:r>
            <a:r>
              <a:rPr lang="en-GB" sz="1200">
                <a:solidFill>
                  <a:srgbClr val="F8F8F2"/>
                </a:solidFill>
                <a:latin typeface="Courier New"/>
                <a:ea typeface="Courier New"/>
                <a:cs typeface="Courier New"/>
                <a:sym typeface="Courier New"/>
              </a:rPr>
              <a:t>(</a:t>
            </a:r>
            <a:r>
              <a:rPr lang="en-GB" sz="1200">
                <a:solidFill>
                  <a:srgbClr val="BD93F9"/>
                </a:solidFill>
                <a:latin typeface="Courier New"/>
                <a:ea typeface="Courier New"/>
                <a:cs typeface="Courier New"/>
                <a:sym typeface="Courier New"/>
              </a:rPr>
              <a:t>10</a:t>
            </a:r>
            <a:r>
              <a:rPr lang="en-GB" sz="1200">
                <a:solidFill>
                  <a:srgbClr val="F8F8F2"/>
                </a:solidFill>
                <a:latin typeface="Courier New"/>
                <a:ea typeface="Courier New"/>
                <a:cs typeface="Courier New"/>
                <a:sym typeface="Courier New"/>
              </a:rPr>
              <a:t>, </a:t>
            </a:r>
            <a:r>
              <a:rPr lang="en-GB" sz="1200">
                <a:solidFill>
                  <a:srgbClr val="BD93F9"/>
                </a:solidFill>
                <a:latin typeface="Courier New"/>
                <a:ea typeface="Courier New"/>
                <a:cs typeface="Courier New"/>
                <a:sym typeface="Courier New"/>
              </a:rPr>
              <a:t>5</a:t>
            </a:r>
            <a:r>
              <a:rPr lang="en-GB" sz="1200">
                <a:solidFill>
                  <a:srgbClr val="F8F8F2"/>
                </a:solidFill>
                <a:latin typeface="Courier New"/>
                <a:ea typeface="Courier New"/>
                <a:cs typeface="Courier New"/>
                <a:sym typeface="Courier New"/>
              </a:rPr>
              <a:t>, </a:t>
            </a:r>
            <a:r>
              <a:rPr lang="en-GB" sz="1200">
                <a:solidFill>
                  <a:srgbClr val="E9F284"/>
                </a:solidFill>
                <a:latin typeface="Courier New"/>
                <a:ea typeface="Courier New"/>
                <a:cs typeface="Courier New"/>
                <a:sym typeface="Courier New"/>
              </a:rPr>
              <a:t>"</a:t>
            </a:r>
            <a:r>
              <a:rPr lang="en-GB" sz="1200">
                <a:solidFill>
                  <a:srgbClr val="F1FA8C"/>
                </a:solidFill>
                <a:latin typeface="Courier New"/>
                <a:ea typeface="Courier New"/>
                <a:cs typeface="Courier New"/>
                <a:sym typeface="Courier New"/>
              </a:rPr>
              <a:t>*</a:t>
            </a:r>
            <a:r>
              <a:rPr lang="en-GB" sz="1200">
                <a:solidFill>
                  <a:srgbClr val="E9F284"/>
                </a:solidFill>
                <a:latin typeface="Courier New"/>
                <a:ea typeface="Courier New"/>
                <a:cs typeface="Courier New"/>
                <a:sym typeface="Courier New"/>
              </a:rPr>
              <a:t>"</a:t>
            </a:r>
            <a:r>
              <a:rPr lang="en-GB" sz="1200">
                <a:solidFill>
                  <a:srgbClr val="F8F8F2"/>
                </a:solidFill>
                <a:latin typeface="Courier New"/>
                <a:ea typeface="Courier New"/>
                <a:cs typeface="Courier New"/>
                <a:sym typeface="Courier New"/>
              </a:rPr>
              <a:t>));</a:t>
            </a:r>
            <a:endParaRPr sz="12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rgbClr val="6272A4"/>
              </a:solidFill>
              <a:latin typeface="Courier New"/>
              <a:ea typeface="Courier New"/>
              <a:cs typeface="Courier New"/>
              <a:sym typeface="Courier New"/>
            </a:endParaRPr>
          </a:p>
          <a:p>
            <a:pPr indent="0" lvl="0" marL="38100" marR="38100" rtl="0" algn="l">
              <a:lnSpc>
                <a:spcPct val="150000"/>
              </a:lnSpc>
              <a:spcBef>
                <a:spcPts val="0"/>
              </a:spcBef>
              <a:spcAft>
                <a:spcPts val="0"/>
              </a:spcAft>
              <a:buClr>
                <a:schemeClr val="dk1"/>
              </a:buClr>
              <a:buSzPts val="1100"/>
              <a:buFont typeface="Arial"/>
              <a:buNone/>
            </a:pPr>
            <a:r>
              <a:t/>
            </a:r>
            <a:endParaRPr i="1" sz="1200">
              <a:solidFill>
                <a:srgbClr val="AEAEAE"/>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C678DD"/>
              </a:solidFill>
              <a:latin typeface="Courier New"/>
              <a:ea typeface="Courier New"/>
              <a:cs typeface="Courier New"/>
              <a:sym typeface="Courier New"/>
            </a:endParaRPr>
          </a:p>
        </p:txBody>
      </p:sp>
      <p:pic>
        <p:nvPicPr>
          <p:cNvPr id="673" name="Google Shape;673;p87"/>
          <p:cNvPicPr preferRelativeResize="0"/>
          <p:nvPr/>
        </p:nvPicPr>
        <p:blipFill>
          <a:blip r:embed="rId3">
            <a:alphaModFix/>
          </a:blip>
          <a:stretch>
            <a:fillRect/>
          </a:stretch>
        </p:blipFill>
        <p:spPr>
          <a:xfrm>
            <a:off x="7957475" y="4743775"/>
            <a:ext cx="1186526" cy="3306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77" name="Shape 677"/>
        <p:cNvGrpSpPr/>
        <p:nvPr/>
      </p:nvGrpSpPr>
      <p:grpSpPr>
        <a:xfrm>
          <a:off x="0" y="0"/>
          <a:ext cx="0" cy="0"/>
          <a:chOff x="0" y="0"/>
          <a:chExt cx="0" cy="0"/>
        </a:xfrm>
      </p:grpSpPr>
      <p:sp>
        <p:nvSpPr>
          <p:cNvPr id="678" name="Google Shape;678;p88"/>
          <p:cNvSpPr txBox="1"/>
          <p:nvPr/>
        </p:nvSpPr>
        <p:spPr>
          <a:xfrm>
            <a:off x="1785600" y="2077200"/>
            <a:ext cx="55728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679" name="Google Shape;679;p8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80" name="Google Shape;680;p8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4" name="Shape 684"/>
        <p:cNvGrpSpPr/>
        <p:nvPr/>
      </p:nvGrpSpPr>
      <p:grpSpPr>
        <a:xfrm>
          <a:off x="0" y="0"/>
          <a:ext cx="0" cy="0"/>
          <a:chOff x="0" y="0"/>
          <a:chExt cx="0" cy="0"/>
        </a:xfrm>
      </p:grpSpPr>
      <p:sp>
        <p:nvSpPr>
          <p:cNvPr id="685" name="Google Shape;685;p89"/>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GB"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n-GB"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9" name="Shape 689"/>
        <p:cNvGrpSpPr/>
        <p:nvPr/>
      </p:nvGrpSpPr>
      <p:grpSpPr>
        <a:xfrm>
          <a:off x="0" y="0"/>
          <a:ext cx="0" cy="0"/>
          <a:chOff x="0" y="0"/>
          <a:chExt cx="0" cy="0"/>
        </a:xfrm>
      </p:grpSpPr>
      <p:sp>
        <p:nvSpPr>
          <p:cNvPr id="690" name="Google Shape;690;p90"/>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VARIABLES LOCALES Y GLOBALES</a:t>
            </a:r>
            <a:endParaRPr i="1" sz="3600">
              <a:solidFill>
                <a:srgbClr val="E0FF00"/>
              </a:solidFill>
              <a:latin typeface="Anton"/>
              <a:ea typeface="Anton"/>
              <a:cs typeface="Anton"/>
              <a:sym typeface="Anto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1"/>
          <p:cNvSpPr txBox="1"/>
          <p:nvPr/>
        </p:nvSpPr>
        <p:spPr>
          <a:xfrm>
            <a:off x="1671825" y="44042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DEFINICIÓN</a:t>
            </a:r>
            <a:endParaRPr i="1" sz="4500">
              <a:latin typeface="Anton"/>
              <a:ea typeface="Anton"/>
              <a:cs typeface="Anton"/>
              <a:sym typeface="Anton"/>
            </a:endParaRPr>
          </a:p>
        </p:txBody>
      </p:sp>
      <p:pic>
        <p:nvPicPr>
          <p:cNvPr id="696" name="Google Shape;696;p9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97" name="Google Shape;697;p91"/>
          <p:cNvSpPr txBox="1"/>
          <p:nvPr/>
        </p:nvSpPr>
        <p:spPr>
          <a:xfrm>
            <a:off x="1014000" y="1630150"/>
            <a:ext cx="7116000" cy="196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200">
                <a:solidFill>
                  <a:schemeClr val="dk1"/>
                </a:solidFill>
                <a:highlight>
                  <a:srgbClr val="FFFFFF"/>
                </a:highlight>
                <a:latin typeface="Helvetica Neue"/>
                <a:ea typeface="Helvetica Neue"/>
                <a:cs typeface="Helvetica Neue"/>
                <a:sym typeface="Helvetica Neue"/>
              </a:rPr>
              <a:t>El ámbito de una variable (llamado "scope" en inglés), es la zona del programa en la que se define la variable, el contexto al que pertenece la misma dentro de un algoritmo.</a:t>
            </a:r>
            <a:endParaRPr sz="2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sz="22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2200">
                <a:solidFill>
                  <a:schemeClr val="dk1"/>
                </a:solidFill>
                <a:highlight>
                  <a:srgbClr val="E0FF00"/>
                </a:highlight>
                <a:latin typeface="Helvetica Neue"/>
                <a:ea typeface="Helvetica Neue"/>
                <a:cs typeface="Helvetica Neue"/>
                <a:sym typeface="Helvetica Neue"/>
              </a:rPr>
              <a:t>JavaScript define dos ámbitos para las variables: global y local.</a:t>
            </a:r>
            <a:endParaRPr i="1" sz="2200">
              <a:solidFill>
                <a:schemeClr val="dk1"/>
              </a:solidFill>
              <a:highlight>
                <a:srgbClr val="E0FF00"/>
              </a:highlight>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2"/>
          <p:cNvSpPr txBox="1"/>
          <p:nvPr/>
        </p:nvSpPr>
        <p:spPr>
          <a:xfrm>
            <a:off x="1671825" y="173377"/>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VARIABLES LOCALES</a:t>
            </a:r>
            <a:endParaRPr i="1" sz="4500">
              <a:latin typeface="Anton"/>
              <a:ea typeface="Anton"/>
              <a:cs typeface="Anton"/>
              <a:sym typeface="Anton"/>
            </a:endParaRPr>
          </a:p>
        </p:txBody>
      </p:sp>
      <p:pic>
        <p:nvPicPr>
          <p:cNvPr id="703" name="Google Shape;703;p9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704" name="Google Shape;704;p92"/>
          <p:cNvSpPr txBox="1"/>
          <p:nvPr/>
        </p:nvSpPr>
        <p:spPr>
          <a:xfrm>
            <a:off x="389550" y="1034625"/>
            <a:ext cx="8364900" cy="1251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a:ea typeface="Helvetica Neue"/>
                <a:cs typeface="Helvetica Neue"/>
                <a:sym typeface="Helvetica Neue"/>
              </a:rPr>
              <a:t>Cuando definimos una variable dentro de una función o bloque es una variable local</a:t>
            </a:r>
            <a:r>
              <a:rPr lang="en-GB" sz="2000">
                <a:solidFill>
                  <a:schemeClr val="dk1"/>
                </a:solidFill>
                <a:highlight>
                  <a:srgbClr val="FFFFFF"/>
                </a:highlight>
                <a:latin typeface="Helvetica Neue"/>
                <a:ea typeface="Helvetica Neue"/>
                <a:cs typeface="Helvetica Neue"/>
                <a:sym typeface="Helvetica Neue"/>
              </a:rPr>
              <a:t>, la misma existirá sólamente durante la ejecución de esa sección. Si queremos utilizarla por fuera, la variable no existirá para JS.</a:t>
            </a:r>
            <a:endParaRPr i="1" sz="2000">
              <a:solidFill>
                <a:schemeClr val="dk1"/>
              </a:solidFill>
              <a:highlight>
                <a:srgbClr val="FFFFFF"/>
              </a:highlight>
              <a:latin typeface="Helvetica Neue"/>
              <a:ea typeface="Helvetica Neue"/>
              <a:cs typeface="Helvetica Neue"/>
              <a:sym typeface="Helvetica Neue"/>
            </a:endParaRPr>
          </a:p>
        </p:txBody>
      </p:sp>
      <p:sp>
        <p:nvSpPr>
          <p:cNvPr id="705" name="Google Shape;705;p92"/>
          <p:cNvSpPr txBox="1"/>
          <p:nvPr/>
        </p:nvSpPr>
        <p:spPr>
          <a:xfrm>
            <a:off x="522300" y="2382500"/>
            <a:ext cx="8099400" cy="19722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//No se puede acceder a la variable resultado fuera del bloque</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(resultado);</a:t>
            </a:r>
            <a:endParaRPr sz="160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p:txBody>
      </p:sp>
      <p:pic>
        <p:nvPicPr>
          <p:cNvPr id="706" name="Google Shape;706;p92"/>
          <p:cNvPicPr preferRelativeResize="0"/>
          <p:nvPr/>
        </p:nvPicPr>
        <p:blipFill>
          <a:blip r:embed="rId4">
            <a:alphaModFix/>
          </a:blip>
          <a:stretch>
            <a:fillRect/>
          </a:stretch>
        </p:blipFill>
        <p:spPr>
          <a:xfrm>
            <a:off x="1856375" y="4244150"/>
            <a:ext cx="6572250" cy="3143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93"/>
          <p:cNvSpPr txBox="1"/>
          <p:nvPr/>
        </p:nvSpPr>
        <p:spPr>
          <a:xfrm>
            <a:off x="1671825" y="23650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VARIABLES GLOBALES</a:t>
            </a:r>
            <a:endParaRPr i="1" sz="4500">
              <a:latin typeface="Anton"/>
              <a:ea typeface="Anton"/>
              <a:cs typeface="Anton"/>
              <a:sym typeface="Anton"/>
            </a:endParaRPr>
          </a:p>
        </p:txBody>
      </p:sp>
      <p:sp>
        <p:nvSpPr>
          <p:cNvPr id="712" name="Google Shape;712;p93"/>
          <p:cNvSpPr txBox="1"/>
          <p:nvPr/>
        </p:nvSpPr>
        <p:spPr>
          <a:xfrm>
            <a:off x="869325" y="2165200"/>
            <a:ext cx="7657800" cy="25365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let</a:t>
            </a: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BD93F9"/>
                </a:solidFill>
                <a:latin typeface="Courier New"/>
                <a:ea typeface="Courier New"/>
                <a:cs typeface="Courier New"/>
                <a:sym typeface="Courier New"/>
              </a:rPr>
              <a:t>0</a:t>
            </a:r>
            <a:endParaRPr sz="1600">
              <a:solidFill>
                <a:srgbClr val="BD93F9"/>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    resultado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primerNumero</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segundoNumero</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50FA7B"/>
                </a:solidFill>
                <a:latin typeface="Courier New"/>
                <a:ea typeface="Courier New"/>
                <a:cs typeface="Courier New"/>
                <a:sym typeface="Courier New"/>
              </a:rPr>
              <a:t>sumar</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6</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6272A4"/>
                </a:solidFill>
                <a:latin typeface="Courier New"/>
                <a:ea typeface="Courier New"/>
                <a:cs typeface="Courier New"/>
                <a:sym typeface="Courier New"/>
              </a:rPr>
              <a:t>//Se puede acceder a la variable resultado porque es global</a:t>
            </a:r>
            <a:endParaRPr sz="16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(resultado);</a:t>
            </a:r>
            <a:endParaRPr sz="160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p:txBody>
      </p:sp>
      <p:sp>
        <p:nvSpPr>
          <p:cNvPr id="713" name="Google Shape;713;p93"/>
          <p:cNvSpPr txBox="1"/>
          <p:nvPr/>
        </p:nvSpPr>
        <p:spPr>
          <a:xfrm>
            <a:off x="389550" y="917075"/>
            <a:ext cx="8364900" cy="134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a:ea typeface="Helvetica Neue"/>
                <a:cs typeface="Helvetica Neue"/>
                <a:sym typeface="Helvetica Neue"/>
              </a:rPr>
              <a:t>Si una variable se declara fuera de cualquier función o bloque, automáticamente se transforma en variable global</a:t>
            </a:r>
            <a:r>
              <a:rPr lang="en-GB" sz="2000">
                <a:solidFill>
                  <a:schemeClr val="dk1"/>
                </a:solidFill>
                <a:highlight>
                  <a:srgbClr val="FFFFFF"/>
                </a:highlight>
                <a:latin typeface="Helvetica Neue"/>
                <a:ea typeface="Helvetica Neue"/>
                <a:cs typeface="Helvetica Neue"/>
                <a:sym typeface="Helvetica Neue"/>
              </a:rPr>
              <a:t>, independientemente de si se define utilizando la palabra reservada var, o no.</a:t>
            </a:r>
            <a:endParaRPr i="1" sz="2000">
              <a:solidFill>
                <a:schemeClr val="dk1"/>
              </a:solidFill>
              <a:highlight>
                <a:srgbClr val="FFFFFF"/>
              </a:highlight>
              <a:latin typeface="Helvetica Neue"/>
              <a:ea typeface="Helvetica Neue"/>
              <a:cs typeface="Helvetica Neue"/>
              <a:sym typeface="Helvetica Neue"/>
            </a:endParaRPr>
          </a:p>
        </p:txBody>
      </p:sp>
      <p:pic>
        <p:nvPicPr>
          <p:cNvPr id="714" name="Google Shape;714;p93"/>
          <p:cNvPicPr preferRelativeResize="0"/>
          <p:nvPr/>
        </p:nvPicPr>
        <p:blipFill>
          <a:blip r:embed="rId3">
            <a:alphaModFix/>
          </a:blip>
          <a:stretch>
            <a:fillRect/>
          </a:stretch>
        </p:blipFill>
        <p:spPr>
          <a:xfrm>
            <a:off x="7809850" y="4701700"/>
            <a:ext cx="1186526" cy="330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31"/>
          <p:cNvSpPr/>
          <p:nvPr/>
        </p:nvSpPr>
        <p:spPr>
          <a:xfrm>
            <a:off x="357105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7" name="Google Shape;157;p31"/>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1"/>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3</a:t>
            </a:r>
            <a:endParaRPr b="0" i="0" sz="1400" u="none" cap="none" strike="noStrike">
              <a:solidFill>
                <a:srgbClr val="000000"/>
              </a:solidFill>
              <a:latin typeface="Helvetica Neue"/>
              <a:ea typeface="Helvetica Neue"/>
              <a:cs typeface="Helvetica Neue"/>
              <a:sym typeface="Helvetica Neue"/>
            </a:endParaRPr>
          </a:p>
        </p:txBody>
      </p:sp>
      <p:sp>
        <p:nvSpPr>
          <p:cNvPr id="159" name="Google Shape;159;p31"/>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Ciclos/Iteraciones</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sz="1200">
              <a:latin typeface="Helvetica Neue"/>
              <a:ea typeface="Helvetica Neue"/>
              <a:cs typeface="Helvetica Neue"/>
              <a:sym typeface="Helvetica Neue"/>
            </a:endParaRPr>
          </a:p>
        </p:txBody>
      </p:sp>
      <p:cxnSp>
        <p:nvCxnSpPr>
          <p:cNvPr id="160" name="Google Shape;160;p31"/>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61" name="Google Shape;161;p31"/>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62" name="Google Shape;162;p31"/>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63" name="Google Shape;163;p31"/>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64" name="Google Shape;164;p31"/>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65" name="Google Shape;165;p31"/>
          <p:cNvSpPr/>
          <p:nvPr/>
        </p:nvSpPr>
        <p:spPr>
          <a:xfrm>
            <a:off x="120890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1"/>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1"/>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2</a:t>
            </a:r>
            <a:endParaRPr b="0" i="0" sz="1400" u="none" cap="none" strike="noStrike">
              <a:solidFill>
                <a:srgbClr val="000000"/>
              </a:solidFill>
              <a:latin typeface="Helvetica Neue"/>
              <a:ea typeface="Helvetica Neue"/>
              <a:cs typeface="Helvetica Neue"/>
              <a:sym typeface="Helvetica Neue"/>
            </a:endParaRPr>
          </a:p>
        </p:txBody>
      </p:sp>
      <p:sp>
        <p:nvSpPr>
          <p:cNvPr id="168" name="Google Shape;168;p31"/>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200"/>
              <a:buFont typeface="Arial"/>
              <a:buNone/>
            </a:pPr>
            <a:r>
              <a:rPr b="1" lang="en-GB" sz="1200">
                <a:solidFill>
                  <a:schemeClr val="dk1"/>
                </a:solidFill>
                <a:latin typeface="Helvetica Neue"/>
                <a:ea typeface="Helvetica Neue"/>
                <a:cs typeface="Helvetica Neue"/>
                <a:sym typeface="Helvetica Neue"/>
              </a:rPr>
              <a:t>Control de flujos</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69" name="Google Shape;169;p31"/>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0" name="Google Shape;170;p31"/>
          <p:cNvCxnSpPr/>
          <p:nvPr/>
        </p:nvCxnSpPr>
        <p:spPr>
          <a:xfrm>
            <a:off x="1377600" y="28780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71" name="Google Shape;171;p31"/>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72" name="Google Shape;172;p31"/>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73" name="Google Shape;173;p31"/>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74" name="Google Shape;174;p31"/>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1"/>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4</a:t>
            </a:r>
            <a:endParaRPr b="0" i="0" sz="1400" u="none" cap="none" strike="noStrike">
              <a:solidFill>
                <a:srgbClr val="000000"/>
              </a:solidFill>
              <a:latin typeface="Helvetica Neue"/>
              <a:ea typeface="Helvetica Neue"/>
              <a:cs typeface="Helvetica Neue"/>
              <a:sym typeface="Helvetica Neue"/>
            </a:endParaRPr>
          </a:p>
        </p:txBody>
      </p:sp>
      <p:sp>
        <p:nvSpPr>
          <p:cNvPr id="177" name="Google Shape;177;p31"/>
          <p:cNvSpPr txBox="1"/>
          <p:nvPr/>
        </p:nvSpPr>
        <p:spPr>
          <a:xfrm>
            <a:off x="6144625" y="1758000"/>
            <a:ext cx="20235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Funciones</a:t>
            </a:r>
            <a:endParaRPr b="1" i="0" sz="1200" u="none" cap="none" strike="noStrike">
              <a:solidFill>
                <a:srgbClr val="000000"/>
              </a:solidFill>
              <a:latin typeface="Helvetica Neue"/>
              <a:ea typeface="Helvetica Neue"/>
              <a:cs typeface="Helvetica Neue"/>
              <a:sym typeface="Helvetica Neue"/>
            </a:endParaRPr>
          </a:p>
        </p:txBody>
      </p:sp>
      <p:cxnSp>
        <p:nvCxnSpPr>
          <p:cNvPr id="178" name="Google Shape;178;p31"/>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79" name="Google Shape;179;p31"/>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0" name="Google Shape;180;p31"/>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1" name="Google Shape;181;p31"/>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2" name="Google Shape;182;p31"/>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83" name="Google Shape;183;p31"/>
          <p:cNvSpPr txBox="1"/>
          <p:nvPr/>
        </p:nvSpPr>
        <p:spPr>
          <a:xfrm>
            <a:off x="1800188" y="29708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CON UN CONDICIONAL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84" name="Google Shape;184;p31"/>
          <p:cNvPicPr preferRelativeResize="0"/>
          <p:nvPr/>
        </p:nvPicPr>
        <p:blipFill rotWithShape="1">
          <a:blip r:embed="rId5">
            <a:alphaModFix/>
          </a:blip>
          <a:srcRect b="0" l="0" r="0" t="0"/>
          <a:stretch/>
        </p:blipFill>
        <p:spPr>
          <a:xfrm>
            <a:off x="1481063" y="3030438"/>
            <a:ext cx="307150" cy="307150"/>
          </a:xfrm>
          <a:prstGeom prst="rect">
            <a:avLst/>
          </a:prstGeom>
          <a:noFill/>
          <a:ln>
            <a:noFill/>
          </a:ln>
        </p:spPr>
      </p:pic>
      <p:sp>
        <p:nvSpPr>
          <p:cNvPr id="185" name="Google Shape;185;p31"/>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86" name="Google Shape;186;p31"/>
          <p:cNvSpPr txBox="1"/>
          <p:nvPr/>
        </p:nvSpPr>
        <p:spPr>
          <a:xfrm>
            <a:off x="4140138" y="29709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UN CICLO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87" name="Google Shape;187;p31"/>
          <p:cNvSpPr txBox="1"/>
          <p:nvPr/>
        </p:nvSpPr>
        <p:spPr>
          <a:xfrm>
            <a:off x="1770750" y="252040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188" name="Google Shape;188;p31"/>
          <p:cNvPicPr preferRelativeResize="0"/>
          <p:nvPr/>
        </p:nvPicPr>
        <p:blipFill rotWithShape="1">
          <a:blip r:embed="rId6">
            <a:alphaModFix/>
          </a:blip>
          <a:srcRect b="0" l="0" r="0" t="0"/>
          <a:stretch/>
        </p:blipFill>
        <p:spPr>
          <a:xfrm>
            <a:off x="1449553" y="2472650"/>
            <a:ext cx="365625" cy="365625"/>
          </a:xfrm>
          <a:prstGeom prst="rect">
            <a:avLst/>
          </a:prstGeom>
          <a:noFill/>
          <a:ln>
            <a:noFill/>
          </a:ln>
        </p:spPr>
      </p:pic>
      <p:sp>
        <p:nvSpPr>
          <p:cNvPr id="189" name="Google Shape;189;p31"/>
          <p:cNvSpPr txBox="1"/>
          <p:nvPr/>
        </p:nvSpPr>
        <p:spPr>
          <a:xfrm>
            <a:off x="4103600" y="255225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EJEMPLOS EN VIVO</a:t>
            </a:r>
            <a:endParaRPr sz="700">
              <a:latin typeface="Helvetica Neue"/>
              <a:ea typeface="Helvetica Neue"/>
              <a:cs typeface="Helvetica Neue"/>
              <a:sym typeface="Helvetica Neue"/>
            </a:endParaRPr>
          </a:p>
        </p:txBody>
      </p:sp>
      <p:pic>
        <p:nvPicPr>
          <p:cNvPr id="190" name="Google Shape;190;p31"/>
          <p:cNvPicPr preferRelativeResize="0"/>
          <p:nvPr/>
        </p:nvPicPr>
        <p:blipFill rotWithShape="1">
          <a:blip r:embed="rId6">
            <a:alphaModFix/>
          </a:blip>
          <a:srcRect b="0" l="0" r="0" t="0"/>
          <a:stretch/>
        </p:blipFill>
        <p:spPr>
          <a:xfrm>
            <a:off x="3782403" y="2504500"/>
            <a:ext cx="365625" cy="365625"/>
          </a:xfrm>
          <a:prstGeom prst="rect">
            <a:avLst/>
          </a:prstGeom>
          <a:noFill/>
          <a:ln>
            <a:noFill/>
          </a:ln>
        </p:spPr>
      </p:pic>
      <p:sp>
        <p:nvSpPr>
          <p:cNvPr id="191" name="Google Shape;191;p31"/>
          <p:cNvSpPr txBox="1"/>
          <p:nvPr/>
        </p:nvSpPr>
        <p:spPr>
          <a:xfrm>
            <a:off x="6536513" y="337332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SIMULADOR INTERACTIVO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2" name="Google Shape;192;p31"/>
          <p:cNvPicPr preferRelativeResize="0"/>
          <p:nvPr/>
        </p:nvPicPr>
        <p:blipFill rotWithShape="1">
          <a:blip r:embed="rId5">
            <a:alphaModFix/>
          </a:blip>
          <a:srcRect b="0" l="0" r="0" t="0"/>
          <a:stretch/>
        </p:blipFill>
        <p:spPr>
          <a:xfrm>
            <a:off x="6240913" y="3488063"/>
            <a:ext cx="307150" cy="307150"/>
          </a:xfrm>
          <a:prstGeom prst="rect">
            <a:avLst/>
          </a:prstGeom>
          <a:noFill/>
          <a:ln>
            <a:noFill/>
          </a:ln>
        </p:spPr>
      </p:pic>
      <p:sp>
        <p:nvSpPr>
          <p:cNvPr id="193" name="Google Shape;193;p31"/>
          <p:cNvSpPr txBox="1"/>
          <p:nvPr/>
        </p:nvSpPr>
        <p:spPr>
          <a:xfrm>
            <a:off x="6534350" y="2552250"/>
            <a:ext cx="13161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EJEMPLO EN VIVO</a:t>
            </a:r>
            <a:endParaRPr sz="700">
              <a:latin typeface="Helvetica Neue"/>
              <a:ea typeface="Helvetica Neue"/>
              <a:cs typeface="Helvetica Neue"/>
              <a:sym typeface="Helvetica Neue"/>
            </a:endParaRPr>
          </a:p>
        </p:txBody>
      </p:sp>
      <p:pic>
        <p:nvPicPr>
          <p:cNvPr id="194" name="Google Shape;194;p31"/>
          <p:cNvPicPr preferRelativeResize="0"/>
          <p:nvPr/>
        </p:nvPicPr>
        <p:blipFill rotWithShape="1">
          <a:blip r:embed="rId6">
            <a:alphaModFix/>
          </a:blip>
          <a:srcRect b="0" l="0" r="0" t="0"/>
          <a:stretch/>
        </p:blipFill>
        <p:spPr>
          <a:xfrm>
            <a:off x="6213153" y="2504500"/>
            <a:ext cx="365625" cy="365625"/>
          </a:xfrm>
          <a:prstGeom prst="rect">
            <a:avLst/>
          </a:prstGeom>
          <a:noFill/>
          <a:ln>
            <a:noFill/>
          </a:ln>
        </p:spPr>
      </p:pic>
      <p:pic>
        <p:nvPicPr>
          <p:cNvPr id="195" name="Google Shape;195;p31"/>
          <p:cNvPicPr preferRelativeResize="0"/>
          <p:nvPr/>
        </p:nvPicPr>
        <p:blipFill rotWithShape="1">
          <a:blip r:embed="rId7">
            <a:alphaModFix/>
          </a:blip>
          <a:srcRect b="0" l="0" r="0" t="0"/>
          <a:stretch/>
        </p:blipFill>
        <p:spPr>
          <a:xfrm>
            <a:off x="6254725" y="2968737"/>
            <a:ext cx="306000" cy="306000"/>
          </a:xfrm>
          <a:prstGeom prst="rect">
            <a:avLst/>
          </a:prstGeom>
          <a:noFill/>
          <a:ln>
            <a:noFill/>
          </a:ln>
        </p:spPr>
      </p:pic>
      <p:sp>
        <p:nvSpPr>
          <p:cNvPr id="196" name="Google Shape;196;p31"/>
          <p:cNvSpPr txBox="1"/>
          <p:nvPr/>
        </p:nvSpPr>
        <p:spPr>
          <a:xfrm>
            <a:off x="6573273" y="3056188"/>
            <a:ext cx="13161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UN ALGORITMO UTILIZANDO FUNCIÓN</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97" name="Google Shape;197;p31"/>
          <p:cNvPicPr preferRelativeResize="0"/>
          <p:nvPr/>
        </p:nvPicPr>
        <p:blipFill rotWithShape="1">
          <a:blip r:embed="rId8">
            <a:alphaModFix/>
          </a:blip>
          <a:srcRect b="0" l="0" r="0" t="0"/>
          <a:stretch/>
        </p:blipFill>
        <p:spPr>
          <a:xfrm>
            <a:off x="3868475" y="3001212"/>
            <a:ext cx="306000" cy="306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8" name="Shape 718"/>
        <p:cNvGrpSpPr/>
        <p:nvPr/>
      </p:nvGrpSpPr>
      <p:grpSpPr>
        <a:xfrm>
          <a:off x="0" y="0"/>
          <a:ext cx="0" cy="0"/>
          <a:chOff x="0" y="0"/>
          <a:chExt cx="0" cy="0"/>
        </a:xfrm>
      </p:grpSpPr>
      <p:sp>
        <p:nvSpPr>
          <p:cNvPr id="719" name="Google Shape;719;p9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FUNCIONES ANÓNIMAS </a:t>
            </a:r>
            <a:endParaRPr i="1" sz="3600">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Y FUNCIONES FLECHA</a:t>
            </a:r>
            <a:endParaRPr i="1" sz="3600">
              <a:solidFill>
                <a:srgbClr val="E0FF00"/>
              </a:solidFill>
              <a:latin typeface="Anton"/>
              <a:ea typeface="Anton"/>
              <a:cs typeface="Anton"/>
              <a:sym typeface="Anto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5"/>
          <p:cNvSpPr txBox="1"/>
          <p:nvPr/>
        </p:nvSpPr>
        <p:spPr>
          <a:xfrm>
            <a:off x="1738950" y="78730"/>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ANÓNIMAS</a:t>
            </a:r>
            <a:endParaRPr i="1" sz="4500">
              <a:latin typeface="Anton"/>
              <a:ea typeface="Anton"/>
              <a:cs typeface="Anton"/>
              <a:sym typeface="Anton"/>
            </a:endParaRPr>
          </a:p>
        </p:txBody>
      </p:sp>
      <p:sp>
        <p:nvSpPr>
          <p:cNvPr id="725" name="Google Shape;725;p95"/>
          <p:cNvSpPr txBox="1"/>
          <p:nvPr/>
        </p:nvSpPr>
        <p:spPr>
          <a:xfrm>
            <a:off x="541650" y="2492850"/>
            <a:ext cx="8060700" cy="17250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100">
                <a:solidFill>
                  <a:srgbClr val="6272A4"/>
                </a:solidFill>
                <a:highlight>
                  <a:srgbClr val="282A36"/>
                </a:highlight>
                <a:latin typeface="Courier New"/>
                <a:ea typeface="Courier New"/>
                <a:cs typeface="Courier New"/>
                <a:sym typeface="Courier New"/>
              </a:rPr>
              <a:t>//Generalmente, las funciones anónimas se asignan a variables declaradas como constantes</a:t>
            </a:r>
            <a:endParaRPr sz="1100">
              <a:solidFill>
                <a:srgbClr val="6272A4"/>
              </a:solidFill>
              <a:highlight>
                <a:srgbClr val="282A36"/>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function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FF79C6"/>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p:txBody>
      </p:sp>
      <p:sp>
        <p:nvSpPr>
          <p:cNvPr id="726" name="Google Shape;726;p95"/>
          <p:cNvSpPr txBox="1"/>
          <p:nvPr/>
        </p:nvSpPr>
        <p:spPr>
          <a:xfrm>
            <a:off x="389550" y="896775"/>
            <a:ext cx="8364900" cy="134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a:ea typeface="Helvetica Neue"/>
                <a:cs typeface="Helvetica Neue"/>
                <a:sym typeface="Helvetica Neue"/>
              </a:rPr>
              <a:t>Una función anónima es una función que se define sin nombre y se utiliza para ser pasadas como parámetros o asignada a variable</a:t>
            </a:r>
            <a:r>
              <a:rPr lang="en-GB" sz="2000">
                <a:solidFill>
                  <a:schemeClr val="dk1"/>
                </a:solidFill>
                <a:latin typeface="Helvetica Neue"/>
                <a:ea typeface="Helvetica Neue"/>
                <a:cs typeface="Helvetica Neue"/>
                <a:sym typeface="Helvetica Neue"/>
              </a:rPr>
              <a:t>. En el caso de asignarla a una variable, pueden llamar usando el identificador de la variable declarada</a:t>
            </a:r>
            <a:endParaRPr i="1" sz="2000">
              <a:solidFill>
                <a:schemeClr val="dk1"/>
              </a:solidFill>
              <a:highlight>
                <a:srgbClr val="FFFFFF"/>
              </a:highlight>
              <a:latin typeface="Helvetica Neue"/>
              <a:ea typeface="Helvetica Neue"/>
              <a:cs typeface="Helvetica Neue"/>
              <a:sym typeface="Helvetica Neue"/>
            </a:endParaRPr>
          </a:p>
        </p:txBody>
      </p:sp>
      <p:pic>
        <p:nvPicPr>
          <p:cNvPr id="727" name="Google Shape;727;p95"/>
          <p:cNvPicPr preferRelativeResize="0"/>
          <p:nvPr/>
        </p:nvPicPr>
        <p:blipFill>
          <a:blip r:embed="rId3">
            <a:alphaModFix/>
          </a:blip>
          <a:stretch>
            <a:fillRect/>
          </a:stretch>
        </p:blipFill>
        <p:spPr>
          <a:xfrm>
            <a:off x="7809850" y="4701700"/>
            <a:ext cx="1186526" cy="3306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96"/>
          <p:cNvSpPr txBox="1"/>
          <p:nvPr/>
        </p:nvSpPr>
        <p:spPr>
          <a:xfrm>
            <a:off x="1671825" y="236505"/>
            <a:ext cx="5666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4500">
                <a:latin typeface="Anton"/>
                <a:ea typeface="Anton"/>
                <a:cs typeface="Anton"/>
                <a:sym typeface="Anton"/>
              </a:rPr>
              <a:t>FUNCIONES FLECHA</a:t>
            </a:r>
            <a:endParaRPr i="1" sz="4500">
              <a:latin typeface="Anton"/>
              <a:ea typeface="Anton"/>
              <a:cs typeface="Anton"/>
              <a:sym typeface="Anton"/>
            </a:endParaRPr>
          </a:p>
        </p:txBody>
      </p:sp>
      <p:sp>
        <p:nvSpPr>
          <p:cNvPr id="733" name="Google Shape;733;p96"/>
          <p:cNvSpPr txBox="1"/>
          <p:nvPr/>
        </p:nvSpPr>
        <p:spPr>
          <a:xfrm>
            <a:off x="467475" y="2785000"/>
            <a:ext cx="8074800" cy="19167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 </a:t>
            </a:r>
            <a:r>
              <a:rPr lang="en-GB" sz="1600">
                <a:solidFill>
                  <a:srgbClr val="FF79C6"/>
                </a:solidFill>
                <a:latin typeface="Courier New"/>
                <a:ea typeface="Courier New"/>
                <a:cs typeface="Courier New"/>
                <a:sym typeface="Courier New"/>
              </a:rPr>
              <a:t>return</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200">
                <a:solidFill>
                  <a:srgbClr val="6272A4"/>
                </a:solidFill>
                <a:latin typeface="Courier New"/>
                <a:ea typeface="Courier New"/>
                <a:cs typeface="Courier New"/>
                <a:sym typeface="Courier New"/>
              </a:rPr>
              <a:t>//Si es una función de una sola línea con retorno podemos evitar escribir el cuerpo.</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FF79C6"/>
                </a:solidFill>
                <a:latin typeface="Courier New"/>
                <a:ea typeface="Courier New"/>
                <a:cs typeface="Courier New"/>
                <a:sym typeface="Courier New"/>
              </a:rPr>
              <a:t>const</a:t>
            </a:r>
            <a:r>
              <a:rPr lang="en-GB" sz="1600">
                <a:solidFill>
                  <a:srgbClr val="F8F8F2"/>
                </a:solidFill>
                <a:latin typeface="Courier New"/>
                <a:ea typeface="Courier New"/>
                <a:cs typeface="Courier New"/>
                <a:sym typeface="Courier New"/>
              </a:rPr>
              <a:t> </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=&gt;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a</a:t>
            </a:r>
            <a:r>
              <a:rPr lang="en-GB" sz="1600">
                <a:solidFill>
                  <a:srgbClr val="F8F8F2"/>
                </a:solidFill>
                <a:latin typeface="Courier New"/>
                <a:ea typeface="Courier New"/>
                <a:cs typeface="Courier New"/>
                <a:sym typeface="Courier New"/>
              </a:rPr>
              <a:t> </a:t>
            </a:r>
            <a:r>
              <a:rPr lang="en-GB" sz="1600">
                <a:solidFill>
                  <a:srgbClr val="FF79C6"/>
                </a:solidFill>
                <a:latin typeface="Courier New"/>
                <a:ea typeface="Courier New"/>
                <a:cs typeface="Courier New"/>
                <a:sym typeface="Courier New"/>
              </a:rPr>
              <a:t>-</a:t>
            </a:r>
            <a:r>
              <a:rPr lang="en-GB" sz="1600">
                <a:solidFill>
                  <a:srgbClr val="F8F8F2"/>
                </a:solidFill>
                <a:latin typeface="Courier New"/>
                <a:ea typeface="Courier New"/>
                <a:cs typeface="Courier New"/>
                <a:sym typeface="Courier New"/>
              </a:rPr>
              <a:t> </a:t>
            </a:r>
            <a:r>
              <a:rPr i="1" lang="en-GB" sz="1600">
                <a:solidFill>
                  <a:srgbClr val="FFB86C"/>
                </a:solidFill>
                <a:latin typeface="Courier New"/>
                <a:ea typeface="Courier New"/>
                <a:cs typeface="Courier New"/>
                <a:sym typeface="Courier New"/>
              </a:rPr>
              <a:t>b</a:t>
            </a:r>
            <a:r>
              <a:rPr lang="en-GB" sz="1600">
                <a:solidFill>
                  <a:srgbClr val="F8F8F2"/>
                </a:solidFill>
                <a:latin typeface="Courier New"/>
                <a:ea typeface="Courier New"/>
                <a:cs typeface="Courier New"/>
                <a:sym typeface="Courier New"/>
              </a:rPr>
              <a:t> ;</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suma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15</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600">
                <a:solidFill>
                  <a:srgbClr val="BD93F9"/>
                </a:solidFill>
                <a:latin typeface="Courier New"/>
                <a:ea typeface="Courier New"/>
                <a:cs typeface="Courier New"/>
                <a:sym typeface="Courier New"/>
              </a:rPr>
              <a:t>console</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log</a:t>
            </a:r>
            <a:r>
              <a:rPr lang="en-GB" sz="1600">
                <a:solidFill>
                  <a:srgbClr val="F8F8F2"/>
                </a:solidFill>
                <a:latin typeface="Courier New"/>
                <a:ea typeface="Courier New"/>
                <a:cs typeface="Courier New"/>
                <a:sym typeface="Courier New"/>
              </a:rPr>
              <a:t>(</a:t>
            </a:r>
            <a:r>
              <a:rPr lang="en-GB" sz="1600">
                <a:solidFill>
                  <a:srgbClr val="50FA7B"/>
                </a:solidFill>
                <a:latin typeface="Courier New"/>
                <a:ea typeface="Courier New"/>
                <a:cs typeface="Courier New"/>
                <a:sym typeface="Courier New"/>
              </a:rPr>
              <a:t>resta</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20</a:t>
            </a:r>
            <a:r>
              <a:rPr lang="en-GB" sz="1600">
                <a:solidFill>
                  <a:srgbClr val="F8F8F2"/>
                </a:solidFill>
                <a:latin typeface="Courier New"/>
                <a:ea typeface="Courier New"/>
                <a:cs typeface="Courier New"/>
                <a:sym typeface="Courier New"/>
              </a:rPr>
              <a:t>,</a:t>
            </a:r>
            <a:r>
              <a:rPr lang="en-GB" sz="1600">
                <a:solidFill>
                  <a:srgbClr val="BD93F9"/>
                </a:solidFill>
                <a:latin typeface="Courier New"/>
                <a:ea typeface="Courier New"/>
                <a:cs typeface="Courier New"/>
                <a:sym typeface="Courier New"/>
              </a:rPr>
              <a:t>5</a:t>
            </a:r>
            <a:r>
              <a:rPr lang="en-GB" sz="1600">
                <a:solidFill>
                  <a:srgbClr val="F8F8F2"/>
                </a:solidFill>
                <a:latin typeface="Courier New"/>
                <a:ea typeface="Courier New"/>
                <a:cs typeface="Courier New"/>
                <a:sym typeface="Courier New"/>
              </a:rPr>
              <a:t>));</a:t>
            </a:r>
            <a:endParaRPr sz="16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F8F8F2"/>
              </a:solidFill>
              <a:latin typeface="Courier New"/>
              <a:ea typeface="Courier New"/>
              <a:cs typeface="Courier New"/>
              <a:sym typeface="Courier New"/>
            </a:endParaRPr>
          </a:p>
          <a:p>
            <a:pPr indent="0" lvl="0" marL="38100" marR="38100" rtl="0" algn="l">
              <a:lnSpc>
                <a:spcPct val="150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9CF50"/>
              </a:solidFill>
              <a:highlight>
                <a:schemeClr val="dk1"/>
              </a:highlight>
              <a:latin typeface="Courier New"/>
              <a:ea typeface="Courier New"/>
              <a:cs typeface="Courier New"/>
              <a:sym typeface="Courier New"/>
            </a:endParaRPr>
          </a:p>
        </p:txBody>
      </p:sp>
      <p:sp>
        <p:nvSpPr>
          <p:cNvPr id="734" name="Google Shape;734;p96"/>
          <p:cNvSpPr txBox="1"/>
          <p:nvPr/>
        </p:nvSpPr>
        <p:spPr>
          <a:xfrm>
            <a:off x="322425" y="1128075"/>
            <a:ext cx="8364900" cy="134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highlight>
                  <a:srgbClr val="E0FF00"/>
                </a:highlight>
                <a:latin typeface="Helvetica Neue"/>
                <a:ea typeface="Helvetica Neue"/>
                <a:cs typeface="Helvetica Neue"/>
                <a:sym typeface="Helvetica Neue"/>
              </a:rPr>
              <a:t>Identificamos a las funciones flechas como funciones anónimas de sintaxis simplificada.</a:t>
            </a:r>
            <a:r>
              <a:rPr lang="en-GB" sz="2000">
                <a:solidFill>
                  <a:schemeClr val="dk1"/>
                </a:solidFill>
                <a:latin typeface="Helvetica Neue"/>
                <a:ea typeface="Helvetica Neue"/>
                <a:cs typeface="Helvetica Neue"/>
                <a:sym typeface="Helvetica Neue"/>
              </a:rPr>
              <a:t>Están disponibles desde la versión ES6 de JavaScript, no usan la palabra </a:t>
            </a:r>
            <a:r>
              <a:rPr lang="en-GB" sz="2000">
                <a:solidFill>
                  <a:srgbClr val="C678DD"/>
                </a:solidFill>
                <a:latin typeface="Helvetica Neue"/>
                <a:ea typeface="Helvetica Neue"/>
                <a:cs typeface="Helvetica Neue"/>
                <a:sym typeface="Helvetica Neue"/>
              </a:rPr>
              <a:t>function</a:t>
            </a:r>
            <a:r>
              <a:rPr lang="en-GB" sz="2000">
                <a:latin typeface="Helvetica Neue"/>
                <a:ea typeface="Helvetica Neue"/>
                <a:cs typeface="Helvetica Neue"/>
                <a:sym typeface="Helvetica Neue"/>
              </a:rPr>
              <a:t> pero usamos =&gt; (flecha) entre los parámetros y el bloque</a:t>
            </a:r>
            <a:endParaRPr sz="2000">
              <a:solidFill>
                <a:srgbClr val="C678DD"/>
              </a:solidFill>
              <a:latin typeface="Helvetica Neue"/>
              <a:ea typeface="Helvetica Neue"/>
              <a:cs typeface="Helvetica Neue"/>
              <a:sym typeface="Helvetica Neue"/>
            </a:endParaRPr>
          </a:p>
        </p:txBody>
      </p:sp>
      <p:pic>
        <p:nvPicPr>
          <p:cNvPr id="735" name="Google Shape;735;p96"/>
          <p:cNvPicPr preferRelativeResize="0"/>
          <p:nvPr/>
        </p:nvPicPr>
        <p:blipFill>
          <a:blip r:embed="rId3">
            <a:alphaModFix/>
          </a:blip>
          <a:stretch>
            <a:fillRect/>
          </a:stretch>
        </p:blipFill>
        <p:spPr>
          <a:xfrm>
            <a:off x="7809850" y="4701700"/>
            <a:ext cx="1186526" cy="3306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39" name="Shape 739"/>
        <p:cNvGrpSpPr/>
        <p:nvPr/>
      </p:nvGrpSpPr>
      <p:grpSpPr>
        <a:xfrm>
          <a:off x="0" y="0"/>
          <a:ext cx="0" cy="0"/>
          <a:chOff x="0" y="0"/>
          <a:chExt cx="0" cy="0"/>
        </a:xfrm>
      </p:grpSpPr>
      <p:sp>
        <p:nvSpPr>
          <p:cNvPr id="740" name="Google Shape;740;p97"/>
          <p:cNvSpPr txBox="1"/>
          <p:nvPr/>
        </p:nvSpPr>
        <p:spPr>
          <a:xfrm>
            <a:off x="496200" y="141675"/>
            <a:ext cx="81516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4000">
                <a:solidFill>
                  <a:schemeClr val="dk1"/>
                </a:solidFill>
                <a:latin typeface="Anton"/>
                <a:ea typeface="Anton"/>
                <a:cs typeface="Anton"/>
                <a:sym typeface="Anton"/>
              </a:rPr>
              <a:t>EJEMPLO APLICADO: CALCULAR PRECIO</a:t>
            </a:r>
            <a:endParaRPr i="1" sz="4000">
              <a:latin typeface="Anton"/>
              <a:ea typeface="Anton"/>
              <a:cs typeface="Anton"/>
              <a:sym typeface="Anton"/>
            </a:endParaRPr>
          </a:p>
        </p:txBody>
      </p:sp>
      <p:sp>
        <p:nvSpPr>
          <p:cNvPr id="741" name="Google Shape;741;p97"/>
          <p:cNvSpPr txBox="1"/>
          <p:nvPr/>
        </p:nvSpPr>
        <p:spPr>
          <a:xfrm>
            <a:off x="131450" y="1364850"/>
            <a:ext cx="8914500" cy="2579400"/>
          </a:xfrm>
          <a:prstGeom prst="rect">
            <a:avLst/>
          </a:prstGeom>
          <a:solidFill>
            <a:srgbClr val="000000"/>
          </a:solidFill>
          <a:ln>
            <a:noFill/>
          </a:ln>
        </p:spPr>
        <p:txBody>
          <a:bodyPr anchorCtr="0" anchor="t" bIns="180000" lIns="180000" spcFirstLastPara="1" rIns="180000" wrap="square" tIns="180000">
            <a:noAutofit/>
          </a:bodyPr>
          <a:lstStyle/>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suma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a</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b</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b</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resta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a</a:t>
            </a:r>
            <a:r>
              <a:rPr lang="en-GB" sz="1300">
                <a:solidFill>
                  <a:srgbClr val="F8F8F2"/>
                </a:solidFill>
                <a:latin typeface="Courier New"/>
                <a:ea typeface="Courier New"/>
                <a:cs typeface="Courier New"/>
                <a:sym typeface="Courier New"/>
              </a:rPr>
              <a:t>,</a:t>
            </a:r>
            <a:r>
              <a:rPr i="1" lang="en-GB" sz="1300">
                <a:solidFill>
                  <a:srgbClr val="FFB86C"/>
                </a:solidFill>
                <a:latin typeface="Courier New"/>
                <a:ea typeface="Courier New"/>
                <a:cs typeface="Courier New"/>
                <a:sym typeface="Courier New"/>
              </a:rPr>
              <a:t>b</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b</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200">
                <a:solidFill>
                  <a:srgbClr val="6272A4"/>
                </a:solidFill>
                <a:latin typeface="Courier New"/>
                <a:ea typeface="Courier New"/>
                <a:cs typeface="Courier New"/>
                <a:sym typeface="Courier New"/>
              </a:rPr>
              <a:t>//Si una función es una sola línea con retorno y un parámetro puede evitar escribir los ()</a:t>
            </a:r>
            <a:endParaRPr sz="12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const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iva</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x</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=&gt;</a:t>
            </a:r>
            <a:r>
              <a:rPr lang="en-GB" sz="1300">
                <a:solidFill>
                  <a:srgbClr val="F8F8F2"/>
                </a:solidFill>
                <a:latin typeface="Courier New"/>
                <a:ea typeface="Courier New"/>
                <a:cs typeface="Courier New"/>
                <a:sym typeface="Courier New"/>
              </a:rPr>
              <a:t> </a:t>
            </a:r>
            <a:r>
              <a:rPr i="1" lang="en-GB" sz="1300">
                <a:solidFill>
                  <a:srgbClr val="FFB86C"/>
                </a:solidFill>
                <a:latin typeface="Courier New"/>
                <a:ea typeface="Courier New"/>
                <a:cs typeface="Courier New"/>
                <a:sym typeface="Courier New"/>
              </a:rPr>
              <a:t>x</a:t>
            </a:r>
            <a:r>
              <a:rPr lang="en-GB" sz="1300">
                <a:solidFill>
                  <a:srgbClr val="F8F8F2"/>
                </a:solidFill>
                <a:latin typeface="Courier New"/>
                <a:ea typeface="Courier New"/>
                <a:cs typeface="Courier New"/>
                <a:sym typeface="Courier New"/>
              </a:rPr>
              <a:t>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0.21</a:t>
            </a:r>
            <a:r>
              <a:rPr lang="en-GB" sz="1300">
                <a:solidFill>
                  <a:srgbClr val="F8F8F2"/>
                </a:solidFill>
                <a:latin typeface="Courier New"/>
                <a:ea typeface="Courier New"/>
                <a:cs typeface="Courier New"/>
                <a:sym typeface="Courier New"/>
              </a:rPr>
              <a:t>;</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let</a:t>
            </a:r>
            <a:r>
              <a:rPr lang="en-GB" sz="1300">
                <a:solidFill>
                  <a:srgbClr val="F8F8F2"/>
                </a:solidFill>
                <a:latin typeface="Courier New"/>
                <a:ea typeface="Courier New"/>
                <a:cs typeface="Courier New"/>
                <a:sym typeface="Courier New"/>
              </a:rPr>
              <a:t> precioProducto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500</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let</a:t>
            </a:r>
            <a:r>
              <a:rPr lang="en-GB" sz="1300">
                <a:solidFill>
                  <a:srgbClr val="F8F8F2"/>
                </a:solidFill>
                <a:latin typeface="Courier New"/>
                <a:ea typeface="Courier New"/>
                <a:cs typeface="Courier New"/>
                <a:sym typeface="Courier New"/>
              </a:rPr>
              <a:t> precioDescuento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BD93F9"/>
                </a:solidFill>
                <a:latin typeface="Courier New"/>
                <a:ea typeface="Courier New"/>
                <a:cs typeface="Courier New"/>
                <a:sym typeface="Courier New"/>
              </a:rPr>
              <a:t>50</a:t>
            </a:r>
            <a:r>
              <a:rPr lang="en-GB" sz="1300">
                <a:solidFill>
                  <a:srgbClr val="F8F8F2"/>
                </a:solidFill>
                <a:latin typeface="Courier New"/>
                <a:ea typeface="Courier New"/>
                <a:cs typeface="Courier New"/>
                <a:sym typeface="Courier New"/>
              </a:rPr>
              <a:t>;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6272A4"/>
                </a:solidFill>
                <a:latin typeface="Courier New"/>
                <a:ea typeface="Courier New"/>
                <a:cs typeface="Courier New"/>
                <a:sym typeface="Courier New"/>
              </a:rPr>
              <a:t>//Calculo el precioProducto + IVA - precioDescueto</a:t>
            </a:r>
            <a:endParaRPr sz="1300">
              <a:solidFill>
                <a:srgbClr val="6272A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FF79C6"/>
                </a:solidFill>
                <a:latin typeface="Courier New"/>
                <a:ea typeface="Courier New"/>
                <a:cs typeface="Courier New"/>
                <a:sym typeface="Courier New"/>
              </a:rPr>
              <a:t>let</a:t>
            </a:r>
            <a:r>
              <a:rPr lang="en-GB" sz="1300">
                <a:solidFill>
                  <a:srgbClr val="F8F8F2"/>
                </a:solidFill>
                <a:latin typeface="Courier New"/>
                <a:ea typeface="Courier New"/>
                <a:cs typeface="Courier New"/>
                <a:sym typeface="Courier New"/>
              </a:rPr>
              <a:t> nuevoPrecio </a:t>
            </a:r>
            <a:r>
              <a:rPr lang="en-GB" sz="1300">
                <a:solidFill>
                  <a:srgbClr val="FF79C6"/>
                </a:solidFill>
                <a:latin typeface="Courier New"/>
                <a:ea typeface="Courier New"/>
                <a:cs typeface="Courier New"/>
                <a:sym typeface="Courier New"/>
              </a:rPr>
              <a:t>=</a:t>
            </a:r>
            <a:r>
              <a:rPr lang="en-GB" sz="1300">
                <a:solidFill>
                  <a:srgbClr val="F8F8F2"/>
                </a:solidFill>
                <a:latin typeface="Courier New"/>
                <a:ea typeface="Courier New"/>
                <a:cs typeface="Courier New"/>
                <a:sym typeface="Courier New"/>
              </a:rPr>
              <a:t> </a:t>
            </a:r>
            <a:r>
              <a:rPr lang="en-GB" sz="1300">
                <a:solidFill>
                  <a:srgbClr val="50FA7B"/>
                </a:solidFill>
                <a:latin typeface="Courier New"/>
                <a:ea typeface="Courier New"/>
                <a:cs typeface="Courier New"/>
                <a:sym typeface="Courier New"/>
              </a:rPr>
              <a:t>resta</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suma</a:t>
            </a:r>
            <a:r>
              <a:rPr lang="en-GB" sz="1300">
                <a:solidFill>
                  <a:srgbClr val="F8F8F2"/>
                </a:solidFill>
                <a:latin typeface="Courier New"/>
                <a:ea typeface="Courier New"/>
                <a:cs typeface="Courier New"/>
                <a:sym typeface="Courier New"/>
              </a:rPr>
              <a:t>(precioProducto, </a:t>
            </a:r>
            <a:r>
              <a:rPr lang="en-GB" sz="1300">
                <a:solidFill>
                  <a:srgbClr val="50FA7B"/>
                </a:solidFill>
                <a:latin typeface="Courier New"/>
                <a:ea typeface="Courier New"/>
                <a:cs typeface="Courier New"/>
                <a:sym typeface="Courier New"/>
              </a:rPr>
              <a:t>iva</a:t>
            </a:r>
            <a:r>
              <a:rPr lang="en-GB" sz="1300">
                <a:solidFill>
                  <a:srgbClr val="F8F8F2"/>
                </a:solidFill>
                <a:latin typeface="Courier New"/>
                <a:ea typeface="Courier New"/>
                <a:cs typeface="Courier New"/>
                <a:sym typeface="Courier New"/>
              </a:rPr>
              <a:t>(precioProducto)), precioDescuento); </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300">
                <a:solidFill>
                  <a:srgbClr val="BD93F9"/>
                </a:solidFill>
                <a:latin typeface="Courier New"/>
                <a:ea typeface="Courier New"/>
                <a:cs typeface="Courier New"/>
                <a:sym typeface="Courier New"/>
              </a:rPr>
              <a:t>console</a:t>
            </a:r>
            <a:r>
              <a:rPr lang="en-GB" sz="1300">
                <a:solidFill>
                  <a:srgbClr val="F8F8F2"/>
                </a:solidFill>
                <a:latin typeface="Courier New"/>
                <a:ea typeface="Courier New"/>
                <a:cs typeface="Courier New"/>
                <a:sym typeface="Courier New"/>
              </a:rPr>
              <a:t>.</a:t>
            </a:r>
            <a:r>
              <a:rPr lang="en-GB" sz="1300">
                <a:solidFill>
                  <a:srgbClr val="50FA7B"/>
                </a:solidFill>
                <a:latin typeface="Courier New"/>
                <a:ea typeface="Courier New"/>
                <a:cs typeface="Courier New"/>
                <a:sym typeface="Courier New"/>
              </a:rPr>
              <a:t>log</a:t>
            </a:r>
            <a:r>
              <a:rPr lang="en-GB" sz="1300">
                <a:solidFill>
                  <a:srgbClr val="F8F8F2"/>
                </a:solidFill>
                <a:latin typeface="Courier New"/>
                <a:ea typeface="Courier New"/>
                <a:cs typeface="Courier New"/>
                <a:sym typeface="Courier New"/>
              </a:rPr>
              <a:t>(nuevoPrecio);</a:t>
            </a:r>
            <a:endParaRPr sz="1300">
              <a:solidFill>
                <a:srgbClr val="F8F8F2"/>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50">
              <a:solidFill>
                <a:srgbClr val="6272A4"/>
              </a:solidFill>
              <a:latin typeface="Courier New"/>
              <a:ea typeface="Courier New"/>
              <a:cs typeface="Courier New"/>
              <a:sym typeface="Courier New"/>
            </a:endParaRPr>
          </a:p>
          <a:p>
            <a:pPr indent="0" lvl="0" marL="38100" marR="38100" rtl="0" algn="l">
              <a:lnSpc>
                <a:spcPct val="150000"/>
              </a:lnSpc>
              <a:spcBef>
                <a:spcPts val="0"/>
              </a:spcBef>
              <a:spcAft>
                <a:spcPts val="0"/>
              </a:spcAft>
              <a:buClr>
                <a:schemeClr val="dk1"/>
              </a:buClr>
              <a:buSzPts val="1100"/>
              <a:buFont typeface="Arial"/>
              <a:buNone/>
            </a:pPr>
            <a:r>
              <a:t/>
            </a:r>
            <a:endParaRPr i="1">
              <a:solidFill>
                <a:srgbClr val="AEAEAE"/>
              </a:solidFill>
              <a:highlight>
                <a:schemeClr val="dk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C678DD"/>
              </a:solidFill>
              <a:latin typeface="Courier New"/>
              <a:ea typeface="Courier New"/>
              <a:cs typeface="Courier New"/>
              <a:sym typeface="Courier New"/>
            </a:endParaRPr>
          </a:p>
        </p:txBody>
      </p:sp>
      <p:pic>
        <p:nvPicPr>
          <p:cNvPr id="742" name="Google Shape;742;p97"/>
          <p:cNvPicPr preferRelativeResize="0"/>
          <p:nvPr/>
        </p:nvPicPr>
        <p:blipFill>
          <a:blip r:embed="rId3">
            <a:alphaModFix/>
          </a:blip>
          <a:stretch>
            <a:fillRect/>
          </a:stretch>
        </p:blipFill>
        <p:spPr>
          <a:xfrm>
            <a:off x="7957475" y="4743775"/>
            <a:ext cx="1186526" cy="3306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746" name="Shape 746"/>
        <p:cNvGrpSpPr/>
        <p:nvPr/>
      </p:nvGrpSpPr>
      <p:grpSpPr>
        <a:xfrm>
          <a:off x="0" y="0"/>
          <a:ext cx="0" cy="0"/>
          <a:chOff x="0" y="0"/>
          <a:chExt cx="0" cy="0"/>
        </a:xfrm>
      </p:grpSpPr>
      <p:sp>
        <p:nvSpPr>
          <p:cNvPr id="747" name="Google Shape;747;p9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¡VAMOS A PRACTICAR LO VISTO!</a:t>
            </a:r>
            <a:endParaRPr b="0" i="1" sz="3600" u="none" cap="none" strike="noStrike">
              <a:solidFill>
                <a:srgbClr val="121212"/>
              </a:solidFill>
              <a:latin typeface="Anton"/>
              <a:ea typeface="Anton"/>
              <a:cs typeface="Anton"/>
              <a:sym typeface="Anton"/>
            </a:endParaRPr>
          </a:p>
        </p:txBody>
      </p:sp>
      <p:pic>
        <p:nvPicPr>
          <p:cNvPr id="748" name="Google Shape;748;p9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49" name="Google Shape;749;p9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99"/>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SIMULADOR INTERACTIVO</a:t>
            </a:r>
            <a:endParaRPr i="1" sz="4000">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latin typeface="Anton"/>
              <a:ea typeface="Anton"/>
              <a:cs typeface="Anton"/>
              <a:sym typeface="Anton"/>
            </a:endParaRPr>
          </a:p>
        </p:txBody>
      </p:sp>
      <p:sp>
        <p:nvSpPr>
          <p:cNvPr id="755" name="Google Shape;755;p99"/>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a:ea typeface="Helvetica Neue"/>
                <a:cs typeface="Helvetica Neue"/>
                <a:sym typeface="Helvetica Neue"/>
              </a:rPr>
              <a:t>Empieza a armar la estructura inicial de tu proyecto integrador.</a:t>
            </a:r>
            <a:endParaRPr sz="2000">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a:ea typeface="Helvetica Neue"/>
              <a:cs typeface="Helvetica Neue"/>
              <a:sym typeface="Helvetica Neue"/>
            </a:endParaRPr>
          </a:p>
        </p:txBody>
      </p:sp>
      <p:pic>
        <p:nvPicPr>
          <p:cNvPr id="756" name="Google Shape;756;p9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57" name="Google Shape;757;p99"/>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
        <p:nvSpPr>
          <p:cNvPr id="758" name="Google Shape;758;p99"/>
          <p:cNvSpPr/>
          <p:nvPr/>
        </p:nvSpPr>
        <p:spPr>
          <a:xfrm>
            <a:off x="4879825" y="886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rgbClr val="FFFFFF"/>
                </a:solidFill>
                <a:latin typeface="Helvetica Neue"/>
                <a:ea typeface="Helvetica Neue"/>
                <a:cs typeface="Helvetica Neue"/>
                <a:sym typeface="Helvetica Neue"/>
              </a:rPr>
              <a:t>4</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graphicFrame>
        <p:nvGraphicFramePr>
          <p:cNvPr id="763" name="Google Shape;763;p100"/>
          <p:cNvGraphicFramePr/>
          <p:nvPr/>
        </p:nvGraphicFramePr>
        <p:xfrm>
          <a:off x="153263" y="344100"/>
          <a:ext cx="3000000" cy="3000000"/>
        </p:xfrm>
        <a:graphic>
          <a:graphicData uri="http://schemas.openxmlformats.org/drawingml/2006/table">
            <a:tbl>
              <a:tblPr>
                <a:noFill/>
                <a:tableStyleId>{B4C9BF20-D418-4F86-AF4F-302DFA5C4F3D}</a:tableStyleId>
              </a:tblPr>
              <a:tblGrid>
                <a:gridCol w="2945825"/>
                <a:gridCol w="3822275"/>
                <a:gridCol w="2069375"/>
              </a:tblGrid>
              <a:tr h="82017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SIMULADOR INTERACTIVO</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318130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a:ea typeface="Helvetica Neue"/>
                          <a:cs typeface="Helvetica Neue"/>
                          <a:sym typeface="Helvetica Neue"/>
                        </a:rPr>
                        <a:t>Página HTML y  código fuente en JavaScript. Debe identificar el apellido del alumno/a en el nombre de archivo comprimido por “claseApellido”.</a:t>
                      </a:r>
                      <a:endParaRPr sz="16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t/>
                      </a:r>
                      <a:endParaRPr b="1" sz="1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a:latin typeface="Helvetica Neue"/>
                          <a:ea typeface="Helvetica Neue"/>
                          <a:cs typeface="Helvetica Neue"/>
                          <a:sym typeface="Helvetica Neue"/>
                        </a:rPr>
                        <a:t>Algunos criterios a tener en cuenta para seleccionar un proceso a simular por primera vez son: </a:t>
                      </a:r>
                      <a:endParaRPr sz="1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lang="en-GB" sz="1600">
                          <a:latin typeface="Helvetica Neue"/>
                          <a:ea typeface="Helvetica Neue"/>
                          <a:cs typeface="Helvetica Neue"/>
                          <a:sym typeface="Helvetica Neue"/>
                        </a:rPr>
                        <a:t>“ELEGIR UN PROCESO BIEN CONOCIDO” :  Si conozco una situación que implique adquirir cierta información y estoy bien familiarizado en “cómo se hace” es más fácil traducir la solución a un lenguaje de programación.</a:t>
                      </a:r>
                      <a:endParaRPr sz="16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lang="en-GB" sz="1600">
                          <a:latin typeface="Helvetica Neue"/>
                          <a:ea typeface="Helvetica Neue"/>
                          <a:cs typeface="Helvetica Neue"/>
                          <a:sym typeface="Helvetica Neue"/>
                        </a:rPr>
                        <a:t>“ELEGIR UN PROCESO QUE ME RESULTE INTERESANTE” : Si me siento motivado sobre el tema, es más llevadero enfrentar los retos de desarrollo e interpretación: Antes de programar existe la etapa de relevamiento y análisis que me permite identificar cómo solucionar el proceso.</a:t>
                      </a:r>
                      <a:endParaRPr sz="16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bl>
          </a:graphicData>
        </a:graphic>
      </p:graphicFrame>
      <p:pic>
        <p:nvPicPr>
          <p:cNvPr id="764" name="Google Shape;764;p10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65" name="Google Shape;765;p100"/>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graphicFrame>
        <p:nvGraphicFramePr>
          <p:cNvPr id="770" name="Google Shape;770;p101"/>
          <p:cNvGraphicFramePr/>
          <p:nvPr/>
        </p:nvGraphicFramePr>
        <p:xfrm>
          <a:off x="153263" y="82925"/>
          <a:ext cx="3000000" cy="3000000"/>
        </p:xfrm>
        <a:graphic>
          <a:graphicData uri="http://schemas.openxmlformats.org/drawingml/2006/table">
            <a:tbl>
              <a:tblPr>
                <a:noFill/>
                <a:tableStyleId>{B4C9BF20-D418-4F86-AF4F-302DFA5C4F3D}</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SIMULADOR INTERACTIVO</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4238575">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u="none" cap="none" strike="noStrike"/>
                        <a:t>&gt;&gt;</a:t>
                      </a:r>
                      <a:r>
                        <a:rPr b="1" lang="en-GB" u="none" cap="none" strike="noStrike">
                          <a:solidFill>
                            <a:srgbClr val="4D5156"/>
                          </a:solidFill>
                        </a:rPr>
                        <a:t> </a:t>
                      </a:r>
                      <a:r>
                        <a:rPr b="1" lang="en-GB" u="none" cap="none" strike="noStrike">
                          <a:latin typeface="Helvetica Neue"/>
                          <a:ea typeface="Helvetica Neue"/>
                          <a:cs typeface="Helvetica Neue"/>
                          <a:sym typeface="Helvetica Neue"/>
                        </a:rPr>
                        <a:t>Consigna:</a:t>
                      </a:r>
                      <a:r>
                        <a:rPr lang="en-GB" u="none" cap="none" strike="noStrike">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Con los conocimientos vistos hasta el momento, empezarás a armar la estructura inicial de tu proyecto integrador.</a:t>
                      </a:r>
                      <a:r>
                        <a:rPr b="1" lang="en-GB">
                          <a:solidFill>
                            <a:schemeClr val="dk1"/>
                          </a:solidFill>
                          <a:latin typeface="Helvetica Neue"/>
                          <a:ea typeface="Helvetica Neue"/>
                          <a:cs typeface="Helvetica Neue"/>
                          <a:sym typeface="Helvetica Neue"/>
                        </a:rPr>
                        <a:t> </a:t>
                      </a:r>
                      <a:r>
                        <a:rPr lang="en-GB">
                          <a:solidFill>
                            <a:schemeClr val="dk1"/>
                          </a:solidFill>
                          <a:latin typeface="Helvetica Neue"/>
                          <a:ea typeface="Helvetica Neue"/>
                          <a:cs typeface="Helvetica Neue"/>
                          <a:sym typeface="Helvetica Neue"/>
                        </a:rPr>
                        <a:t>A partir de los ejemplos mostrados la primera clase, deberás:</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a:solidFill>
                            <a:schemeClr val="dk1"/>
                          </a:solidFill>
                          <a:latin typeface="Helvetica Neue"/>
                          <a:ea typeface="Helvetica Neue"/>
                          <a:cs typeface="Helvetica Neue"/>
                          <a:sym typeface="Helvetica Neue"/>
                        </a:rPr>
                        <a:t>Pensar el alcance de tu proyecto: ¿usarás un cotizador de seguros? ¿un simulador de créditos? ¿un simulador personalizado?</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a:solidFill>
                            <a:schemeClr val="dk1"/>
                          </a:solidFill>
                          <a:latin typeface="Helvetica Neue"/>
                          <a:ea typeface="Helvetica Neue"/>
                          <a:cs typeface="Helvetica Neue"/>
                          <a:sym typeface="Helvetica Neue"/>
                        </a:rPr>
                        <a:t>Armar la estructura HTML del proyecto.</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a:solidFill>
                            <a:schemeClr val="dk1"/>
                          </a:solidFill>
                          <a:latin typeface="Helvetica Neue"/>
                          <a:ea typeface="Helvetica Neue"/>
                          <a:cs typeface="Helvetica Neue"/>
                          <a:sym typeface="Helvetica Neue"/>
                        </a:rPr>
                        <a:t>Incorporar al menos un prompt para pedir un dato y luego mostrarlo mediante alert realizando alguna operación.</a:t>
                      </a:r>
                      <a:endParaRPr>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GB">
                          <a:solidFill>
                            <a:schemeClr val="dk1"/>
                          </a:solidFill>
                          <a:latin typeface="Helvetica Neue"/>
                          <a:ea typeface="Helvetica Neue"/>
                          <a:cs typeface="Helvetica Neue"/>
                          <a:sym typeface="Helvetica Neue"/>
                        </a:rPr>
                        <a:t>Utilizar funciones para realizar esas operaciones.</a:t>
                      </a:r>
                      <a:endParaRPr>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u="none" cap="none" strike="noStrike"/>
                        <a:t>&gt;&gt;</a:t>
                      </a:r>
                      <a:r>
                        <a:rPr b="1" lang="en-GB" u="none" cap="none" strike="noStrike">
                          <a:solidFill>
                            <a:schemeClr val="dk1"/>
                          </a:solidFill>
                          <a:latin typeface="Helvetica Neue"/>
                          <a:ea typeface="Helvetica Neue"/>
                          <a:cs typeface="Helvetica Neue"/>
                          <a:sym typeface="Helvetica Neue"/>
                        </a:rPr>
                        <a:t>Aspectos a incluir en el entregable:</a:t>
                      </a:r>
                      <a:endParaRPr b="1"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lang="en-GB">
                          <a:solidFill>
                            <a:schemeClr val="dk1"/>
                          </a:solidFill>
                          <a:latin typeface="Helvetica Neue"/>
                          <a:ea typeface="Helvetica Neue"/>
                          <a:cs typeface="Helvetica Neue"/>
                          <a:sym typeface="Helvetica Neue"/>
                        </a:rPr>
                        <a:t>Archivo HTML y Archivo JS, referenciado en el HTML por etiqueta &lt;script src="js/miarchivo.js"&gt;&lt;/script&gt;, que incluya la definición de un algoritmo en JavaScript que emplee funciones para resolver el procesamiento principal del simulador</a:t>
                      </a:r>
                      <a:endParaRPr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b="1" lang="en-GB" u="none" cap="none" strike="noStrike"/>
                        <a:t>&gt;&gt;Ejemplo:</a:t>
                      </a:r>
                      <a:endParaRPr b="1" u="none" cap="none" strike="noStrike"/>
                    </a:p>
                    <a:p>
                      <a:pPr indent="0" lvl="0" marL="0" marR="0" rtl="0" algn="l">
                        <a:lnSpc>
                          <a:spcPct val="100000"/>
                        </a:lnSpc>
                        <a:spcBef>
                          <a:spcPts val="0"/>
                        </a:spcBef>
                        <a:spcAft>
                          <a:spcPts val="0"/>
                        </a:spcAft>
                        <a:buClr>
                          <a:schemeClr val="dk1"/>
                        </a:buClr>
                        <a:buSzPts val="1100"/>
                        <a:buFont typeface="Arial"/>
                        <a:buNone/>
                      </a:pPr>
                      <a:r>
                        <a:rPr lang="en-GB">
                          <a:latin typeface="Helvetica Neue"/>
                          <a:ea typeface="Helvetica Neue"/>
                          <a:cs typeface="Helvetica Neue"/>
                          <a:sym typeface="Helvetica Neue"/>
                        </a:rPr>
                        <a:t>Calcular costo total de productos y/o servicios seleccionados por el usuario.</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a:ea typeface="Helvetica Neue"/>
                          <a:cs typeface="Helvetica Neue"/>
                          <a:sym typeface="Helvetica Neue"/>
                        </a:rPr>
                        <a:t>Calcular pagos en cuotas sobre un monto determinado.</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a:ea typeface="Helvetica Neue"/>
                          <a:cs typeface="Helvetica Neue"/>
                          <a:sym typeface="Helvetica Neue"/>
                        </a:rPr>
                        <a:t>Calcular valor final de un producto seleccionado en función de impuestos y descuentos.</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a:ea typeface="Helvetica Neue"/>
                          <a:cs typeface="Helvetica Neue"/>
                          <a:sym typeface="Helvetica Neue"/>
                        </a:rPr>
                        <a:t>Calcular tiempo de espera promedio en relación a la cantidad de turnos registrados.</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a:ea typeface="Helvetica Neue"/>
                          <a:cs typeface="Helvetica Neue"/>
                          <a:sym typeface="Helvetica Neue"/>
                        </a:rPr>
                        <a:t>Calcular edad promedio de personas registradas.</a:t>
                      </a:r>
                      <a:endParaRPr>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a:latin typeface="Helvetica Neue"/>
                          <a:ea typeface="Helvetica Neue"/>
                          <a:cs typeface="Helvetica Neue"/>
                          <a:sym typeface="Helvetica Neue"/>
                        </a:rPr>
                        <a:t>Calcular nota final de alumnos ingresados.</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771" name="Google Shape;771;p10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72" name="Google Shape;772;p101"/>
          <p:cNvPicPr preferRelativeResize="0"/>
          <p:nvPr/>
        </p:nvPicPr>
        <p:blipFill rotWithShape="1">
          <a:blip r:embed="rId4">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6" name="Shape 776"/>
        <p:cNvGrpSpPr/>
        <p:nvPr/>
      </p:nvGrpSpPr>
      <p:grpSpPr>
        <a:xfrm>
          <a:off x="0" y="0"/>
          <a:ext cx="0" cy="0"/>
          <a:chOff x="0" y="0"/>
          <a:chExt cx="0" cy="0"/>
        </a:xfrm>
      </p:grpSpPr>
      <p:sp>
        <p:nvSpPr>
          <p:cNvPr id="777" name="Google Shape;777;p10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78" name="Google Shape;778;p10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2" name="Shape 782"/>
        <p:cNvGrpSpPr/>
        <p:nvPr/>
      </p:nvGrpSpPr>
      <p:grpSpPr>
        <a:xfrm>
          <a:off x="0" y="0"/>
          <a:ext cx="0" cy="0"/>
          <a:chOff x="0" y="0"/>
          <a:chExt cx="0" cy="0"/>
        </a:xfrm>
      </p:grpSpPr>
      <p:pic>
        <p:nvPicPr>
          <p:cNvPr id="783" name="Google Shape;783;p103"/>
          <p:cNvPicPr preferRelativeResize="0"/>
          <p:nvPr/>
        </p:nvPicPr>
        <p:blipFill rotWithShape="1">
          <a:blip r:embed="rId4">
            <a:alphaModFix/>
          </a:blip>
          <a:srcRect b="0" l="0" r="0" t="0"/>
          <a:stretch/>
        </p:blipFill>
        <p:spPr>
          <a:xfrm>
            <a:off x="3978763" y="433050"/>
            <a:ext cx="1186525" cy="1186525"/>
          </a:xfrm>
          <a:prstGeom prst="rect">
            <a:avLst/>
          </a:prstGeom>
          <a:noFill/>
          <a:ln>
            <a:noFill/>
          </a:ln>
        </p:spPr>
      </p:pic>
      <p:sp>
        <p:nvSpPr>
          <p:cNvPr id="784" name="Google Shape;784;p103"/>
          <p:cNvSpPr txBox="1"/>
          <p:nvPr/>
        </p:nvSpPr>
        <p:spPr>
          <a:xfrm>
            <a:off x="999025" y="1705225"/>
            <a:ext cx="71460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0" i="1" lang="en-GB" sz="3000" u="none" cap="none" strike="noStrike">
                <a:solidFill>
                  <a:srgbClr val="EEFF41"/>
                </a:solidFill>
                <a:latin typeface="Anton"/>
                <a:ea typeface="Anton"/>
                <a:cs typeface="Anton"/>
                <a:sym typeface="Anton"/>
              </a:rPr>
              <a:t>¡PARA PENSAR!</a:t>
            </a:r>
            <a:endParaRPr b="0" i="1" sz="3000" u="none" cap="none" strike="noStrike">
              <a:solidFill>
                <a:srgbClr val="EEFF41"/>
              </a:solidFill>
              <a:latin typeface="Didact Gothic"/>
              <a:ea typeface="Didact Gothic"/>
              <a:cs typeface="Didact Gothic"/>
              <a:sym typeface="Didact Gothic"/>
            </a:endParaRPr>
          </a:p>
          <a:p>
            <a:pPr indent="0" lvl="0" marL="0" marR="0" rtl="0" algn="ctr">
              <a:lnSpc>
                <a:spcPct val="100000"/>
              </a:lnSpc>
              <a:spcBef>
                <a:spcPts val="1000"/>
              </a:spcBef>
              <a:spcAft>
                <a:spcPts val="0"/>
              </a:spcAft>
              <a:buClr>
                <a:srgbClr val="000000"/>
              </a:buClr>
              <a:buSzPts val="2000"/>
              <a:buFont typeface="Arial"/>
              <a:buNone/>
            </a:pPr>
            <a:r>
              <a:rPr b="0" i="1" lang="en-GB" sz="2000" u="none" cap="none" strike="noStrike">
                <a:solidFill>
                  <a:schemeClr val="lt1"/>
                </a:solidFill>
                <a:latin typeface="Helvetica Neue"/>
                <a:ea typeface="Helvetica Neue"/>
                <a:cs typeface="Helvetica Neue"/>
                <a:sym typeface="Helvetica Neue"/>
              </a:rPr>
              <a:t>¿Te gustaría comprobar tus conocimientos de la clase?</a:t>
            </a:r>
            <a:endParaRPr b="0" i="1"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3600"/>
              <a:buFont typeface="Arial"/>
              <a:buNone/>
            </a:pPr>
            <a:r>
              <a:t/>
            </a:r>
            <a:endParaRPr b="0" i="1"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a:ea typeface="Helvetica Neue"/>
                <a:cs typeface="Helvetica Neue"/>
                <a:sym typeface="Helvetica Neue"/>
              </a:rPr>
              <a:t>Te compartimos a través del chat de zoom</a:t>
            </a:r>
            <a:endParaRPr b="0" i="0" sz="1600" u="sng"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Helvetica Neue"/>
                <a:ea typeface="Helvetica Neue"/>
                <a:cs typeface="Helvetica Neue"/>
                <a:sym typeface="Helvetica Neue"/>
              </a:rPr>
              <a:t> el enlace a un breve quiz de tarea.</a:t>
            </a:r>
            <a:endParaRPr b="0" i="0"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1" lang="en-GB" sz="1200" u="none" cap="none" strike="noStrike">
                <a:solidFill>
                  <a:schemeClr val="accent6"/>
                </a:solidFill>
                <a:latin typeface="Helvetica Neue"/>
                <a:ea typeface="Helvetica Neue"/>
                <a:cs typeface="Helvetica Neue"/>
                <a:sym typeface="Helvetica Neue"/>
              </a:rPr>
              <a:t>Para el profesor:</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Acceder a la carpeta “Quizzes” de la camada </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Ingresar al formulario de la clase</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 Pulsar el botón “Invitar” </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Copiar el enlace</a:t>
            </a:r>
            <a:endParaRPr b="0" i="1" sz="1200" u="none" cap="none" strike="noStrike">
              <a:solidFill>
                <a:schemeClr val="accent6"/>
              </a:solidFill>
              <a:latin typeface="Helvetica Neue"/>
              <a:ea typeface="Helvetica Neue"/>
              <a:cs typeface="Helvetica Neue"/>
              <a:sym typeface="Helvetica Neue"/>
            </a:endParaRPr>
          </a:p>
          <a:p>
            <a:pPr indent="-304800" lvl="0" marL="457200" marR="0" rtl="0" algn="ctr">
              <a:lnSpc>
                <a:spcPct val="100000"/>
              </a:lnSpc>
              <a:spcBef>
                <a:spcPts val="0"/>
              </a:spcBef>
              <a:spcAft>
                <a:spcPts val="0"/>
              </a:spcAft>
              <a:buClr>
                <a:schemeClr val="accent6"/>
              </a:buClr>
              <a:buSzPts val="1200"/>
              <a:buFont typeface="Helvetica Neue"/>
              <a:buChar char="-"/>
            </a:pPr>
            <a:r>
              <a:rPr b="0" i="1" lang="en-GB" sz="1200" u="none" cap="none" strike="noStrike">
                <a:solidFill>
                  <a:schemeClr val="accent6"/>
                </a:solidFill>
                <a:latin typeface="Helvetica Neue"/>
                <a:ea typeface="Helvetica Neue"/>
                <a:cs typeface="Helvetica Neue"/>
                <a:sym typeface="Helvetica Neue"/>
              </a:rPr>
              <a:t>Compartir el enlace a los alumnos a través del chat</a:t>
            </a:r>
            <a:endParaRPr b="0" i="1" sz="1200" u="none" cap="none" strike="noStrike">
              <a:solidFill>
                <a:schemeClr val="accent6"/>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chemeClr val="lt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01" name="Shape 201"/>
        <p:cNvGrpSpPr/>
        <p:nvPr/>
      </p:nvGrpSpPr>
      <p:grpSpPr>
        <a:xfrm>
          <a:off x="0" y="0"/>
          <a:ext cx="0" cy="0"/>
          <a:chOff x="0" y="0"/>
          <a:chExt cx="0" cy="0"/>
        </a:xfrm>
      </p:grpSpPr>
      <p:sp>
        <p:nvSpPr>
          <p:cNvPr id="202" name="Google Shape;202;p32"/>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a:ea typeface="Helvetica Neue"/>
                <a:cs typeface="Helvetica Neue"/>
                <a:sym typeface="Helvetica Neue"/>
              </a:rPr>
              <a:t>Accede al material complementario </a:t>
            </a:r>
            <a:r>
              <a:rPr lang="en-GB" sz="1800" u="sng">
                <a:solidFill>
                  <a:schemeClr val="hlink"/>
                </a:solidFill>
                <a:latin typeface="Helvetica Neue"/>
                <a:ea typeface="Helvetica Neue"/>
                <a:cs typeface="Helvetica Neue"/>
                <a:sym typeface="Helvetica Neue"/>
                <a:hlinkClick r:id="rId3"/>
              </a:rPr>
              <a:t>aquí</a:t>
            </a:r>
            <a:r>
              <a:rPr lang="en-GB" sz="1800">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p:txBody>
      </p:sp>
      <p:pic>
        <p:nvPicPr>
          <p:cNvPr id="203" name="Google Shape;203;p32"/>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04" name="Google Shape;204;p32"/>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04"/>
          <p:cNvSpPr txBox="1"/>
          <p:nvPr/>
        </p:nvSpPr>
        <p:spPr>
          <a:xfrm>
            <a:off x="1000475" y="1582900"/>
            <a:ext cx="6529200" cy="3407400"/>
          </a:xfrm>
          <a:prstGeom prst="rect">
            <a:avLst/>
          </a:prstGeom>
          <a:noFill/>
          <a:ln>
            <a:noFill/>
          </a:ln>
        </p:spPr>
        <p:txBody>
          <a:bodyPr anchorCtr="0" anchor="ctr" bIns="91425" lIns="91425" spcFirstLastPara="1" rIns="91425" wrap="square" tIns="91425">
            <a:noAutofit/>
          </a:bodyPr>
          <a:lstStyle/>
          <a:p>
            <a:pPr indent="-24300" lvl="0" marL="1890000" rtl="0" algn="l">
              <a:lnSpc>
                <a:spcPct val="115000"/>
              </a:lnSpc>
              <a:spcBef>
                <a:spcPts val="0"/>
              </a:spcBef>
              <a:spcAft>
                <a:spcPts val="0"/>
              </a:spcAft>
              <a:buClr>
                <a:srgbClr val="3CEFAB"/>
              </a:buClr>
              <a:buSzPts val="1800"/>
              <a:buChar char="●"/>
            </a:pPr>
            <a:r>
              <a:rPr lang="en-GB" sz="1800">
                <a:solidFill>
                  <a:schemeClr val="dk1"/>
                </a:solidFill>
                <a:latin typeface="Helvetica Neue"/>
                <a:ea typeface="Helvetica Neue"/>
                <a:cs typeface="Helvetica Neue"/>
                <a:sym typeface="Helvetica Neue"/>
              </a:rPr>
              <a:t>Scope | </a:t>
            </a:r>
            <a:br>
              <a:rPr lang="en-GB" sz="1800">
                <a:solidFill>
                  <a:schemeClr val="dk1"/>
                </a:solidFill>
                <a:latin typeface="Helvetica Neue"/>
                <a:ea typeface="Helvetica Neue"/>
                <a:cs typeface="Helvetica Neue"/>
                <a:sym typeface="Helvetica Neue"/>
              </a:rPr>
            </a:br>
            <a:r>
              <a:rPr b="1" i="1" lang="en-GB" sz="1800" u="sng">
                <a:solidFill>
                  <a:schemeClr val="hlink"/>
                </a:solidFill>
                <a:latin typeface="Helvetica Neue"/>
                <a:ea typeface="Helvetica Neue"/>
                <a:cs typeface="Helvetica Neue"/>
                <a:sym typeface="Helvetica Neue"/>
                <a:hlinkClick r:id="rId3"/>
              </a:rPr>
              <a:t>Te lo explico con gatitos.</a:t>
            </a:r>
            <a:endParaRPr sz="1800">
              <a:solidFill>
                <a:schemeClr val="dk1"/>
              </a:solidFill>
              <a:latin typeface="Helvetica Neue"/>
              <a:ea typeface="Helvetica Neue"/>
              <a:cs typeface="Helvetica Neue"/>
              <a:sym typeface="Helvetica Neue"/>
            </a:endParaRPr>
          </a:p>
          <a:p>
            <a:pPr indent="-24300" lvl="0" marL="1890000" marR="0" rtl="0" algn="l">
              <a:lnSpc>
                <a:spcPct val="115000"/>
              </a:lnSpc>
              <a:spcBef>
                <a:spcPts val="1000"/>
              </a:spcBef>
              <a:spcAft>
                <a:spcPts val="0"/>
              </a:spcAft>
              <a:buClr>
                <a:srgbClr val="3CEFAB"/>
              </a:buClr>
              <a:buSzPts val="1800"/>
              <a:buChar char="●"/>
            </a:pPr>
            <a:r>
              <a:rPr lang="en-GB" sz="1800">
                <a:solidFill>
                  <a:schemeClr val="dk1"/>
                </a:solidFill>
                <a:latin typeface="Helvetica Neue"/>
                <a:ea typeface="Helvetica Neue"/>
                <a:cs typeface="Helvetica Neue"/>
                <a:sym typeface="Helvetica Neue"/>
              </a:rPr>
              <a:t>Documentación | </a:t>
            </a:r>
            <a:br>
              <a:rPr lang="en-GB" sz="1800">
                <a:solidFill>
                  <a:schemeClr val="dk1"/>
                </a:solidFill>
                <a:latin typeface="Helvetica Neue"/>
                <a:ea typeface="Helvetica Neue"/>
                <a:cs typeface="Helvetica Neue"/>
                <a:sym typeface="Helvetica Neue"/>
              </a:rPr>
            </a:br>
            <a:r>
              <a:rPr b="1" i="1" lang="en-GB" sz="1800" u="sng">
                <a:solidFill>
                  <a:schemeClr val="hlink"/>
                </a:solidFill>
                <a:latin typeface="Helvetica Neue"/>
                <a:ea typeface="Helvetica Neue"/>
                <a:cs typeface="Helvetica Neue"/>
                <a:sym typeface="Helvetica Neue"/>
                <a:hlinkClick r:id="rId4"/>
              </a:rPr>
              <a:t>Documentación LET</a:t>
            </a:r>
            <a:endParaRPr sz="1800">
              <a:solidFill>
                <a:schemeClr val="dk1"/>
              </a:solidFill>
              <a:latin typeface="Helvetica Neue"/>
              <a:ea typeface="Helvetica Neue"/>
              <a:cs typeface="Helvetica Neue"/>
              <a:sym typeface="Helvetica Neue"/>
            </a:endParaRPr>
          </a:p>
          <a:p>
            <a:pPr indent="457200" lvl="0" marL="1371600" rtl="0" algn="l">
              <a:lnSpc>
                <a:spcPct val="115000"/>
              </a:lnSpc>
              <a:spcBef>
                <a:spcPts val="1000"/>
              </a:spcBef>
              <a:spcAft>
                <a:spcPts val="0"/>
              </a:spcAft>
              <a:buNone/>
            </a:pPr>
            <a:r>
              <a:rPr b="1" i="1" lang="en-GB" sz="1800" u="sng">
                <a:solidFill>
                  <a:schemeClr val="hlink"/>
                </a:solidFill>
                <a:latin typeface="Helvetica Neue"/>
                <a:ea typeface="Helvetica Neue"/>
                <a:cs typeface="Helvetica Neue"/>
                <a:sym typeface="Helvetica Neue"/>
                <a:hlinkClick r:id="rId5"/>
              </a:rPr>
              <a:t>Documentación CONST</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1000"/>
              </a:spcBef>
              <a:spcAft>
                <a:spcPts val="1000"/>
              </a:spcAft>
              <a:buNone/>
            </a:pPr>
            <a:r>
              <a:t/>
            </a:r>
            <a:endParaRPr sz="1800">
              <a:solidFill>
                <a:schemeClr val="dk1"/>
              </a:solidFill>
              <a:latin typeface="Helvetica Neue"/>
              <a:ea typeface="Helvetica Neue"/>
              <a:cs typeface="Helvetica Neue"/>
              <a:sym typeface="Helvetica Neue"/>
            </a:endParaRPr>
          </a:p>
        </p:txBody>
      </p:sp>
      <p:pic>
        <p:nvPicPr>
          <p:cNvPr id="790" name="Google Shape;790;p104"/>
          <p:cNvPicPr preferRelativeResize="0"/>
          <p:nvPr/>
        </p:nvPicPr>
        <p:blipFill>
          <a:blip r:embed="rId6">
            <a:alphaModFix/>
          </a:blip>
          <a:stretch>
            <a:fillRect/>
          </a:stretch>
        </p:blipFill>
        <p:spPr>
          <a:xfrm>
            <a:off x="7567925" y="4659625"/>
            <a:ext cx="1186526" cy="330675"/>
          </a:xfrm>
          <a:prstGeom prst="rect">
            <a:avLst/>
          </a:prstGeom>
          <a:noFill/>
          <a:ln>
            <a:noFill/>
          </a:ln>
        </p:spPr>
      </p:pic>
      <p:pic>
        <p:nvPicPr>
          <p:cNvPr id="791" name="Google Shape;791;p104"/>
          <p:cNvPicPr preferRelativeResize="0"/>
          <p:nvPr/>
        </p:nvPicPr>
        <p:blipFill rotWithShape="1">
          <a:blip r:embed="rId7">
            <a:alphaModFix/>
          </a:blip>
          <a:srcRect b="0" l="0" r="0" t="0"/>
          <a:stretch/>
        </p:blipFill>
        <p:spPr>
          <a:xfrm>
            <a:off x="7411525" y="127700"/>
            <a:ext cx="1634174" cy="639850"/>
          </a:xfrm>
          <a:prstGeom prst="rect">
            <a:avLst/>
          </a:prstGeom>
          <a:noFill/>
          <a:ln>
            <a:noFill/>
          </a:ln>
        </p:spPr>
      </p:pic>
      <p:sp>
        <p:nvSpPr>
          <p:cNvPr id="792" name="Google Shape;792;p104"/>
          <p:cNvSpPr/>
          <p:nvPr/>
        </p:nvSpPr>
        <p:spPr>
          <a:xfrm>
            <a:off x="1145200" y="364125"/>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04"/>
          <p:cNvSpPr txBox="1"/>
          <p:nvPr/>
        </p:nvSpPr>
        <p:spPr>
          <a:xfrm>
            <a:off x="2455275" y="432225"/>
            <a:ext cx="5892000" cy="93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GB" sz="4000">
                <a:latin typeface="Anton"/>
                <a:ea typeface="Anton"/>
                <a:cs typeface="Anton"/>
                <a:sym typeface="Anton"/>
              </a:rPr>
              <a:t>RECURSOS:</a:t>
            </a:r>
            <a:endParaRPr i="1" sz="4000">
              <a:latin typeface="Anton"/>
              <a:ea typeface="Anton"/>
              <a:cs typeface="Anton"/>
              <a:sym typeface="Anton"/>
            </a:endParaRPr>
          </a:p>
        </p:txBody>
      </p:sp>
      <p:pic>
        <p:nvPicPr>
          <p:cNvPr id="794" name="Google Shape;794;p104"/>
          <p:cNvPicPr preferRelativeResize="0"/>
          <p:nvPr/>
        </p:nvPicPr>
        <p:blipFill>
          <a:blip r:embed="rId8">
            <a:alphaModFix/>
          </a:blip>
          <a:stretch>
            <a:fillRect/>
          </a:stretch>
        </p:blipFill>
        <p:spPr>
          <a:xfrm>
            <a:off x="1408034" y="593440"/>
            <a:ext cx="545131" cy="545131"/>
          </a:xfrm>
          <a:prstGeom prst="rect">
            <a:avLst/>
          </a:prstGeom>
          <a:noFill/>
          <a:ln>
            <a:noFill/>
          </a:ln>
        </p:spPr>
      </p:pic>
      <p:sp>
        <p:nvSpPr>
          <p:cNvPr id="795" name="Google Shape;795;p104"/>
          <p:cNvSpPr txBox="1"/>
          <p:nvPr/>
        </p:nvSpPr>
        <p:spPr>
          <a:xfrm>
            <a:off x="882725" y="4795013"/>
            <a:ext cx="6764700" cy="639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solidFill>
                  <a:schemeClr val="dk1"/>
                </a:solidFill>
                <a:highlight>
                  <a:schemeClr val="lt1"/>
                </a:highlight>
                <a:latin typeface="Helvetica Neue"/>
                <a:ea typeface="Helvetica Neue"/>
                <a:cs typeface="Helvetica Neue"/>
                <a:sym typeface="Helvetica Neue"/>
              </a:rPr>
              <a:t>Disponible en </a:t>
            </a:r>
            <a:r>
              <a:rPr lang="en-GB" u="sng">
                <a:solidFill>
                  <a:schemeClr val="hlink"/>
                </a:solidFill>
                <a:highlight>
                  <a:schemeClr val="lt1"/>
                </a:highlight>
                <a:latin typeface="Helvetica Neue"/>
                <a:ea typeface="Helvetica Neue"/>
                <a:cs typeface="Helvetica Neue"/>
                <a:sym typeface="Helvetica Neue"/>
                <a:hlinkClick r:id="rId9"/>
              </a:rPr>
              <a:t>nuestro repositorio</a:t>
            </a:r>
            <a:r>
              <a:rPr lang="en-GB">
                <a:solidFill>
                  <a:schemeClr val="dk1"/>
                </a:solidFill>
                <a:highlight>
                  <a:schemeClr val="lt1"/>
                </a:highlight>
                <a:latin typeface="Helvetica Neue"/>
                <a:ea typeface="Helvetica Neue"/>
                <a:cs typeface="Helvetica Neue"/>
                <a:sym typeface="Helvetica Neue"/>
              </a:rPr>
              <a:t>.</a:t>
            </a:r>
            <a:endParaRPr>
              <a:solidFill>
                <a:schemeClr val="dk1"/>
              </a:solidFill>
              <a:highlight>
                <a:schemeClr val="lt1"/>
              </a:highlight>
              <a:latin typeface="Helvetica Neue"/>
              <a:ea typeface="Helvetica Neue"/>
              <a:cs typeface="Helvetica Neue"/>
              <a:sym typeface="Helvetica Neu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9" name="Shape 799"/>
        <p:cNvGrpSpPr/>
        <p:nvPr/>
      </p:nvGrpSpPr>
      <p:grpSpPr>
        <a:xfrm>
          <a:off x="0" y="0"/>
          <a:ext cx="0" cy="0"/>
          <a:chOff x="0" y="0"/>
          <a:chExt cx="0" cy="0"/>
        </a:xfrm>
      </p:grpSpPr>
      <p:sp>
        <p:nvSpPr>
          <p:cNvPr id="800" name="Google Shape;800;p105"/>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801" name="Google Shape;801;p105"/>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a:ea typeface="Helvetica Neue"/>
                <a:cs typeface="Helvetica Neue"/>
                <a:sym typeface="Helvetica Neue"/>
              </a:rPr>
              <a:t>Resumen de lo visto en clase hoy: </a:t>
            </a:r>
            <a:endParaRPr b="0" i="0" sz="2200" u="none" cap="none" strike="noStrike">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Parámetros y resultado de una función.</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Variables locales y globales.</a:t>
            </a:r>
            <a:endParaRPr sz="2200">
              <a:solidFill>
                <a:srgbClr val="E0FF00"/>
              </a:solidFill>
              <a:latin typeface="Helvetica Neue"/>
              <a:ea typeface="Helvetica Neue"/>
              <a:cs typeface="Helvetica Neue"/>
              <a:sym typeface="Helvetica Neue"/>
            </a:endParaRPr>
          </a:p>
          <a:p>
            <a:pPr indent="-368300" lvl="0" marL="457200" marR="0" rtl="0" algn="ctr">
              <a:lnSpc>
                <a:spcPct val="115000"/>
              </a:lnSpc>
              <a:spcBef>
                <a:spcPts val="0"/>
              </a:spcBef>
              <a:spcAft>
                <a:spcPts val="0"/>
              </a:spcAft>
              <a:buClr>
                <a:srgbClr val="E0FF00"/>
              </a:buClr>
              <a:buSzPts val="2200"/>
              <a:buFont typeface="Helvetica Neue"/>
              <a:buChar char="-"/>
            </a:pPr>
            <a:r>
              <a:rPr lang="en-GB" sz="2200">
                <a:solidFill>
                  <a:srgbClr val="E0FF00"/>
                </a:solidFill>
                <a:latin typeface="Helvetica Neue"/>
                <a:ea typeface="Helvetica Neue"/>
                <a:cs typeface="Helvetica Neue"/>
                <a:sym typeface="Helvetica Neue"/>
              </a:rPr>
              <a:t>Funciones anónimas y flecha</a:t>
            </a:r>
            <a:endParaRPr sz="2200">
              <a:solidFill>
                <a:srgbClr val="E0FF00"/>
              </a:solidFill>
              <a:latin typeface="Helvetica Neue"/>
              <a:ea typeface="Helvetica Neue"/>
              <a:cs typeface="Helvetica Neue"/>
              <a:sym typeface="Helvetica Neue"/>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5" name="Shape 805"/>
        <p:cNvGrpSpPr/>
        <p:nvPr/>
      </p:nvGrpSpPr>
      <p:grpSpPr>
        <a:xfrm>
          <a:off x="0" y="0"/>
          <a:ext cx="0" cy="0"/>
          <a:chOff x="0" y="0"/>
          <a:chExt cx="0" cy="0"/>
        </a:xfrm>
      </p:grpSpPr>
      <p:sp>
        <p:nvSpPr>
          <p:cNvPr id="806" name="Google Shape;806;p10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807" name="Google Shape;807;p106"/>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811" name="Shape 811"/>
        <p:cNvGrpSpPr/>
        <p:nvPr/>
      </p:nvGrpSpPr>
      <p:grpSpPr>
        <a:xfrm>
          <a:off x="0" y="0"/>
          <a:ext cx="0" cy="0"/>
          <a:chOff x="0" y="0"/>
          <a:chExt cx="0" cy="0"/>
        </a:xfrm>
      </p:grpSpPr>
      <p:sp>
        <p:nvSpPr>
          <p:cNvPr id="812" name="Google Shape;812;p10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#DEMOCRATIZANDOLAEDUCACIÓN</a:t>
            </a:r>
            <a:endParaRPr b="0" i="1" sz="3600" u="none" cap="none" strike="noStrike">
              <a:solidFill>
                <a:srgbClr val="121212"/>
              </a:solidFill>
              <a:latin typeface="Anton"/>
              <a:ea typeface="Anton"/>
              <a:cs typeface="Anton"/>
              <a:sym typeface="Anton"/>
            </a:endParaRPr>
          </a:p>
        </p:txBody>
      </p:sp>
      <p:pic>
        <p:nvPicPr>
          <p:cNvPr id="813" name="Google Shape;813;p10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7" name="Shape 817"/>
        <p:cNvGrpSpPr/>
        <p:nvPr/>
      </p:nvGrpSpPr>
      <p:grpSpPr>
        <a:xfrm>
          <a:off x="0" y="0"/>
          <a:ext cx="0" cy="0"/>
          <a:chOff x="0" y="0"/>
          <a:chExt cx="0" cy="0"/>
        </a:xfrm>
      </p:grpSpPr>
      <p:sp>
        <p:nvSpPr>
          <p:cNvPr id="818" name="Google Shape;818;p108"/>
          <p:cNvSpPr txBox="1"/>
          <p:nvPr/>
        </p:nvSpPr>
        <p:spPr>
          <a:xfrm>
            <a:off x="2054250" y="1640238"/>
            <a:ext cx="5035500" cy="126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¡GRACIAS POR ESTUDIAR CON NOSOTROS!</a:t>
            </a:r>
            <a:endParaRPr b="0" i="1" sz="3600" u="none" cap="none" strike="noStrike">
              <a:solidFill>
                <a:srgbClr val="121212"/>
              </a:solidFill>
              <a:latin typeface="Anton"/>
              <a:ea typeface="Anton"/>
              <a:cs typeface="Anton"/>
              <a:sym typeface="Anton"/>
            </a:endParaRPr>
          </a:p>
        </p:txBody>
      </p:sp>
      <p:sp>
        <p:nvSpPr>
          <p:cNvPr id="819" name="Google Shape;819;p108"/>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3"/>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CICLOS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