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Lst>
  <p:sldSz cy="5143500" cx="9144000"/>
  <p:notesSz cx="6858000" cy="9144000"/>
  <p:embeddedFontLst>
    <p:embeddedFont>
      <p:font typeface="Anton"/>
      <p:regular r:id="rId109"/>
    </p:embeddedFont>
    <p:embeddedFont>
      <p:font typeface="Lato"/>
      <p:regular r:id="rId110"/>
      <p:bold r:id="rId111"/>
      <p:italic r:id="rId112"/>
      <p:boldItalic r:id="rId113"/>
    </p:embeddedFont>
    <p:embeddedFont>
      <p:font typeface="Didact Gothic"/>
      <p:regular r:id="rId114"/>
    </p:embeddedFont>
    <p:embeddedFont>
      <p:font typeface="Helvetica Neue"/>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05C2EE-0A46-4D3A-A951-2833BE44185B}">
  <a:tblStyle styleId="{6C05C2EE-0A46-4D3A-A951-2833BE44185B}"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493E641-555B-4523-9632-319812A1FB1E}"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font" Target="fonts/Anton-regular.fntdata"/><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HelveticaNeue-boldItalic.fntdata"/><Relationship Id="rId117" Type="http://schemas.openxmlformats.org/officeDocument/2006/relationships/font" Target="fonts/HelveticaNeue-italic.fntdata"/><Relationship Id="rId116" Type="http://schemas.openxmlformats.org/officeDocument/2006/relationships/font" Target="fonts/HelveticaNeue-bold.fntdata"/><Relationship Id="rId115" Type="http://schemas.openxmlformats.org/officeDocument/2006/relationships/font" Target="fonts/HelveticaNeue-regular.fntdata"/><Relationship Id="rId15" Type="http://schemas.openxmlformats.org/officeDocument/2006/relationships/slide" Target="slides/slide8.xml"/><Relationship Id="rId110" Type="http://schemas.openxmlformats.org/officeDocument/2006/relationships/font" Target="fonts/Lato-regular.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DidactGothic-regular.fntdata"/><Relationship Id="rId18" Type="http://schemas.openxmlformats.org/officeDocument/2006/relationships/slide" Target="slides/slide11.xml"/><Relationship Id="rId113" Type="http://schemas.openxmlformats.org/officeDocument/2006/relationships/font" Target="fonts/Lato-boldItalic.fntdata"/><Relationship Id="rId112" Type="http://schemas.openxmlformats.org/officeDocument/2006/relationships/font" Target="fonts/Lato-italic.fntdata"/><Relationship Id="rId111" Type="http://schemas.openxmlformats.org/officeDocument/2006/relationships/font" Target="fonts/Lato-bold.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29fa39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e29fa39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para la primera clase (después no va).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e29fa399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ae29fa399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ba596e393d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6" name="Google Shape;956;gba596e393d_0_6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ba596e393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gba596e393d_0_6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e29fa39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ae29fa399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Primera Clase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e29fa39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ae29fa399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a:ea typeface="Helvetica Neue"/>
                <a:cs typeface="Helvetica Neue"/>
                <a:sym typeface="Helvetica Neue"/>
              </a:rPr>
              <a:t>Primera clase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e29fa399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ae29fa399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29fa399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e29fa3992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f91073b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af91073b3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8cd5c92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78cd5c922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8cd5c92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78cd5c922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f91073b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af91073b3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666b535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c666b535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e29fa39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e29fa399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e29fa399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ae29fa3992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e29fa399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e29fa399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e29fa399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e29fa399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992435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992435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e29fa399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e29fa399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e29fa3992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e29fa3992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e29fa399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e29fa399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8cd5c922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78cd5c9223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8cd5c922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8cd5c922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Si no alcanza, no sobrecargar, usar otra con el mismo título para indicar que continúa el mismo módulo.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8cd5c922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8cd5c922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e29fa399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ae29fa399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(sólo la primera clase)</a:t>
            </a:r>
            <a:br>
              <a:rPr b="1" lang="en-GB"/>
            </a:br>
            <a:r>
              <a:rPr b="1" lang="en-GB"/>
              <a:t>Presentación de Estudiantes</a:t>
            </a:r>
            <a:endParaRPr b="1"/>
          </a:p>
          <a:p>
            <a:pPr indent="0" lvl="0" marL="0" rtl="0" algn="l">
              <a:lnSpc>
                <a:spcPct val="100000"/>
              </a:lnSpc>
              <a:spcBef>
                <a:spcPts val="0"/>
              </a:spcBef>
              <a:spcAft>
                <a:spcPts val="0"/>
              </a:spcAft>
              <a:buSzPts val="1100"/>
              <a:buNone/>
            </a:pPr>
            <a:r>
              <a:rPr lang="en-GB"/>
              <a:t>Soporte: Encuesta de Zoom</a:t>
            </a:r>
            <a:endParaRPr/>
          </a:p>
          <a:p>
            <a:pPr indent="0" lvl="0" marL="0" rtl="0" algn="l">
              <a:lnSpc>
                <a:spcPct val="100000"/>
              </a:lnSpc>
              <a:spcBef>
                <a:spcPts val="0"/>
              </a:spcBef>
              <a:spcAft>
                <a:spcPts val="0"/>
              </a:spcAft>
              <a:buSzPts val="1100"/>
              <a:buNone/>
            </a:pPr>
            <a:r>
              <a:rPr lang="en-GB"/>
              <a:t>¿Como crear encuestas de zoom? Disponible en </a:t>
            </a:r>
            <a:r>
              <a:rPr lang="en-GB" u="sng">
                <a:solidFill>
                  <a:schemeClr val="hlink"/>
                </a:solidFill>
                <a:hlinkClick r:id="rId2"/>
              </a:rPr>
              <a:t>este video.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u="sng"/>
              <a:t>Consigna:</a:t>
            </a:r>
            <a:r>
              <a:rPr lang="en-GB"/>
              <a:t> Presentación de los estudiantes. Generar </a:t>
            </a:r>
            <a:r>
              <a:rPr lang="en-GB" u="sng"/>
              <a:t>una encuesta de zoom para cada punto</a:t>
            </a:r>
            <a:r>
              <a:rPr lang="en-GB"/>
              <a:t> (3 en total) con los siguientes ítems y opciones.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PAÍS </a:t>
            </a:r>
            <a:r>
              <a:rPr lang="en-GB"/>
              <a:t>/ Opciones:</a:t>
            </a:r>
            <a:endParaRPr/>
          </a:p>
          <a:p>
            <a:pPr indent="-298450" lvl="0" marL="457200" rtl="0" algn="l">
              <a:lnSpc>
                <a:spcPct val="100000"/>
              </a:lnSpc>
              <a:spcBef>
                <a:spcPts val="0"/>
              </a:spcBef>
              <a:spcAft>
                <a:spcPts val="0"/>
              </a:spcAft>
              <a:buSzPts val="1100"/>
              <a:buAutoNum type="arabicPeriod"/>
            </a:pPr>
            <a:r>
              <a:rPr lang="en-GB"/>
              <a:t>Argentina</a:t>
            </a:r>
            <a:endParaRPr/>
          </a:p>
          <a:p>
            <a:pPr indent="-298450" lvl="0" marL="457200" rtl="0" algn="l">
              <a:lnSpc>
                <a:spcPct val="100000"/>
              </a:lnSpc>
              <a:spcBef>
                <a:spcPts val="0"/>
              </a:spcBef>
              <a:spcAft>
                <a:spcPts val="0"/>
              </a:spcAft>
              <a:buSzPts val="1100"/>
              <a:buAutoNum type="arabicPeriod"/>
            </a:pPr>
            <a:r>
              <a:rPr lang="en-GB"/>
              <a:t>Uruguay</a:t>
            </a:r>
            <a:endParaRPr/>
          </a:p>
          <a:p>
            <a:pPr indent="-298450" lvl="0" marL="457200" rtl="0" algn="l">
              <a:lnSpc>
                <a:spcPct val="100000"/>
              </a:lnSpc>
              <a:spcBef>
                <a:spcPts val="0"/>
              </a:spcBef>
              <a:spcAft>
                <a:spcPts val="0"/>
              </a:spcAft>
              <a:buSzPts val="1100"/>
              <a:buAutoNum type="arabicPeriod"/>
            </a:pPr>
            <a:r>
              <a:rPr lang="en-GB"/>
              <a:t>Chile</a:t>
            </a:r>
            <a:endParaRPr/>
          </a:p>
          <a:p>
            <a:pPr indent="-298450" lvl="0" marL="457200" rtl="0" algn="l">
              <a:lnSpc>
                <a:spcPct val="100000"/>
              </a:lnSpc>
              <a:spcBef>
                <a:spcPts val="0"/>
              </a:spcBef>
              <a:spcAft>
                <a:spcPts val="0"/>
              </a:spcAft>
              <a:buSzPts val="1100"/>
              <a:buAutoNum type="arabicPeriod"/>
            </a:pPr>
            <a:r>
              <a:rPr lang="en-GB"/>
              <a:t>Colombia</a:t>
            </a:r>
            <a:endParaRPr/>
          </a:p>
          <a:p>
            <a:pPr indent="-298450" lvl="0" marL="457200" rtl="0" algn="l">
              <a:lnSpc>
                <a:spcPct val="100000"/>
              </a:lnSpc>
              <a:spcBef>
                <a:spcPts val="0"/>
              </a:spcBef>
              <a:spcAft>
                <a:spcPts val="0"/>
              </a:spcAft>
              <a:buSzPts val="1100"/>
              <a:buAutoNum type="arabicPeriod"/>
            </a:pPr>
            <a:r>
              <a:rPr lang="en-GB"/>
              <a:t>Perú</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CONOCIMIENTOS PREVIOS DE DISEÑO /</a:t>
            </a:r>
            <a:r>
              <a:rPr lang="en-GB"/>
              <a:t> Opciones:</a:t>
            </a:r>
            <a:endParaRPr/>
          </a:p>
          <a:p>
            <a:pPr indent="-298450" lvl="0" marL="457200" rtl="0" algn="l">
              <a:lnSpc>
                <a:spcPct val="100000"/>
              </a:lnSpc>
              <a:spcBef>
                <a:spcPts val="0"/>
              </a:spcBef>
              <a:spcAft>
                <a:spcPts val="0"/>
              </a:spcAft>
              <a:buSzPts val="1100"/>
              <a:buAutoNum type="arabicPeriod"/>
            </a:pPr>
            <a:r>
              <a:rPr lang="en-GB"/>
              <a:t>Nulo conocimiento</a:t>
            </a:r>
            <a:endParaRPr/>
          </a:p>
          <a:p>
            <a:pPr indent="-298450" lvl="0" marL="457200" rtl="0" algn="l">
              <a:lnSpc>
                <a:spcPct val="100000"/>
              </a:lnSpc>
              <a:spcBef>
                <a:spcPts val="0"/>
              </a:spcBef>
              <a:spcAft>
                <a:spcPts val="0"/>
              </a:spcAft>
              <a:buSzPts val="1100"/>
              <a:buAutoNum type="arabicPeriod"/>
            </a:pPr>
            <a:r>
              <a:rPr lang="en-GB"/>
              <a:t>Poco </a:t>
            </a:r>
            <a:r>
              <a:rPr lang="en-GB">
                <a:solidFill>
                  <a:schemeClr val="dk1"/>
                </a:solidFill>
              </a:rPr>
              <a:t>conocimiento</a:t>
            </a:r>
            <a:endParaRPr/>
          </a:p>
          <a:p>
            <a:pPr indent="-298450" lvl="0" marL="457200" rtl="0" algn="l">
              <a:lnSpc>
                <a:spcPct val="100000"/>
              </a:lnSpc>
              <a:spcBef>
                <a:spcPts val="0"/>
              </a:spcBef>
              <a:spcAft>
                <a:spcPts val="0"/>
              </a:spcAft>
              <a:buSzPts val="1100"/>
              <a:buAutoNum type="arabicPeriod"/>
            </a:pPr>
            <a:r>
              <a:rPr lang="en-GB"/>
              <a:t>Bastante </a:t>
            </a:r>
            <a:r>
              <a:rPr lang="en-GB">
                <a:solidFill>
                  <a:schemeClr val="dk1"/>
                </a:solidFill>
              </a:rPr>
              <a:t>conocimiento</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¿POR QUÉ ELEGISTE EL CURSO? / </a:t>
            </a:r>
            <a:r>
              <a:rPr lang="en-GB"/>
              <a:t>Opciones:</a:t>
            </a:r>
            <a:endParaRPr/>
          </a:p>
          <a:p>
            <a:pPr indent="-298450" lvl="0" marL="457200" rtl="0" algn="l">
              <a:lnSpc>
                <a:spcPct val="100000"/>
              </a:lnSpc>
              <a:spcBef>
                <a:spcPts val="0"/>
              </a:spcBef>
              <a:spcAft>
                <a:spcPts val="0"/>
              </a:spcAft>
              <a:buSzPts val="1100"/>
              <a:buAutoNum type="arabicPeriod"/>
            </a:pPr>
            <a:r>
              <a:rPr lang="en-GB"/>
              <a:t>Soy curioso/a y siempre quiero aprender más.</a:t>
            </a:r>
            <a:endParaRPr/>
          </a:p>
          <a:p>
            <a:pPr indent="-298450" lvl="0" marL="457200" rtl="0" algn="l">
              <a:lnSpc>
                <a:spcPct val="100000"/>
              </a:lnSpc>
              <a:spcBef>
                <a:spcPts val="0"/>
              </a:spcBef>
              <a:spcAft>
                <a:spcPts val="0"/>
              </a:spcAft>
              <a:buSzPts val="1100"/>
              <a:buAutoNum type="arabicPeriod"/>
            </a:pPr>
            <a:r>
              <a:rPr lang="en-GB"/>
              <a:t>Quiero emprender o mejorar mi camino Freelance.</a:t>
            </a:r>
            <a:endParaRPr/>
          </a:p>
          <a:p>
            <a:pPr indent="-298450" lvl="0" marL="457200" rtl="0" algn="l">
              <a:lnSpc>
                <a:spcPct val="100000"/>
              </a:lnSpc>
              <a:spcBef>
                <a:spcPts val="0"/>
              </a:spcBef>
              <a:spcAft>
                <a:spcPts val="0"/>
              </a:spcAft>
              <a:buSzPts val="1100"/>
              <a:buAutoNum type="arabicPeriod"/>
            </a:pPr>
            <a:r>
              <a:rPr lang="en-GB"/>
              <a:t>Quiero perfeccionar o desenvolverme de forma profesional o laboral.</a:t>
            </a:r>
            <a:endParaRPr/>
          </a:p>
          <a:p>
            <a:pPr indent="-298450" lvl="0" marL="457200" rtl="0" algn="l">
              <a:lnSpc>
                <a:spcPct val="100000"/>
              </a:lnSpc>
              <a:spcBef>
                <a:spcPts val="0"/>
              </a:spcBef>
              <a:spcAft>
                <a:spcPts val="0"/>
              </a:spcAft>
              <a:buSzPts val="1100"/>
              <a:buAutoNum type="arabicPeriod"/>
            </a:pPr>
            <a:r>
              <a:rPr lang="en-GB"/>
              <a:t>Otro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8cd5c922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8cd5c922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78cd5c922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8cd5c922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8cd5c922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8cd5c922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Aclarar que cada una será desarrollada más adelante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8cd5c922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78cd5c9223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8cd5c922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8cd5c922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9924359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9924359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8cd5c922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8cd5c922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78cd5c922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8cd5c922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f90c141b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f90c141b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78cd5c922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78cd5c9223_0_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e29fa399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e29fa399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8cd5c922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78cd5c9223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f90c141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af90c141b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f90c141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af90c141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f90c141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f90c141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f90c141b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f90c141b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f90c141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af90c141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f90c141b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af90c141b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Usar para slides de sólo texto con bullets.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f90c141b4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f90c141b4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f90c141b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f90c141b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f90c141b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f90c141b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e29fa39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ae29fa399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Sólo se muestra la primera clase.</a:t>
            </a:r>
            <a:br>
              <a:rPr lang="en-GB"/>
            </a:br>
            <a:r>
              <a:rPr lang="en-GB"/>
              <a:t>Cuando se haga la presentación de los desafíos en la primera clase, se sugiere complementar con la cantidad que hay de los mismos a lo largo de la cursada.</a:t>
            </a:r>
            <a:endParaRPr/>
          </a:p>
          <a:p>
            <a:pPr indent="0" lvl="0" marL="0" rtl="0" algn="l">
              <a:lnSpc>
                <a:spcPct val="100000"/>
              </a:lnSpc>
              <a:spcBef>
                <a:spcPts val="0"/>
              </a:spcBef>
              <a:spcAft>
                <a:spcPts val="0"/>
              </a:spcAft>
              <a:buSzPts val="1100"/>
              <a:buNone/>
            </a:pPr>
            <a:r>
              <a:rPr b="1" lang="en-GB"/>
              <a:t>Otras sugerencias:</a:t>
            </a:r>
            <a:endParaRPr b="1"/>
          </a:p>
          <a:p>
            <a:pPr indent="-298450" lvl="0" marL="457200" rtl="0" algn="l">
              <a:lnSpc>
                <a:spcPct val="100000"/>
              </a:lnSpc>
              <a:spcBef>
                <a:spcPts val="0"/>
              </a:spcBef>
              <a:spcAft>
                <a:spcPts val="0"/>
              </a:spcAft>
              <a:buSzPts val="1100"/>
              <a:buChar char="-"/>
            </a:pPr>
            <a:r>
              <a:rPr lang="en-GB"/>
              <a:t>No solicitar más de un desafío entregable por clase a los estudiantes.</a:t>
            </a:r>
            <a:endParaRPr/>
          </a:p>
          <a:p>
            <a:pPr indent="-298450" lvl="0" marL="457200" rtl="0" algn="l">
              <a:lnSpc>
                <a:spcPct val="100000"/>
              </a:lnSpc>
              <a:spcBef>
                <a:spcPts val="0"/>
              </a:spcBef>
              <a:spcAft>
                <a:spcPts val="0"/>
              </a:spcAft>
              <a:buSzPts val="1100"/>
              <a:buChar char="-"/>
            </a:pPr>
            <a:r>
              <a:rPr lang="en-GB"/>
              <a:t>Si se utiliza un desafío genérico, si bien no se entregan, que demuestre una finalidad. Por ejemplo, puede utilizarse para solicitar algo puntual de tarea: “Para la próxima clase traer anotado…” o ser la práctica necesaria para otro entregable vinculado con el Proyecto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f90c141b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f90c141b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af90c141b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af90c141b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f90c141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gaf90c141b4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f90c141b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af90c141b4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9924359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9924359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ba7fed63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ba7fed631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af90c141b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af90c141b4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e10ae4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be10ae44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Coder Tips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e10ae44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be10ae44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be10ae44b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be10ae44b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29fa399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ae29fa3992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Sólo se muestra la primera clase.</a:t>
            </a:r>
            <a:br>
              <a:rPr lang="en-GB"/>
            </a:br>
            <a:r>
              <a:rPr lang="en-GB"/>
              <a:t>Cuando se haga la presentación de los desafíos en la primera clase, se sugiere complementar con la cantidad que hay de los mismos a lo largo de la cursada.</a:t>
            </a:r>
            <a:endParaRPr/>
          </a:p>
          <a:p>
            <a:pPr indent="0" lvl="0" marL="0" rtl="0" algn="l">
              <a:lnSpc>
                <a:spcPct val="100000"/>
              </a:lnSpc>
              <a:spcBef>
                <a:spcPts val="0"/>
              </a:spcBef>
              <a:spcAft>
                <a:spcPts val="0"/>
              </a:spcAft>
              <a:buSzPts val="1100"/>
              <a:buNone/>
            </a:pPr>
            <a:r>
              <a:rPr b="1" lang="en-GB"/>
              <a:t>Otras sugerencias:</a:t>
            </a:r>
            <a:endParaRPr b="1"/>
          </a:p>
          <a:p>
            <a:pPr indent="-298450" lvl="0" marL="457200" rtl="0" algn="l">
              <a:lnSpc>
                <a:spcPct val="100000"/>
              </a:lnSpc>
              <a:spcBef>
                <a:spcPts val="0"/>
              </a:spcBef>
              <a:spcAft>
                <a:spcPts val="0"/>
              </a:spcAft>
              <a:buSzPts val="1100"/>
              <a:buChar char="-"/>
            </a:pPr>
            <a:r>
              <a:rPr lang="en-GB"/>
              <a:t>No solicitar más de un desafío entregable por clase a los estudiantes.</a:t>
            </a:r>
            <a:endParaRPr/>
          </a:p>
          <a:p>
            <a:pPr indent="-298450" lvl="0" marL="457200" rtl="0" algn="l">
              <a:lnSpc>
                <a:spcPct val="100000"/>
              </a:lnSpc>
              <a:spcBef>
                <a:spcPts val="0"/>
              </a:spcBef>
              <a:spcAft>
                <a:spcPts val="0"/>
              </a:spcAft>
              <a:buSzPts val="1100"/>
              <a:buChar char="-"/>
            </a:pPr>
            <a:r>
              <a:rPr lang="en-GB"/>
              <a:t>Si se utiliza un desafío genérico, si bien no se entregan, que demuestre una finalidad. Por ejemplo, puede utilizarse para solicitar algo puntual de tarea: “Para la próxima clase traer anotado…” o ser la práctica necesaria para otro entregable vinculado con el Proyecto</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124cde1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d124cde1d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Coder Tips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a7fed631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a7fed631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d124cde1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d124cde1d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124cde1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d124cde1d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5" name="Google Shape;64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ba596e393d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ba596e393d_0_3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ba596e393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ba596e393d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ba596e393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ba596e393d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a596e393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ba596e393d_0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29fa39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e29fa399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ba596e393d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ba596e393d_0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ba596e393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gba596e393d_0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666b53553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gc666b53553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ba596e393d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gba596e393d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a596e393d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ba596e393d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ba596e393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ba596e393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ba596e393d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ba596e393d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ba596e393d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ba596e393d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ba596e393d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ba596e393d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ba596e393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ba596e393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29fa399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ae29fa399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ba596e393d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ba596e393d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ba596e393d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ba596e393d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ba596e393d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8" name="Google Shape;828;gba596e393d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ba596e393d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ba596e393d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ba596e393d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gba596e393d_0_5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ba596e393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ba596e393d_0_5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ba596e393d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gba596e393d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ba596e393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ba596e393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ba596e393d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ba596e393d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ba596e393d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ba596e393d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29fa399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ae29fa399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Primera clase</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ba596e393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ba596e393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ba596e393d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ba596e393d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ba596e393d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ba596e393d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ba596e393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gba596e393d_0_6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ba596e393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gba596e393d_0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ba596e393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gba596e393d_0_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ba596e393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7" name="Google Shape;927;gba596e393d_0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ba596e393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3" name="Google Shape;933;gba596e393d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ba596e393d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ba596e393d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ba596e393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gba596e393d_0_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bcoalova.github.io/CODER-js-Tienda/" TargetMode="External"/><Relationship Id="rId4" Type="http://schemas.openxmlformats.org/officeDocument/2006/relationships/hyperlink" Target="https://vanifederici.github.io/mono-galactico/" TargetMode="External"/><Relationship Id="rId9" Type="http://schemas.openxmlformats.org/officeDocument/2006/relationships/image" Target="../media/image6.png"/><Relationship Id="rId5" Type="http://schemas.openxmlformats.org/officeDocument/2006/relationships/hyperlink" Target="https://conversor-de-monedas.000webhostapp.com/index.html" TargetMode="External"/><Relationship Id="rId6" Type="http://schemas.openxmlformats.org/officeDocument/2006/relationships/hyperlink" Target="https://antopr.github.io/Javascript-Coder/#" TargetMode="External"/><Relationship Id="rId7" Type="http://schemas.openxmlformats.org/officeDocument/2006/relationships/hyperlink" Target="https://mguidocaruso.github.io/AlPrestamo/" TargetMode="External"/><Relationship Id="rId8"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92.png"/><Relationship Id="rId4" Type="http://schemas.openxmlformats.org/officeDocument/2006/relationships/image" Target="../media/image9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1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30.png"/><Relationship Id="rId7"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rive.google.com/file/d/1D432jNUr4izc9keu_SjPlw4QujHfU-s7/view?usp=sharing" TargetMode="External"/><Relationship Id="rId4" Type="http://schemas.openxmlformats.org/officeDocument/2006/relationships/image" Target="../media/image24.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3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39.png"/></Relationships>
</file>

<file path=ppt/slides/_rels/slide25.xml.rels><?xml version="1.0" encoding="UTF-8" standalone="yes"?><Relationships xmlns="http://schemas.openxmlformats.org/package/2006/relationships"><Relationship Id="rId11" Type="http://schemas.openxmlformats.org/officeDocument/2006/relationships/hyperlink" Target="https://atom.io/" TargetMode="External"/><Relationship Id="rId10" Type="http://schemas.openxmlformats.org/officeDocument/2006/relationships/hyperlink" Target="https://www.sublimetext.com/3" TargetMode="External"/><Relationship Id="rId13" Type="http://schemas.openxmlformats.org/officeDocument/2006/relationships/hyperlink" Target="https://getbootstrap.com/docs/5.0/getting-started/download/" TargetMode="External"/><Relationship Id="rId12" Type="http://schemas.openxmlformats.org/officeDocument/2006/relationships/hyperlink" Target="https://getbootstrap.com/docs/4.1/getting-started/introduction/"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9.png"/><Relationship Id="rId9" Type="http://schemas.openxmlformats.org/officeDocument/2006/relationships/hyperlink" Target="https://code.visualstudio.com/" TargetMode="External"/><Relationship Id="rId15" Type="http://schemas.openxmlformats.org/officeDocument/2006/relationships/hyperlink" Target="https://milligram.io/#getting-started" TargetMode="External"/><Relationship Id="rId14" Type="http://schemas.openxmlformats.org/officeDocument/2006/relationships/hyperlink" Target="https://bulma.io/" TargetMode="External"/><Relationship Id="rId17" Type="http://schemas.openxmlformats.org/officeDocument/2006/relationships/hyperlink" Target="https://marketplace.visualstudio.com/items?itemName=ritwickdey.LiveServer" TargetMode="External"/><Relationship Id="rId16" Type="http://schemas.openxmlformats.org/officeDocument/2006/relationships/hyperlink" Target="https://jquery.com/" TargetMode="External"/><Relationship Id="rId5" Type="http://schemas.openxmlformats.org/officeDocument/2006/relationships/hyperlink" Target="https://www.google.com/intl/es/chrome/?brand=UUXU&amp;gclid=Cj0KCQiA3Y-ABhCnARIsAKYDH7siyIILz6sp-rc9s7Gz41xrMQsGR3WyCY2D0t0XDIvQ3VnIZj_d43MaAhbJEALw_wcB&amp;gclsrc=aw.ds" TargetMode="External"/><Relationship Id="rId19" Type="http://schemas.openxmlformats.org/officeDocument/2006/relationships/hyperlink" Target="https://www.wampserver.com/en/" TargetMode="External"/><Relationship Id="rId6" Type="http://schemas.openxmlformats.org/officeDocument/2006/relationships/hyperlink" Target="https://www.mozilla.org/es-AR/firefox/new/" TargetMode="External"/><Relationship Id="rId18" Type="http://schemas.openxmlformats.org/officeDocument/2006/relationships/hyperlink" Target="https://www.apachefriends.org/es/index.html" TargetMode="External"/><Relationship Id="rId7" Type="http://schemas.openxmlformats.org/officeDocument/2006/relationships/hyperlink" Target="https://www.microsoft.com/es-es/edge" TargetMode="External"/><Relationship Id="rId8" Type="http://schemas.openxmlformats.org/officeDocument/2006/relationships/hyperlink" Target="https://www.opera.com/es?utm_campaign=%2300%20-%20WW%20-%20Search%20-%20EN%20-%20Branded&amp;gclid=Cj0KCQiA3Y-ABhCnARIsAKYDH7vItKUMYx5DDNUo76Dwilx3LpB4d2-ic9M79xoQbXf6O2RPKUVVlugaAhVkEALw_wc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plataforma.coderhouse.com/video-tutoriales" TargetMode="External"/><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7.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51.png"/><Relationship Id="rId5"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8.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8.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8.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0.png"/><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5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81.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hyperlink" Target="https://www.youtube.com/playlist?list=PL_-j_Nxetw-GGSiu_0KAQKktto9-lOtaO" TargetMode="External"/><Relationship Id="rId4" Type="http://schemas.openxmlformats.org/officeDocument/2006/relationships/hyperlink" Target="https://www.youtube.com/playlist?list=PL_-j_Nxetw-HUemJyXLr18G5l5t3VU_Eh" TargetMode="External"/><Relationship Id="rId5" Type="http://schemas.openxmlformats.org/officeDocument/2006/relationships/hyperlink" Target="https://www.youtube.com/playlist?list=PL_-j_Nxetw-E1YOlrXMfvF3TQPa0VJDhE" TargetMode="External"/><Relationship Id="rId6" Type="http://schemas.openxmlformats.org/officeDocument/2006/relationships/image" Target="../media/image58.png"/><Relationship Id="rId7" Type="http://schemas.openxmlformats.org/officeDocument/2006/relationships/image" Target="../media/image71.png"/><Relationship Id="rId8" Type="http://schemas.openxmlformats.org/officeDocument/2006/relationships/image" Target="../media/image54.png"/></Relationships>
</file>

<file path=ppt/slides/_rels/slide59.xml.rels><?xml version="1.0" encoding="UTF-8" standalone="yes"?><Relationships xmlns="http://schemas.openxmlformats.org/package/2006/relationships"><Relationship Id="rId11" Type="http://schemas.openxmlformats.org/officeDocument/2006/relationships/image" Target="../media/image54.png"/><Relationship Id="rId10" Type="http://schemas.openxmlformats.org/officeDocument/2006/relationships/image" Target="../media/image71.png"/><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hyperlink" Target="https://www.youtube.com/playlist?list=PL_-j_Nxetw-GmxCsP17k61NjLyoOMRzDM" TargetMode="External"/><Relationship Id="rId4" Type="http://schemas.openxmlformats.org/officeDocument/2006/relationships/hyperlink" Target="https://www.youtube.com/playlist?list=PL_-j_Nxetw-FhVw9cwTayaFTaOPTUBC7y" TargetMode="External"/><Relationship Id="rId9" Type="http://schemas.openxmlformats.org/officeDocument/2006/relationships/image" Target="../media/image58.png"/><Relationship Id="rId5" Type="http://schemas.openxmlformats.org/officeDocument/2006/relationships/hyperlink" Target="https://www.youtube.com/playlist?list=PL_-j_Nxetw-EfDh9iHJ7s_iQykEF9Mpwe" TargetMode="External"/><Relationship Id="rId6" Type="http://schemas.openxmlformats.org/officeDocument/2006/relationships/hyperlink" Target="https://www.youtube.com/playlist?list=PL_-j_Nxetw-FbSqZtazzt9GkuNDaKxJBB" TargetMode="External"/><Relationship Id="rId7" Type="http://schemas.openxmlformats.org/officeDocument/2006/relationships/hyperlink" Target="https://www.youtube.com/playlist?list=PL_-j_Nxetw-FaOxk6-PzpmujOYNhToNlt" TargetMode="External"/><Relationship Id="rId8" Type="http://schemas.openxmlformats.org/officeDocument/2006/relationships/hyperlink" Target="https://www.youtube.com/playlist?list=PL_-j_Nxetw-HUc0MTf8MVj3oFtT_Oeff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55.png"/><Relationship Id="rId4" Type="http://schemas.openxmlformats.org/officeDocument/2006/relationships/image" Target="../media/image64.png"/></Relationships>
</file>

<file path=ppt/slides/_rels/slide61.xml.rels><?xml version="1.0" encoding="UTF-8" standalone="yes"?><Relationships xmlns="http://schemas.openxmlformats.org/package/2006/relationships"><Relationship Id="rId10" Type="http://schemas.openxmlformats.org/officeDocument/2006/relationships/hyperlink" Target="https://www.notion.so/coderhouse/Repositorio-de-Contenidos-ba8d3057a1e34049944ee4ba3a575999" TargetMode="External"/><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teloexplicocongatitos.com/poster/tlecg08" TargetMode="External"/><Relationship Id="rId9" Type="http://schemas.openxmlformats.org/officeDocument/2006/relationships/image" Target="../media/image57.png"/><Relationship Id="rId5" Type="http://schemas.openxmlformats.org/officeDocument/2006/relationships/hyperlink" Target="http://little-dot.toxicode.fr/?hour-of-code" TargetMode="External"/><Relationship Id="rId6" Type="http://schemas.openxmlformats.org/officeDocument/2006/relationships/hyperlink" Target="https://code.visualstudio.com/" TargetMode="External"/><Relationship Id="rId7" Type="http://schemas.openxmlformats.org/officeDocument/2006/relationships/image" Target="../media/image52.png"/><Relationship Id="rId8" Type="http://schemas.openxmlformats.org/officeDocument/2006/relationships/image" Target="../media/image7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 Id="rId3" Type="http://schemas.openxmlformats.org/officeDocument/2006/relationships/image" Target="../media/image56.png"/><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3.xml"/><Relationship Id="rId3" Type="http://schemas.openxmlformats.org/officeDocument/2006/relationships/hyperlink" Target="https://plataforma.coderhouse.com/beneficios" TargetMode="External"/><Relationship Id="rId4" Type="http://schemas.openxmlformats.org/officeDocument/2006/relationships/image" Target="../media/image72.png"/><Relationship Id="rId5" Type="http://schemas.openxmlformats.org/officeDocument/2006/relationships/image" Target="../media/image6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7.png"/><Relationship Id="rId4" Type="http://schemas.openxmlformats.org/officeDocument/2006/relationships/image" Target="../media/image7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7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74.png"/><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7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76.png"/><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70.png"/><Relationship Id="rId4" Type="http://schemas.openxmlformats.org/officeDocument/2006/relationships/image" Target="../media/image77.png"/><Relationship Id="rId5" Type="http://schemas.openxmlformats.org/officeDocument/2006/relationships/image" Target="../media/image84.png"/><Relationship Id="rId6" Type="http://schemas.openxmlformats.org/officeDocument/2006/relationships/image" Target="../media/image8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drive.google.com/file/d/18PWXizjc2FaHq893byQglUMJDlYt7j2M/view?usp=sharing" TargetMode="External"/><Relationship Id="rId4" Type="http://schemas.openxmlformats.org/officeDocument/2006/relationships/image" Target="../media/image24.png"/><Relationship Id="rId5" Type="http://schemas.openxmlformats.org/officeDocument/2006/relationships/image" Target="../media/image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8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82.png"/><Relationship Id="rId4" Type="http://schemas.openxmlformats.org/officeDocument/2006/relationships/image" Target="../media/image88.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8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8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8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8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8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8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8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9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8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74.png"/><Relationship Id="rId4" Type="http://schemas.openxmlformats.org/officeDocument/2006/relationships/image" Target="../media/image8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8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8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8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86.png"/><Relationship Id="rId4" Type="http://schemas.openxmlformats.org/officeDocument/2006/relationships/image" Target="../media/image9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8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8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8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8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74.png"/><Relationship Id="rId4" Type="http://schemas.openxmlformats.org/officeDocument/2006/relationships/image" Target="../media/image8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74.png"/><Relationship Id="rId4" Type="http://schemas.openxmlformats.org/officeDocument/2006/relationships/image" Target="../media/image9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74.png"/><Relationship Id="rId4" Type="http://schemas.openxmlformats.org/officeDocument/2006/relationships/image" Target="../media/image10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92.png"/><Relationship Id="rId4" Type="http://schemas.openxmlformats.org/officeDocument/2006/relationships/image" Target="../media/image9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00.png"/><Relationship Id="rId4" Type="http://schemas.openxmlformats.org/officeDocument/2006/relationships/image" Target="../media/image98.png"/></Relationships>
</file>

<file path=ppt/slides/_rels/slide98.xml.rels><?xml version="1.0" encoding="UTF-8" standalone="yes"?><Relationships xmlns="http://schemas.openxmlformats.org/package/2006/relationships"><Relationship Id="rId11" Type="http://schemas.openxmlformats.org/officeDocument/2006/relationships/image" Target="../media/image99.png"/><Relationship Id="rId10" Type="http://schemas.openxmlformats.org/officeDocument/2006/relationships/image" Target="../media/image97.png"/><Relationship Id="rId13" Type="http://schemas.openxmlformats.org/officeDocument/2006/relationships/hyperlink" Target="https://www.notion.so/coderhouse/Repositorio-de-Contenidos-ba8d3057a1e34049944ee4ba3a575999" TargetMode="External"/><Relationship Id="rId12" Type="http://schemas.openxmlformats.org/officeDocument/2006/relationships/image" Target="../media/image96.png"/><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teloexplicocongatitos.com/_next/image?url=https%3A%2F%2Fdoomvault.nyc3.digitaloceanspaces.com%2Ftlecg%2Fbig%2Fprog02.jpg&amp;w=1200&amp;q=75" TargetMode="External"/><Relationship Id="rId9" Type="http://schemas.openxmlformats.org/officeDocument/2006/relationships/hyperlink" Target="https://developer.mozilla.org/es/docs/Web/JavaScript/Referencia/Sentencias/switch" TargetMode="External"/><Relationship Id="rId5" Type="http://schemas.openxmlformats.org/officeDocument/2006/relationships/hyperlink" Target="https://teloexplicocongatitos.com/_next/image?url=https%3A%2F%2Fdoomvault.nyc3.digitaloceanspaces.com%2Ftlecg%2Fbig%2Fprog03.jpg&amp;w=1200&amp;q=75" TargetMode="External"/><Relationship Id="rId6" Type="http://schemas.openxmlformats.org/officeDocument/2006/relationships/hyperlink" Target="https://teloexplicocongatitos.com/_next/image?url=https%3A%2F%2Fdoomvault.nyc3.digitaloceanspaces.com%2Ftlecg%2Fbig%2Fprog04.jpg&amp;w=1200&amp;q=75" TargetMode="External"/><Relationship Id="rId7" Type="http://schemas.openxmlformats.org/officeDocument/2006/relationships/hyperlink" Target="http://silentteacher.toxicode.fr/hourofcode" TargetMode="External"/><Relationship Id="rId8" Type="http://schemas.openxmlformats.org/officeDocument/2006/relationships/hyperlink" Target="https://developer.mozilla.org/es/docs/Web/JavaScript/Referencia/Sentencias/if...els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9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7"/>
          <p:cNvSpPr txBox="1"/>
          <p:nvPr/>
        </p:nvSpPr>
        <p:spPr>
          <a:xfrm>
            <a:off x="2259600" y="2252413"/>
            <a:ext cx="4624800" cy="117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¡LES DAMOS LA BIENVENIDA!</a:t>
            </a:r>
            <a:endParaRPr b="0" i="1" sz="4800" u="none" cap="none" strike="noStrike">
              <a:solidFill>
                <a:srgbClr val="E0FF00"/>
              </a:solidFill>
              <a:latin typeface="Anton"/>
              <a:ea typeface="Anton"/>
              <a:cs typeface="Anton"/>
              <a:sym typeface="Anton"/>
            </a:endParaRPr>
          </a:p>
        </p:txBody>
      </p:sp>
      <p:sp>
        <p:nvSpPr>
          <p:cNvPr id="105" name="Google Shape;105;p27"/>
          <p:cNvSpPr txBox="1"/>
          <p:nvPr/>
        </p:nvSpPr>
        <p:spPr>
          <a:xfrm>
            <a:off x="3071988" y="3725500"/>
            <a:ext cx="3000000" cy="56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E0FF00"/>
                </a:solidFill>
                <a:latin typeface="Helvetica Neue"/>
                <a:ea typeface="Helvetica Neue"/>
                <a:cs typeface="Helvetica Neue"/>
                <a:sym typeface="Helvetica Neue"/>
              </a:rPr>
              <a:t>¿Están listos?</a:t>
            </a:r>
            <a:endParaRPr b="0" i="0" sz="1400" u="none" cap="none" strike="noStrike">
              <a:solidFill>
                <a:srgbClr val="E0FF00"/>
              </a:solidFill>
              <a:latin typeface="Helvetica Neue"/>
              <a:ea typeface="Helvetica Neue"/>
              <a:cs typeface="Helvetica Neue"/>
              <a:sym typeface="Helvetica Neue"/>
            </a:endParaRPr>
          </a:p>
        </p:txBody>
      </p:sp>
      <p:pic>
        <p:nvPicPr>
          <p:cNvPr descr="Man Dancing on Apple iOS 12.2" id="106" name="Google Shape;106;p27"/>
          <p:cNvPicPr preferRelativeResize="0"/>
          <p:nvPr/>
        </p:nvPicPr>
        <p:blipFill rotWithShape="1">
          <a:blip r:embed="rId4">
            <a:alphaModFix/>
          </a:blip>
          <a:srcRect b="0" l="0" r="0" t="0"/>
          <a:stretch/>
        </p:blipFill>
        <p:spPr>
          <a:xfrm>
            <a:off x="3983400" y="631749"/>
            <a:ext cx="1177200" cy="117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6"/>
          <p:cNvSpPr txBox="1"/>
          <p:nvPr/>
        </p:nvSpPr>
        <p:spPr>
          <a:xfrm>
            <a:off x="369100" y="1666875"/>
            <a:ext cx="8565900" cy="299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Tienda de PC: 			</a:t>
            </a:r>
            <a:r>
              <a:rPr lang="en-GB" sz="1600" u="sng">
                <a:solidFill>
                  <a:schemeClr val="hlink"/>
                </a:solidFill>
                <a:latin typeface="Helvetica Neue"/>
                <a:ea typeface="Helvetica Neue"/>
                <a:cs typeface="Helvetica Neue"/>
                <a:sym typeface="Helvetica Neue"/>
                <a:hlinkClick r:id="rId3"/>
              </a:rPr>
              <a:t>https://bcoalova.github.io/CODER-js-Tienda/</a:t>
            </a:r>
            <a:endParaRPr sz="1600">
              <a:solidFill>
                <a:srgbClr val="333333"/>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Tienda de Bebidas: 		</a:t>
            </a:r>
            <a:r>
              <a:rPr lang="en-GB" sz="1600" u="sng">
                <a:solidFill>
                  <a:schemeClr val="hlink"/>
                </a:solidFill>
                <a:latin typeface="Helvetica Neue"/>
                <a:ea typeface="Helvetica Neue"/>
                <a:cs typeface="Helvetica Neue"/>
                <a:sym typeface="Helvetica Neue"/>
                <a:hlinkClick r:id="rId4"/>
              </a:rPr>
              <a:t>https://vanifederici.github.io/mono-galactico/</a:t>
            </a:r>
            <a:endParaRPr sz="1600">
              <a:solidFill>
                <a:srgbClr val="333333"/>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Conversor de divisas:  		</a:t>
            </a:r>
            <a:r>
              <a:rPr lang="en-GB" u="sng">
                <a:solidFill>
                  <a:schemeClr val="hlink"/>
                </a:solidFill>
                <a:latin typeface="Helvetica Neue"/>
                <a:ea typeface="Helvetica Neue"/>
                <a:cs typeface="Helvetica Neue"/>
                <a:sym typeface="Helvetica Neue"/>
                <a:hlinkClick r:id="rId5"/>
              </a:rPr>
              <a:t>https://conversor-de-monedas.000webhostapp.com/index.html</a:t>
            </a:r>
            <a:endParaRPr>
              <a:solidFill>
                <a:srgbClr val="333333"/>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Buscador de reservar:		</a:t>
            </a:r>
            <a:r>
              <a:rPr lang="en-GB" sz="1600" u="sng">
                <a:solidFill>
                  <a:schemeClr val="hlink"/>
                </a:solidFill>
                <a:latin typeface="Helvetica Neue"/>
                <a:ea typeface="Helvetica Neue"/>
                <a:cs typeface="Helvetica Neue"/>
                <a:sym typeface="Helvetica Neue"/>
                <a:hlinkClick r:id="rId6"/>
              </a:rPr>
              <a:t>https://antopr.github.io/Javascript-Coder/#</a:t>
            </a:r>
            <a:endParaRPr sz="1600">
              <a:solidFill>
                <a:srgbClr val="333333"/>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Simulador de préstamos:</a:t>
            </a:r>
            <a:r>
              <a:rPr lang="en-GB" sz="1600">
                <a:solidFill>
                  <a:srgbClr val="333333"/>
                </a:solidFill>
                <a:latin typeface="Helvetica Neue"/>
                <a:ea typeface="Helvetica Neue"/>
                <a:cs typeface="Helvetica Neue"/>
                <a:sym typeface="Helvetica Neue"/>
              </a:rPr>
              <a:t> 	</a:t>
            </a:r>
            <a:r>
              <a:rPr lang="en-GB" sz="1600" u="sng">
                <a:solidFill>
                  <a:schemeClr val="hlink"/>
                </a:solidFill>
                <a:latin typeface="Helvetica Neue"/>
                <a:ea typeface="Helvetica Neue"/>
                <a:cs typeface="Helvetica Neue"/>
                <a:sym typeface="Helvetica Neue"/>
                <a:hlinkClick r:id="rId7"/>
              </a:rPr>
              <a:t>https://mguidocaruso.github.io/AlPrestamo/</a:t>
            </a:r>
            <a:endParaRPr sz="1600">
              <a:solidFill>
                <a:srgbClr val="333333"/>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0" lvl="0" marL="0" marR="0" rtl="0" algn="l">
              <a:lnSpc>
                <a:spcPct val="115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a:ea typeface="Helvetica Neue"/>
                <a:cs typeface="Helvetica Neue"/>
                <a:sym typeface="Helvetica Neue"/>
              </a:rPr>
            </a:br>
            <a:endParaRPr b="0" i="0" sz="1400" u="none" cap="none" strike="noStrike">
              <a:solidFill>
                <a:srgbClr val="FFFFFF"/>
              </a:solidFill>
              <a:latin typeface="Helvetica Neue"/>
              <a:ea typeface="Helvetica Neue"/>
              <a:cs typeface="Helvetica Neue"/>
              <a:sym typeface="Helvetica Neue"/>
            </a:endParaRPr>
          </a:p>
        </p:txBody>
      </p:sp>
      <p:sp>
        <p:nvSpPr>
          <p:cNvPr id="183" name="Google Shape;183;p36"/>
          <p:cNvSpPr txBox="1"/>
          <p:nvPr>
            <p:ph type="ctrTitle"/>
          </p:nvPr>
        </p:nvSpPr>
        <p:spPr>
          <a:xfrm>
            <a:off x="1186650" y="862313"/>
            <a:ext cx="67707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600">
                <a:latin typeface="Anton"/>
                <a:ea typeface="Anton"/>
                <a:cs typeface="Anton"/>
                <a:sym typeface="Anton"/>
              </a:rPr>
              <a:t>PROYECTOS DE NUESTROS ESTUDIANTES</a:t>
            </a:r>
            <a:endParaRPr i="1" sz="3600">
              <a:latin typeface="Anton"/>
              <a:ea typeface="Anton"/>
              <a:cs typeface="Anton"/>
              <a:sym typeface="Anton"/>
            </a:endParaRPr>
          </a:p>
        </p:txBody>
      </p:sp>
      <p:pic>
        <p:nvPicPr>
          <p:cNvPr id="184" name="Google Shape;184;p36"/>
          <p:cNvPicPr preferRelativeResize="0"/>
          <p:nvPr/>
        </p:nvPicPr>
        <p:blipFill rotWithShape="1">
          <a:blip r:embed="rId8">
            <a:alphaModFix/>
          </a:blip>
          <a:srcRect b="0" l="0" r="0" t="0"/>
          <a:stretch/>
        </p:blipFill>
        <p:spPr>
          <a:xfrm>
            <a:off x="7567925" y="4659625"/>
            <a:ext cx="1186526" cy="330675"/>
          </a:xfrm>
          <a:prstGeom prst="rect">
            <a:avLst/>
          </a:prstGeom>
          <a:noFill/>
          <a:ln>
            <a:noFill/>
          </a:ln>
        </p:spPr>
      </p:pic>
      <p:pic>
        <p:nvPicPr>
          <p:cNvPr id="185" name="Google Shape;185;p36"/>
          <p:cNvPicPr preferRelativeResize="0"/>
          <p:nvPr/>
        </p:nvPicPr>
        <p:blipFill rotWithShape="1">
          <a:blip r:embed="rId9">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7" name="Shape 957"/>
        <p:cNvGrpSpPr/>
        <p:nvPr/>
      </p:nvGrpSpPr>
      <p:grpSpPr>
        <a:xfrm>
          <a:off x="0" y="0"/>
          <a:ext cx="0" cy="0"/>
          <a:chOff x="0" y="0"/>
          <a:chExt cx="0" cy="0"/>
        </a:xfrm>
      </p:grpSpPr>
      <p:sp>
        <p:nvSpPr>
          <p:cNvPr id="958" name="Google Shape;958;p12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959" name="Google Shape;959;p12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63" name="Shape 963"/>
        <p:cNvGrpSpPr/>
        <p:nvPr/>
      </p:nvGrpSpPr>
      <p:grpSpPr>
        <a:xfrm>
          <a:off x="0" y="0"/>
          <a:ext cx="0" cy="0"/>
          <a:chOff x="0" y="0"/>
          <a:chExt cx="0" cy="0"/>
        </a:xfrm>
      </p:grpSpPr>
      <p:sp>
        <p:nvSpPr>
          <p:cNvPr id="964" name="Google Shape;964;p1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965" name="Google Shape;965;p1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aphicFrame>
        <p:nvGraphicFramePr>
          <p:cNvPr id="190" name="Google Shape;190;p37"/>
          <p:cNvGraphicFramePr/>
          <p:nvPr/>
        </p:nvGraphicFramePr>
        <p:xfrm>
          <a:off x="338650" y="607775"/>
          <a:ext cx="3000000" cy="3000000"/>
        </p:xfrm>
        <a:graphic>
          <a:graphicData uri="http://schemas.openxmlformats.org/drawingml/2006/table">
            <a:tbl>
              <a:tblPr>
                <a:noFill/>
                <a:tableStyleId>{6C05C2EE-0A46-4D3A-A951-2833BE44185B}</a:tableStyleId>
              </a:tblPr>
              <a:tblGrid>
                <a:gridCol w="1713375"/>
                <a:gridCol w="3547575"/>
                <a:gridCol w="1625500"/>
              </a:tblGrid>
              <a:tr h="100000">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ENTREGA</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REQUISITO</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1" lang="en-GB" sz="1800" u="none" cap="none" strike="noStrike">
                          <a:latin typeface="Anton"/>
                          <a:ea typeface="Anton"/>
                          <a:cs typeface="Anton"/>
                          <a:sym typeface="Anton"/>
                        </a:rPr>
                        <a:t>FECHA</a:t>
                      </a:r>
                      <a:endParaRPr i="1" sz="1800" u="none" cap="none" strike="noStrike">
                        <a:latin typeface="Anton"/>
                        <a:ea typeface="Anton"/>
                        <a:cs typeface="Anton"/>
                        <a:sym typeface="Anto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EFF41"/>
                    </a:solidFill>
                  </a:tcPr>
                </a:tc>
              </a:tr>
              <a:tr h="609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1°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GB" sz="1300">
                          <a:latin typeface="Helvetica Neue"/>
                          <a:ea typeface="Helvetica Neue"/>
                          <a:cs typeface="Helvetica Neue"/>
                          <a:sym typeface="Helvetica Neue"/>
                        </a:rPr>
                        <a:t>Estructura HTML y CSS del proyecto. Variables de JS necesarias. Objetos de JS.</a:t>
                      </a:r>
                      <a:endParaRPr sz="1300">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Clase N° 6</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9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2°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Agregar uso de JSON y Storage. DOM y eventos del usuario.</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10</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58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3° entrega</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Incorporar JQuery para controlar elementos. Sumar efectos y animaciones. Optimizar diseño HTML y CSS</a:t>
                      </a:r>
                      <a:endParaRPr sz="13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300"/>
                        <a:buFont typeface="Arial"/>
                        <a:buNone/>
                      </a:pPr>
                      <a:r>
                        <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a:t>
                      </a:r>
                      <a:r>
                        <a:rPr b="1" lang="en-GB" sz="1300">
                          <a:solidFill>
                            <a:schemeClr val="dk1"/>
                          </a:solidFill>
                          <a:latin typeface="Helvetica Neue"/>
                          <a:ea typeface="Helvetica Neue"/>
                          <a:cs typeface="Helvetica Neue"/>
                          <a:sym typeface="Helvetica Neue"/>
                        </a:rPr>
                        <a:t>4</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8725">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Helvetica Neue"/>
                          <a:ea typeface="Helvetica Neue"/>
                          <a:cs typeface="Helvetica Neue"/>
                          <a:sym typeface="Helvetica Neue"/>
                        </a:rPr>
                        <a:t>Proyecto Final </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lang="en-GB" sz="1300">
                          <a:solidFill>
                            <a:schemeClr val="dk1"/>
                          </a:solidFill>
                          <a:latin typeface="Helvetica Neue"/>
                          <a:ea typeface="Helvetica Neue"/>
                          <a:cs typeface="Helvetica Neue"/>
                          <a:sym typeface="Helvetica Neue"/>
                        </a:rPr>
                        <a:t>Simulador final funcionando en un archivo HTML con sus archivos JS complementarios.</a:t>
                      </a:r>
                      <a:endParaRPr sz="13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100"/>
                        <a:buFont typeface="Arial"/>
                        <a:buNone/>
                      </a:pPr>
                      <a:r>
                        <a:t/>
                      </a:r>
                      <a:endParaRPr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100"/>
                        <a:buFont typeface="Arial"/>
                        <a:buNone/>
                      </a:pPr>
                      <a:r>
                        <a:rPr b="1" lang="en-GB" sz="1300" u="none" cap="none" strike="noStrike">
                          <a:solidFill>
                            <a:schemeClr val="dk1"/>
                          </a:solidFill>
                          <a:latin typeface="Helvetica Neue"/>
                          <a:ea typeface="Helvetica Neue"/>
                          <a:cs typeface="Helvetica Neue"/>
                          <a:sym typeface="Helvetica Neue"/>
                        </a:rPr>
                        <a:t>Clase N° 16</a:t>
                      </a:r>
                      <a:endParaRPr b="1" sz="1300" u="none" cap="none" strike="noStrike">
                        <a:latin typeface="Helvetica Neue"/>
                        <a:ea typeface="Helvetica Neue"/>
                        <a:cs typeface="Helvetica Neue"/>
                        <a:sym typeface="Helvetica Neu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bl>
          </a:graphicData>
        </a:graphic>
      </p:graphicFrame>
      <p:pic>
        <p:nvPicPr>
          <p:cNvPr id="191" name="Google Shape;191;p37"/>
          <p:cNvPicPr preferRelativeResize="0"/>
          <p:nvPr/>
        </p:nvPicPr>
        <p:blipFill rotWithShape="1">
          <a:blip r:embed="rId3">
            <a:alphaModFix/>
          </a:blip>
          <a:srcRect b="0" l="0" r="0" t="0"/>
          <a:stretch/>
        </p:blipFill>
        <p:spPr>
          <a:xfrm>
            <a:off x="7300750" y="222475"/>
            <a:ext cx="1634174" cy="639850"/>
          </a:xfrm>
          <a:prstGeom prst="rect">
            <a:avLst/>
          </a:prstGeom>
          <a:noFill/>
          <a:ln>
            <a:noFill/>
          </a:ln>
        </p:spPr>
      </p:pic>
      <p:pic>
        <p:nvPicPr>
          <p:cNvPr id="192" name="Google Shape;192;p3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96" name="Shape 196"/>
        <p:cNvGrpSpPr/>
        <p:nvPr/>
      </p:nvGrpSpPr>
      <p:grpSpPr>
        <a:xfrm>
          <a:off x="0" y="0"/>
          <a:ext cx="0" cy="0"/>
          <a:chOff x="0" y="0"/>
          <a:chExt cx="0" cy="0"/>
        </a:xfrm>
      </p:grpSpPr>
      <p:sp>
        <p:nvSpPr>
          <p:cNvPr id="197" name="Google Shape;197;p3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a:ea typeface="Lato"/>
              <a:cs typeface="Lato"/>
              <a:sym typeface="Lato"/>
            </a:endParaRPr>
          </a:p>
        </p:txBody>
      </p:sp>
      <p:sp>
        <p:nvSpPr>
          <p:cNvPr id="198" name="Google Shape;198;p38"/>
          <p:cNvSpPr txBox="1"/>
          <p:nvPr/>
        </p:nvSpPr>
        <p:spPr>
          <a:xfrm>
            <a:off x="1996050" y="533750"/>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000000"/>
                </a:solidFill>
                <a:latin typeface="Anton"/>
                <a:ea typeface="Anton"/>
                <a:cs typeface="Anton"/>
                <a:sym typeface="Anton"/>
              </a:rPr>
              <a:t>¡IMPORTANTE!</a:t>
            </a:r>
            <a:endParaRPr b="0" i="1" sz="4000" u="none" cap="none" strike="noStrike">
              <a:solidFill>
                <a:srgbClr val="000000"/>
              </a:solidFill>
              <a:latin typeface="Anton"/>
              <a:ea typeface="Anton"/>
              <a:cs typeface="Anton"/>
              <a:sym typeface="Anton"/>
            </a:endParaRPr>
          </a:p>
        </p:txBody>
      </p:sp>
      <p:sp>
        <p:nvSpPr>
          <p:cNvPr id="199" name="Google Shape;199;p38"/>
          <p:cNvSpPr txBox="1"/>
          <p:nvPr/>
        </p:nvSpPr>
        <p:spPr>
          <a:xfrm>
            <a:off x="1130675" y="1522850"/>
            <a:ext cx="7257900" cy="1099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2000" u="none" cap="none" strike="noStrike">
                <a:solidFill>
                  <a:srgbClr val="000000"/>
                </a:solidFill>
                <a:latin typeface="Helvetica Neue"/>
                <a:ea typeface="Helvetica Neue"/>
                <a:cs typeface="Helvetica Neue"/>
                <a:sym typeface="Helvetica Neue"/>
              </a:rPr>
              <a:t>Los desafíos y entregas de proyecto se deben cargar hasta siete días después de finalizada la clase. Te sugerimos llevarlos al día. </a:t>
            </a:r>
            <a:endParaRPr b="0" i="0" sz="2000" u="none" cap="none" strike="noStrike">
              <a:solidFill>
                <a:srgbClr val="000000"/>
              </a:solidFill>
              <a:latin typeface="Helvetica Neue"/>
              <a:ea typeface="Helvetica Neue"/>
              <a:cs typeface="Helvetica Neue"/>
              <a:sym typeface="Helvetica Neue"/>
            </a:endParaRPr>
          </a:p>
        </p:txBody>
      </p:sp>
      <p:pic>
        <p:nvPicPr>
          <p:cNvPr id="200" name="Google Shape;200;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1" name="Google Shape;201;p38"/>
          <p:cNvPicPr preferRelativeResize="0"/>
          <p:nvPr/>
        </p:nvPicPr>
        <p:blipFill rotWithShape="1">
          <a:blip r:embed="rId4">
            <a:alphaModFix/>
          </a:blip>
          <a:srcRect b="0" l="0" r="0" t="0"/>
          <a:stretch/>
        </p:blipFill>
        <p:spPr>
          <a:xfrm>
            <a:off x="1004550" y="2622357"/>
            <a:ext cx="7287301" cy="1575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3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CONCEPTOS GENERALES: SINTAXIS Y VARIABLES </a:t>
            </a:r>
            <a:endParaRPr b="0" i="1" sz="3600" u="none" cap="none" strike="noStrike">
              <a:solidFill>
                <a:srgbClr val="121212"/>
              </a:solidFill>
              <a:latin typeface="Anton"/>
              <a:ea typeface="Anton"/>
              <a:cs typeface="Anton"/>
              <a:sym typeface="Anton"/>
            </a:endParaRPr>
          </a:p>
        </p:txBody>
      </p:sp>
      <p:sp>
        <p:nvSpPr>
          <p:cNvPr id="207" name="Google Shape;207;p3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208" name="Google Shape;208;p39"/>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1</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JAVASCRIPT</a:t>
            </a:r>
            <a:endParaRPr b="0" i="0" sz="1400" u="none" cap="none" strike="noStrike">
              <a:solidFill>
                <a:srgbClr val="121212"/>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12" name="Shape 212"/>
        <p:cNvGrpSpPr/>
        <p:nvPr/>
      </p:nvGrpSpPr>
      <p:grpSpPr>
        <a:xfrm>
          <a:off x="0" y="0"/>
          <a:ext cx="0" cy="0"/>
          <a:chOff x="0" y="0"/>
          <a:chExt cx="0" cy="0"/>
        </a:xfrm>
      </p:grpSpPr>
      <p:sp>
        <p:nvSpPr>
          <p:cNvPr id="213" name="Google Shape;213;p4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Reconocer qué es </a:t>
            </a:r>
            <a:r>
              <a:rPr lang="en-GB" sz="1800">
                <a:latin typeface="Helvetica Neue"/>
                <a:ea typeface="Helvetica Neue"/>
                <a:cs typeface="Helvetica Neue"/>
                <a:sym typeface="Helvetica Neue"/>
              </a:rPr>
              <a:t>un algoritmo, elementos de entrada, salida y proceso.</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Aprender qué es una variable y cómo declararla.</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Indagar cómo asignar y cambiar el valor de una variable.</a:t>
            </a:r>
            <a:endParaRPr sz="1800">
              <a:latin typeface="Helvetica Neue"/>
              <a:ea typeface="Helvetica Neue"/>
              <a:cs typeface="Helvetica Neue"/>
              <a:sym typeface="Helvetica Neue"/>
            </a:endParaRPr>
          </a:p>
        </p:txBody>
      </p:sp>
      <p:pic>
        <p:nvPicPr>
          <p:cNvPr id="214" name="Google Shape;214;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5" name="Google Shape;215;p4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216" name="Google Shape;216;p4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Parsear: </a:t>
            </a:r>
            <a:r>
              <a:rPr lang="en-GB">
                <a:solidFill>
                  <a:schemeClr val="dk1"/>
                </a:solidFill>
                <a:latin typeface="Helvetica Neue"/>
                <a:ea typeface="Helvetica Neue"/>
                <a:cs typeface="Helvetica Neue"/>
                <a:sym typeface="Helvetica Neue"/>
              </a:rPr>
              <a:t>es una palabra devengada del inglés "parse". Refiere en programación, a una actividad que consiste en el análisis de texto para determinar si cumple o no reglas o patrones y en base a esto tomar alguna determinación.</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Script</a:t>
            </a:r>
            <a:r>
              <a:rPr lang="en-GB">
                <a:solidFill>
                  <a:schemeClr val="dk1"/>
                </a:solidFill>
                <a:latin typeface="Helvetica Neue"/>
                <a:ea typeface="Helvetica Neue"/>
                <a:cs typeface="Helvetica Neue"/>
                <a:sym typeface="Helvetica Neue"/>
              </a:rPr>
              <a:t>: un script es una secuencia de instrucciones que realizan una o más tareas.</a:t>
            </a:r>
            <a:endParaRPr>
              <a:solidFill>
                <a:schemeClr val="dk1"/>
              </a:solidFill>
              <a:latin typeface="Helvetica Neue"/>
              <a:ea typeface="Helvetica Neue"/>
              <a:cs typeface="Helvetica Neue"/>
              <a:sym typeface="Helvetica Neue"/>
            </a:endParaRPr>
          </a:p>
        </p:txBody>
      </p:sp>
      <p:sp>
        <p:nvSpPr>
          <p:cNvPr id="222" name="Google Shape;222;p41"/>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t/>
            </a:r>
            <a:endParaRPr i="1" sz="2000">
              <a:latin typeface="Anton"/>
              <a:ea typeface="Anton"/>
              <a:cs typeface="Anton"/>
              <a:sym typeface="Anton"/>
            </a:endParaRPr>
          </a:p>
        </p:txBody>
      </p:sp>
      <p:pic>
        <p:nvPicPr>
          <p:cNvPr id="223" name="Google Shape;22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27" name="Shape 227"/>
        <p:cNvGrpSpPr/>
        <p:nvPr/>
      </p:nvGrpSpPr>
      <p:grpSpPr>
        <a:xfrm>
          <a:off x="0" y="0"/>
          <a:ext cx="0" cy="0"/>
          <a:chOff x="0" y="0"/>
          <a:chExt cx="0" cy="0"/>
        </a:xfrm>
      </p:grpSpPr>
      <p:sp>
        <p:nvSpPr>
          <p:cNvPr id="228" name="Google Shape;228;p4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229" name="Google Shape;22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43"/>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a:t>
            </a:r>
            <a:endParaRPr i="1" sz="2000">
              <a:latin typeface="Anton"/>
              <a:ea typeface="Anton"/>
              <a:cs typeface="Anton"/>
              <a:sym typeface="Anton"/>
            </a:endParaRPr>
          </a:p>
        </p:txBody>
      </p:sp>
      <p:pic>
        <p:nvPicPr>
          <p:cNvPr id="235" name="Google Shape;23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6" name="Google Shape;236;p43"/>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237" name="Google Shape;237;p43"/>
          <p:cNvSpPr/>
          <p:nvPr/>
        </p:nvSpPr>
        <p:spPr>
          <a:xfrm>
            <a:off x="618500" y="1820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Sintaxis y código</a:t>
            </a:r>
            <a:endParaRPr sz="1300">
              <a:solidFill>
                <a:srgbClr val="FFFFFF"/>
              </a:solidFill>
              <a:latin typeface="Helvetica Neue"/>
              <a:ea typeface="Helvetica Neue"/>
              <a:cs typeface="Helvetica Neue"/>
              <a:sym typeface="Helvetica Neue"/>
            </a:endParaRPr>
          </a:p>
        </p:txBody>
      </p:sp>
      <p:sp>
        <p:nvSpPr>
          <p:cNvPr id="238" name="Google Shape;238;p43"/>
          <p:cNvSpPr/>
          <p:nvPr/>
        </p:nvSpPr>
        <p:spPr>
          <a:xfrm>
            <a:off x="618500" y="771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JavaScript</a:t>
            </a:r>
            <a:endParaRPr b="0" i="0" sz="1300" u="none" cap="none" strike="noStrike">
              <a:solidFill>
                <a:srgbClr val="FFFFFF"/>
              </a:solidFill>
              <a:latin typeface="Helvetica Neue"/>
              <a:ea typeface="Helvetica Neue"/>
              <a:cs typeface="Helvetica Neue"/>
              <a:sym typeface="Helvetica Neue"/>
            </a:endParaRPr>
          </a:p>
        </p:txBody>
      </p:sp>
      <p:cxnSp>
        <p:nvCxnSpPr>
          <p:cNvPr id="239" name="Google Shape;239;p43"/>
          <p:cNvCxnSpPr/>
          <p:nvPr/>
        </p:nvCxnSpPr>
        <p:spPr>
          <a:xfrm>
            <a:off x="2071525" y="1089675"/>
            <a:ext cx="664500" cy="0"/>
          </a:xfrm>
          <a:prstGeom prst="straightConnector1">
            <a:avLst/>
          </a:prstGeom>
          <a:noFill/>
          <a:ln cap="flat" cmpd="sng" w="9525">
            <a:solidFill>
              <a:srgbClr val="B7B7B7"/>
            </a:solidFill>
            <a:prstDash val="solid"/>
            <a:round/>
            <a:headEnd len="med" w="med" type="oval"/>
            <a:tailEnd len="med" w="med" type="oval"/>
          </a:ln>
        </p:spPr>
      </p:cxnSp>
      <p:sp>
        <p:nvSpPr>
          <p:cNvPr id="240" name="Google Shape;240;p43"/>
          <p:cNvSpPr/>
          <p:nvPr/>
        </p:nvSpPr>
        <p:spPr>
          <a:xfrm>
            <a:off x="2736150" y="87082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Fundamentos</a:t>
            </a:r>
            <a:endParaRPr b="0" i="0" sz="1300" u="none" cap="none" strike="noStrike">
              <a:solidFill>
                <a:srgbClr val="222222"/>
              </a:solidFill>
              <a:latin typeface="Helvetica Neue"/>
              <a:ea typeface="Helvetica Neue"/>
              <a:cs typeface="Helvetica Neue"/>
              <a:sym typeface="Helvetica Neue"/>
            </a:endParaRPr>
          </a:p>
        </p:txBody>
      </p:sp>
      <p:sp>
        <p:nvSpPr>
          <p:cNvPr id="241" name="Google Shape;241;p43"/>
          <p:cNvSpPr/>
          <p:nvPr/>
        </p:nvSpPr>
        <p:spPr>
          <a:xfrm>
            <a:off x="4938400" y="188017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Escritura y sintaxis</a:t>
            </a:r>
            <a:endParaRPr sz="1300">
              <a:solidFill>
                <a:srgbClr val="222222"/>
              </a:solidFill>
              <a:latin typeface="Helvetica Neue"/>
              <a:ea typeface="Helvetica Neue"/>
              <a:cs typeface="Helvetica Neue"/>
              <a:sym typeface="Helvetica Neue"/>
            </a:endParaRPr>
          </a:p>
        </p:txBody>
      </p:sp>
      <p:cxnSp>
        <p:nvCxnSpPr>
          <p:cNvPr id="242" name="Google Shape;242;p43"/>
          <p:cNvCxnSpPr/>
          <p:nvPr/>
        </p:nvCxnSpPr>
        <p:spPr>
          <a:xfrm>
            <a:off x="1344950" y="1374378"/>
            <a:ext cx="0" cy="446100"/>
          </a:xfrm>
          <a:prstGeom prst="straightConnector1">
            <a:avLst/>
          </a:prstGeom>
          <a:noFill/>
          <a:ln cap="flat" cmpd="sng" w="9525">
            <a:solidFill>
              <a:srgbClr val="B7B7B7"/>
            </a:solidFill>
            <a:prstDash val="solid"/>
            <a:round/>
            <a:headEnd len="med" w="med" type="oval"/>
            <a:tailEnd len="med" w="med" type="oval"/>
          </a:ln>
        </p:spPr>
      </p:cxnSp>
      <p:sp>
        <p:nvSpPr>
          <p:cNvPr id="243" name="Google Shape;243;p43"/>
          <p:cNvSpPr/>
          <p:nvPr/>
        </p:nvSpPr>
        <p:spPr>
          <a:xfrm>
            <a:off x="2736150" y="1880175"/>
            <a:ext cx="16341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Código JavaScript</a:t>
            </a:r>
            <a:endParaRPr sz="1300">
              <a:solidFill>
                <a:srgbClr val="222222"/>
              </a:solidFill>
              <a:latin typeface="Helvetica Neue"/>
              <a:ea typeface="Helvetica Neue"/>
              <a:cs typeface="Helvetica Neue"/>
              <a:sym typeface="Helvetica Neue"/>
            </a:endParaRPr>
          </a:p>
        </p:txBody>
      </p:sp>
      <p:cxnSp>
        <p:nvCxnSpPr>
          <p:cNvPr id="244" name="Google Shape;244;p43"/>
          <p:cNvCxnSpPr/>
          <p:nvPr/>
        </p:nvCxnSpPr>
        <p:spPr>
          <a:xfrm>
            <a:off x="2071525" y="2121675"/>
            <a:ext cx="664500" cy="0"/>
          </a:xfrm>
          <a:prstGeom prst="straightConnector1">
            <a:avLst/>
          </a:prstGeom>
          <a:noFill/>
          <a:ln cap="flat" cmpd="sng" w="9525">
            <a:solidFill>
              <a:srgbClr val="B7B7B7"/>
            </a:solidFill>
            <a:prstDash val="solid"/>
            <a:round/>
            <a:headEnd len="med" w="med" type="oval"/>
            <a:tailEnd len="med" w="med" type="oval"/>
          </a:ln>
        </p:spPr>
      </p:cxnSp>
      <p:cxnSp>
        <p:nvCxnSpPr>
          <p:cNvPr id="245" name="Google Shape;245;p43"/>
          <p:cNvCxnSpPr/>
          <p:nvPr/>
        </p:nvCxnSpPr>
        <p:spPr>
          <a:xfrm>
            <a:off x="4284750" y="2121675"/>
            <a:ext cx="664500" cy="0"/>
          </a:xfrm>
          <a:prstGeom prst="straightConnector1">
            <a:avLst/>
          </a:prstGeom>
          <a:noFill/>
          <a:ln cap="flat" cmpd="sng" w="9525">
            <a:solidFill>
              <a:srgbClr val="B7B7B7"/>
            </a:solidFill>
            <a:prstDash val="solid"/>
            <a:round/>
            <a:headEnd len="med" w="med" type="oval"/>
            <a:tailEnd len="med" w="med" type="oval"/>
          </a:ln>
        </p:spPr>
      </p:cxnSp>
      <p:sp>
        <p:nvSpPr>
          <p:cNvPr id="246" name="Google Shape;246;p43"/>
          <p:cNvSpPr/>
          <p:nvPr/>
        </p:nvSpPr>
        <p:spPr>
          <a:xfrm>
            <a:off x="570713" y="289042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Variables y valores</a:t>
            </a:r>
            <a:endParaRPr sz="1100">
              <a:solidFill>
                <a:srgbClr val="FFFFFF"/>
              </a:solidFill>
              <a:latin typeface="Helvetica Neue"/>
              <a:ea typeface="Helvetica Neue"/>
              <a:cs typeface="Helvetica Neue"/>
              <a:sym typeface="Helvetica Neue"/>
            </a:endParaRPr>
          </a:p>
        </p:txBody>
      </p:sp>
      <p:sp>
        <p:nvSpPr>
          <p:cNvPr id="247" name="Google Shape;247;p43"/>
          <p:cNvSpPr/>
          <p:nvPr/>
        </p:nvSpPr>
        <p:spPr>
          <a:xfrm>
            <a:off x="2688251" y="2950125"/>
            <a:ext cx="16341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Definiciones</a:t>
            </a:r>
            <a:endParaRPr sz="1300">
              <a:solidFill>
                <a:srgbClr val="222222"/>
              </a:solidFill>
              <a:latin typeface="Helvetica Neue"/>
              <a:ea typeface="Helvetica Neue"/>
              <a:cs typeface="Helvetica Neue"/>
              <a:sym typeface="Helvetica Neue"/>
            </a:endParaRPr>
          </a:p>
        </p:txBody>
      </p:sp>
      <p:cxnSp>
        <p:nvCxnSpPr>
          <p:cNvPr id="248" name="Google Shape;248;p43"/>
          <p:cNvCxnSpPr/>
          <p:nvPr/>
        </p:nvCxnSpPr>
        <p:spPr>
          <a:xfrm>
            <a:off x="2023613" y="3191625"/>
            <a:ext cx="664500" cy="0"/>
          </a:xfrm>
          <a:prstGeom prst="straightConnector1">
            <a:avLst/>
          </a:prstGeom>
          <a:noFill/>
          <a:ln cap="flat" cmpd="sng" w="9525">
            <a:solidFill>
              <a:srgbClr val="B7B7B7"/>
            </a:solidFill>
            <a:prstDash val="solid"/>
            <a:round/>
            <a:headEnd len="med" w="med" type="oval"/>
            <a:tailEnd len="med" w="med" type="oval"/>
          </a:ln>
        </p:spPr>
      </p:cxnSp>
      <p:sp>
        <p:nvSpPr>
          <p:cNvPr id="249" name="Google Shape;249;p43"/>
          <p:cNvSpPr/>
          <p:nvPr/>
        </p:nvSpPr>
        <p:spPr>
          <a:xfrm>
            <a:off x="618500" y="39603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FFFFFF"/>
                </a:solidFill>
                <a:latin typeface="Helvetica Neue"/>
                <a:ea typeface="Helvetica Neue"/>
                <a:cs typeface="Helvetica Neue"/>
                <a:sym typeface="Helvetica Neue"/>
              </a:rPr>
              <a:t>Prompt, consola y alert</a:t>
            </a:r>
            <a:endParaRPr sz="1100">
              <a:solidFill>
                <a:srgbClr val="FFFFFF"/>
              </a:solidFill>
              <a:latin typeface="Helvetica Neue"/>
              <a:ea typeface="Helvetica Neue"/>
              <a:cs typeface="Helvetica Neue"/>
              <a:sym typeface="Helvetica Neue"/>
            </a:endParaRPr>
          </a:p>
        </p:txBody>
      </p:sp>
      <p:cxnSp>
        <p:nvCxnSpPr>
          <p:cNvPr id="250" name="Google Shape;250;p43"/>
          <p:cNvCxnSpPr/>
          <p:nvPr/>
        </p:nvCxnSpPr>
        <p:spPr>
          <a:xfrm>
            <a:off x="1344950" y="2422878"/>
            <a:ext cx="0" cy="446100"/>
          </a:xfrm>
          <a:prstGeom prst="straightConnector1">
            <a:avLst/>
          </a:prstGeom>
          <a:noFill/>
          <a:ln cap="flat" cmpd="sng" w="9525">
            <a:solidFill>
              <a:srgbClr val="B7B7B7"/>
            </a:solidFill>
            <a:prstDash val="solid"/>
            <a:round/>
            <a:headEnd len="med" w="med" type="oval"/>
            <a:tailEnd len="med" w="med" type="oval"/>
          </a:ln>
        </p:spPr>
      </p:cxnSp>
      <p:cxnSp>
        <p:nvCxnSpPr>
          <p:cNvPr id="251" name="Google Shape;251;p43"/>
          <p:cNvCxnSpPr/>
          <p:nvPr/>
        </p:nvCxnSpPr>
        <p:spPr>
          <a:xfrm>
            <a:off x="1344950" y="3492828"/>
            <a:ext cx="0" cy="446100"/>
          </a:xfrm>
          <a:prstGeom prst="straightConnector1">
            <a:avLst/>
          </a:prstGeom>
          <a:noFill/>
          <a:ln cap="flat" cmpd="sng" w="9525">
            <a:solidFill>
              <a:srgbClr val="B7B7B7"/>
            </a:solidFill>
            <a:prstDash val="solid"/>
            <a:round/>
            <a:headEnd len="med" w="med" type="oval"/>
            <a:tailEnd len="med" w="med" type="oval"/>
          </a:ln>
        </p:spPr>
      </p:cxnSp>
      <p:cxnSp>
        <p:nvCxnSpPr>
          <p:cNvPr id="252" name="Google Shape;252;p43"/>
          <p:cNvCxnSpPr/>
          <p:nvPr/>
        </p:nvCxnSpPr>
        <p:spPr>
          <a:xfrm>
            <a:off x="2071525" y="4273750"/>
            <a:ext cx="958200" cy="0"/>
          </a:xfrm>
          <a:prstGeom prst="straightConnector1">
            <a:avLst/>
          </a:prstGeom>
          <a:noFill/>
          <a:ln cap="flat" cmpd="sng" w="9525">
            <a:solidFill>
              <a:srgbClr val="B7B7B7"/>
            </a:solidFill>
            <a:prstDash val="solid"/>
            <a:round/>
            <a:headEnd len="med" w="med" type="oval"/>
            <a:tailEnd len="med" w="med" type="oval"/>
          </a:ln>
        </p:spPr>
      </p:cxnSp>
      <p:sp>
        <p:nvSpPr>
          <p:cNvPr id="253" name="Google Shape;253;p43"/>
          <p:cNvSpPr/>
          <p:nvPr/>
        </p:nvSpPr>
        <p:spPr>
          <a:xfrm>
            <a:off x="3029850" y="3938913"/>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¿Qué son?</a:t>
            </a:r>
            <a:endParaRPr sz="1300">
              <a:solidFill>
                <a:srgbClr val="222222"/>
              </a:solidFill>
              <a:latin typeface="Helvetica Neue"/>
              <a:ea typeface="Helvetica Neue"/>
              <a:cs typeface="Helvetica Neue"/>
              <a:sym typeface="Helvetica Neue"/>
            </a:endParaRPr>
          </a:p>
        </p:txBody>
      </p:sp>
      <p:cxnSp>
        <p:nvCxnSpPr>
          <p:cNvPr id="254" name="Google Shape;254;p43"/>
          <p:cNvCxnSpPr/>
          <p:nvPr/>
        </p:nvCxnSpPr>
        <p:spPr>
          <a:xfrm>
            <a:off x="2071525" y="4273750"/>
            <a:ext cx="958200" cy="430800"/>
          </a:xfrm>
          <a:prstGeom prst="bentConnector3">
            <a:avLst>
              <a:gd fmla="val 50000" name="adj1"/>
            </a:avLst>
          </a:prstGeom>
          <a:noFill/>
          <a:ln cap="flat" cmpd="sng" w="9525">
            <a:solidFill>
              <a:srgbClr val="B7B7B7"/>
            </a:solidFill>
            <a:prstDash val="solid"/>
            <a:round/>
            <a:headEnd len="sm" w="sm" type="none"/>
            <a:tailEnd len="med" w="med" type="oval"/>
          </a:ln>
        </p:spPr>
      </p:cxnSp>
      <p:sp>
        <p:nvSpPr>
          <p:cNvPr id="255" name="Google Shape;255;p43"/>
          <p:cNvSpPr/>
          <p:nvPr/>
        </p:nvSpPr>
        <p:spPr>
          <a:xfrm>
            <a:off x="3029850" y="4541300"/>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Algoritmo</a:t>
            </a:r>
            <a:endParaRPr sz="1300">
              <a:solidFill>
                <a:srgbClr val="222222"/>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9" name="Shape 259"/>
        <p:cNvGrpSpPr/>
        <p:nvPr/>
      </p:nvGrpSpPr>
      <p:grpSpPr>
        <a:xfrm>
          <a:off x="0" y="0"/>
          <a:ext cx="0" cy="0"/>
          <a:chOff x="0" y="0"/>
          <a:chExt cx="0" cy="0"/>
        </a:xfrm>
      </p:grpSpPr>
      <p:sp>
        <p:nvSpPr>
          <p:cNvPr id="260" name="Google Shape;260;p44"/>
          <p:cNvSpPr/>
          <p:nvPr/>
        </p:nvSpPr>
        <p:spPr>
          <a:xfrm>
            <a:off x="12088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1" name="Google Shape;26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2" name="Google Shape;262;p44"/>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4"/>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sp>
        <p:nvSpPr>
          <p:cNvPr id="264" name="Google Shape;264;p44"/>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n-GB" sz="1200">
                <a:latin typeface="Helvetica Neue"/>
                <a:ea typeface="Helvetica Neue"/>
                <a:cs typeface="Helvetica Neue"/>
                <a:sym typeface="Helvetica Neue"/>
              </a:rPr>
              <a:t>Control de flujos</a:t>
            </a:r>
            <a:endParaRPr b="1" i="0" sz="1200" u="none" cap="none" strike="noStrike">
              <a:solidFill>
                <a:srgbClr val="000000"/>
              </a:solidFill>
              <a:latin typeface="Helvetica Neue"/>
              <a:ea typeface="Helvetica Neue"/>
              <a:cs typeface="Helvetica Neue"/>
              <a:sym typeface="Helvetica Neue"/>
            </a:endParaRPr>
          </a:p>
        </p:txBody>
      </p:sp>
      <p:cxnSp>
        <p:nvCxnSpPr>
          <p:cNvPr id="265" name="Google Shape;265;p44"/>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66" name="Google Shape;266;p44"/>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67" name="Google Shape;267;p44"/>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68" name="Google Shape;268;p44"/>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69" name="Google Shape;269;p44"/>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70" name="Google Shape;270;p44"/>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4"/>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4"/>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a:t>
            </a:r>
            <a:endParaRPr b="0" i="0" sz="1400" u="none" cap="none" strike="noStrike">
              <a:solidFill>
                <a:srgbClr val="000000"/>
              </a:solidFill>
              <a:latin typeface="Helvetica Neue"/>
              <a:ea typeface="Helvetica Neue"/>
              <a:cs typeface="Helvetica Neue"/>
              <a:sym typeface="Helvetica Neue"/>
            </a:endParaRPr>
          </a:p>
        </p:txBody>
      </p:sp>
      <p:sp>
        <p:nvSpPr>
          <p:cNvPr id="273" name="Google Shape;273;p44"/>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Conceptos generales: sintaxis y variables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74" name="Google Shape;274;p44"/>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75" name="Google Shape;275;p44"/>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76" name="Google Shape;276;p44"/>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77" name="Google Shape;277;p44"/>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78" name="Google Shape;278;p44"/>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79" name="Google Shape;279;p44"/>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4"/>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4"/>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282" name="Google Shape;282;p44"/>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Funciones básicas + Ciclos/Iteraciones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83" name="Google Shape;283;p44"/>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84" name="Google Shape;284;p44"/>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85" name="Google Shape;285;p44"/>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86" name="Google Shape;286;p44"/>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87" name="Google Shape;287;p44"/>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88" name="Google Shape;288;p44"/>
          <p:cNvSpPr txBox="1"/>
          <p:nvPr/>
        </p:nvSpPr>
        <p:spPr>
          <a:xfrm>
            <a:off x="4086188" y="29708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CON UN CONDICIONAL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89" name="Google Shape;289;p44"/>
          <p:cNvPicPr preferRelativeResize="0"/>
          <p:nvPr/>
        </p:nvPicPr>
        <p:blipFill rotWithShape="1">
          <a:blip r:embed="rId5">
            <a:alphaModFix/>
          </a:blip>
          <a:srcRect b="0" l="0" r="0" t="0"/>
          <a:stretch/>
        </p:blipFill>
        <p:spPr>
          <a:xfrm>
            <a:off x="3767063" y="3030438"/>
            <a:ext cx="307150" cy="307150"/>
          </a:xfrm>
          <a:prstGeom prst="rect">
            <a:avLst/>
          </a:prstGeom>
          <a:noFill/>
          <a:ln>
            <a:noFill/>
          </a:ln>
        </p:spPr>
      </p:pic>
      <p:sp>
        <p:nvSpPr>
          <p:cNvPr id="290" name="Google Shape;290;p44"/>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91" name="Google Shape;291;p44"/>
          <p:cNvSpPr txBox="1"/>
          <p:nvPr/>
        </p:nvSpPr>
        <p:spPr>
          <a:xfrm>
            <a:off x="6502338" y="29709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UN CICLO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92" name="Google Shape;292;p44"/>
          <p:cNvPicPr preferRelativeResize="0"/>
          <p:nvPr/>
        </p:nvPicPr>
        <p:blipFill rotWithShape="1">
          <a:blip r:embed="rId5">
            <a:alphaModFix/>
          </a:blip>
          <a:srcRect b="0" l="0" r="0" t="0"/>
          <a:stretch/>
        </p:blipFill>
        <p:spPr>
          <a:xfrm>
            <a:off x="6195188" y="3030325"/>
            <a:ext cx="307150" cy="307150"/>
          </a:xfrm>
          <a:prstGeom prst="rect">
            <a:avLst/>
          </a:prstGeom>
          <a:noFill/>
          <a:ln>
            <a:noFill/>
          </a:ln>
        </p:spPr>
      </p:pic>
      <p:sp>
        <p:nvSpPr>
          <p:cNvPr id="293" name="Google Shape;293;p44"/>
          <p:cNvSpPr txBox="1"/>
          <p:nvPr/>
        </p:nvSpPr>
        <p:spPr>
          <a:xfrm>
            <a:off x="16945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294" name="Google Shape;294;p44"/>
          <p:cNvPicPr preferRelativeResize="0"/>
          <p:nvPr/>
        </p:nvPicPr>
        <p:blipFill rotWithShape="1">
          <a:blip r:embed="rId6">
            <a:alphaModFix/>
          </a:blip>
          <a:srcRect b="0" l="0" r="0" t="0"/>
          <a:stretch/>
        </p:blipFill>
        <p:spPr>
          <a:xfrm>
            <a:off x="1373353" y="2472650"/>
            <a:ext cx="365625" cy="365625"/>
          </a:xfrm>
          <a:prstGeom prst="rect">
            <a:avLst/>
          </a:prstGeom>
          <a:noFill/>
          <a:ln>
            <a:noFill/>
          </a:ln>
        </p:spPr>
      </p:pic>
      <p:sp>
        <p:nvSpPr>
          <p:cNvPr id="295" name="Google Shape;295;p44"/>
          <p:cNvSpPr txBox="1"/>
          <p:nvPr/>
        </p:nvSpPr>
        <p:spPr>
          <a:xfrm>
            <a:off x="1744363" y="298731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JS SIMPLE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96" name="Google Shape;296;p44"/>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97" name="Google Shape;297;p44"/>
          <p:cNvPicPr preferRelativeResize="0"/>
          <p:nvPr/>
        </p:nvPicPr>
        <p:blipFill rotWithShape="1">
          <a:blip r:embed="rId6">
            <a:alphaModFix/>
          </a:blip>
          <a:srcRect b="0" l="0" r="0" t="0"/>
          <a:stretch/>
        </p:blipFill>
        <p:spPr>
          <a:xfrm>
            <a:off x="3735553" y="2472650"/>
            <a:ext cx="365625" cy="365625"/>
          </a:xfrm>
          <a:prstGeom prst="rect">
            <a:avLst/>
          </a:prstGeom>
          <a:noFill/>
          <a:ln>
            <a:noFill/>
          </a:ln>
        </p:spPr>
      </p:pic>
      <p:sp>
        <p:nvSpPr>
          <p:cNvPr id="298" name="Google Shape;298;p44"/>
          <p:cNvSpPr txBox="1"/>
          <p:nvPr/>
        </p:nvSpPr>
        <p:spPr>
          <a:xfrm>
            <a:off x="646580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299" name="Google Shape;299;p44"/>
          <p:cNvPicPr preferRelativeResize="0"/>
          <p:nvPr/>
        </p:nvPicPr>
        <p:blipFill rotWithShape="1">
          <a:blip r:embed="rId6">
            <a:alphaModFix/>
          </a:blip>
          <a:srcRect b="0" l="0" r="0" t="0"/>
          <a:stretch/>
        </p:blipFill>
        <p:spPr>
          <a:xfrm>
            <a:off x="6144603" y="2504500"/>
            <a:ext cx="365625" cy="365625"/>
          </a:xfrm>
          <a:prstGeom prst="rect">
            <a:avLst/>
          </a:prstGeom>
          <a:noFill/>
          <a:ln>
            <a:noFill/>
          </a:ln>
        </p:spPr>
      </p:pic>
      <p:pic>
        <p:nvPicPr>
          <p:cNvPr id="300" name="Google Shape;300;p44"/>
          <p:cNvPicPr preferRelativeResize="0"/>
          <p:nvPr/>
        </p:nvPicPr>
        <p:blipFill>
          <a:blip r:embed="rId7">
            <a:alphaModFix/>
          </a:blip>
          <a:stretch>
            <a:fillRect/>
          </a:stretch>
        </p:blipFill>
        <p:spPr>
          <a:xfrm>
            <a:off x="1456125" y="3042275"/>
            <a:ext cx="282852" cy="28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04" name="Shape 304"/>
        <p:cNvGrpSpPr/>
        <p:nvPr/>
      </p:nvGrpSpPr>
      <p:grpSpPr>
        <a:xfrm>
          <a:off x="0" y="0"/>
          <a:ext cx="0" cy="0"/>
          <a:chOff x="0" y="0"/>
          <a:chExt cx="0" cy="0"/>
        </a:xfrm>
      </p:grpSpPr>
      <p:sp>
        <p:nvSpPr>
          <p:cNvPr id="305" name="Google Shape;305;p45"/>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306" name="Google Shape;306;p45"/>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307" name="Google Shape;307;p45"/>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0" name="Shape 110"/>
        <p:cNvGrpSpPr/>
        <p:nvPr/>
      </p:nvGrpSpPr>
      <p:grpSpPr>
        <a:xfrm>
          <a:off x="0" y="0"/>
          <a:ext cx="0" cy="0"/>
          <a:chOff x="0" y="0"/>
          <a:chExt cx="0" cy="0"/>
        </a:xfrm>
      </p:grpSpPr>
      <p:sp>
        <p:nvSpPr>
          <p:cNvPr id="111" name="Google Shape;111;p2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12" name="Google Shape;112;p2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13" name="Google Shape;113;p2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4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JAVASCRIPT: FUNDAMENTOS</a:t>
            </a:r>
            <a:endParaRPr i="1" sz="3600">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nvSpPr>
        <p:spPr>
          <a:xfrm>
            <a:off x="3808275" y="814305"/>
            <a:ext cx="5015700" cy="398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a:ea typeface="Helvetica Neue"/>
                <a:cs typeface="Helvetica Neue"/>
                <a:sym typeface="Helvetica Neue"/>
              </a:rPr>
              <a:t>JavaScript es un </a:t>
            </a:r>
            <a:r>
              <a:rPr lang="en-GB" sz="2000">
                <a:solidFill>
                  <a:schemeClr val="dk1"/>
                </a:solidFill>
                <a:highlight>
                  <a:srgbClr val="E0FF00"/>
                </a:highlight>
                <a:latin typeface="Helvetica Neue"/>
                <a:ea typeface="Helvetica Neue"/>
                <a:cs typeface="Helvetica Neue"/>
                <a:sym typeface="Helvetica Neue"/>
              </a:rPr>
              <a:t>lenguaje de programación</a:t>
            </a:r>
            <a:r>
              <a:rPr lang="en-GB" sz="2000">
                <a:solidFill>
                  <a:schemeClr val="dk1"/>
                </a:solidFill>
                <a:highlight>
                  <a:srgbClr val="FFFFFF"/>
                </a:highlight>
                <a:latin typeface="Helvetica Neue"/>
                <a:ea typeface="Helvetica Neue"/>
                <a:cs typeface="Helvetica Neue"/>
                <a:sym typeface="Helvetica Neue"/>
              </a:rPr>
              <a:t> que se utiliza principalmente </a:t>
            </a:r>
            <a:r>
              <a:rPr lang="en-GB" sz="2000">
                <a:solidFill>
                  <a:schemeClr val="dk1"/>
                </a:solidFill>
                <a:highlight>
                  <a:srgbClr val="E0FF00"/>
                </a:highlight>
                <a:latin typeface="Helvetica Neue"/>
                <a:ea typeface="Helvetica Neue"/>
                <a:cs typeface="Helvetica Neue"/>
                <a:sym typeface="Helvetica Neue"/>
              </a:rPr>
              <a:t>para aportar dinamismo a </a:t>
            </a:r>
            <a:r>
              <a:rPr i="1" lang="en-GB" sz="2000">
                <a:solidFill>
                  <a:schemeClr val="dk1"/>
                </a:solidFill>
                <a:highlight>
                  <a:srgbClr val="E0FF00"/>
                </a:highlight>
                <a:latin typeface="Helvetica Neue"/>
                <a:ea typeface="Helvetica Neue"/>
                <a:cs typeface="Helvetica Neue"/>
                <a:sym typeface="Helvetica Neue"/>
              </a:rPr>
              <a:t>sitios y </a:t>
            </a:r>
            <a:r>
              <a:rPr i="1" lang="en-GB" sz="2000">
                <a:solidFill>
                  <a:schemeClr val="dk1"/>
                </a:solidFill>
                <a:highlight>
                  <a:srgbClr val="E0FF00"/>
                </a:highlight>
                <a:latin typeface="Helvetica Neue"/>
                <a:ea typeface="Helvetica Neue"/>
                <a:cs typeface="Helvetica Neue"/>
                <a:sym typeface="Helvetica Neue"/>
              </a:rPr>
              <a:t>aplicaciones</a:t>
            </a:r>
            <a:r>
              <a:rPr i="1" lang="en-GB" sz="2000">
                <a:solidFill>
                  <a:schemeClr val="dk1"/>
                </a:solidFill>
                <a:highlight>
                  <a:srgbClr val="E0FF00"/>
                </a:highlight>
                <a:latin typeface="Helvetica Neue"/>
                <a:ea typeface="Helvetica Neue"/>
                <a:cs typeface="Helvetica Neue"/>
                <a:sym typeface="Helvetica Neue"/>
              </a:rPr>
              <a:t> web</a:t>
            </a:r>
            <a:r>
              <a:rPr lang="en-GB" sz="2000">
                <a:solidFill>
                  <a:schemeClr val="dk1"/>
                </a:solidFill>
                <a:highlight>
                  <a:srgbClr val="E0FF00"/>
                </a:highlight>
                <a:latin typeface="Helvetica Neue"/>
                <a:ea typeface="Helvetica Neue"/>
                <a:cs typeface="Helvetica Neue"/>
                <a:sym typeface="Helvetica Neue"/>
              </a:rPr>
              <a:t>.</a:t>
            </a:r>
            <a:endParaRPr sz="2000">
              <a:solidFill>
                <a:schemeClr val="dk1"/>
              </a:solidFill>
              <a:highlight>
                <a:srgbClr val="E0FF00"/>
              </a:highlight>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a:ea typeface="Helvetica Neue"/>
                <a:cs typeface="Helvetica Neue"/>
                <a:sym typeface="Helvetica Neue"/>
              </a:rPr>
              <a:t>Técnicamente, JavaScript es un lenguaje de programación interpretado por lo que el código escrito con JavaScript se puede probar directamente en cualquier navegador sin necesidad de procesos intermedios.</a:t>
            </a:r>
            <a:endParaRPr sz="2000">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a:ea typeface="Helvetica Neue"/>
                <a:cs typeface="Helvetica Neue"/>
                <a:sym typeface="Helvetica Neue"/>
              </a:rPr>
              <a:t>JavaScript funciona en complemento con los lenguajes web HTML Y CSS3.</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sp>
        <p:nvSpPr>
          <p:cNvPr id="318" name="Google Shape;318;p47"/>
          <p:cNvSpPr txBox="1"/>
          <p:nvPr/>
        </p:nvSpPr>
        <p:spPr>
          <a:xfrm>
            <a:off x="3858000" y="289100"/>
            <a:ext cx="4776900" cy="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¿QUÉ ES JAVASCRIPT?</a:t>
            </a:r>
            <a:endParaRPr i="1" sz="3000">
              <a:latin typeface="Anton"/>
              <a:ea typeface="Anton"/>
              <a:cs typeface="Anton"/>
              <a:sym typeface="Anton"/>
            </a:endParaRPr>
          </a:p>
        </p:txBody>
      </p:sp>
      <p:pic>
        <p:nvPicPr>
          <p:cNvPr id="319" name="Google Shape;319;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47"/>
          <p:cNvPicPr preferRelativeResize="0"/>
          <p:nvPr/>
        </p:nvPicPr>
        <p:blipFill rotWithShape="1">
          <a:blip r:embed="rId4">
            <a:alphaModFix/>
          </a:blip>
          <a:srcRect b="-15155" l="11978" r="5865" t="-8362"/>
          <a:stretch/>
        </p:blipFill>
        <p:spPr>
          <a:xfrm>
            <a:off x="0" y="475"/>
            <a:ext cx="3420948"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APLICACIÓN WEB</a:t>
            </a:r>
            <a:endParaRPr i="1" sz="4500">
              <a:latin typeface="Anton"/>
              <a:ea typeface="Anton"/>
              <a:cs typeface="Anton"/>
              <a:sym typeface="Anton"/>
            </a:endParaRPr>
          </a:p>
        </p:txBody>
      </p:sp>
      <p:pic>
        <p:nvPicPr>
          <p:cNvPr id="326" name="Google Shape;326;p4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7" name="Google Shape;327;p48"/>
          <p:cNvPicPr preferRelativeResize="0"/>
          <p:nvPr/>
        </p:nvPicPr>
        <p:blipFill rotWithShape="1">
          <a:blip r:embed="rId4">
            <a:alphaModFix/>
          </a:blip>
          <a:srcRect b="0" l="0" r="0" t="0"/>
          <a:stretch/>
        </p:blipFill>
        <p:spPr>
          <a:xfrm>
            <a:off x="7274737" y="92000"/>
            <a:ext cx="1634174" cy="639850"/>
          </a:xfrm>
          <a:prstGeom prst="rect">
            <a:avLst/>
          </a:prstGeom>
          <a:noFill/>
          <a:ln>
            <a:noFill/>
          </a:ln>
        </p:spPr>
      </p:pic>
      <p:sp>
        <p:nvSpPr>
          <p:cNvPr id="328" name="Google Shape;328;p48"/>
          <p:cNvSpPr txBox="1"/>
          <p:nvPr/>
        </p:nvSpPr>
        <p:spPr>
          <a:xfrm>
            <a:off x="95250" y="1106900"/>
            <a:ext cx="5286300" cy="308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lang="en-GB" sz="1800">
                <a:solidFill>
                  <a:srgbClr val="333333"/>
                </a:solidFill>
                <a:latin typeface="Helvetica Neue"/>
                <a:ea typeface="Helvetica Neue"/>
                <a:cs typeface="Helvetica Neue"/>
                <a:sym typeface="Helvetica Neue"/>
              </a:rPr>
              <a:t>Mientras que los </a:t>
            </a:r>
            <a:r>
              <a:rPr lang="en-GB" sz="1800">
                <a:solidFill>
                  <a:srgbClr val="333333"/>
                </a:solidFill>
                <a:latin typeface="Helvetica Neue"/>
                <a:ea typeface="Helvetica Neue"/>
                <a:cs typeface="Helvetica Neue"/>
                <a:sym typeface="Helvetica Neue"/>
              </a:rPr>
              <a:t>sitios</a:t>
            </a:r>
            <a:r>
              <a:rPr lang="en-GB" sz="1800">
                <a:solidFill>
                  <a:srgbClr val="333333"/>
                </a:solidFill>
                <a:latin typeface="Helvetica Neue"/>
                <a:ea typeface="Helvetica Neue"/>
                <a:cs typeface="Helvetica Neue"/>
                <a:sym typeface="Helvetica Neue"/>
              </a:rPr>
              <a:t> web buscan </a:t>
            </a:r>
            <a:r>
              <a:rPr lang="en-GB" sz="1800">
                <a:solidFill>
                  <a:srgbClr val="333333"/>
                </a:solidFill>
                <a:latin typeface="Helvetica Neue"/>
                <a:ea typeface="Helvetica Neue"/>
                <a:cs typeface="Helvetica Neue"/>
                <a:sym typeface="Helvetica Neue"/>
              </a:rPr>
              <a:t>brindar</a:t>
            </a:r>
            <a:r>
              <a:rPr lang="en-GB" sz="1800">
                <a:solidFill>
                  <a:srgbClr val="333333"/>
                </a:solidFill>
                <a:latin typeface="Helvetica Neue"/>
                <a:ea typeface="Helvetica Neue"/>
                <a:cs typeface="Helvetica Neue"/>
                <a:sym typeface="Helvetica Neue"/>
              </a:rPr>
              <a:t> información </a:t>
            </a:r>
            <a:r>
              <a:rPr lang="en-GB" sz="1800">
                <a:solidFill>
                  <a:srgbClr val="333333"/>
                </a:solidFill>
                <a:latin typeface="Helvetica Neue"/>
                <a:ea typeface="Helvetica Neue"/>
                <a:cs typeface="Helvetica Neue"/>
                <a:sym typeface="Helvetica Neue"/>
              </a:rPr>
              <a:t>estática,</a:t>
            </a:r>
            <a:r>
              <a:rPr lang="en-GB" sz="1800">
                <a:solidFill>
                  <a:srgbClr val="333333"/>
                </a:solidFill>
                <a:latin typeface="Helvetica Neue"/>
                <a:ea typeface="Helvetica Neue"/>
                <a:cs typeface="Helvetica Neue"/>
                <a:sym typeface="Helvetica Neue"/>
              </a:rPr>
              <a:t> las web apps permiten a los </a:t>
            </a:r>
            <a:r>
              <a:rPr lang="en-GB" sz="1800">
                <a:solidFill>
                  <a:srgbClr val="333333"/>
                </a:solidFill>
                <a:latin typeface="Helvetica Neue"/>
                <a:ea typeface="Helvetica Neue"/>
                <a:cs typeface="Helvetica Neue"/>
                <a:sym typeface="Helvetica Neue"/>
              </a:rPr>
              <a:t>usuarios</a:t>
            </a:r>
            <a:r>
              <a:rPr lang="en-GB" sz="1800">
                <a:solidFill>
                  <a:srgbClr val="333333"/>
                </a:solidFill>
                <a:latin typeface="Helvetica Neue"/>
                <a:ea typeface="Helvetica Neue"/>
                <a:cs typeface="Helvetica Neue"/>
                <a:sym typeface="Helvetica Neue"/>
              </a:rPr>
              <a:t> realizar </a:t>
            </a:r>
            <a:r>
              <a:rPr lang="en-GB" sz="1800">
                <a:solidFill>
                  <a:srgbClr val="333333"/>
                </a:solidFill>
                <a:latin typeface="Helvetica Neue"/>
                <a:ea typeface="Helvetica Neue"/>
                <a:cs typeface="Helvetica Neue"/>
                <a:sym typeface="Helvetica Neue"/>
              </a:rPr>
              <a:t>múltiples</a:t>
            </a:r>
            <a:r>
              <a:rPr lang="en-GB" sz="1800">
                <a:solidFill>
                  <a:srgbClr val="333333"/>
                </a:solidFill>
                <a:latin typeface="Helvetica Neue"/>
                <a:ea typeface="Helvetica Neue"/>
                <a:cs typeface="Helvetica Neue"/>
                <a:sym typeface="Helvetica Neue"/>
              </a:rPr>
              <a:t> tareas.</a:t>
            </a:r>
            <a:endParaRPr sz="1800">
              <a:solidFill>
                <a:srgbClr val="333333"/>
              </a:solidFill>
              <a:latin typeface="Helvetica Neue"/>
              <a:ea typeface="Helvetica Neue"/>
              <a:cs typeface="Helvetica Neue"/>
              <a:sym typeface="Helvetica Neue"/>
            </a:endParaRPr>
          </a:p>
          <a:p>
            <a:pPr indent="0" lvl="0" marL="0" rtl="0" algn="ctr">
              <a:lnSpc>
                <a:spcPct val="150000"/>
              </a:lnSpc>
              <a:spcBef>
                <a:spcPts val="0"/>
              </a:spcBef>
              <a:spcAft>
                <a:spcPts val="0"/>
              </a:spcAft>
              <a:buClr>
                <a:schemeClr val="dk1"/>
              </a:buClr>
              <a:buSzPts val="1100"/>
              <a:buFont typeface="Arial"/>
              <a:buNone/>
            </a:pPr>
            <a:r>
              <a:t/>
            </a:r>
            <a:endParaRPr sz="1800">
              <a:solidFill>
                <a:srgbClr val="333333"/>
              </a:solidFill>
              <a:latin typeface="Helvetica Neue"/>
              <a:ea typeface="Helvetica Neue"/>
              <a:cs typeface="Helvetica Neue"/>
              <a:sym typeface="Helvetica Neue"/>
            </a:endParaRPr>
          </a:p>
          <a:p>
            <a:pPr indent="0" lvl="0" marL="0" rtl="0" algn="l">
              <a:lnSpc>
                <a:spcPct val="150000"/>
              </a:lnSpc>
              <a:spcBef>
                <a:spcPts val="0"/>
              </a:spcBef>
              <a:spcAft>
                <a:spcPts val="0"/>
              </a:spcAft>
              <a:buClr>
                <a:schemeClr val="dk1"/>
              </a:buClr>
              <a:buSzPts val="1100"/>
              <a:buFont typeface="Arial"/>
              <a:buNone/>
            </a:pPr>
            <a:r>
              <a:rPr b="1" lang="en-GB" sz="1800">
                <a:solidFill>
                  <a:srgbClr val="333333"/>
                </a:solidFill>
                <a:latin typeface="Helvetica Neue"/>
                <a:ea typeface="Helvetica Neue"/>
                <a:cs typeface="Helvetica Neue"/>
                <a:sym typeface="Helvetica Neue"/>
              </a:rPr>
              <a:t>Las </a:t>
            </a:r>
            <a:r>
              <a:rPr b="1" lang="en-GB" sz="1800">
                <a:solidFill>
                  <a:srgbClr val="333333"/>
                </a:solidFill>
                <a:latin typeface="Helvetica Neue"/>
                <a:ea typeface="Helvetica Neue"/>
                <a:cs typeface="Helvetica Neue"/>
                <a:sym typeface="Helvetica Neue"/>
              </a:rPr>
              <a:t>aplicaciones</a:t>
            </a:r>
            <a:r>
              <a:rPr b="1" lang="en-GB" sz="1800">
                <a:solidFill>
                  <a:srgbClr val="333333"/>
                </a:solidFill>
                <a:latin typeface="Helvetica Neue"/>
                <a:ea typeface="Helvetica Neue"/>
                <a:cs typeface="Helvetica Neue"/>
                <a:sym typeface="Helvetica Neue"/>
              </a:rPr>
              <a:t> web son plataformas </a:t>
            </a:r>
            <a:r>
              <a:rPr b="1" lang="en-GB" sz="1800">
                <a:solidFill>
                  <a:srgbClr val="333333"/>
                </a:solidFill>
                <a:latin typeface="Helvetica Neue"/>
                <a:ea typeface="Helvetica Neue"/>
                <a:cs typeface="Helvetica Neue"/>
                <a:sym typeface="Helvetica Neue"/>
              </a:rPr>
              <a:t>dinámicas</a:t>
            </a:r>
            <a:r>
              <a:rPr b="1" lang="en-GB" sz="1800">
                <a:solidFill>
                  <a:srgbClr val="333333"/>
                </a:solidFill>
                <a:latin typeface="Helvetica Neue"/>
                <a:ea typeface="Helvetica Neue"/>
                <a:cs typeface="Helvetica Neue"/>
                <a:sym typeface="Helvetica Neue"/>
              </a:rPr>
              <a:t> e interactivas</a:t>
            </a:r>
            <a:r>
              <a:rPr lang="en-GB" sz="1800">
                <a:solidFill>
                  <a:srgbClr val="333333"/>
                </a:solidFill>
                <a:latin typeface="Helvetica Neue"/>
                <a:ea typeface="Helvetica Neue"/>
                <a:cs typeface="Helvetica Neue"/>
                <a:sym typeface="Helvetica Neue"/>
              </a:rPr>
              <a:t> y sus funcionalidades </a:t>
            </a:r>
            <a:r>
              <a:rPr lang="en-GB" sz="1800">
                <a:solidFill>
                  <a:srgbClr val="333333"/>
                </a:solidFill>
                <a:latin typeface="Helvetica Neue"/>
                <a:ea typeface="Helvetica Neue"/>
                <a:cs typeface="Helvetica Neue"/>
                <a:sym typeface="Helvetica Neue"/>
              </a:rPr>
              <a:t>están</a:t>
            </a:r>
            <a:r>
              <a:rPr lang="en-GB" sz="1800">
                <a:solidFill>
                  <a:srgbClr val="333333"/>
                </a:solidFill>
                <a:latin typeface="Helvetica Neue"/>
                <a:ea typeface="Helvetica Neue"/>
                <a:cs typeface="Helvetica Neue"/>
                <a:sym typeface="Helvetica Neue"/>
              </a:rPr>
              <a:t> en constante mantenimiento y mejora.</a:t>
            </a:r>
            <a:endParaRPr sz="1800">
              <a:solidFill>
                <a:srgbClr val="333333"/>
              </a:solidFill>
              <a:latin typeface="Helvetica Neue"/>
              <a:ea typeface="Helvetica Neue"/>
              <a:cs typeface="Helvetica Neue"/>
              <a:sym typeface="Helvetica Neue"/>
            </a:endParaRPr>
          </a:p>
        </p:txBody>
      </p:sp>
      <p:pic>
        <p:nvPicPr>
          <p:cNvPr id="329" name="Google Shape;329;p48"/>
          <p:cNvPicPr preferRelativeResize="0"/>
          <p:nvPr/>
        </p:nvPicPr>
        <p:blipFill>
          <a:blip r:embed="rId5">
            <a:alphaModFix/>
          </a:blip>
          <a:stretch>
            <a:fillRect/>
          </a:stretch>
        </p:blipFill>
        <p:spPr>
          <a:xfrm>
            <a:off x="5432500" y="909900"/>
            <a:ext cx="3571650" cy="3571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APLICACIÓN WEB</a:t>
            </a:r>
            <a:endParaRPr i="1" sz="4500">
              <a:latin typeface="Anton"/>
              <a:ea typeface="Anton"/>
              <a:cs typeface="Anton"/>
              <a:sym typeface="Anton"/>
            </a:endParaRPr>
          </a:p>
        </p:txBody>
      </p:sp>
      <p:pic>
        <p:nvPicPr>
          <p:cNvPr id="335" name="Google Shape;335;p49"/>
          <p:cNvPicPr preferRelativeResize="0"/>
          <p:nvPr/>
        </p:nvPicPr>
        <p:blipFill rotWithShape="1">
          <a:blip r:embed="rId3">
            <a:alphaModFix/>
          </a:blip>
          <a:srcRect b="0" l="0" r="0" t="0"/>
          <a:stretch/>
        </p:blipFill>
        <p:spPr>
          <a:xfrm>
            <a:off x="7185187" y="141675"/>
            <a:ext cx="1634174" cy="639850"/>
          </a:xfrm>
          <a:prstGeom prst="rect">
            <a:avLst/>
          </a:prstGeom>
          <a:noFill/>
          <a:ln>
            <a:noFill/>
          </a:ln>
        </p:spPr>
      </p:pic>
      <p:sp>
        <p:nvSpPr>
          <p:cNvPr id="336" name="Google Shape;336;p49"/>
          <p:cNvSpPr txBox="1"/>
          <p:nvPr/>
        </p:nvSpPr>
        <p:spPr>
          <a:xfrm>
            <a:off x="804825" y="1082350"/>
            <a:ext cx="7401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rgbClr val="333333"/>
                </a:solidFill>
                <a:latin typeface="Helvetica Neue"/>
                <a:ea typeface="Helvetica Neue"/>
                <a:cs typeface="Helvetica Neue"/>
                <a:sym typeface="Helvetica Neue"/>
              </a:rPr>
              <a:t>P</a:t>
            </a:r>
            <a:r>
              <a:rPr lang="en-GB" sz="1600">
                <a:solidFill>
                  <a:srgbClr val="333333"/>
                </a:solidFill>
                <a:latin typeface="Helvetica Neue"/>
                <a:ea typeface="Helvetica Neue"/>
                <a:cs typeface="Helvetica Neue"/>
                <a:sym typeface="Helvetica Neue"/>
              </a:rPr>
              <a:t>lataformas como MercadoLibre, Youtube, Gmail, Facebook, CoderHouse son web apps por la cantidad de funcionalidades que ofrecen</a:t>
            </a:r>
            <a:endParaRPr i="1" sz="1600"/>
          </a:p>
        </p:txBody>
      </p:sp>
      <p:pic>
        <p:nvPicPr>
          <p:cNvPr id="337" name="Google Shape;337;p49"/>
          <p:cNvPicPr preferRelativeResize="0"/>
          <p:nvPr/>
        </p:nvPicPr>
        <p:blipFill>
          <a:blip r:embed="rId4">
            <a:alphaModFix/>
          </a:blip>
          <a:stretch>
            <a:fillRect/>
          </a:stretch>
        </p:blipFill>
        <p:spPr>
          <a:xfrm>
            <a:off x="1099087" y="1914025"/>
            <a:ext cx="6711988" cy="2928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FRONT-END y BACK-END</a:t>
            </a:r>
            <a:endParaRPr i="1" sz="4500">
              <a:latin typeface="Anton"/>
              <a:ea typeface="Anton"/>
              <a:cs typeface="Anton"/>
              <a:sym typeface="Anton"/>
            </a:endParaRPr>
          </a:p>
        </p:txBody>
      </p:sp>
      <p:pic>
        <p:nvPicPr>
          <p:cNvPr id="343" name="Google Shape;343;p50"/>
          <p:cNvPicPr preferRelativeResize="0"/>
          <p:nvPr/>
        </p:nvPicPr>
        <p:blipFill>
          <a:blip r:embed="rId3">
            <a:alphaModFix/>
          </a:blip>
          <a:stretch>
            <a:fillRect/>
          </a:stretch>
        </p:blipFill>
        <p:spPr>
          <a:xfrm>
            <a:off x="7815825" y="4659637"/>
            <a:ext cx="1186526" cy="330675"/>
          </a:xfrm>
          <a:prstGeom prst="rect">
            <a:avLst/>
          </a:prstGeom>
          <a:noFill/>
          <a:ln>
            <a:noFill/>
          </a:ln>
        </p:spPr>
      </p:pic>
      <p:pic>
        <p:nvPicPr>
          <p:cNvPr id="344" name="Google Shape;344;p50"/>
          <p:cNvPicPr preferRelativeResize="0"/>
          <p:nvPr/>
        </p:nvPicPr>
        <p:blipFill rotWithShape="1">
          <a:blip r:embed="rId4">
            <a:alphaModFix/>
          </a:blip>
          <a:srcRect b="0" l="0" r="0" t="0"/>
          <a:stretch/>
        </p:blipFill>
        <p:spPr>
          <a:xfrm>
            <a:off x="7393787" y="92000"/>
            <a:ext cx="1634174" cy="639850"/>
          </a:xfrm>
          <a:prstGeom prst="rect">
            <a:avLst/>
          </a:prstGeom>
          <a:noFill/>
          <a:ln>
            <a:noFill/>
          </a:ln>
        </p:spPr>
      </p:pic>
      <p:sp>
        <p:nvSpPr>
          <p:cNvPr id="345" name="Google Shape;345;p50"/>
          <p:cNvSpPr txBox="1"/>
          <p:nvPr/>
        </p:nvSpPr>
        <p:spPr>
          <a:xfrm>
            <a:off x="83325" y="4609425"/>
            <a:ext cx="7732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600">
                <a:solidFill>
                  <a:schemeClr val="dk1"/>
                </a:solidFill>
                <a:highlight>
                  <a:schemeClr val="lt1"/>
                </a:highlight>
                <a:latin typeface="Helvetica Neue"/>
                <a:ea typeface="Helvetica Neue"/>
                <a:cs typeface="Helvetica Neue"/>
                <a:sym typeface="Helvetica Neue"/>
              </a:rPr>
              <a:t>En el curso nos focalizaremos en el desarrollo front-end de la </a:t>
            </a:r>
            <a:r>
              <a:rPr b="1" lang="en-GB" sz="1600">
                <a:solidFill>
                  <a:schemeClr val="dk1"/>
                </a:solidFill>
                <a:highlight>
                  <a:schemeClr val="lt1"/>
                </a:highlight>
                <a:latin typeface="Helvetica Neue"/>
                <a:ea typeface="Helvetica Neue"/>
                <a:cs typeface="Helvetica Neue"/>
                <a:sym typeface="Helvetica Neue"/>
              </a:rPr>
              <a:t>aplicación</a:t>
            </a:r>
            <a:r>
              <a:rPr b="1" lang="en-GB" sz="1600">
                <a:solidFill>
                  <a:schemeClr val="dk1"/>
                </a:solidFill>
                <a:highlight>
                  <a:schemeClr val="lt1"/>
                </a:highlight>
                <a:latin typeface="Helvetica Neue"/>
                <a:ea typeface="Helvetica Neue"/>
                <a:cs typeface="Helvetica Neue"/>
                <a:sym typeface="Helvetica Neue"/>
              </a:rPr>
              <a:t> web</a:t>
            </a:r>
            <a:endParaRPr b="1" sz="1000"/>
          </a:p>
        </p:txBody>
      </p:sp>
      <p:pic>
        <p:nvPicPr>
          <p:cNvPr id="346" name="Google Shape;346;p50"/>
          <p:cNvPicPr preferRelativeResize="0"/>
          <p:nvPr/>
        </p:nvPicPr>
        <p:blipFill>
          <a:blip r:embed="rId5">
            <a:alphaModFix/>
          </a:blip>
          <a:stretch>
            <a:fillRect/>
          </a:stretch>
        </p:blipFill>
        <p:spPr>
          <a:xfrm>
            <a:off x="1423350" y="929525"/>
            <a:ext cx="6297298" cy="3581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1"/>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HERRAMIENTAS</a:t>
            </a:r>
            <a:endParaRPr i="1" sz="4500">
              <a:latin typeface="Anton"/>
              <a:ea typeface="Anton"/>
              <a:cs typeface="Anton"/>
              <a:sym typeface="Anton"/>
            </a:endParaRPr>
          </a:p>
        </p:txBody>
      </p:sp>
      <p:pic>
        <p:nvPicPr>
          <p:cNvPr id="352" name="Google Shape;352;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53" name="Google Shape;353;p51"/>
          <p:cNvPicPr preferRelativeResize="0"/>
          <p:nvPr/>
        </p:nvPicPr>
        <p:blipFill rotWithShape="1">
          <a:blip r:embed="rId4">
            <a:alphaModFix/>
          </a:blip>
          <a:srcRect b="0" l="0" r="0" t="0"/>
          <a:stretch/>
        </p:blipFill>
        <p:spPr>
          <a:xfrm>
            <a:off x="7508162" y="92000"/>
            <a:ext cx="1634174" cy="639850"/>
          </a:xfrm>
          <a:prstGeom prst="rect">
            <a:avLst/>
          </a:prstGeom>
          <a:noFill/>
          <a:ln>
            <a:noFill/>
          </a:ln>
        </p:spPr>
      </p:pic>
      <p:sp>
        <p:nvSpPr>
          <p:cNvPr id="354" name="Google Shape;354;p51"/>
          <p:cNvSpPr txBox="1"/>
          <p:nvPr/>
        </p:nvSpPr>
        <p:spPr>
          <a:xfrm>
            <a:off x="156450" y="1283625"/>
            <a:ext cx="8831100" cy="3656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rgbClr val="333333"/>
                </a:solidFill>
                <a:latin typeface="Helvetica Neue"/>
                <a:ea typeface="Helvetica Neue"/>
                <a:cs typeface="Helvetica Neue"/>
                <a:sym typeface="Helvetica Neue"/>
              </a:rPr>
              <a:t>Durante el curso emplearemos </a:t>
            </a:r>
            <a:r>
              <a:rPr lang="en-GB" sz="1800">
                <a:solidFill>
                  <a:srgbClr val="333333"/>
                </a:solidFill>
                <a:latin typeface="Helvetica Neue"/>
                <a:ea typeface="Helvetica Neue"/>
                <a:cs typeface="Helvetica Neue"/>
                <a:sym typeface="Helvetica Neue"/>
              </a:rPr>
              <a:t>algunas</a:t>
            </a:r>
            <a:r>
              <a:rPr lang="en-GB" sz="1800">
                <a:solidFill>
                  <a:srgbClr val="333333"/>
                </a:solidFill>
                <a:latin typeface="Helvetica Neue"/>
                <a:ea typeface="Helvetica Neue"/>
                <a:cs typeface="Helvetica Neue"/>
                <a:sym typeface="Helvetica Neue"/>
              </a:rPr>
              <a:t> de las siguientes herramientas para desarrollar:  </a:t>
            </a:r>
            <a:endParaRPr sz="1800">
              <a:solidFill>
                <a:srgbClr val="333333"/>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342900" lvl="0" marL="457200" marR="0" rtl="0" algn="l">
              <a:lnSpc>
                <a:spcPct val="150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Navegador Web: </a:t>
            </a:r>
            <a:r>
              <a:rPr lang="en-GB" sz="1800" u="sng">
                <a:solidFill>
                  <a:schemeClr val="hlink"/>
                </a:solidFill>
                <a:latin typeface="Helvetica Neue"/>
                <a:ea typeface="Helvetica Neue"/>
                <a:cs typeface="Helvetica Neue"/>
                <a:sym typeface="Helvetica Neue"/>
                <a:hlinkClick r:id="rId5"/>
              </a:rPr>
              <a:t>Chrome</a:t>
            </a:r>
            <a:r>
              <a:rPr lang="en-GB" sz="1800">
                <a:solidFill>
                  <a:srgbClr val="333333"/>
                </a:solidFill>
                <a:latin typeface="Helvetica Neue"/>
                <a:ea typeface="Helvetica Neue"/>
                <a:cs typeface="Helvetica Neue"/>
                <a:sym typeface="Helvetica Neue"/>
              </a:rPr>
              <a:t>, </a:t>
            </a:r>
            <a:r>
              <a:rPr lang="en-GB" sz="1800" u="sng">
                <a:solidFill>
                  <a:schemeClr val="hlink"/>
                </a:solidFill>
                <a:latin typeface="Helvetica Neue"/>
                <a:ea typeface="Helvetica Neue"/>
                <a:cs typeface="Helvetica Neue"/>
                <a:sym typeface="Helvetica Neue"/>
                <a:hlinkClick r:id="rId6"/>
              </a:rPr>
              <a:t>Firefox</a:t>
            </a:r>
            <a:r>
              <a:rPr lang="en-GB" sz="1800">
                <a:solidFill>
                  <a:srgbClr val="333333"/>
                </a:solidFill>
                <a:latin typeface="Helvetica Neue"/>
                <a:ea typeface="Helvetica Neue"/>
                <a:cs typeface="Helvetica Neue"/>
                <a:sym typeface="Helvetica Neue"/>
              </a:rPr>
              <a:t>, </a:t>
            </a:r>
            <a:r>
              <a:rPr lang="en-GB" sz="1800" u="sng">
                <a:solidFill>
                  <a:schemeClr val="hlink"/>
                </a:solidFill>
                <a:latin typeface="Helvetica Neue"/>
                <a:ea typeface="Helvetica Neue"/>
                <a:cs typeface="Helvetica Neue"/>
                <a:sym typeface="Helvetica Neue"/>
                <a:hlinkClick r:id="rId7"/>
              </a:rPr>
              <a:t>Edge</a:t>
            </a:r>
            <a:r>
              <a:rPr lang="en-GB" sz="1800">
                <a:solidFill>
                  <a:srgbClr val="333333"/>
                </a:solidFill>
                <a:latin typeface="Helvetica Neue"/>
                <a:ea typeface="Helvetica Neue"/>
                <a:cs typeface="Helvetica Neue"/>
                <a:sym typeface="Helvetica Neue"/>
              </a:rPr>
              <a:t> o </a:t>
            </a:r>
            <a:r>
              <a:rPr lang="en-GB" sz="1800" u="sng">
                <a:solidFill>
                  <a:schemeClr val="hlink"/>
                </a:solidFill>
                <a:latin typeface="Helvetica Neue"/>
                <a:ea typeface="Helvetica Neue"/>
                <a:cs typeface="Helvetica Neue"/>
                <a:sym typeface="Helvetica Neue"/>
                <a:hlinkClick r:id="rId8"/>
              </a:rPr>
              <a:t>Opera</a:t>
            </a:r>
            <a:r>
              <a:rPr lang="en-GB" sz="1800">
                <a:solidFill>
                  <a:srgbClr val="333333"/>
                </a:solidFill>
                <a:latin typeface="Helvetica Neue"/>
                <a:ea typeface="Helvetica Neue"/>
                <a:cs typeface="Helvetica Neue"/>
                <a:sym typeface="Helvetica Neue"/>
              </a:rPr>
              <a:t>.</a:t>
            </a:r>
            <a:endParaRPr sz="1600">
              <a:solidFill>
                <a:srgbClr val="333333"/>
              </a:solidFill>
              <a:latin typeface="Helvetica Neue"/>
              <a:ea typeface="Helvetica Neue"/>
              <a:cs typeface="Helvetica Neue"/>
              <a:sym typeface="Helvetica Neue"/>
            </a:endParaRPr>
          </a:p>
          <a:p>
            <a:pPr indent="-342900" lvl="0" marL="457200" marR="0" rtl="0" algn="l">
              <a:lnSpc>
                <a:spcPct val="150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Editor de Código Fuente: </a:t>
            </a:r>
            <a:r>
              <a:rPr lang="en-GB" sz="1800" u="sng">
                <a:solidFill>
                  <a:schemeClr val="hlink"/>
                </a:solidFill>
                <a:latin typeface="Helvetica Neue"/>
                <a:ea typeface="Helvetica Neue"/>
                <a:cs typeface="Helvetica Neue"/>
                <a:sym typeface="Helvetica Neue"/>
                <a:hlinkClick r:id="rId9"/>
              </a:rPr>
              <a:t> Visual Studio Code</a:t>
            </a:r>
            <a:r>
              <a:rPr lang="en-GB" sz="1800">
                <a:solidFill>
                  <a:srgbClr val="333333"/>
                </a:solidFill>
                <a:latin typeface="Helvetica Neue"/>
                <a:ea typeface="Helvetica Neue"/>
                <a:cs typeface="Helvetica Neue"/>
                <a:sym typeface="Helvetica Neue"/>
              </a:rPr>
              <a:t>, </a:t>
            </a:r>
            <a:r>
              <a:rPr lang="en-GB" sz="1800" u="sng">
                <a:solidFill>
                  <a:schemeClr val="hlink"/>
                </a:solidFill>
                <a:latin typeface="Helvetica Neue"/>
                <a:ea typeface="Helvetica Neue"/>
                <a:cs typeface="Helvetica Neue"/>
                <a:sym typeface="Helvetica Neue"/>
                <a:hlinkClick r:id="rId10"/>
              </a:rPr>
              <a:t>Sublime Text 3</a:t>
            </a:r>
            <a:r>
              <a:rPr lang="en-GB" sz="1800">
                <a:solidFill>
                  <a:srgbClr val="333333"/>
                </a:solidFill>
                <a:latin typeface="Helvetica Neue"/>
                <a:ea typeface="Helvetica Neue"/>
                <a:cs typeface="Helvetica Neue"/>
                <a:sym typeface="Helvetica Neue"/>
              </a:rPr>
              <a:t> o </a:t>
            </a:r>
            <a:r>
              <a:rPr lang="en-GB" sz="1800" u="sng">
                <a:solidFill>
                  <a:schemeClr val="hlink"/>
                </a:solidFill>
                <a:latin typeface="Helvetica Neue"/>
                <a:ea typeface="Helvetica Neue"/>
                <a:cs typeface="Helvetica Neue"/>
                <a:sym typeface="Helvetica Neue"/>
                <a:hlinkClick r:id="rId11"/>
              </a:rPr>
              <a:t>Atom</a:t>
            </a:r>
            <a:r>
              <a:rPr lang="en-GB" sz="1800">
                <a:solidFill>
                  <a:srgbClr val="333333"/>
                </a:solidFill>
                <a:latin typeface="Helvetica Neue"/>
                <a:ea typeface="Helvetica Neue"/>
                <a:cs typeface="Helvetica Neue"/>
                <a:sym typeface="Helvetica Neue"/>
              </a:rPr>
              <a:t>.</a:t>
            </a:r>
            <a:endParaRPr sz="1800">
              <a:solidFill>
                <a:srgbClr val="333333"/>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Framework CSS: </a:t>
            </a:r>
            <a:r>
              <a:rPr lang="en-GB" sz="1800" u="sng">
                <a:solidFill>
                  <a:schemeClr val="hlink"/>
                </a:solidFill>
                <a:latin typeface="Helvetica Neue"/>
                <a:ea typeface="Helvetica Neue"/>
                <a:cs typeface="Helvetica Neue"/>
                <a:sym typeface="Helvetica Neue"/>
                <a:hlinkClick r:id="rId12"/>
              </a:rPr>
              <a:t>Bootstrap 4</a:t>
            </a:r>
            <a:r>
              <a:rPr lang="en-GB" sz="1800">
                <a:solidFill>
                  <a:srgbClr val="333333"/>
                </a:solidFill>
                <a:latin typeface="Helvetica Neue"/>
                <a:ea typeface="Helvetica Neue"/>
                <a:cs typeface="Helvetica Neue"/>
                <a:sym typeface="Helvetica Neue"/>
              </a:rPr>
              <a:t>, </a:t>
            </a:r>
            <a:r>
              <a:rPr lang="en-GB" sz="1800" u="sng">
                <a:solidFill>
                  <a:schemeClr val="hlink"/>
                </a:solidFill>
                <a:latin typeface="Helvetica Neue"/>
                <a:ea typeface="Helvetica Neue"/>
                <a:cs typeface="Helvetica Neue"/>
                <a:sym typeface="Helvetica Neue"/>
                <a:hlinkClick r:id="rId13"/>
              </a:rPr>
              <a:t>Bootstrap 5</a:t>
            </a:r>
            <a:r>
              <a:rPr lang="en-GB" sz="1800">
                <a:solidFill>
                  <a:srgbClr val="333333"/>
                </a:solidFill>
                <a:latin typeface="Helvetica Neue"/>
                <a:ea typeface="Helvetica Neue"/>
                <a:cs typeface="Helvetica Neue"/>
                <a:sym typeface="Helvetica Neue"/>
              </a:rPr>
              <a:t>, </a:t>
            </a:r>
            <a:r>
              <a:rPr lang="en-GB" sz="1800" u="sng">
                <a:solidFill>
                  <a:schemeClr val="hlink"/>
                </a:solidFill>
                <a:latin typeface="Helvetica Neue"/>
                <a:ea typeface="Helvetica Neue"/>
                <a:cs typeface="Helvetica Neue"/>
                <a:sym typeface="Helvetica Neue"/>
                <a:hlinkClick r:id="rId14"/>
              </a:rPr>
              <a:t>Bulma</a:t>
            </a:r>
            <a:r>
              <a:rPr lang="en-GB" sz="1800">
                <a:solidFill>
                  <a:srgbClr val="333333"/>
                </a:solidFill>
                <a:latin typeface="Helvetica Neue"/>
                <a:ea typeface="Helvetica Neue"/>
                <a:cs typeface="Helvetica Neue"/>
                <a:sym typeface="Helvetica Neue"/>
              </a:rPr>
              <a:t> o </a:t>
            </a:r>
            <a:r>
              <a:rPr lang="en-GB" sz="1800" u="sng">
                <a:solidFill>
                  <a:schemeClr val="hlink"/>
                </a:solidFill>
                <a:latin typeface="Helvetica Neue"/>
                <a:ea typeface="Helvetica Neue"/>
                <a:cs typeface="Helvetica Neue"/>
                <a:sym typeface="Helvetica Neue"/>
                <a:hlinkClick r:id="rId15"/>
              </a:rPr>
              <a:t>Milligram</a:t>
            </a:r>
            <a:r>
              <a:rPr lang="en-GB" sz="1800">
                <a:solidFill>
                  <a:srgbClr val="333333"/>
                </a:solidFill>
                <a:latin typeface="Helvetica Neue"/>
                <a:ea typeface="Helvetica Neue"/>
                <a:cs typeface="Helvetica Neue"/>
                <a:sym typeface="Helvetica Neue"/>
              </a:rPr>
              <a:t>.</a:t>
            </a:r>
            <a:endParaRPr sz="1800">
              <a:solidFill>
                <a:srgbClr val="333333"/>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3CEFAB"/>
              </a:buClr>
              <a:buSzPts val="1800"/>
              <a:buFont typeface="Helvetica Neue"/>
              <a:buChar char="●"/>
            </a:pPr>
            <a:r>
              <a:rPr lang="en-GB" sz="1800" u="sng">
                <a:solidFill>
                  <a:schemeClr val="hlink"/>
                </a:solidFill>
                <a:latin typeface="Helvetica Neue"/>
                <a:ea typeface="Helvetica Neue"/>
                <a:cs typeface="Helvetica Neue"/>
                <a:sym typeface="Helvetica Neue"/>
                <a:hlinkClick r:id="rId16"/>
              </a:rPr>
              <a:t>jQuery</a:t>
            </a:r>
            <a:r>
              <a:rPr lang="en-GB" sz="1800">
                <a:solidFill>
                  <a:srgbClr val="333333"/>
                </a:solidFill>
                <a:latin typeface="Helvetica Neue"/>
                <a:ea typeface="Helvetica Neue"/>
                <a:cs typeface="Helvetica Neue"/>
                <a:sym typeface="Helvetica Neue"/>
              </a:rPr>
              <a:t>.</a:t>
            </a:r>
            <a:endParaRPr sz="1600">
              <a:solidFill>
                <a:srgbClr val="333333"/>
              </a:solidFill>
              <a:latin typeface="Helvetica Neue"/>
              <a:ea typeface="Helvetica Neue"/>
              <a:cs typeface="Helvetica Neue"/>
              <a:sym typeface="Helvetica Neue"/>
            </a:endParaRPr>
          </a:p>
          <a:p>
            <a:pPr indent="-342900" lvl="0" marL="457200" rtl="0" algn="l">
              <a:lnSpc>
                <a:spcPct val="150000"/>
              </a:lnSpc>
              <a:spcBef>
                <a:spcPts val="0"/>
              </a:spcBef>
              <a:spcAft>
                <a:spcPts val="0"/>
              </a:spcAft>
              <a:buClr>
                <a:srgbClr val="3CEFAB"/>
              </a:buClr>
              <a:buSzPts val="1800"/>
              <a:buFont typeface="Helvetica Neue"/>
              <a:buChar char="●"/>
            </a:pPr>
            <a:r>
              <a:rPr lang="en-GB" sz="1800">
                <a:solidFill>
                  <a:srgbClr val="333333"/>
                </a:solidFill>
                <a:latin typeface="Helvetica Neue"/>
                <a:ea typeface="Helvetica Neue"/>
                <a:cs typeface="Helvetica Neue"/>
                <a:sym typeface="Helvetica Neue"/>
              </a:rPr>
              <a:t>Servidor Local: </a:t>
            </a:r>
            <a:r>
              <a:rPr lang="en-GB" sz="1800" u="sng">
                <a:solidFill>
                  <a:schemeClr val="hlink"/>
                </a:solidFill>
                <a:latin typeface="Helvetica Neue"/>
                <a:ea typeface="Helvetica Neue"/>
                <a:cs typeface="Helvetica Neue"/>
                <a:sym typeface="Helvetica Neue"/>
                <a:hlinkClick r:id="rId17"/>
              </a:rPr>
              <a:t>Live Server (VS Code)</a:t>
            </a:r>
            <a:r>
              <a:rPr lang="en-GB" sz="1800">
                <a:solidFill>
                  <a:srgbClr val="333333"/>
                </a:solidFill>
                <a:latin typeface="Helvetica Neue"/>
                <a:ea typeface="Helvetica Neue"/>
                <a:cs typeface="Helvetica Neue"/>
                <a:sym typeface="Helvetica Neue"/>
              </a:rPr>
              <a:t>, </a:t>
            </a:r>
            <a:r>
              <a:rPr lang="en-GB" sz="1800" u="sng">
                <a:solidFill>
                  <a:schemeClr val="hlink"/>
                </a:solidFill>
                <a:latin typeface="Helvetica Neue"/>
                <a:ea typeface="Helvetica Neue"/>
                <a:cs typeface="Helvetica Neue"/>
                <a:sym typeface="Helvetica Neue"/>
                <a:hlinkClick r:id="rId18"/>
              </a:rPr>
              <a:t>XAMPP</a:t>
            </a:r>
            <a:r>
              <a:rPr lang="en-GB" sz="1800">
                <a:solidFill>
                  <a:srgbClr val="333333"/>
                </a:solidFill>
                <a:latin typeface="Helvetica Neue"/>
                <a:ea typeface="Helvetica Neue"/>
                <a:cs typeface="Helvetica Neue"/>
                <a:sym typeface="Helvetica Neue"/>
              </a:rPr>
              <a:t> , </a:t>
            </a:r>
            <a:r>
              <a:rPr lang="en-GB" sz="1800" u="sng">
                <a:solidFill>
                  <a:schemeClr val="accent5"/>
                </a:solidFill>
                <a:latin typeface="Helvetica Neue"/>
                <a:ea typeface="Helvetica Neue"/>
                <a:cs typeface="Helvetica Neue"/>
                <a:sym typeface="Helvetica Neue"/>
                <a:hlinkClick r:id="rId19">
                  <a:extLst>
                    <a:ext uri="{A12FA001-AC4F-418D-AE19-62706E023703}">
                      <ahyp:hlinkClr val="tx"/>
                    </a:ext>
                  </a:extLst>
                </a:hlinkClick>
              </a:rPr>
              <a:t>WampServer</a:t>
            </a:r>
            <a:r>
              <a:rPr lang="en-GB" sz="1800">
                <a:solidFill>
                  <a:srgbClr val="333333"/>
                </a:solidFill>
                <a:latin typeface="Helvetica Neue"/>
                <a:ea typeface="Helvetica Neue"/>
                <a:cs typeface="Helvetica Neue"/>
                <a:sym typeface="Helvetica Neue"/>
              </a:rPr>
              <a:t>. </a:t>
            </a:r>
            <a:endParaRPr sz="1800">
              <a:solidFill>
                <a:srgbClr val="333333"/>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rgbClr val="333333"/>
              </a:solidFill>
              <a:latin typeface="Helvetica Neue"/>
              <a:ea typeface="Helvetica Neue"/>
              <a:cs typeface="Helvetica Neue"/>
              <a:sym typeface="Helvetica Neue"/>
            </a:endParaRPr>
          </a:p>
          <a:p>
            <a:pPr indent="0" lvl="0" marL="0" marR="0" rtl="0" algn="l">
              <a:lnSpc>
                <a:spcPct val="115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a:ea typeface="Helvetica Neue"/>
                <a:cs typeface="Helvetica Neue"/>
                <a:sym typeface="Helvetica Neue"/>
              </a:rPr>
            </a:b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nvSpPr>
        <p:spPr>
          <a:xfrm>
            <a:off x="0" y="92000"/>
            <a:ext cx="9144000" cy="73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EVOLUCIÓN DE JAVASCRIPT</a:t>
            </a:r>
            <a:endParaRPr i="1" sz="4500">
              <a:latin typeface="Anton"/>
              <a:ea typeface="Anton"/>
              <a:cs typeface="Anton"/>
              <a:sym typeface="Anton"/>
            </a:endParaRPr>
          </a:p>
        </p:txBody>
      </p:sp>
      <p:pic>
        <p:nvPicPr>
          <p:cNvPr id="360" name="Google Shape;360;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1" name="Google Shape;361;p52"/>
          <p:cNvPicPr preferRelativeResize="0"/>
          <p:nvPr/>
        </p:nvPicPr>
        <p:blipFill>
          <a:blip r:embed="rId4">
            <a:alphaModFix/>
          </a:blip>
          <a:stretch>
            <a:fillRect/>
          </a:stretch>
        </p:blipFill>
        <p:spPr>
          <a:xfrm>
            <a:off x="1112088" y="353925"/>
            <a:ext cx="6919816" cy="3888450"/>
          </a:xfrm>
          <a:prstGeom prst="rect">
            <a:avLst/>
          </a:prstGeom>
          <a:noFill/>
          <a:ln>
            <a:noFill/>
          </a:ln>
        </p:spPr>
      </p:pic>
      <p:pic>
        <p:nvPicPr>
          <p:cNvPr id="362" name="Google Shape;362;p52"/>
          <p:cNvPicPr preferRelativeResize="0"/>
          <p:nvPr/>
        </p:nvPicPr>
        <p:blipFill rotWithShape="1">
          <a:blip r:embed="rId5">
            <a:alphaModFix/>
          </a:blip>
          <a:srcRect b="0" l="0" r="0" t="0"/>
          <a:stretch/>
        </p:blipFill>
        <p:spPr>
          <a:xfrm>
            <a:off x="7508162" y="92000"/>
            <a:ext cx="1634174" cy="639850"/>
          </a:xfrm>
          <a:prstGeom prst="rect">
            <a:avLst/>
          </a:prstGeom>
          <a:noFill/>
          <a:ln>
            <a:noFill/>
          </a:ln>
        </p:spPr>
      </p:pic>
      <p:sp>
        <p:nvSpPr>
          <p:cNvPr id="363" name="Google Shape;363;p52"/>
          <p:cNvSpPr txBox="1"/>
          <p:nvPr/>
        </p:nvSpPr>
        <p:spPr>
          <a:xfrm>
            <a:off x="107150" y="4296900"/>
            <a:ext cx="7401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highlight>
                  <a:schemeClr val="lt1"/>
                </a:highlight>
                <a:latin typeface="Helvetica Neue"/>
                <a:ea typeface="Helvetica Neue"/>
                <a:cs typeface="Helvetica Neue"/>
                <a:sym typeface="Helvetica Neue"/>
              </a:rPr>
              <a:t>La primera versión de JavaScript ES1 se lanzó en 1997 y el lenguaje fue cambiando con el tiempo. En el curso nos </a:t>
            </a:r>
            <a:r>
              <a:rPr lang="en-GB" sz="1600">
                <a:solidFill>
                  <a:schemeClr val="dk1"/>
                </a:solidFill>
                <a:highlight>
                  <a:schemeClr val="lt1"/>
                </a:highlight>
                <a:latin typeface="Helvetica Neue"/>
                <a:ea typeface="Helvetica Neue"/>
                <a:cs typeface="Helvetica Neue"/>
                <a:sym typeface="Helvetica Neue"/>
              </a:rPr>
              <a:t>focalizamos</a:t>
            </a:r>
            <a:r>
              <a:rPr lang="en-GB" sz="1600">
                <a:solidFill>
                  <a:schemeClr val="dk1"/>
                </a:solidFill>
                <a:highlight>
                  <a:schemeClr val="lt1"/>
                </a:highlight>
                <a:latin typeface="Helvetica Neue"/>
                <a:ea typeface="Helvetica Neue"/>
                <a:cs typeface="Helvetica Neue"/>
                <a:sym typeface="Helvetica Neue"/>
              </a:rPr>
              <a:t> en las versio</a:t>
            </a:r>
            <a:r>
              <a:rPr lang="en-GB" sz="1600">
                <a:solidFill>
                  <a:schemeClr val="dk1"/>
                </a:solidFill>
                <a:highlight>
                  <a:schemeClr val="lt1"/>
                </a:highlight>
                <a:latin typeface="Helvetica Neue"/>
                <a:ea typeface="Helvetica Neue"/>
                <a:cs typeface="Helvetica Neue"/>
                <a:sym typeface="Helvetica Neue"/>
              </a:rPr>
              <a:t>ne</a:t>
            </a:r>
            <a:r>
              <a:rPr lang="en-GB" sz="1600">
                <a:solidFill>
                  <a:schemeClr val="dk1"/>
                </a:solidFill>
                <a:highlight>
                  <a:schemeClr val="lt1"/>
                </a:highlight>
                <a:latin typeface="Helvetica Neue"/>
                <a:ea typeface="Helvetica Neue"/>
                <a:cs typeface="Helvetica Neue"/>
                <a:sym typeface="Helvetica Neue"/>
              </a:rPr>
              <a:t>s ES5 y ES6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53"/>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SINTAXIS Y CÓDIGO</a:t>
            </a:r>
            <a:endParaRPr i="1" sz="3600">
              <a:solidFill>
                <a:srgbClr val="E0FF00"/>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nvSpPr>
        <p:spPr>
          <a:xfrm>
            <a:off x="1327800" y="1734450"/>
            <a:ext cx="64884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JavaScript tiene sus propias reglas para la sintaxis, aunque respeta los estándares de muchos lenguajes de programación lógicos. </a:t>
            </a:r>
            <a:r>
              <a:rPr lang="en-GB" sz="2000">
                <a:solidFill>
                  <a:schemeClr val="dk1"/>
                </a:solidFill>
                <a:highlight>
                  <a:srgbClr val="E0FF00"/>
                </a:highlight>
                <a:latin typeface="Helvetica Neue"/>
                <a:ea typeface="Helvetica Neue"/>
                <a:cs typeface="Helvetica Neue"/>
                <a:sym typeface="Helvetica Neue"/>
              </a:rPr>
              <a:t>Existen dos maneras de escribir código en JavaScript.</a:t>
            </a:r>
            <a:endParaRPr sz="2000">
              <a:highlight>
                <a:srgbClr val="E0FF00"/>
              </a:highlight>
              <a:latin typeface="Helvetica Neue"/>
              <a:ea typeface="Helvetica Neue"/>
              <a:cs typeface="Helvetica Neue"/>
              <a:sym typeface="Helvetica Neue"/>
            </a:endParaRPr>
          </a:p>
        </p:txBody>
      </p:sp>
      <p:sp>
        <p:nvSpPr>
          <p:cNvPr id="374" name="Google Shape;374;p54"/>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CÓDIGO JAVASCRIPT</a:t>
            </a:r>
            <a:endParaRPr i="1" sz="4500">
              <a:latin typeface="Anton"/>
              <a:ea typeface="Anton"/>
              <a:cs typeface="Anton"/>
              <a:sym typeface="Anton"/>
            </a:endParaRPr>
          </a:p>
        </p:txBody>
      </p:sp>
      <p:pic>
        <p:nvPicPr>
          <p:cNvPr id="375" name="Google Shape;375;p5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9" name="Shape 379"/>
        <p:cNvGrpSpPr/>
        <p:nvPr/>
      </p:nvGrpSpPr>
      <p:grpSpPr>
        <a:xfrm>
          <a:off x="0" y="0"/>
          <a:ext cx="0" cy="0"/>
          <a:chOff x="0" y="0"/>
          <a:chExt cx="0" cy="0"/>
        </a:xfrm>
      </p:grpSpPr>
      <p:sp>
        <p:nvSpPr>
          <p:cNvPr id="380" name="Google Shape;380;p55"/>
          <p:cNvSpPr txBox="1"/>
          <p:nvPr/>
        </p:nvSpPr>
        <p:spPr>
          <a:xfrm>
            <a:off x="1946100" y="1727515"/>
            <a:ext cx="6220800" cy="11679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highlight>
                  <a:srgbClr val="E0FF00"/>
                </a:highlight>
                <a:latin typeface="Helvetica Neue"/>
                <a:ea typeface="Helvetica Neue"/>
                <a:cs typeface="Helvetica Neue"/>
                <a:sym typeface="Helvetica Neue"/>
              </a:rPr>
              <a:t>Dentro de un archivo html, entre medio de las etiquetas </a:t>
            </a:r>
            <a:r>
              <a:rPr b="1" lang="en-GB" sz="2000">
                <a:highlight>
                  <a:srgbClr val="E0FF00"/>
                </a:highlight>
                <a:latin typeface="Helvetica Neue"/>
                <a:ea typeface="Helvetica Neue"/>
                <a:cs typeface="Helvetica Neue"/>
                <a:sym typeface="Helvetica Neue"/>
              </a:rPr>
              <a:t>&lt;script&gt;</a:t>
            </a:r>
            <a:br>
              <a:rPr lang="en-GB" sz="2000">
                <a:latin typeface="Helvetica Neue"/>
                <a:ea typeface="Helvetica Neue"/>
                <a:cs typeface="Helvetica Neue"/>
                <a:sym typeface="Helvetica Neue"/>
              </a:rPr>
            </a:br>
            <a:r>
              <a:rPr lang="en-GB" sz="2000">
                <a:latin typeface="Helvetica Neue"/>
                <a:ea typeface="Helvetica Neue"/>
                <a:cs typeface="Helvetica Neue"/>
                <a:sym typeface="Helvetica Neue"/>
              </a:rPr>
              <a:t>Ejemplo: </a:t>
            </a:r>
            <a:br>
              <a:rPr lang="en-GB" sz="2000">
                <a:latin typeface="Helvetica Neue"/>
                <a:ea typeface="Helvetica Neue"/>
                <a:cs typeface="Helvetica Neue"/>
                <a:sym typeface="Helvetica Neue"/>
              </a:rPr>
            </a:br>
            <a:br>
              <a:rPr lang="en-GB" sz="2000">
                <a:latin typeface="Helvetica Neue"/>
                <a:ea typeface="Helvetica Neue"/>
                <a:cs typeface="Helvetica Neue"/>
                <a:sym typeface="Helvetica Neue"/>
              </a:rPr>
            </a:br>
            <a:endParaRPr>
              <a:latin typeface="Helvetica Neue"/>
              <a:ea typeface="Helvetica Neue"/>
              <a:cs typeface="Helvetica Neue"/>
              <a:sym typeface="Helvetica Neue"/>
            </a:endParaRPr>
          </a:p>
        </p:txBody>
      </p:sp>
      <p:sp>
        <p:nvSpPr>
          <p:cNvPr id="381" name="Google Shape;381;p55"/>
          <p:cNvSpPr txBox="1"/>
          <p:nvPr/>
        </p:nvSpPr>
        <p:spPr>
          <a:xfrm>
            <a:off x="1461600" y="44985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ESCRIBIR CÓDIGO JS?</a:t>
            </a:r>
            <a:endParaRPr i="1" sz="4000">
              <a:latin typeface="Anton"/>
              <a:ea typeface="Anton"/>
              <a:cs typeface="Anton"/>
              <a:sym typeface="Anton"/>
            </a:endParaRPr>
          </a:p>
        </p:txBody>
      </p:sp>
      <p:pic>
        <p:nvPicPr>
          <p:cNvPr id="382" name="Google Shape;382;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3" name="Google Shape;383;p55"/>
          <p:cNvSpPr txBox="1"/>
          <p:nvPr/>
        </p:nvSpPr>
        <p:spPr>
          <a:xfrm>
            <a:off x="1582300" y="2752550"/>
            <a:ext cx="6501900" cy="11679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 Aquí se escribe el código JS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17" name="Shape 117"/>
        <p:cNvGrpSpPr/>
        <p:nvPr/>
      </p:nvGrpSpPr>
      <p:grpSpPr>
        <a:xfrm>
          <a:off x="0" y="0"/>
          <a:ext cx="0" cy="0"/>
          <a:chOff x="0" y="0"/>
          <a:chExt cx="0" cy="0"/>
        </a:xfrm>
      </p:grpSpPr>
      <p:sp>
        <p:nvSpPr>
          <p:cNvPr id="118" name="Google Shape;118;p29"/>
          <p:cNvSpPr txBox="1"/>
          <p:nvPr/>
        </p:nvSpPr>
        <p:spPr>
          <a:xfrm>
            <a:off x="1398000" y="552325"/>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PRESENTACIÓN DE ESTUDIANTES</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4310850" y="1317000"/>
            <a:ext cx="3516300" cy="276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2400" u="none" cap="none" strike="noStrike">
                <a:solidFill>
                  <a:srgbClr val="222222"/>
                </a:solidFill>
                <a:latin typeface="Helvetica Neue"/>
                <a:ea typeface="Helvetica Neue"/>
                <a:cs typeface="Helvetica Neue"/>
                <a:sym typeface="Helvetica Neue"/>
              </a:rPr>
              <a:t>Por encuestas de Zoom:</a:t>
            </a:r>
            <a:endParaRPr b="0" i="0" sz="2400" u="none" cap="none" strike="noStrike">
              <a:solidFill>
                <a:srgbClr val="222222"/>
              </a:solidFill>
              <a:latin typeface="Helvetica Neue"/>
              <a:ea typeface="Helvetica Neue"/>
              <a:cs typeface="Helvetica Neue"/>
              <a:sym typeface="Helvetica Neue"/>
            </a:endParaRPr>
          </a:p>
          <a:p>
            <a:pPr indent="-342900" lvl="0" marL="457200" marR="0" rtl="0" algn="just">
              <a:lnSpc>
                <a:spcPct val="100000"/>
              </a:lnSpc>
              <a:spcBef>
                <a:spcPts val="0"/>
              </a:spcBef>
              <a:spcAft>
                <a:spcPts val="0"/>
              </a:spcAft>
              <a:buClr>
                <a:srgbClr val="222222"/>
              </a:buClr>
              <a:buSzPts val="1800"/>
              <a:buFont typeface="Helvetica Neue"/>
              <a:buAutoNum type="arabicPeriod"/>
            </a:pPr>
            <a:r>
              <a:rPr b="0" i="0" lang="en-GB" sz="1800" u="none" cap="none" strike="noStrike">
                <a:solidFill>
                  <a:srgbClr val="222222"/>
                </a:solidFill>
                <a:latin typeface="Helvetica Neue"/>
                <a:ea typeface="Helvetica Neue"/>
                <a:cs typeface="Helvetica Neue"/>
                <a:sym typeface="Helvetica Neue"/>
              </a:rPr>
              <a:t>País</a:t>
            </a:r>
            <a:endParaRPr b="0" i="0" sz="1800" u="none" cap="none" strike="noStrike">
              <a:solidFill>
                <a:srgbClr val="222222"/>
              </a:solidFill>
              <a:latin typeface="Helvetica Neue"/>
              <a:ea typeface="Helvetica Neue"/>
              <a:cs typeface="Helvetica Neue"/>
              <a:sym typeface="Helvetica Neue"/>
            </a:endParaRPr>
          </a:p>
          <a:p>
            <a:pPr indent="-342900" lvl="0" marL="457200" marR="0" rtl="0" algn="just">
              <a:lnSpc>
                <a:spcPct val="100000"/>
              </a:lnSpc>
              <a:spcBef>
                <a:spcPts val="0"/>
              </a:spcBef>
              <a:spcAft>
                <a:spcPts val="0"/>
              </a:spcAft>
              <a:buClr>
                <a:srgbClr val="222222"/>
              </a:buClr>
              <a:buSzPts val="1800"/>
              <a:buFont typeface="Helvetica Neue"/>
              <a:buAutoNum type="arabicPeriod"/>
            </a:pPr>
            <a:r>
              <a:rPr b="0" i="0" lang="en-GB" sz="1800" u="none" cap="none" strike="noStrike">
                <a:solidFill>
                  <a:srgbClr val="222222"/>
                </a:solidFill>
                <a:latin typeface="Helvetica Neue"/>
                <a:ea typeface="Helvetica Neue"/>
                <a:cs typeface="Helvetica Neue"/>
                <a:sym typeface="Helvetica Neue"/>
              </a:rPr>
              <a:t>Conocimientos previos en</a:t>
            </a:r>
            <a:r>
              <a:rPr lang="en-GB" sz="1800">
                <a:solidFill>
                  <a:srgbClr val="222222"/>
                </a:solidFill>
                <a:latin typeface="Helvetica Neue"/>
                <a:ea typeface="Helvetica Neue"/>
                <a:cs typeface="Helvetica Neue"/>
                <a:sym typeface="Helvetica Neue"/>
              </a:rPr>
              <a:t> HTML, CSS y programación.</a:t>
            </a:r>
            <a:endParaRPr b="0" i="0" sz="1800" u="none" cap="none" strike="noStrike">
              <a:solidFill>
                <a:srgbClr val="222222"/>
              </a:solidFill>
              <a:latin typeface="Helvetica Neue"/>
              <a:ea typeface="Helvetica Neue"/>
              <a:cs typeface="Helvetica Neue"/>
              <a:sym typeface="Helvetica Neue"/>
            </a:endParaRPr>
          </a:p>
          <a:p>
            <a:pPr indent="-342900" lvl="0" marL="457200" marR="0" rtl="0" algn="just">
              <a:lnSpc>
                <a:spcPct val="100000"/>
              </a:lnSpc>
              <a:spcBef>
                <a:spcPts val="0"/>
              </a:spcBef>
              <a:spcAft>
                <a:spcPts val="0"/>
              </a:spcAft>
              <a:buClr>
                <a:srgbClr val="222222"/>
              </a:buClr>
              <a:buSzPts val="1800"/>
              <a:buFont typeface="Helvetica Neue"/>
              <a:buAutoNum type="arabicPeriod"/>
            </a:pPr>
            <a:r>
              <a:rPr b="0" i="0" lang="en-GB" sz="1800" u="none" cap="none" strike="noStrike">
                <a:solidFill>
                  <a:srgbClr val="222222"/>
                </a:solidFill>
                <a:latin typeface="Helvetica Neue"/>
                <a:ea typeface="Helvetica Neue"/>
                <a:cs typeface="Helvetica Neue"/>
                <a:sym typeface="Helvetica Neue"/>
              </a:rPr>
              <a:t>¿Por qué elegiste el curso?</a:t>
            </a:r>
            <a:endParaRPr b="0" i="0" sz="2400" u="none" cap="none" strike="noStrike">
              <a:solidFill>
                <a:srgbClr val="222222"/>
              </a:solidFill>
              <a:latin typeface="Helvetica Neue"/>
              <a:ea typeface="Helvetica Neue"/>
              <a:cs typeface="Helvetica Neue"/>
              <a:sym typeface="Helvetica Neue"/>
            </a:endParaRPr>
          </a:p>
        </p:txBody>
      </p:sp>
      <p:sp>
        <p:nvSpPr>
          <p:cNvPr id="120" name="Google Shape;120;p29"/>
          <p:cNvSpPr/>
          <p:nvPr/>
        </p:nvSpPr>
        <p:spPr>
          <a:xfrm>
            <a:off x="1585225" y="1716364"/>
            <a:ext cx="1533000" cy="1533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29"/>
          <p:cNvPicPr preferRelativeResize="0"/>
          <p:nvPr/>
        </p:nvPicPr>
        <p:blipFill rotWithShape="1">
          <a:blip r:embed="rId3">
            <a:alphaModFix/>
          </a:blip>
          <a:srcRect b="0" l="0" r="0" t="0"/>
          <a:stretch/>
        </p:blipFill>
        <p:spPr>
          <a:xfrm>
            <a:off x="1657621" y="1762239"/>
            <a:ext cx="1549155" cy="1549151"/>
          </a:xfrm>
          <a:prstGeom prst="rect">
            <a:avLst/>
          </a:prstGeom>
          <a:noFill/>
          <a:ln>
            <a:noFill/>
          </a:ln>
        </p:spPr>
      </p:pic>
      <p:pic>
        <p:nvPicPr>
          <p:cNvPr id="122" name="Google Shape;122;p2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123" name="Google Shape;123;p29"/>
          <p:cNvPicPr preferRelativeResize="0"/>
          <p:nvPr/>
        </p:nvPicPr>
        <p:blipFill rotWithShape="1">
          <a:blip r:embed="rId5">
            <a:alphaModFix/>
          </a:blip>
          <a:srcRect b="0" l="-28965" r="0" t="-28965"/>
          <a:stretch/>
        </p:blipFill>
        <p:spPr>
          <a:xfrm>
            <a:off x="4468288" y="3711625"/>
            <a:ext cx="657225" cy="485775"/>
          </a:xfrm>
          <a:prstGeom prst="rect">
            <a:avLst/>
          </a:prstGeom>
          <a:noFill/>
          <a:ln>
            <a:noFill/>
          </a:ln>
          <a:effectLst>
            <a:outerShdw blurRad="57150" rotWithShape="0" algn="bl" dir="5400000" dist="19050">
              <a:srgbClr val="000000">
                <a:alpha val="49410"/>
              </a:srgbClr>
            </a:outerShdw>
            <a:reflection blurRad="0" dir="5400000" dist="38100" endA="0" endPos="30000" fadeDir="5400012" kx="0" rotWithShape="0" algn="bl" stPos="0" sy="-100000" ky="0"/>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p56"/>
          <p:cNvSpPr txBox="1"/>
          <p:nvPr/>
        </p:nvSpPr>
        <p:spPr>
          <a:xfrm>
            <a:off x="1850850" y="2118975"/>
            <a:ext cx="6220800" cy="1674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highlight>
                  <a:srgbClr val="E0FF00"/>
                </a:highlight>
                <a:latin typeface="Helvetica Neue"/>
                <a:ea typeface="Helvetica Neue"/>
                <a:cs typeface="Helvetica Neue"/>
                <a:sym typeface="Helvetica Neue"/>
              </a:rPr>
              <a:t>En un archivo individual con </a:t>
            </a:r>
            <a:r>
              <a:rPr b="1" lang="en-GB" sz="2000">
                <a:highlight>
                  <a:srgbClr val="E0FF00"/>
                </a:highlight>
                <a:latin typeface="Helvetica Neue"/>
                <a:ea typeface="Helvetica Neue"/>
                <a:cs typeface="Helvetica Neue"/>
                <a:sym typeface="Helvetica Neue"/>
              </a:rPr>
              <a:t>extensión .js</a:t>
            </a:r>
            <a:br>
              <a:rPr lang="en-GB" sz="2000">
                <a:latin typeface="Helvetica Neue"/>
                <a:ea typeface="Helvetica Neue"/>
                <a:cs typeface="Helvetica Neue"/>
                <a:sym typeface="Helvetica Neue"/>
              </a:rPr>
            </a:br>
            <a:r>
              <a:rPr lang="en-GB" sz="2000">
                <a:latin typeface="Helvetica Neue"/>
                <a:ea typeface="Helvetica Neue"/>
                <a:cs typeface="Helvetica Neue"/>
                <a:sym typeface="Helvetica Neue"/>
              </a:rPr>
              <a:t>Ejemplo: mi-archivo.js</a:t>
            </a:r>
            <a:br>
              <a:rPr lang="en-GB" sz="2000">
                <a:latin typeface="Helvetica Neue"/>
                <a:ea typeface="Helvetica Neue"/>
                <a:cs typeface="Helvetica Neue"/>
                <a:sym typeface="Helvetica Neue"/>
              </a:rPr>
            </a:br>
            <a:endParaRPr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i="1" lang="en-GB" sz="2000">
                <a:latin typeface="Helvetica Neue"/>
                <a:ea typeface="Helvetica Neue"/>
                <a:cs typeface="Helvetica Neue"/>
                <a:sym typeface="Helvetica Neue"/>
              </a:rPr>
              <a:t>Recuerda no utilizar espacios ni mayúsculas en los nombres de archivo. </a:t>
            </a:r>
            <a:endParaRPr i="1" sz="2000">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2000">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a:latin typeface="Helvetica Neue"/>
              <a:ea typeface="Helvetica Neue"/>
              <a:cs typeface="Helvetica Neue"/>
              <a:sym typeface="Helvetica Neue"/>
            </a:endParaRPr>
          </a:p>
        </p:txBody>
      </p:sp>
      <p:sp>
        <p:nvSpPr>
          <p:cNvPr id="389" name="Google Shape;389;p56"/>
          <p:cNvSpPr txBox="1"/>
          <p:nvPr/>
        </p:nvSpPr>
        <p:spPr>
          <a:xfrm>
            <a:off x="1461600" y="901000"/>
            <a:ext cx="62208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¿CÓMO ESCRIBIR CÓDIGO JS?</a:t>
            </a:r>
            <a:endParaRPr i="1" sz="4000">
              <a:latin typeface="Anton"/>
              <a:ea typeface="Anton"/>
              <a:cs typeface="Anton"/>
              <a:sym typeface="Anton"/>
            </a:endParaRPr>
          </a:p>
        </p:txBody>
      </p:sp>
      <p:pic>
        <p:nvPicPr>
          <p:cNvPr id="390" name="Google Shape;390;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91" name="Google Shape;391;p56"/>
          <p:cNvSpPr txBox="1"/>
          <p:nvPr/>
        </p:nvSpPr>
        <p:spPr>
          <a:xfrm>
            <a:off x="1793650" y="3714775"/>
            <a:ext cx="6501900" cy="4524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 </a:t>
            </a:r>
            <a:r>
              <a:rPr i="1" lang="en-GB" sz="1600">
                <a:solidFill>
                  <a:srgbClr val="50FA7B"/>
                </a:solidFill>
                <a:latin typeface="Consolas"/>
                <a:ea typeface="Consolas"/>
                <a:cs typeface="Consolas"/>
                <a:sym typeface="Consolas"/>
              </a:rPr>
              <a:t>src</a:t>
            </a:r>
            <a:r>
              <a:rPr lang="en-GB" sz="1600">
                <a:solidFill>
                  <a:srgbClr val="FF79C6"/>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js/main.js</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&gt;&lt;/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95" name="Shape 395"/>
        <p:cNvGrpSpPr/>
        <p:nvPr/>
      </p:nvGrpSpPr>
      <p:grpSpPr>
        <a:xfrm>
          <a:off x="0" y="0"/>
          <a:ext cx="0" cy="0"/>
          <a:chOff x="0" y="0"/>
          <a:chExt cx="0" cy="0"/>
        </a:xfrm>
      </p:grpSpPr>
      <p:sp>
        <p:nvSpPr>
          <p:cNvPr id="396" name="Google Shape;396;p57"/>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REGLAS BÁSICAS</a:t>
            </a:r>
            <a:endParaRPr i="1" sz="4000">
              <a:latin typeface="Anton"/>
              <a:ea typeface="Anton"/>
              <a:cs typeface="Anton"/>
              <a:sym typeface="Anton"/>
            </a:endParaRPr>
          </a:p>
        </p:txBody>
      </p:sp>
      <p:sp>
        <p:nvSpPr>
          <p:cNvPr id="397" name="Google Shape;397;p57"/>
          <p:cNvSpPr txBox="1"/>
          <p:nvPr/>
        </p:nvSpPr>
        <p:spPr>
          <a:xfrm>
            <a:off x="1061400" y="1626025"/>
            <a:ext cx="7021200" cy="167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a:ea typeface="Helvetica Neue"/>
                <a:cs typeface="Helvetica Neue"/>
                <a:sym typeface="Helvetica Neue"/>
              </a:rPr>
              <a:t>No se tienen en cuenta los espacios en blanco y las nuevas líneas (al igual que HTML).</a:t>
            </a:r>
            <a:endParaRPr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a:ea typeface="Helvetica Neue"/>
                <a:cs typeface="Helvetica Neue"/>
                <a:sym typeface="Helvetica Neue"/>
              </a:rPr>
              <a:t>Se distinguen las mayúsculas y minúsculas.</a:t>
            </a:r>
            <a:endParaRPr sz="2000">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Didact Gothic"/>
              <a:buChar char="●"/>
            </a:pPr>
            <a:r>
              <a:rPr lang="en-GB" sz="2000">
                <a:latin typeface="Helvetica Neue"/>
                <a:ea typeface="Helvetica Neue"/>
                <a:cs typeface="Helvetica Neue"/>
                <a:sym typeface="Helvetica Neue"/>
              </a:rPr>
              <a:t>Se pueden incluir bloques de comentarios:</a:t>
            </a:r>
            <a:endParaRPr sz="2000">
              <a:latin typeface="Helvetica Neue"/>
              <a:ea typeface="Helvetica Neue"/>
              <a:cs typeface="Helvetica Neue"/>
              <a:sym typeface="Helvetica Neue"/>
            </a:endParaRPr>
          </a:p>
        </p:txBody>
      </p:sp>
      <p:sp>
        <p:nvSpPr>
          <p:cNvPr id="398" name="Google Shape;398;p57"/>
          <p:cNvSpPr txBox="1"/>
          <p:nvPr/>
        </p:nvSpPr>
        <p:spPr>
          <a:xfrm>
            <a:off x="1321050" y="3402725"/>
            <a:ext cx="6501900" cy="1567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simple: una línea</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a:t>
            </a:r>
            <a:r>
              <a:rPr lang="en-GB" sz="1600">
                <a:solidFill>
                  <a:srgbClr val="6272A4"/>
                </a:solidFill>
                <a:latin typeface="Consolas"/>
                <a:ea typeface="Consolas"/>
                <a:cs typeface="Consolas"/>
                <a:sym typeface="Consolas"/>
              </a:rPr>
              <a:t>línea I</a:t>
            </a:r>
            <a:endParaRPr sz="1600">
              <a:solidFill>
                <a:srgbClr val="6272A4"/>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Comentario de más de una línea II </a:t>
            </a:r>
            <a:r>
              <a:rPr lang="en-GB" sz="1600">
                <a:solidFill>
                  <a:srgbClr val="6272A4"/>
                </a:solidFill>
                <a:latin typeface="Consolas"/>
                <a:ea typeface="Consolas"/>
                <a:cs typeface="Consolas"/>
                <a:sym typeface="Consolas"/>
              </a:rPr>
              <a:t>*/</a:t>
            </a:r>
            <a:endParaRPr sz="1600">
              <a:solidFill>
                <a:srgbClr val="6272A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399" name="Google Shape;399;p57"/>
          <p:cNvPicPr preferRelativeResize="0"/>
          <p:nvPr/>
        </p:nvPicPr>
        <p:blipFill>
          <a:blip r:embed="rId3">
            <a:alphaModFix/>
          </a:blip>
          <a:stretch>
            <a:fillRect/>
          </a:stretch>
        </p:blipFill>
        <p:spPr>
          <a:xfrm>
            <a:off x="7615550" y="4719150"/>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3" name="Shape 403"/>
        <p:cNvGrpSpPr/>
        <p:nvPr/>
      </p:nvGrpSpPr>
      <p:grpSpPr>
        <a:xfrm>
          <a:off x="0" y="0"/>
          <a:ext cx="0" cy="0"/>
          <a:chOff x="0" y="0"/>
          <a:chExt cx="0" cy="0"/>
        </a:xfrm>
      </p:grpSpPr>
      <p:sp>
        <p:nvSpPr>
          <p:cNvPr id="404" name="Google Shape;404;p58"/>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SINTAXIS: PALABRAS RESERVADAS</a:t>
            </a:r>
            <a:endParaRPr i="1" sz="4000">
              <a:latin typeface="Anton"/>
              <a:ea typeface="Anton"/>
              <a:cs typeface="Anton"/>
              <a:sym typeface="Anton"/>
            </a:endParaRPr>
          </a:p>
        </p:txBody>
      </p:sp>
      <p:pic>
        <p:nvPicPr>
          <p:cNvPr id="405" name="Google Shape;405;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6" name="Google Shape;406;p58"/>
          <p:cNvSpPr txBox="1"/>
          <p:nvPr/>
        </p:nvSpPr>
        <p:spPr>
          <a:xfrm>
            <a:off x="1089650" y="1583950"/>
            <a:ext cx="7021200" cy="16746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rgbClr val="3CEFAB"/>
              </a:buClr>
              <a:buSzPts val="2000"/>
              <a:buFont typeface="Didact Gothic"/>
              <a:buChar char="●"/>
            </a:pPr>
            <a:r>
              <a:rPr lang="en-GB" sz="2000">
                <a:latin typeface="Helvetica Neue"/>
                <a:ea typeface="Helvetica Neue"/>
                <a:cs typeface="Helvetica Neue"/>
                <a:sym typeface="Helvetica Neue"/>
              </a:rPr>
              <a:t>Palabras reservadas: son las palabras que se utilizan para construir las sentencias de JavaScript y que por tanto no pueden ser utilizadas libremente. </a:t>
            </a:r>
            <a:br>
              <a:rPr lang="en-GB" sz="2000">
                <a:latin typeface="Helvetica Neue"/>
                <a:ea typeface="Helvetica Neue"/>
                <a:cs typeface="Helvetica Neue"/>
                <a:sym typeface="Helvetica Neue"/>
              </a:rPr>
            </a:br>
            <a:r>
              <a:rPr lang="en-GB" sz="2000">
                <a:latin typeface="Helvetica Neue"/>
                <a:ea typeface="Helvetica Neue"/>
                <a:cs typeface="Helvetica Neue"/>
                <a:sym typeface="Helvetica Neue"/>
              </a:rPr>
              <a:t>Las palabras actualmente reservadas por JavaScript son: </a:t>
            </a:r>
            <a:endParaRPr sz="2000">
              <a:latin typeface="Helvetica Neue"/>
              <a:ea typeface="Helvetica Neue"/>
              <a:cs typeface="Helvetica Neue"/>
              <a:sym typeface="Helvetica Neue"/>
            </a:endParaRPr>
          </a:p>
        </p:txBody>
      </p:sp>
      <p:sp>
        <p:nvSpPr>
          <p:cNvPr id="407" name="Google Shape;407;p58"/>
          <p:cNvSpPr txBox="1"/>
          <p:nvPr/>
        </p:nvSpPr>
        <p:spPr>
          <a:xfrm>
            <a:off x="1422200" y="3169150"/>
            <a:ext cx="6356100" cy="1307700"/>
          </a:xfrm>
          <a:prstGeom prst="rect">
            <a:avLst/>
          </a:prstGeom>
          <a:noFill/>
          <a:ln>
            <a:noFill/>
          </a:ln>
        </p:spPr>
        <p:txBody>
          <a:bodyPr anchorCtr="0" anchor="t" bIns="180000" lIns="180000" spcFirstLastPara="1" rIns="180000" wrap="square" tIns="180000">
            <a:noAutofit/>
          </a:bodyPr>
          <a:lstStyle/>
          <a:p>
            <a:pPr indent="0" lvl="0" marL="0" rtl="0" algn="just">
              <a:lnSpc>
                <a:spcPct val="115000"/>
              </a:lnSpc>
              <a:spcBef>
                <a:spcPts val="0"/>
              </a:spcBef>
              <a:spcAft>
                <a:spcPts val="0"/>
              </a:spcAft>
              <a:buClr>
                <a:schemeClr val="dk1"/>
              </a:buClr>
              <a:buSzPts val="1100"/>
              <a:buFont typeface="Arial"/>
              <a:buNone/>
            </a:pPr>
            <a:r>
              <a:rPr lang="en-GB" sz="1600">
                <a:solidFill>
                  <a:srgbClr val="8215BC"/>
                </a:solidFill>
                <a:latin typeface="Courier New"/>
                <a:ea typeface="Courier New"/>
                <a:cs typeface="Courier New"/>
                <a:sym typeface="Courier New"/>
              </a:rPr>
              <a:t>break, case, catch, continue, default, </a:t>
            </a:r>
            <a:r>
              <a:rPr lang="en-GB" sz="1600">
                <a:solidFill>
                  <a:srgbClr val="8215BC"/>
                </a:solidFill>
                <a:latin typeface="Courier New"/>
                <a:ea typeface="Courier New"/>
                <a:cs typeface="Courier New"/>
                <a:sym typeface="Courier New"/>
              </a:rPr>
              <a:t>let</a:t>
            </a:r>
            <a:endParaRPr sz="1600">
              <a:solidFill>
                <a:srgbClr val="8215BC"/>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GB" sz="1600">
                <a:solidFill>
                  <a:srgbClr val="8215BC"/>
                </a:solidFill>
                <a:latin typeface="Courier New"/>
                <a:ea typeface="Courier New"/>
                <a:cs typeface="Courier New"/>
                <a:sym typeface="Courier New"/>
              </a:rPr>
              <a:t>delete, do, else, finally, for, function, if, in, instanceof, new, return, switch, this, throw, try, typeof, var, void, while, with, etc</a:t>
            </a:r>
            <a:r>
              <a:rPr lang="en-GB" sz="1600">
                <a:solidFill>
                  <a:srgbClr val="FF79C6"/>
                </a:solidFill>
                <a:latin typeface="Courier New"/>
                <a:ea typeface="Courier New"/>
                <a:cs typeface="Courier New"/>
                <a:sym typeface="Courier New"/>
              </a:rPr>
              <a:t>.</a:t>
            </a:r>
            <a:endParaRPr sz="1600">
              <a:solidFill>
                <a:srgbClr val="FF79C6"/>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1" name="Shape 411"/>
        <p:cNvGrpSpPr/>
        <p:nvPr/>
      </p:nvGrpSpPr>
      <p:grpSpPr>
        <a:xfrm>
          <a:off x="0" y="0"/>
          <a:ext cx="0" cy="0"/>
          <a:chOff x="0" y="0"/>
          <a:chExt cx="0" cy="0"/>
        </a:xfrm>
      </p:grpSpPr>
      <p:sp>
        <p:nvSpPr>
          <p:cNvPr id="412" name="Google Shape;412;p5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VARIABLES Y VALORES</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6" name="Shape 416"/>
        <p:cNvGrpSpPr/>
        <p:nvPr/>
      </p:nvGrpSpPr>
      <p:grpSpPr>
        <a:xfrm>
          <a:off x="0" y="0"/>
          <a:ext cx="0" cy="0"/>
          <a:chOff x="0" y="0"/>
          <a:chExt cx="0" cy="0"/>
        </a:xfrm>
      </p:grpSpPr>
      <p:sp>
        <p:nvSpPr>
          <p:cNvPr id="417" name="Google Shape;417;p60"/>
          <p:cNvSpPr txBox="1"/>
          <p:nvPr/>
        </p:nvSpPr>
        <p:spPr>
          <a:xfrm>
            <a:off x="999075" y="4650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VARIABLES</a:t>
            </a:r>
            <a:endParaRPr i="1" sz="4000">
              <a:latin typeface="Anton"/>
              <a:ea typeface="Anton"/>
              <a:cs typeface="Anton"/>
              <a:sym typeface="Anton"/>
            </a:endParaRPr>
          </a:p>
        </p:txBody>
      </p:sp>
      <p:pic>
        <p:nvPicPr>
          <p:cNvPr id="418" name="Google Shape;418;p6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9" name="Google Shape;419;p60"/>
          <p:cNvSpPr txBox="1"/>
          <p:nvPr/>
        </p:nvSpPr>
        <p:spPr>
          <a:xfrm>
            <a:off x="321450" y="1405800"/>
            <a:ext cx="3750600" cy="293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latin typeface="Helvetica Neue"/>
                <a:ea typeface="Helvetica Neue"/>
                <a:cs typeface="Helvetica Neue"/>
                <a:sym typeface="Helvetica Neue"/>
              </a:rPr>
              <a:t>Una variable es un espacio reservado en la memoria que, como su nombre indica, puede cambiar de contenido a lo largo de la ejecución de un programa. Podemos almacenar un número, un texto, un listado de números, etcétera. </a:t>
            </a:r>
            <a:endParaRPr sz="2000">
              <a:latin typeface="Helvetica Neue"/>
              <a:ea typeface="Helvetica Neue"/>
              <a:cs typeface="Helvetica Neue"/>
              <a:sym typeface="Helvetica Neue"/>
            </a:endParaRPr>
          </a:p>
        </p:txBody>
      </p:sp>
      <p:sp>
        <p:nvSpPr>
          <p:cNvPr id="420" name="Google Shape;420;p60"/>
          <p:cNvSpPr txBox="1"/>
          <p:nvPr/>
        </p:nvSpPr>
        <p:spPr>
          <a:xfrm>
            <a:off x="4214825" y="1377750"/>
            <a:ext cx="4679100" cy="29892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ES5. </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nombreVariable1;</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//Declaración de variable ES6.</a:t>
            </a:r>
            <a:endParaRPr sz="16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nombreVariable2;</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const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LENGUAJE</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JAVASCRIPT</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VALORES</a:t>
            </a:r>
            <a:endParaRPr i="1" sz="4000">
              <a:latin typeface="Anton"/>
              <a:ea typeface="Anton"/>
              <a:cs typeface="Anton"/>
              <a:sym typeface="Anton"/>
            </a:endParaRPr>
          </a:p>
        </p:txBody>
      </p:sp>
      <p:pic>
        <p:nvPicPr>
          <p:cNvPr id="426" name="Google Shape;426;p61"/>
          <p:cNvPicPr preferRelativeResize="0"/>
          <p:nvPr/>
        </p:nvPicPr>
        <p:blipFill rotWithShape="1">
          <a:blip r:embed="rId3">
            <a:alphaModFix/>
          </a:blip>
          <a:srcRect b="0" l="0" r="0" t="0"/>
          <a:stretch/>
        </p:blipFill>
        <p:spPr>
          <a:xfrm>
            <a:off x="7114862" y="561425"/>
            <a:ext cx="1634174" cy="639850"/>
          </a:xfrm>
          <a:prstGeom prst="rect">
            <a:avLst/>
          </a:prstGeom>
          <a:noFill/>
          <a:ln>
            <a:noFill/>
          </a:ln>
        </p:spPr>
      </p:pic>
      <p:sp>
        <p:nvSpPr>
          <p:cNvPr id="427" name="Google Shape;427;p61"/>
          <p:cNvSpPr txBox="1"/>
          <p:nvPr/>
        </p:nvSpPr>
        <p:spPr>
          <a:xfrm>
            <a:off x="2103750" y="1831000"/>
            <a:ext cx="4936500" cy="14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400">
                <a:solidFill>
                  <a:schemeClr val="dk1"/>
                </a:solidFill>
                <a:highlight>
                  <a:schemeClr val="lt1"/>
                </a:highlight>
                <a:latin typeface="Helvetica Neue"/>
                <a:ea typeface="Helvetica Neue"/>
                <a:cs typeface="Helvetica Neue"/>
                <a:sym typeface="Helvetica Neue"/>
              </a:rPr>
              <a:t>A una variable a la cual se le asigna un valor al declarar se le dice variable </a:t>
            </a:r>
            <a:r>
              <a:rPr b="1" lang="en-GB" sz="2400">
                <a:solidFill>
                  <a:schemeClr val="dk1"/>
                </a:solidFill>
                <a:highlight>
                  <a:schemeClr val="lt1"/>
                </a:highlight>
                <a:latin typeface="Helvetica Neue"/>
                <a:ea typeface="Helvetica Neue"/>
                <a:cs typeface="Helvetica Neue"/>
                <a:sym typeface="Helvetica Neue"/>
              </a:rPr>
              <a:t>inicializada</a:t>
            </a:r>
            <a:endParaRPr sz="2400"/>
          </a:p>
        </p:txBody>
      </p:sp>
      <p:pic>
        <p:nvPicPr>
          <p:cNvPr id="428" name="Google Shape;428;p61"/>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32" name="Shape 432"/>
        <p:cNvGrpSpPr/>
        <p:nvPr/>
      </p:nvGrpSpPr>
      <p:grpSpPr>
        <a:xfrm>
          <a:off x="0" y="0"/>
          <a:ext cx="0" cy="0"/>
          <a:chOff x="0" y="0"/>
          <a:chExt cx="0" cy="0"/>
        </a:xfrm>
      </p:grpSpPr>
      <p:sp>
        <p:nvSpPr>
          <p:cNvPr id="433" name="Google Shape;433;p62"/>
          <p:cNvSpPr txBox="1"/>
          <p:nvPr/>
        </p:nvSpPr>
        <p:spPr>
          <a:xfrm>
            <a:off x="1151400" y="54835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TIPOS DE VALORES</a:t>
            </a:r>
            <a:endParaRPr i="1" sz="4000">
              <a:latin typeface="Anton"/>
              <a:ea typeface="Anton"/>
              <a:cs typeface="Anton"/>
              <a:sym typeface="Anton"/>
            </a:endParaRPr>
          </a:p>
        </p:txBody>
      </p:sp>
      <p:sp>
        <p:nvSpPr>
          <p:cNvPr id="434" name="Google Shape;434;p62"/>
          <p:cNvSpPr txBox="1"/>
          <p:nvPr/>
        </p:nvSpPr>
        <p:spPr>
          <a:xfrm>
            <a:off x="541800" y="1337575"/>
            <a:ext cx="80604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En una variable podemos asignar distintos tipos de valores, ya sea un número, un texto, o resultados de operaciones entre ambos.</a:t>
            </a:r>
            <a:endParaRPr sz="2000">
              <a:latin typeface="Helvetica Neue"/>
              <a:ea typeface="Helvetica Neue"/>
              <a:cs typeface="Helvetica Neue"/>
              <a:sym typeface="Helvetica Neue"/>
            </a:endParaRPr>
          </a:p>
        </p:txBody>
      </p:sp>
      <p:sp>
        <p:nvSpPr>
          <p:cNvPr id="435" name="Google Shape;435;p62"/>
          <p:cNvSpPr txBox="1"/>
          <p:nvPr/>
        </p:nvSpPr>
        <p:spPr>
          <a:xfrm>
            <a:off x="2588700" y="2275000"/>
            <a:ext cx="3966600" cy="27153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45720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variableNumerica;</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var</a:t>
            </a:r>
            <a:r>
              <a:rPr lang="en-GB" sz="1600">
                <a:solidFill>
                  <a:srgbClr val="F8F8F2"/>
                </a:solidFill>
                <a:latin typeface="Consolas"/>
                <a:ea typeface="Consolas"/>
                <a:cs typeface="Consolas"/>
                <a:sym typeface="Consolas"/>
              </a:rPr>
              <a:t> variableTexto;</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variableNumerica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variableTexto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Mi texto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variableTexto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Mi texto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436" name="Google Shape;436;p62"/>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0" name="Shape 440"/>
        <p:cNvGrpSpPr/>
        <p:nvPr/>
      </p:nvGrpSpPr>
      <p:grpSpPr>
        <a:xfrm>
          <a:off x="0" y="0"/>
          <a:ext cx="0" cy="0"/>
          <a:chOff x="0" y="0"/>
          <a:chExt cx="0" cy="0"/>
        </a:xfrm>
      </p:grpSpPr>
      <p:sp>
        <p:nvSpPr>
          <p:cNvPr id="441" name="Google Shape;441;p63"/>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OPERACIONES BÁSICAS</a:t>
            </a:r>
            <a:endParaRPr i="1" sz="4000">
              <a:latin typeface="Anton"/>
              <a:ea typeface="Anton"/>
              <a:cs typeface="Anton"/>
              <a:sym typeface="Anton"/>
            </a:endParaRPr>
          </a:p>
        </p:txBody>
      </p:sp>
      <p:sp>
        <p:nvSpPr>
          <p:cNvPr id="442" name="Google Shape;442;p63"/>
          <p:cNvSpPr txBox="1"/>
          <p:nvPr/>
        </p:nvSpPr>
        <p:spPr>
          <a:xfrm>
            <a:off x="1061400" y="731154"/>
            <a:ext cx="70212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a:ea typeface="Helvetica Neue"/>
                <a:cs typeface="Helvetica Neue"/>
                <a:sym typeface="Helvetica Neue"/>
              </a:rPr>
              <a:t>Con</a:t>
            </a:r>
            <a:r>
              <a:rPr lang="en-GB" sz="1800">
                <a:latin typeface="Helvetica Neue"/>
                <a:ea typeface="Helvetica Neue"/>
                <a:cs typeface="Helvetica Neue"/>
                <a:sym typeface="Helvetica Neue"/>
              </a:rPr>
              <a:t> variables de valores </a:t>
            </a:r>
            <a:r>
              <a:rPr lang="en-GB" sz="1800">
                <a:latin typeface="Helvetica Neue"/>
                <a:ea typeface="Helvetica Neue"/>
                <a:cs typeface="Helvetica Neue"/>
                <a:sym typeface="Helvetica Neue"/>
              </a:rPr>
              <a:t>numéricos</a:t>
            </a:r>
            <a:r>
              <a:rPr lang="en-GB" sz="1800">
                <a:latin typeface="Helvetica Neue"/>
                <a:ea typeface="Helvetica Neue"/>
                <a:cs typeface="Helvetica Neue"/>
                <a:sym typeface="Helvetica Neue"/>
              </a:rPr>
              <a:t> podes realizar </a:t>
            </a:r>
            <a:r>
              <a:rPr lang="en-GB" sz="1800">
                <a:latin typeface="Helvetica Neue"/>
                <a:ea typeface="Helvetica Neue"/>
                <a:cs typeface="Helvetica Neue"/>
                <a:sym typeface="Helvetica Neue"/>
              </a:rPr>
              <a:t>operaciones matemáticas: sumas, restas, multiplicaciones,etc.</a:t>
            </a:r>
            <a:endParaRPr sz="1800">
              <a:latin typeface="Helvetica Neue"/>
              <a:ea typeface="Helvetica Neue"/>
              <a:cs typeface="Helvetica Neue"/>
              <a:sym typeface="Helvetica Neue"/>
            </a:endParaRPr>
          </a:p>
        </p:txBody>
      </p:sp>
      <p:sp>
        <p:nvSpPr>
          <p:cNvPr id="443" name="Google Shape;443;p63"/>
          <p:cNvSpPr txBox="1"/>
          <p:nvPr/>
        </p:nvSpPr>
        <p:spPr>
          <a:xfrm>
            <a:off x="1191600" y="1465000"/>
            <a:ext cx="6635400" cy="3538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var</a:t>
            </a:r>
            <a:r>
              <a:rPr lang="en-GB" sz="1500">
                <a:solidFill>
                  <a:srgbClr val="F8F8F2"/>
                </a:solidFill>
                <a:latin typeface="Consolas"/>
                <a:ea typeface="Consolas"/>
                <a:cs typeface="Consolas"/>
                <a:sym typeface="Consolas"/>
              </a:rPr>
              <a:t>   numeroA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1</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2</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const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NUMEROC</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3</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//Suma  de dos números (1 + 2 = 3)</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resultadoSuma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//Resta de dos números (2 - 1 = 1)</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resultadoResta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numeroA;</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//Producto de dos números (2 * 3 = 6)</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resultadoProducto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numeroB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NUMEROC</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pic>
        <p:nvPicPr>
          <p:cNvPr id="444" name="Google Shape;444;p63"/>
          <p:cNvPicPr preferRelativeResize="0"/>
          <p:nvPr/>
        </p:nvPicPr>
        <p:blipFill>
          <a:blip r:embed="rId3">
            <a:alphaModFix/>
          </a:blip>
          <a:stretch>
            <a:fillRect/>
          </a:stretch>
        </p:blipFill>
        <p:spPr>
          <a:xfrm>
            <a:off x="7887525" y="4753175"/>
            <a:ext cx="1186526" cy="330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8" name="Shape 448"/>
        <p:cNvGrpSpPr/>
        <p:nvPr/>
      </p:nvGrpSpPr>
      <p:grpSpPr>
        <a:xfrm>
          <a:off x="0" y="0"/>
          <a:ext cx="0" cy="0"/>
          <a:chOff x="0" y="0"/>
          <a:chExt cx="0" cy="0"/>
        </a:xfrm>
      </p:grpSpPr>
      <p:sp>
        <p:nvSpPr>
          <p:cNvPr id="449" name="Google Shape;449;p64"/>
          <p:cNvSpPr txBox="1"/>
          <p:nvPr/>
        </p:nvSpPr>
        <p:spPr>
          <a:xfrm>
            <a:off x="1151400" y="136600"/>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OPERACIONES BÁSICAS</a:t>
            </a:r>
            <a:endParaRPr i="1" sz="4000">
              <a:latin typeface="Anton"/>
              <a:ea typeface="Anton"/>
              <a:cs typeface="Anton"/>
              <a:sym typeface="Anton"/>
            </a:endParaRPr>
          </a:p>
        </p:txBody>
      </p:sp>
      <p:sp>
        <p:nvSpPr>
          <p:cNvPr id="450" name="Google Shape;450;p64"/>
          <p:cNvSpPr txBox="1"/>
          <p:nvPr/>
        </p:nvSpPr>
        <p:spPr>
          <a:xfrm>
            <a:off x="885450" y="731150"/>
            <a:ext cx="7356600" cy="81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a:ea typeface="Helvetica Neue"/>
                <a:cs typeface="Helvetica Neue"/>
                <a:sym typeface="Helvetica Neue"/>
              </a:rPr>
              <a:t>Con variables de tipo string (texto) se puede concatenar los valores, es decir, combinarlas.</a:t>
            </a:r>
            <a:endParaRPr sz="1800">
              <a:latin typeface="Helvetica Neue"/>
              <a:ea typeface="Helvetica Neue"/>
              <a:cs typeface="Helvetica Neue"/>
              <a:sym typeface="Helvetica Neue"/>
            </a:endParaRPr>
          </a:p>
        </p:txBody>
      </p:sp>
      <p:sp>
        <p:nvSpPr>
          <p:cNvPr id="451" name="Google Shape;451;p64"/>
          <p:cNvSpPr txBox="1"/>
          <p:nvPr/>
        </p:nvSpPr>
        <p:spPr>
          <a:xfrm>
            <a:off x="142950" y="1545350"/>
            <a:ext cx="8858100" cy="35385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var</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CODER</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textoB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HOUSE</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const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BLANCO</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textoA y textoB ("CODER" + "HOUSE" = "CODERHOUSE")</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textoB y 1 ("HOUSE" + 1 = "HOUSE1")</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1</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6272A4"/>
                </a:solidFill>
                <a:latin typeface="Consolas"/>
                <a:ea typeface="Consolas"/>
                <a:cs typeface="Consolas"/>
                <a:sym typeface="Consolas"/>
              </a:rPr>
              <a:t>//Concatenar textoA, BLANCO y </a:t>
            </a:r>
            <a:r>
              <a:rPr lang="en-GB" sz="1500">
                <a:solidFill>
                  <a:srgbClr val="6272A4"/>
                </a:solidFill>
                <a:latin typeface="Consolas"/>
                <a:ea typeface="Consolas"/>
                <a:cs typeface="Consolas"/>
                <a:sym typeface="Consolas"/>
              </a:rPr>
              <a:t>textoB </a:t>
            </a:r>
            <a:r>
              <a:rPr lang="en-GB" sz="1500">
                <a:solidFill>
                  <a:srgbClr val="6272A4"/>
                </a:solidFill>
                <a:latin typeface="Consolas"/>
                <a:ea typeface="Consolas"/>
                <a:cs typeface="Consolas"/>
                <a:sym typeface="Consolas"/>
              </a:rPr>
              <a:t>("CODER" + " " + "HOUSE" = "CODER HOUSE")</a:t>
            </a:r>
            <a:endParaRPr sz="1500">
              <a:solidFill>
                <a:srgbClr val="6272A4"/>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resultadoC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BD93F9"/>
                </a:solidFill>
                <a:latin typeface="Consolas"/>
                <a:ea typeface="Consolas"/>
                <a:cs typeface="Consolas"/>
                <a:sym typeface="Consolas"/>
              </a:rPr>
              <a:t>BLANCO</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textoB;</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5" name="Shape 455"/>
        <p:cNvGrpSpPr/>
        <p:nvPr/>
      </p:nvGrpSpPr>
      <p:grpSpPr>
        <a:xfrm>
          <a:off x="0" y="0"/>
          <a:ext cx="0" cy="0"/>
          <a:chOff x="0" y="0"/>
          <a:chExt cx="0" cy="0"/>
        </a:xfrm>
      </p:grpSpPr>
      <p:sp>
        <p:nvSpPr>
          <p:cNvPr id="456" name="Google Shape;456;p65"/>
          <p:cNvSpPr txBox="1"/>
          <p:nvPr/>
        </p:nvSpPr>
        <p:spPr>
          <a:xfrm>
            <a:off x="1741200" y="2077200"/>
            <a:ext cx="5661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pic>
        <p:nvPicPr>
          <p:cNvPr id="457" name="Google Shape;457;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58" name="Google Shape;458;p6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30"/>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29" name="Google Shape;129;p30"/>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30" name="Google Shape;130;p30"/>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66"/>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7" name="Shape 467"/>
        <p:cNvGrpSpPr/>
        <p:nvPr/>
      </p:nvGrpSpPr>
      <p:grpSpPr>
        <a:xfrm>
          <a:off x="0" y="0"/>
          <a:ext cx="0" cy="0"/>
          <a:chOff x="0" y="0"/>
          <a:chExt cx="0" cy="0"/>
        </a:xfrm>
      </p:grpSpPr>
      <p:sp>
        <p:nvSpPr>
          <p:cNvPr id="468" name="Google Shape;468;p67"/>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PROMPT, CONSOLA Y ALERT</a:t>
            </a:r>
            <a:endParaRPr i="1" sz="3600">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2" name="Shape 472"/>
        <p:cNvGrpSpPr/>
        <p:nvPr/>
      </p:nvGrpSpPr>
      <p:grpSpPr>
        <a:xfrm>
          <a:off x="0" y="0"/>
          <a:ext cx="0" cy="0"/>
          <a:chOff x="0" y="0"/>
          <a:chExt cx="0" cy="0"/>
        </a:xfrm>
      </p:grpSpPr>
      <p:sp>
        <p:nvSpPr>
          <p:cNvPr id="473" name="Google Shape;473;p68"/>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PROMPT</a:t>
            </a:r>
            <a:endParaRPr i="1" sz="4000">
              <a:latin typeface="Anton"/>
              <a:ea typeface="Anton"/>
              <a:cs typeface="Anton"/>
              <a:sym typeface="Anton"/>
            </a:endParaRPr>
          </a:p>
        </p:txBody>
      </p:sp>
      <p:pic>
        <p:nvPicPr>
          <p:cNvPr id="474" name="Google Shape;474;p6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5" name="Google Shape;475;p68"/>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La sentencia  </a:t>
            </a:r>
            <a:r>
              <a:rPr lang="en-GB" sz="2000">
                <a:solidFill>
                  <a:schemeClr val="dk1"/>
                </a:solidFill>
                <a:highlight>
                  <a:srgbClr val="E0FF00"/>
                </a:highlight>
                <a:latin typeface="Helvetica Neue"/>
                <a:ea typeface="Helvetica Neue"/>
                <a:cs typeface="Helvetica Neue"/>
                <a:sym typeface="Helvetica Neue"/>
              </a:rPr>
              <a:t>prompt()</a:t>
            </a:r>
            <a:r>
              <a:rPr lang="en-GB" sz="2000">
                <a:latin typeface="Helvetica Neue"/>
                <a:ea typeface="Helvetica Neue"/>
                <a:cs typeface="Helvetica Neue"/>
                <a:sym typeface="Helvetica Neue"/>
              </a:rPr>
              <a:t> mostrará un cuadro de diálogo para que el usuario ingrese un dato. Se puede proporcionar un mensaje que se colocará sobre el campo de texto. El valor que devuelve es una cadena que representa lo que el usuario ingresó.</a:t>
            </a:r>
            <a:endParaRPr sz="2000">
              <a:latin typeface="Helvetica Neue"/>
              <a:ea typeface="Helvetica Neue"/>
              <a:cs typeface="Helvetica Neue"/>
              <a:sym typeface="Helvetica Neue"/>
            </a:endParaRPr>
          </a:p>
        </p:txBody>
      </p:sp>
      <p:sp>
        <p:nvSpPr>
          <p:cNvPr id="476" name="Google Shape;476;p68"/>
          <p:cNvSpPr txBox="1"/>
          <p:nvPr/>
        </p:nvSpPr>
        <p:spPr>
          <a:xfrm>
            <a:off x="1195498" y="3398850"/>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nombreIngresado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prompt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Ingrese su nombre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highlight>
                <a:srgbClr val="151515"/>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9"/>
          <p:cNvSpPr txBox="1"/>
          <p:nvPr/>
        </p:nvSpPr>
        <p:spPr>
          <a:xfrm>
            <a:off x="4973875" y="1618325"/>
            <a:ext cx="3740100" cy="25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la pantalla del navegador, el usuario verá una ventana sobre la web que le solicitará un dato.</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Al valor que el usuario ingresa se lo conoce por el </a:t>
            </a:r>
            <a:r>
              <a:rPr lang="en-GB" sz="2000">
                <a:solidFill>
                  <a:schemeClr val="dk1"/>
                </a:solidFill>
                <a:highlight>
                  <a:srgbClr val="FFFFFF"/>
                </a:highlight>
                <a:latin typeface="Helvetica Neue"/>
                <a:ea typeface="Helvetica Neue"/>
                <a:cs typeface="Helvetica Neue"/>
                <a:sym typeface="Helvetica Neue"/>
              </a:rPr>
              <a:t>término</a:t>
            </a:r>
            <a:r>
              <a:rPr lang="en-GB" sz="2000">
                <a:solidFill>
                  <a:schemeClr val="dk1"/>
                </a:solidFill>
                <a:highlight>
                  <a:srgbClr val="FFFFFF"/>
                </a:highlight>
                <a:latin typeface="Helvetica Neue"/>
                <a:ea typeface="Helvetica Neue"/>
                <a:cs typeface="Helvetica Neue"/>
                <a:sym typeface="Helvetica Neue"/>
              </a:rPr>
              <a:t> de </a:t>
            </a:r>
            <a:r>
              <a:rPr b="1" i="1" lang="en-GB" sz="2000">
                <a:solidFill>
                  <a:schemeClr val="dk1"/>
                </a:solidFill>
                <a:highlight>
                  <a:srgbClr val="FFFFFF"/>
                </a:highlight>
                <a:latin typeface="Helvetica Neue"/>
                <a:ea typeface="Helvetica Neue"/>
                <a:cs typeface="Helvetica Neue"/>
                <a:sym typeface="Helvetica Neue"/>
              </a:rPr>
              <a:t>entrada.</a:t>
            </a:r>
            <a:endParaRPr b="1" i="1" sz="2000">
              <a:solidFill>
                <a:schemeClr val="dk1"/>
              </a:solidFill>
              <a:highlight>
                <a:srgbClr val="FFFFFF"/>
              </a:highlight>
              <a:latin typeface="Helvetica Neue"/>
              <a:ea typeface="Helvetica Neue"/>
              <a:cs typeface="Helvetica Neue"/>
              <a:sym typeface="Helvetica Neue"/>
            </a:endParaRPr>
          </a:p>
        </p:txBody>
      </p:sp>
      <p:sp>
        <p:nvSpPr>
          <p:cNvPr id="482" name="Google Shape;482;p69"/>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PROMPT </a:t>
            </a:r>
            <a:endParaRPr i="1" sz="2600">
              <a:latin typeface="Anton"/>
              <a:ea typeface="Anton"/>
              <a:cs typeface="Anton"/>
              <a:sym typeface="Anton"/>
            </a:endParaRPr>
          </a:p>
        </p:txBody>
      </p:sp>
      <p:pic>
        <p:nvPicPr>
          <p:cNvPr id="483" name="Google Shape;483;p6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84" name="Google Shape;484;p69"/>
          <p:cNvPicPr preferRelativeResize="0"/>
          <p:nvPr/>
        </p:nvPicPr>
        <p:blipFill rotWithShape="1">
          <a:blip r:embed="rId4">
            <a:alphaModFix/>
          </a:blip>
          <a:srcRect b="0" l="0" r="0" t="0"/>
          <a:stretch/>
        </p:blipFill>
        <p:spPr>
          <a:xfrm>
            <a:off x="91775" y="1618313"/>
            <a:ext cx="4882099" cy="20306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8" name="Shape 488"/>
        <p:cNvGrpSpPr/>
        <p:nvPr/>
      </p:nvGrpSpPr>
      <p:grpSpPr>
        <a:xfrm>
          <a:off x="0" y="0"/>
          <a:ext cx="0" cy="0"/>
          <a:chOff x="0" y="0"/>
          <a:chExt cx="0" cy="0"/>
        </a:xfrm>
      </p:grpSpPr>
      <p:sp>
        <p:nvSpPr>
          <p:cNvPr id="489" name="Google Shape;489;p70"/>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CONSOLA</a:t>
            </a:r>
            <a:endParaRPr i="1" sz="4000">
              <a:latin typeface="Anton"/>
              <a:ea typeface="Anton"/>
              <a:cs typeface="Anton"/>
              <a:sym typeface="Anton"/>
            </a:endParaRPr>
          </a:p>
        </p:txBody>
      </p:sp>
      <p:pic>
        <p:nvPicPr>
          <p:cNvPr id="490" name="Google Shape;490;p7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91" name="Google Shape;491;p70"/>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La sentencia </a:t>
            </a:r>
            <a:r>
              <a:rPr lang="en-GB" sz="2000">
                <a:highlight>
                  <a:srgbClr val="E0FF00"/>
                </a:highlight>
                <a:latin typeface="Helvetica Neue"/>
                <a:ea typeface="Helvetica Neue"/>
                <a:cs typeface="Helvetica Neue"/>
                <a:sym typeface="Helvetica Neue"/>
              </a:rPr>
              <a:t>console.log()</a:t>
            </a:r>
            <a:r>
              <a:rPr lang="en-GB" sz="2000">
                <a:latin typeface="Helvetica Neue"/>
                <a:ea typeface="Helvetica Neue"/>
                <a:cs typeface="Helvetica Neue"/>
                <a:sym typeface="Helvetica Neue"/>
              </a:rPr>
              <a:t> muestra el mensaje que pasemos como parámetro a la llamada en la consola JavaScript del Navegador web.</a:t>
            </a:r>
            <a:endParaRPr sz="2000">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000">
              <a:latin typeface="Helvetica Neue"/>
              <a:ea typeface="Helvetica Neue"/>
              <a:cs typeface="Helvetica Neue"/>
              <a:sym typeface="Helvetica Neue"/>
            </a:endParaRPr>
          </a:p>
        </p:txBody>
      </p:sp>
      <p:sp>
        <p:nvSpPr>
          <p:cNvPr id="492" name="Google Shape;492;p70"/>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console.</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Mensaje de prueba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1"/>
          <p:cNvSpPr txBox="1"/>
          <p:nvPr/>
        </p:nvSpPr>
        <p:spPr>
          <a:xfrm>
            <a:off x="4973875" y="1618325"/>
            <a:ext cx="3740100" cy="16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Chrome, la consola del navegador está disponible accediendo mediante:</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i="1" lang="en-GB" sz="2000">
                <a:solidFill>
                  <a:schemeClr val="dk1"/>
                </a:solidFill>
                <a:highlight>
                  <a:srgbClr val="E0FF00"/>
                </a:highlight>
                <a:latin typeface="Helvetica Neue"/>
                <a:ea typeface="Helvetica Neue"/>
                <a:cs typeface="Helvetica Neue"/>
                <a:sym typeface="Helvetica Neue"/>
              </a:rPr>
              <a:t>Botón derecho sobre alguna parte de la web &gt; Inspeccionar &gt; Consola</a:t>
            </a:r>
            <a:endParaRPr i="1" sz="2000">
              <a:solidFill>
                <a:schemeClr val="dk1"/>
              </a:solidFill>
              <a:highlight>
                <a:srgbClr val="E0FF00"/>
              </a:highlight>
              <a:latin typeface="Helvetica Neue"/>
              <a:ea typeface="Helvetica Neue"/>
              <a:cs typeface="Helvetica Neue"/>
              <a:sym typeface="Helvetica Neue"/>
            </a:endParaRPr>
          </a:p>
        </p:txBody>
      </p:sp>
      <p:sp>
        <p:nvSpPr>
          <p:cNvPr id="498" name="Google Shape;498;p71"/>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CONSOLE.LOG</a:t>
            </a:r>
            <a:endParaRPr i="1" sz="2600">
              <a:latin typeface="Anton"/>
              <a:ea typeface="Anton"/>
              <a:cs typeface="Anton"/>
              <a:sym typeface="Anton"/>
            </a:endParaRPr>
          </a:p>
        </p:txBody>
      </p:sp>
      <p:pic>
        <p:nvPicPr>
          <p:cNvPr id="499" name="Google Shape;499;p7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00" name="Google Shape;500;p71"/>
          <p:cNvPicPr preferRelativeResize="0"/>
          <p:nvPr/>
        </p:nvPicPr>
        <p:blipFill>
          <a:blip r:embed="rId4">
            <a:alphaModFix/>
          </a:blip>
          <a:stretch>
            <a:fillRect/>
          </a:stretch>
        </p:blipFill>
        <p:spPr>
          <a:xfrm>
            <a:off x="3" y="777940"/>
            <a:ext cx="4672200" cy="1330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4" name="Shape 504"/>
        <p:cNvGrpSpPr/>
        <p:nvPr/>
      </p:nvGrpSpPr>
      <p:grpSpPr>
        <a:xfrm>
          <a:off x="0" y="0"/>
          <a:ext cx="0" cy="0"/>
          <a:chOff x="0" y="0"/>
          <a:chExt cx="0" cy="0"/>
        </a:xfrm>
      </p:grpSpPr>
      <p:sp>
        <p:nvSpPr>
          <p:cNvPr id="505" name="Google Shape;505;p72"/>
          <p:cNvSpPr txBox="1"/>
          <p:nvPr/>
        </p:nvSpPr>
        <p:spPr>
          <a:xfrm>
            <a:off x="1082400" y="857925"/>
            <a:ext cx="6841200" cy="6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ALERT</a:t>
            </a:r>
            <a:endParaRPr i="1" sz="4000">
              <a:latin typeface="Anton"/>
              <a:ea typeface="Anton"/>
              <a:cs typeface="Anton"/>
              <a:sym typeface="Anton"/>
            </a:endParaRPr>
          </a:p>
        </p:txBody>
      </p:sp>
      <p:pic>
        <p:nvPicPr>
          <p:cNvPr id="506" name="Google Shape;506;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7" name="Google Shape;507;p72"/>
          <p:cNvSpPr txBox="1"/>
          <p:nvPr/>
        </p:nvSpPr>
        <p:spPr>
          <a:xfrm>
            <a:off x="952975" y="1550325"/>
            <a:ext cx="7294500" cy="167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La sentencia </a:t>
            </a:r>
            <a:r>
              <a:rPr lang="en-GB" sz="2000">
                <a:highlight>
                  <a:srgbClr val="E0FF00"/>
                </a:highlight>
                <a:latin typeface="Helvetica Neue"/>
                <a:ea typeface="Helvetica Neue"/>
                <a:cs typeface="Helvetica Neue"/>
                <a:sym typeface="Helvetica Neue"/>
              </a:rPr>
              <a:t>alert()</a:t>
            </a:r>
            <a:r>
              <a:rPr lang="en-GB" sz="2000">
                <a:latin typeface="Helvetica Neue"/>
                <a:ea typeface="Helvetica Neue"/>
                <a:cs typeface="Helvetica Neue"/>
                <a:sym typeface="Helvetica Neue"/>
              </a:rPr>
              <a:t> mostrará una ventana sobre la página web que estemos accediendo mostrando el mensaje que se pase como parámetro a la llamada.</a:t>
            </a:r>
            <a:endParaRPr sz="2000">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000">
              <a:latin typeface="Helvetica Neue"/>
              <a:ea typeface="Helvetica Neue"/>
              <a:cs typeface="Helvetica Neue"/>
              <a:sym typeface="Helvetica Neue"/>
            </a:endParaRPr>
          </a:p>
        </p:txBody>
      </p:sp>
      <p:sp>
        <p:nvSpPr>
          <p:cNvPr id="508" name="Google Shape;508;p72"/>
          <p:cNvSpPr txBox="1"/>
          <p:nvPr/>
        </p:nvSpPr>
        <p:spPr>
          <a:xfrm>
            <a:off x="1170673" y="3191325"/>
            <a:ext cx="67530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50FA7B"/>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¡Hola Coder!</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&lt;/</a:t>
            </a:r>
            <a:r>
              <a:rPr lang="en-GB" sz="1600">
                <a:solidFill>
                  <a:srgbClr val="FF79C6"/>
                </a:solidFill>
                <a:latin typeface="Consolas"/>
                <a:ea typeface="Consolas"/>
                <a:cs typeface="Consolas"/>
                <a:sym typeface="Consolas"/>
              </a:rPr>
              <a:t>script</a:t>
            </a:r>
            <a:r>
              <a:rPr lang="en-GB" sz="1600">
                <a:solidFill>
                  <a:srgbClr val="F8F8F2"/>
                </a:solidFill>
                <a:latin typeface="Consolas"/>
                <a:ea typeface="Consolas"/>
                <a:cs typeface="Consolas"/>
                <a:sym typeface="Consolas"/>
              </a:rPr>
              <a:t>&gt;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3"/>
          <p:cNvSpPr txBox="1"/>
          <p:nvPr/>
        </p:nvSpPr>
        <p:spPr>
          <a:xfrm>
            <a:off x="4973875" y="1618325"/>
            <a:ext cx="3780600" cy="28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la pantalla del navegador, el usuario verá una ventana sobre la web que muestra un mensaje.</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Al valor que mostramos al </a:t>
            </a:r>
            <a:r>
              <a:rPr lang="en-GB" sz="2000">
                <a:solidFill>
                  <a:schemeClr val="dk1"/>
                </a:solidFill>
                <a:highlight>
                  <a:srgbClr val="FFFFFF"/>
                </a:highlight>
                <a:latin typeface="Helvetica Neue"/>
                <a:ea typeface="Helvetica Neue"/>
                <a:cs typeface="Helvetica Neue"/>
                <a:sym typeface="Helvetica Neue"/>
              </a:rPr>
              <a:t>usuario</a:t>
            </a:r>
            <a:r>
              <a:rPr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a:ea typeface="Helvetica Neue"/>
                <a:cs typeface="Helvetica Neue"/>
                <a:sym typeface="Helvetica Neue"/>
              </a:rPr>
              <a:t>como un resultado </a:t>
            </a:r>
            <a:r>
              <a:rPr lang="en-GB" sz="2000">
                <a:solidFill>
                  <a:schemeClr val="dk1"/>
                </a:solidFill>
                <a:highlight>
                  <a:srgbClr val="FFFFFF"/>
                </a:highlight>
                <a:latin typeface="Helvetica Neue"/>
                <a:ea typeface="Helvetica Neue"/>
                <a:cs typeface="Helvetica Neue"/>
                <a:sym typeface="Helvetica Neue"/>
              </a:rPr>
              <a:t>se lo conoce por el término de </a:t>
            </a:r>
            <a:r>
              <a:rPr b="1" i="1" lang="en-GB" sz="2000">
                <a:solidFill>
                  <a:schemeClr val="dk1"/>
                </a:solidFill>
                <a:highlight>
                  <a:srgbClr val="FFFFFF"/>
                </a:highlight>
                <a:latin typeface="Helvetica Neue"/>
                <a:ea typeface="Helvetica Neue"/>
                <a:cs typeface="Helvetica Neue"/>
                <a:sym typeface="Helvetica Neue"/>
              </a:rPr>
              <a:t>salida</a:t>
            </a:r>
            <a:r>
              <a:rPr b="1" i="1" lang="en-GB" sz="2000">
                <a:solidFill>
                  <a:schemeClr val="dk1"/>
                </a:solidFill>
                <a:highlight>
                  <a:srgbClr val="FFFFFF"/>
                </a:highlight>
                <a:latin typeface="Helvetica Neue"/>
                <a:ea typeface="Helvetica Neue"/>
                <a:cs typeface="Helvetica Neue"/>
                <a:sym typeface="Helvetica Neue"/>
              </a:rPr>
              <a:t>.</a:t>
            </a:r>
            <a:endParaRPr b="1" i="1" sz="2000">
              <a:solidFill>
                <a:schemeClr val="dk1"/>
              </a:solidFill>
              <a:highlight>
                <a:srgbClr val="FFFFFF"/>
              </a:highlight>
              <a:latin typeface="Helvetica Neue"/>
              <a:ea typeface="Helvetica Neue"/>
              <a:cs typeface="Helvetica Neue"/>
              <a:sym typeface="Helvetica Neue"/>
            </a:endParaRPr>
          </a:p>
        </p:txBody>
      </p:sp>
      <p:sp>
        <p:nvSpPr>
          <p:cNvPr id="514" name="Google Shape;514;p73"/>
          <p:cNvSpPr txBox="1"/>
          <p:nvPr/>
        </p:nvSpPr>
        <p:spPr>
          <a:xfrm>
            <a:off x="4973875" y="8009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EJEMPLO DE ALERT </a:t>
            </a:r>
            <a:endParaRPr i="1" sz="2600">
              <a:latin typeface="Anton"/>
              <a:ea typeface="Anton"/>
              <a:cs typeface="Anton"/>
              <a:sym typeface="Anton"/>
            </a:endParaRPr>
          </a:p>
        </p:txBody>
      </p:sp>
      <p:pic>
        <p:nvPicPr>
          <p:cNvPr id="515" name="Google Shape;515;p7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16" name="Google Shape;516;p73"/>
          <p:cNvPicPr preferRelativeResize="0"/>
          <p:nvPr/>
        </p:nvPicPr>
        <p:blipFill>
          <a:blip r:embed="rId4">
            <a:alphaModFix/>
          </a:blip>
          <a:stretch>
            <a:fillRect/>
          </a:stretch>
        </p:blipFill>
        <p:spPr>
          <a:xfrm>
            <a:off x="71575" y="2159175"/>
            <a:ext cx="4902300" cy="1372800"/>
          </a:xfrm>
          <a:prstGeom prst="rect">
            <a:avLst/>
          </a:prstGeom>
          <a:noFill/>
          <a:ln>
            <a:noFill/>
          </a:ln>
          <a:effectLst>
            <a:outerShdw blurRad="57150" rotWithShape="0" algn="bl" dir="5400000" dist="19050">
              <a:schemeClr val="dk1">
                <a:alpha val="50000"/>
              </a:scheme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520" name="Shape 520"/>
        <p:cNvGrpSpPr/>
        <p:nvPr/>
      </p:nvGrpSpPr>
      <p:grpSpPr>
        <a:xfrm>
          <a:off x="0" y="0"/>
          <a:ext cx="0" cy="0"/>
          <a:chOff x="0" y="0"/>
          <a:chExt cx="0" cy="0"/>
        </a:xfrm>
      </p:grpSpPr>
      <p:sp>
        <p:nvSpPr>
          <p:cNvPr id="521" name="Google Shape;521;p74"/>
          <p:cNvSpPr txBox="1"/>
          <p:nvPr/>
        </p:nvSpPr>
        <p:spPr>
          <a:xfrm>
            <a:off x="988725" y="9127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ALGORITMO</a:t>
            </a:r>
            <a:endParaRPr i="1" sz="4000">
              <a:latin typeface="Anton"/>
              <a:ea typeface="Anton"/>
              <a:cs typeface="Anton"/>
              <a:sym typeface="Anton"/>
            </a:endParaRPr>
          </a:p>
        </p:txBody>
      </p:sp>
      <p:sp>
        <p:nvSpPr>
          <p:cNvPr id="522" name="Google Shape;522;p74"/>
          <p:cNvSpPr txBox="1"/>
          <p:nvPr/>
        </p:nvSpPr>
        <p:spPr>
          <a:xfrm>
            <a:off x="1153900" y="1976925"/>
            <a:ext cx="7257900" cy="189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En programación, un algoritmo es un </a:t>
            </a:r>
            <a:r>
              <a:rPr b="1" lang="en-GB" sz="2000">
                <a:latin typeface="Helvetica Neue"/>
                <a:ea typeface="Helvetica Neue"/>
                <a:cs typeface="Helvetica Neue"/>
                <a:sym typeface="Helvetica Neue"/>
              </a:rPr>
              <a:t>conjunto de procedimientos o funciones ordenados que se necesitan para realizar cierta operación o acción.</a:t>
            </a:r>
            <a:r>
              <a:rPr lang="en-GB" sz="2000">
                <a:latin typeface="Helvetica Neue"/>
                <a:ea typeface="Helvetica Neue"/>
                <a:cs typeface="Helvetica Neue"/>
                <a:sym typeface="Helvetica Neue"/>
              </a:rPr>
              <a:t> Por ejemplo, en una suma el algoritmo implica tomar un dato, sumarlo a otro y obtener un resultado.</a:t>
            </a:r>
            <a:endParaRPr sz="2000">
              <a:latin typeface="Helvetica Neue"/>
              <a:ea typeface="Helvetica Neue"/>
              <a:cs typeface="Helvetica Neue"/>
              <a:sym typeface="Helvetica Neue"/>
            </a:endParaRPr>
          </a:p>
        </p:txBody>
      </p:sp>
      <p:pic>
        <p:nvPicPr>
          <p:cNvPr id="523" name="Google Shape;523;p7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27" name="Shape 527"/>
        <p:cNvGrpSpPr/>
        <p:nvPr/>
      </p:nvGrpSpPr>
      <p:grpSpPr>
        <a:xfrm>
          <a:off x="0" y="0"/>
          <a:ext cx="0" cy="0"/>
          <a:chOff x="0" y="0"/>
          <a:chExt cx="0" cy="0"/>
        </a:xfrm>
      </p:grpSpPr>
      <p:sp>
        <p:nvSpPr>
          <p:cNvPr id="528" name="Google Shape;528;p75"/>
          <p:cNvSpPr txBox="1"/>
          <p:nvPr/>
        </p:nvSpPr>
        <p:spPr>
          <a:xfrm>
            <a:off x="884400" y="2230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DE SCRIPT COMPLETO</a:t>
            </a:r>
            <a:endParaRPr i="1" sz="4000">
              <a:latin typeface="Anton"/>
              <a:ea typeface="Anton"/>
              <a:cs typeface="Anton"/>
              <a:sym typeface="Anton"/>
            </a:endParaRPr>
          </a:p>
        </p:txBody>
      </p:sp>
      <p:sp>
        <p:nvSpPr>
          <p:cNvPr id="529" name="Google Shape;529;p75"/>
          <p:cNvSpPr txBox="1"/>
          <p:nvPr/>
        </p:nvSpPr>
        <p:spPr>
          <a:xfrm>
            <a:off x="585900" y="1022425"/>
            <a:ext cx="7972200" cy="591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a:ea typeface="Helvetica Neue"/>
                <a:cs typeface="Helvetica Neue"/>
                <a:sym typeface="Helvetica Neue"/>
              </a:rPr>
              <a:t>Este es un ejemplo de un Script JS corriendo en un archivo HTML.</a:t>
            </a:r>
            <a:endParaRPr sz="2000">
              <a:latin typeface="Helvetica Neue"/>
              <a:ea typeface="Helvetica Neue"/>
              <a:cs typeface="Helvetica Neue"/>
              <a:sym typeface="Helvetica Neue"/>
            </a:endParaRPr>
          </a:p>
        </p:txBody>
      </p:sp>
      <p:sp>
        <p:nvSpPr>
          <p:cNvPr id="530" name="Google Shape;530;p75"/>
          <p:cNvSpPr txBox="1"/>
          <p:nvPr/>
        </p:nvSpPr>
        <p:spPr>
          <a:xfrm>
            <a:off x="1015900" y="1548250"/>
            <a:ext cx="7375200" cy="3442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DOCTYPE</a:t>
            </a:r>
            <a:r>
              <a:rPr lang="en-GB" sz="1500">
                <a:solidFill>
                  <a:srgbClr val="F8F8F2"/>
                </a:solidFill>
                <a:latin typeface="Consolas"/>
                <a:ea typeface="Consolas"/>
                <a:cs typeface="Consolas"/>
                <a:sym typeface="Consolas"/>
              </a:rPr>
              <a:t> </a:t>
            </a:r>
            <a:r>
              <a:rPr i="1" lang="en-GB" sz="1500">
                <a:solidFill>
                  <a:srgbClr val="50FA7B"/>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head</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title</a:t>
            </a:r>
            <a:r>
              <a:rPr lang="en-GB" sz="1500">
                <a:solidFill>
                  <a:srgbClr val="F8F8F2"/>
                </a:solidFill>
                <a:latin typeface="Consolas"/>
                <a:ea typeface="Consolas"/>
                <a:cs typeface="Consolas"/>
                <a:sym typeface="Consolas"/>
              </a:rPr>
              <a:t>&gt;Mi primer App - CoderHouse&lt;/</a:t>
            </a:r>
            <a:r>
              <a:rPr lang="en-GB" sz="1500">
                <a:solidFill>
                  <a:srgbClr val="FF79C6"/>
                </a:solidFill>
                <a:latin typeface="Consolas"/>
                <a:ea typeface="Consolas"/>
                <a:cs typeface="Consolas"/>
                <a:sym typeface="Consolas"/>
              </a:rPr>
              <a:t>title</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entrada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50FA7B"/>
                </a:solidFill>
                <a:latin typeface="Consolas"/>
                <a:ea typeface="Consolas"/>
                <a:cs typeface="Consolas"/>
                <a:sym typeface="Consolas"/>
              </a:rPr>
              <a:t>prompt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Ingresar una letra</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salida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entrada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ingresada</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50FA7B"/>
                </a:solidFill>
                <a:latin typeface="Consolas"/>
                <a:ea typeface="Consolas"/>
                <a:cs typeface="Consolas"/>
                <a:sym typeface="Consolas"/>
              </a:rPr>
              <a:t>alert</a:t>
            </a:r>
            <a:r>
              <a:rPr lang="en-GB" sz="1500">
                <a:solidFill>
                  <a:srgbClr val="F8F8F2"/>
                </a:solidFill>
                <a:latin typeface="Consolas"/>
                <a:ea typeface="Consolas"/>
                <a:cs typeface="Consolas"/>
                <a:sym typeface="Consolas"/>
              </a:rPr>
              <a:t>(salida);</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script</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head</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body</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h2</a:t>
            </a:r>
            <a:r>
              <a:rPr lang="en-GB" sz="1500">
                <a:solidFill>
                  <a:srgbClr val="F8F8F2"/>
                </a:solidFill>
                <a:latin typeface="Consolas"/>
                <a:ea typeface="Consolas"/>
                <a:cs typeface="Consolas"/>
                <a:sym typeface="Consolas"/>
              </a:rPr>
              <a:t>&gt;Esta página contiene una app&lt;/</a:t>
            </a:r>
            <a:r>
              <a:rPr lang="en-GB" sz="1500">
                <a:solidFill>
                  <a:srgbClr val="FF79C6"/>
                </a:solidFill>
                <a:latin typeface="Consolas"/>
                <a:ea typeface="Consolas"/>
                <a:cs typeface="Consolas"/>
                <a:sym typeface="Consolas"/>
              </a:rPr>
              <a:t>h2</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&lt;/</a:t>
            </a:r>
            <a:r>
              <a:rPr lang="en-GB" sz="1500">
                <a:solidFill>
                  <a:srgbClr val="FF79C6"/>
                </a:solidFill>
                <a:latin typeface="Consolas"/>
                <a:ea typeface="Consolas"/>
                <a:cs typeface="Consolas"/>
                <a:sym typeface="Consolas"/>
              </a:rPr>
              <a:t>body</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&lt;/</a:t>
            </a:r>
            <a:r>
              <a:rPr lang="en-GB" sz="1500">
                <a:solidFill>
                  <a:srgbClr val="FF79C6"/>
                </a:solidFill>
                <a:latin typeface="Consolas"/>
                <a:ea typeface="Consolas"/>
                <a:cs typeface="Consolas"/>
                <a:sym typeface="Consolas"/>
              </a:rPr>
              <a:t>html</a:t>
            </a:r>
            <a:r>
              <a:rPr lang="en-GB" sz="1500">
                <a:solidFill>
                  <a:srgbClr val="F8F8F2"/>
                </a:solidFill>
                <a:latin typeface="Consolas"/>
                <a:ea typeface="Consolas"/>
                <a:cs typeface="Consolas"/>
                <a:sym typeface="Consolas"/>
              </a:rPr>
              <a:t>&gt;</a:t>
            </a:r>
            <a:endParaRPr sz="15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ABB2B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531" name="Google Shape;531;p7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1"/>
          <p:cNvSpPr txBox="1"/>
          <p:nvPr/>
        </p:nvSpPr>
        <p:spPr>
          <a:xfrm>
            <a:off x="207450" y="986850"/>
            <a:ext cx="8729100" cy="72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a:ea typeface="Helvetica Neue"/>
                <a:cs typeface="Helvetica Neue"/>
                <a:sym typeface="Helvetica Neue"/>
              </a:rPr>
              <a:t>Son actividades o ejercicios que se realizan durante la cursada, para enfocarse en </a:t>
            </a:r>
            <a:endParaRPr b="0" i="0" sz="18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a:ea typeface="Helvetica Neue"/>
                <a:cs typeface="Helvetica Neue"/>
                <a:sym typeface="Helvetica Neue"/>
              </a:rPr>
              <a:t>la práctica.</a:t>
            </a:r>
            <a:endParaRPr b="0" i="0" sz="18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36" name="Google Shape;136;p31"/>
          <p:cNvPicPr preferRelativeResize="0"/>
          <p:nvPr/>
        </p:nvPicPr>
        <p:blipFill rotWithShape="1">
          <a:blip r:embed="rId3">
            <a:alphaModFix/>
          </a:blip>
          <a:srcRect b="0" l="0" r="0" t="0"/>
          <a:stretch/>
        </p:blipFill>
        <p:spPr>
          <a:xfrm>
            <a:off x="7750025" y="4693400"/>
            <a:ext cx="1186526" cy="330675"/>
          </a:xfrm>
          <a:prstGeom prst="rect">
            <a:avLst/>
          </a:prstGeom>
          <a:noFill/>
          <a:ln>
            <a:noFill/>
          </a:ln>
        </p:spPr>
      </p:pic>
      <p:sp>
        <p:nvSpPr>
          <p:cNvPr id="137" name="Google Shape;137;p31"/>
          <p:cNvSpPr txBox="1"/>
          <p:nvPr/>
        </p:nvSpPr>
        <p:spPr>
          <a:xfrm>
            <a:off x="4522125" y="3393931"/>
            <a:ext cx="3651000" cy="928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500"/>
              <a:buFont typeface="Arial"/>
              <a:buNone/>
            </a:pPr>
            <a:r>
              <a:rPr b="1" i="0" lang="en-GB" sz="1500" u="none" cap="none" strike="noStrike">
                <a:solidFill>
                  <a:srgbClr val="000000"/>
                </a:solidFill>
                <a:latin typeface="Helvetica Neue"/>
                <a:ea typeface="Helvetica Neue"/>
                <a:cs typeface="Helvetica Neue"/>
                <a:sym typeface="Helvetica Neue"/>
              </a:rPr>
              <a:t>Desafíos entregables</a:t>
            </a:r>
            <a:endParaRPr b="1" i="0" sz="15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500"/>
              <a:buFont typeface="Arial"/>
              <a:buNone/>
            </a:pPr>
            <a:r>
              <a:rPr b="0" i="0" lang="en-GB" sz="1400" u="none" cap="none" strike="noStrike">
                <a:solidFill>
                  <a:srgbClr val="000000"/>
                </a:solidFill>
                <a:latin typeface="Helvetica Neue"/>
                <a:ea typeface="Helvetica Neue"/>
                <a:cs typeface="Helvetica Neue"/>
                <a:sym typeface="Helvetica Neue"/>
              </a:rPr>
              <a:t>Relacionados completamente con el </a:t>
            </a:r>
            <a:r>
              <a:rPr b="0" i="0" lang="en-GB" sz="1400" u="none" cap="none" strike="noStrike">
                <a:solidFill>
                  <a:srgbClr val="000000"/>
                </a:solidFill>
                <a:latin typeface="Helvetica Neue"/>
                <a:ea typeface="Helvetica Neue"/>
                <a:cs typeface="Helvetica Neue"/>
                <a:sym typeface="Helvetica Neue"/>
              </a:rPr>
              <a:t>Proyecto Final</a:t>
            </a:r>
            <a:r>
              <a:rPr b="0" i="0" lang="en-GB" sz="1400" u="none" cap="none" strike="noStrike">
                <a:solidFill>
                  <a:srgbClr val="000000"/>
                </a:solidFill>
                <a:latin typeface="Helvetica Neue"/>
                <a:ea typeface="Helvetica Neue"/>
                <a:cs typeface="Helvetica Neue"/>
                <a:sym typeface="Helvetica Neue"/>
              </a:rPr>
              <a:t>. Deben ser subidos obligatoriamente a la plataforma </a:t>
            </a:r>
            <a:r>
              <a:rPr b="0" i="0" lang="en-GB" sz="1400" u="none" cap="none" strike="noStrike">
                <a:solidFill>
                  <a:schemeClr val="dk1"/>
                </a:solidFill>
                <a:latin typeface="Helvetica Neue"/>
                <a:ea typeface="Helvetica Neue"/>
                <a:cs typeface="Helvetica Neue"/>
                <a:sym typeface="Helvetica Neue"/>
              </a:rPr>
              <a:t>hasta 7 días luego de la clase </a:t>
            </a:r>
            <a:r>
              <a:rPr b="0" i="0" lang="en-GB" sz="1400" u="none" cap="none" strike="noStrike">
                <a:solidFill>
                  <a:srgbClr val="000000"/>
                </a:solidFill>
                <a:latin typeface="Helvetica Neue"/>
                <a:ea typeface="Helvetica Neue"/>
                <a:cs typeface="Helvetica Neue"/>
                <a:sym typeface="Helvetica Neue"/>
              </a:rPr>
              <a:t>para que sean corregidos. </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31"/>
          <p:cNvSpPr txBox="1"/>
          <p:nvPr/>
        </p:nvSpPr>
        <p:spPr>
          <a:xfrm>
            <a:off x="1398000" y="157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DESAFÍOS Y ENTREGABLES</a:t>
            </a:r>
            <a:endParaRPr b="0" i="1" sz="3600" u="none" cap="none" strike="noStrike">
              <a:solidFill>
                <a:srgbClr val="000000"/>
              </a:solidFill>
              <a:latin typeface="Anton"/>
              <a:ea typeface="Anton"/>
              <a:cs typeface="Anton"/>
              <a:sym typeface="Anton"/>
            </a:endParaRPr>
          </a:p>
        </p:txBody>
      </p:sp>
      <p:pic>
        <p:nvPicPr>
          <p:cNvPr id="139" name="Google Shape;139;p31"/>
          <p:cNvPicPr preferRelativeResize="0"/>
          <p:nvPr/>
        </p:nvPicPr>
        <p:blipFill rotWithShape="1">
          <a:blip r:embed="rId4">
            <a:alphaModFix/>
          </a:blip>
          <a:srcRect b="0" l="0" r="0" t="0"/>
          <a:stretch/>
        </p:blipFill>
        <p:spPr>
          <a:xfrm>
            <a:off x="5657900" y="1877899"/>
            <a:ext cx="1379450" cy="1379450"/>
          </a:xfrm>
          <a:prstGeom prst="rect">
            <a:avLst/>
          </a:prstGeom>
          <a:noFill/>
          <a:ln>
            <a:noFill/>
          </a:ln>
        </p:spPr>
      </p:pic>
      <p:pic>
        <p:nvPicPr>
          <p:cNvPr id="140" name="Google Shape;140;p31"/>
          <p:cNvPicPr preferRelativeResize="0"/>
          <p:nvPr/>
        </p:nvPicPr>
        <p:blipFill rotWithShape="1">
          <a:blip r:embed="rId5">
            <a:alphaModFix/>
          </a:blip>
          <a:srcRect b="0" l="0" r="0" t="0"/>
          <a:stretch/>
        </p:blipFill>
        <p:spPr>
          <a:xfrm>
            <a:off x="1717100" y="1877899"/>
            <a:ext cx="1379450" cy="1379450"/>
          </a:xfrm>
          <a:prstGeom prst="rect">
            <a:avLst/>
          </a:prstGeom>
          <a:noFill/>
          <a:ln>
            <a:noFill/>
          </a:ln>
        </p:spPr>
      </p:pic>
      <p:sp>
        <p:nvSpPr>
          <p:cNvPr id="141" name="Google Shape;141;p31"/>
          <p:cNvSpPr/>
          <p:nvPr/>
        </p:nvSpPr>
        <p:spPr>
          <a:xfrm>
            <a:off x="6691025" y="18767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8</a:t>
            </a:r>
            <a:endParaRPr b="1" i="0" sz="1400" u="none" cap="none" strike="noStrike">
              <a:solidFill>
                <a:srgbClr val="FFFFFF"/>
              </a:solidFill>
              <a:latin typeface="Helvetica Neue"/>
              <a:ea typeface="Helvetica Neue"/>
              <a:cs typeface="Helvetica Neue"/>
              <a:sym typeface="Helvetica Neue"/>
            </a:endParaRPr>
          </a:p>
        </p:txBody>
      </p:sp>
      <p:sp>
        <p:nvSpPr>
          <p:cNvPr id="142" name="Google Shape;142;p31"/>
          <p:cNvSpPr txBox="1"/>
          <p:nvPr/>
        </p:nvSpPr>
        <p:spPr>
          <a:xfrm>
            <a:off x="581325" y="3393931"/>
            <a:ext cx="3651000" cy="928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Desafíos genéricos</a:t>
            </a:r>
            <a:endParaRPr b="1" i="0" sz="15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500"/>
              <a:buFont typeface="Arial"/>
              <a:buNone/>
            </a:pPr>
            <a:r>
              <a:rPr b="0" i="0" lang="en-GB" sz="1400" u="none" cap="none" strike="noStrike">
                <a:solidFill>
                  <a:schemeClr val="dk1"/>
                </a:solidFill>
                <a:latin typeface="Helvetica Neue"/>
                <a:ea typeface="Helvetica Neue"/>
                <a:cs typeface="Helvetica Neue"/>
                <a:sym typeface="Helvetica Neue"/>
              </a:rPr>
              <a:t>Ayudan a poner en práctica los conceptos y la teoría vista en clase No deben ser subidos a la plataforma.</a:t>
            </a:r>
            <a:endParaRPr b="0" i="0" sz="14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37" name="Google Shape;537;p76"/>
          <p:cNvPicPr preferRelativeResize="0"/>
          <p:nvPr/>
        </p:nvPicPr>
        <p:blipFill>
          <a:blip r:embed="rId4">
            <a:alphaModFix/>
          </a:blip>
          <a:stretch>
            <a:fillRect/>
          </a:stretch>
        </p:blipFill>
        <p:spPr>
          <a:xfrm>
            <a:off x="3724275" y="390550"/>
            <a:ext cx="5219700" cy="2019300"/>
          </a:xfrm>
          <a:prstGeom prst="rect">
            <a:avLst/>
          </a:prstGeom>
          <a:noFill/>
          <a:ln>
            <a:noFill/>
          </a:ln>
          <a:effectLst>
            <a:outerShdw blurRad="57150" rotWithShape="0" algn="bl" dir="5400000" dist="19050">
              <a:srgbClr val="000000">
                <a:alpha val="50000"/>
              </a:srgbClr>
            </a:outerShdw>
          </a:effectLst>
        </p:spPr>
      </p:pic>
      <p:pic>
        <p:nvPicPr>
          <p:cNvPr id="538" name="Google Shape;538;p76"/>
          <p:cNvPicPr preferRelativeResize="0"/>
          <p:nvPr/>
        </p:nvPicPr>
        <p:blipFill>
          <a:blip r:embed="rId5">
            <a:alphaModFix/>
          </a:blip>
          <a:stretch>
            <a:fillRect/>
          </a:stretch>
        </p:blipFill>
        <p:spPr>
          <a:xfrm>
            <a:off x="3705225" y="2859875"/>
            <a:ext cx="5257800" cy="1485900"/>
          </a:xfrm>
          <a:prstGeom prst="rect">
            <a:avLst/>
          </a:prstGeom>
          <a:noFill/>
          <a:ln>
            <a:noFill/>
          </a:ln>
          <a:effectLst>
            <a:outerShdw blurRad="57150" rotWithShape="0" algn="bl" dir="5400000" dist="19050">
              <a:srgbClr val="000000">
                <a:alpha val="50000"/>
              </a:srgbClr>
            </a:outerShdw>
          </a:effectLst>
        </p:spPr>
      </p:pic>
      <p:sp>
        <p:nvSpPr>
          <p:cNvPr id="539" name="Google Shape;539;p76"/>
          <p:cNvSpPr txBox="1"/>
          <p:nvPr/>
        </p:nvSpPr>
        <p:spPr>
          <a:xfrm>
            <a:off x="128025" y="1015225"/>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Si ingreso “A”...</a:t>
            </a:r>
            <a:endParaRPr i="1" sz="2600">
              <a:latin typeface="Anton"/>
              <a:ea typeface="Anton"/>
              <a:cs typeface="Anton"/>
              <a:sym typeface="Anton"/>
            </a:endParaRPr>
          </a:p>
        </p:txBody>
      </p:sp>
      <p:sp>
        <p:nvSpPr>
          <p:cNvPr id="540" name="Google Shape;540;p76"/>
          <p:cNvSpPr/>
          <p:nvPr/>
        </p:nvSpPr>
        <p:spPr>
          <a:xfrm>
            <a:off x="2844450" y="1132675"/>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6"/>
          <p:cNvSpPr/>
          <p:nvPr/>
        </p:nvSpPr>
        <p:spPr>
          <a:xfrm>
            <a:off x="2844450" y="3321050"/>
            <a:ext cx="702300" cy="249900"/>
          </a:xfrm>
          <a:prstGeom prst="rightArrow">
            <a:avLst>
              <a:gd fmla="val 50000" name="adj1"/>
              <a:gd fmla="val 50000" name="adj2"/>
            </a:avLst>
          </a:prstGeom>
          <a:solidFill>
            <a:srgbClr val="8215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6"/>
          <p:cNvSpPr txBox="1"/>
          <p:nvPr/>
        </p:nvSpPr>
        <p:spPr>
          <a:xfrm>
            <a:off x="128025" y="3203600"/>
            <a:ext cx="2716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Obtengo...</a:t>
            </a:r>
            <a:endParaRPr i="1" sz="2600">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46" name="Shape 546"/>
        <p:cNvGrpSpPr/>
        <p:nvPr/>
      </p:nvGrpSpPr>
      <p:grpSpPr>
        <a:xfrm>
          <a:off x="0" y="0"/>
          <a:ext cx="0" cy="0"/>
          <a:chOff x="0" y="0"/>
          <a:chExt cx="0" cy="0"/>
        </a:xfrm>
      </p:grpSpPr>
      <p:sp>
        <p:nvSpPr>
          <p:cNvPr id="547" name="Google Shape;547;p7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548" name="Google Shape;548;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49" name="Google Shape;549;p7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8"/>
          <p:cNvSpPr txBox="1"/>
          <p:nvPr/>
        </p:nvSpPr>
        <p:spPr>
          <a:xfrm>
            <a:off x="1282650" y="2520825"/>
            <a:ext cx="65787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UN ALGORITMO JS SIMPLE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555" name="Google Shape;555;p78"/>
          <p:cNvSpPr txBox="1"/>
          <p:nvPr/>
        </p:nvSpPr>
        <p:spPr>
          <a:xfrm>
            <a:off x="938100" y="36623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Crea un script en JS que le solicite al usuario ingresar datos y luego, mediante JavaScript, realiza operaciones sobre los mismos.</a:t>
            </a:r>
            <a:endParaRPr b="0" i="0" sz="14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a:ea typeface="Helvetica Neue"/>
              <a:cs typeface="Helvetica Neue"/>
              <a:sym typeface="Helvetica Neue"/>
            </a:endParaRPr>
          </a:p>
        </p:txBody>
      </p:sp>
      <p:pic>
        <p:nvPicPr>
          <p:cNvPr id="556" name="Google Shape;556;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7" name="Google Shape;557;p78"/>
          <p:cNvPicPr preferRelativeResize="0"/>
          <p:nvPr/>
        </p:nvPicPr>
        <p:blipFill>
          <a:blip r:embed="rId4">
            <a:alphaModFix/>
          </a:blip>
          <a:stretch>
            <a:fillRect/>
          </a:stretch>
        </p:blipFill>
        <p:spPr>
          <a:xfrm>
            <a:off x="3928675" y="966050"/>
            <a:ext cx="1286650" cy="128957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graphicFrame>
        <p:nvGraphicFramePr>
          <p:cNvPr id="562" name="Google Shape;562;p79"/>
          <p:cNvGraphicFramePr/>
          <p:nvPr/>
        </p:nvGraphicFramePr>
        <p:xfrm>
          <a:off x="153263" y="344100"/>
          <a:ext cx="3000000" cy="3000000"/>
        </p:xfrm>
        <a:graphic>
          <a:graphicData uri="http://schemas.openxmlformats.org/drawingml/2006/table">
            <a:tbl>
              <a:tblPr>
                <a:noFill/>
                <a:tableStyleId>{8493E641-555B-4523-9632-319812A1FB1E}</a:tableStyleId>
              </a:tblPr>
              <a:tblGrid>
                <a:gridCol w="2945825"/>
                <a:gridCol w="3822275"/>
                <a:gridCol w="2069375"/>
              </a:tblGrid>
              <a:tr h="6705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JS SIMPLE</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hMerge="1"/>
                <a:tc hMerge="1"/>
              </a:tr>
              <a:tr h="1522875">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Código fuente en JavaScript</a:t>
                      </a:r>
                      <a:r>
                        <a:rPr lang="en-GB" sz="1600" u="none" cap="none" strike="noStrike">
                          <a:solidFill>
                            <a:schemeClr val="dk1"/>
                          </a:solidFill>
                          <a:latin typeface="Helvetica Neue"/>
                          <a:ea typeface="Helvetica Neue"/>
                          <a:cs typeface="Helvetica Neue"/>
                          <a:sym typeface="Helvetica Neue"/>
                        </a:rPr>
                        <a:t>. </a:t>
                      </a:r>
                      <a:r>
                        <a:rPr lang="en-GB" sz="1600">
                          <a:solidFill>
                            <a:schemeClr val="dk1"/>
                          </a:solidFill>
                          <a:latin typeface="Helvetica Neue"/>
                          <a:ea typeface="Helvetica Neue"/>
                          <a:cs typeface="Helvetica Neue"/>
                          <a:sym typeface="Helvetica Neue"/>
                        </a:rPr>
                        <a:t>D</a:t>
                      </a:r>
                      <a:r>
                        <a:rPr lang="en-GB" sz="1600" u="none" cap="none" strike="noStrike">
                          <a:solidFill>
                            <a:schemeClr val="dk1"/>
                          </a:solidFill>
                          <a:latin typeface="Helvetica Neue"/>
                          <a:ea typeface="Helvetica Neue"/>
                          <a:cs typeface="Helvetica Neue"/>
                          <a:sym typeface="Helvetica Neue"/>
                        </a:rPr>
                        <a:t>ebe</a:t>
                      </a:r>
                      <a:r>
                        <a:rPr lang="en-GB" sz="1600">
                          <a:solidFill>
                            <a:schemeClr val="dk1"/>
                          </a:solidFill>
                          <a:latin typeface="Helvetica Neue"/>
                          <a:ea typeface="Helvetica Neue"/>
                          <a:cs typeface="Helvetica Neue"/>
                          <a:sym typeface="Helvetica Neue"/>
                        </a:rPr>
                        <a:t> identificar el apellido del alumno/a en el nombre de archivo por</a:t>
                      </a:r>
                      <a:r>
                        <a:rPr lang="en-GB" sz="1600" u="none" cap="none" strike="noStrike">
                          <a:solidFill>
                            <a:schemeClr val="dk1"/>
                          </a:solidFill>
                          <a:latin typeface="Helvetica Neue"/>
                          <a:ea typeface="Helvetica Neue"/>
                          <a:cs typeface="Helvetica Neue"/>
                          <a:sym typeface="Helvetica Neue"/>
                        </a:rPr>
                        <a:t> </a:t>
                      </a:r>
                      <a:r>
                        <a:rPr lang="en-GB" sz="1600" u="none" cap="none" strike="noStrike">
                          <a:solidFill>
                            <a:schemeClr val="dk1"/>
                          </a:solidFill>
                          <a:highlight>
                            <a:srgbClr val="D4D4D4"/>
                          </a:highlight>
                          <a:latin typeface="Helvetica Neue"/>
                          <a:ea typeface="Helvetica Neue"/>
                          <a:cs typeface="Helvetica Neue"/>
                          <a:sym typeface="Helvetica Neue"/>
                        </a:rPr>
                        <a:t>“</a:t>
                      </a:r>
                      <a:r>
                        <a:rPr lang="en-GB" sz="1600">
                          <a:solidFill>
                            <a:schemeClr val="dk1"/>
                          </a:solidFill>
                          <a:highlight>
                            <a:srgbClr val="D4D4D4"/>
                          </a:highlight>
                          <a:latin typeface="Helvetica Neue"/>
                          <a:ea typeface="Helvetica Neue"/>
                          <a:cs typeface="Helvetica Neue"/>
                          <a:sym typeface="Helvetica Neue"/>
                        </a:rPr>
                        <a:t>clase</a:t>
                      </a:r>
                      <a:r>
                        <a:rPr lang="en-GB" sz="1600" u="none" cap="none" strike="noStrike">
                          <a:solidFill>
                            <a:schemeClr val="dk1"/>
                          </a:solidFill>
                          <a:highlight>
                            <a:srgbClr val="D4D4D4"/>
                          </a:highlight>
                          <a:latin typeface="Helvetica Neue"/>
                          <a:ea typeface="Helvetica Neue"/>
                          <a:cs typeface="Helvetica Neue"/>
                          <a:sym typeface="Helvetica Neue"/>
                        </a:rPr>
                        <a:t>Apellido”. </a:t>
                      </a:r>
                      <a:endParaRPr sz="1600" u="none" cap="none" strike="noStrike">
                        <a:highlight>
                          <a:srgbClr val="D4D4D4"/>
                        </a:highlight>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a:ea typeface="Helvetica Neue"/>
                          <a:cs typeface="Helvetica Neue"/>
                          <a:sym typeface="Helvetica Neue"/>
                        </a:rPr>
                        <a:t>Usamos prompt() para solicitar datos al usuario y console.log() o alert() para mostrar el resultado de las operaciones realizadas con esos datos. Si vas a sumar una entrada tene en cuenta que tenes que parsearla antes. Usando parseInt() o parseFloat() </a:t>
                      </a:r>
                      <a:endParaRPr sz="16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20092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a:ea typeface="Helvetica Neue"/>
                          <a:cs typeface="Helvetica Neue"/>
                          <a:sym typeface="Helvetica Neue"/>
                        </a:rPr>
                        <a:t> </a:t>
                      </a:r>
                      <a:r>
                        <a:rPr lang="en-GB" sz="1700">
                          <a:solidFill>
                            <a:schemeClr val="dk1"/>
                          </a:solidFill>
                          <a:latin typeface="Helvetica Neue"/>
                          <a:ea typeface="Helvetica Neue"/>
                          <a:cs typeface="Helvetica Neue"/>
                          <a:sym typeface="Helvetica Neue"/>
                        </a:rPr>
                        <a:t>Crea un script en JS que le solicite al usuario ingresar uno o más datos. Luego, con JavaScript, realiza operaciones matemáticas o de concatenación sobre las entradas teniendo en cuenta el tipo de dato. Al finalizar mostrar el resultados con alert() o console.log()</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sz="1600">
                          <a:solidFill>
                            <a:schemeClr val="dk1"/>
                          </a:solidFill>
                          <a:latin typeface="Helvetica Neue"/>
                          <a:ea typeface="Helvetica Neue"/>
                          <a:cs typeface="Helvetica Neue"/>
                          <a:sym typeface="Helvetica Neue"/>
                        </a:rPr>
                        <a:t>Archivo HTML con código JavaScript entre etiquetas &lt;script&gt;&lt;/script&gt;, que incluya la definición de un algoritmo.</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63" name="Google Shape;563;p79"/>
          <p:cNvPicPr preferRelativeResize="0"/>
          <p:nvPr/>
        </p:nvPicPr>
        <p:blipFill rotWithShape="1">
          <a:blip r:embed="rId3">
            <a:alphaModFix/>
          </a:blip>
          <a:srcRect b="0" l="0" r="0" t="0"/>
          <a:stretch/>
        </p:blipFill>
        <p:spPr>
          <a:xfrm>
            <a:off x="7621175" y="4553600"/>
            <a:ext cx="1186526" cy="330675"/>
          </a:xfrm>
          <a:prstGeom prst="rect">
            <a:avLst/>
          </a:prstGeom>
          <a:noFill/>
          <a:ln>
            <a:noFill/>
          </a:ln>
        </p:spPr>
      </p:pic>
      <p:pic>
        <p:nvPicPr>
          <p:cNvPr id="564" name="Google Shape;564;p79"/>
          <p:cNvPicPr preferRelativeResize="0"/>
          <p:nvPr/>
        </p:nvPicPr>
        <p:blipFill>
          <a:blip r:embed="rId4">
            <a:alphaModFix/>
          </a:blip>
          <a:stretch>
            <a:fillRect/>
          </a:stretch>
        </p:blipFill>
        <p:spPr>
          <a:xfrm>
            <a:off x="7044275" y="1120550"/>
            <a:ext cx="1634175" cy="640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graphicFrame>
        <p:nvGraphicFramePr>
          <p:cNvPr id="569" name="Google Shape;569;p80"/>
          <p:cNvGraphicFramePr/>
          <p:nvPr/>
        </p:nvGraphicFramePr>
        <p:xfrm>
          <a:off x="153263" y="344100"/>
          <a:ext cx="3000000" cy="3000000"/>
        </p:xfrm>
        <a:graphic>
          <a:graphicData uri="http://schemas.openxmlformats.org/drawingml/2006/table">
            <a:tbl>
              <a:tblPr>
                <a:noFill/>
                <a:tableStyleId>{8493E641-555B-4523-9632-319812A1FB1E}</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JS SIMPLE</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hMerge="1"/>
                <a:tc hMerge="1"/>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&gt;&gt;Ejemplo:</a:t>
                      </a:r>
                      <a:endParaRPr b="1" sz="1700" u="none" cap="none" strike="noStrike"/>
                    </a:p>
                    <a:p>
                      <a:pPr indent="-330200" lvl="0" marL="457200" rtl="0" algn="l">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Pedir nombre mediante prompt y mostrarlo en consola junto con algún texto de saludo. Ejemplo:  ¡Hola, Juan!</a:t>
                      </a:r>
                      <a:endParaRPr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Pedir un número mediante prompt, parsearlo, sumarlo a otro que se encuentre almacenado en una variable y luego mostrar el resultado en consola.</a:t>
                      </a:r>
                      <a:endParaRPr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Pedir un texto mediante prompt, luego otro, concatenarlos y mostrarlo en un alerta.</a:t>
                      </a:r>
                      <a:endParaRPr sz="16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570" name="Google Shape;570;p80"/>
          <p:cNvPicPr preferRelativeResize="0"/>
          <p:nvPr/>
        </p:nvPicPr>
        <p:blipFill rotWithShape="1">
          <a:blip r:embed="rId3">
            <a:alphaModFix/>
          </a:blip>
          <a:srcRect b="0" l="0" r="0" t="0"/>
          <a:stretch/>
        </p:blipFill>
        <p:spPr>
          <a:xfrm>
            <a:off x="7621175" y="4553600"/>
            <a:ext cx="1186526" cy="330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4" name="Shape 574"/>
        <p:cNvGrpSpPr/>
        <p:nvPr/>
      </p:nvGrpSpPr>
      <p:grpSpPr>
        <a:xfrm>
          <a:off x="0" y="0"/>
          <a:ext cx="0" cy="0"/>
          <a:chOff x="0" y="0"/>
          <a:chExt cx="0" cy="0"/>
        </a:xfrm>
      </p:grpSpPr>
      <p:pic>
        <p:nvPicPr>
          <p:cNvPr id="575" name="Google Shape;575;p81"/>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576" name="Google Shape;576;p81"/>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a:ea typeface="Helvetica Neue"/>
                <a:cs typeface="Helvetica Neue"/>
                <a:sym typeface="Helvetica Neue"/>
              </a:rPr>
              <a:t>¿Te gustaría comprobar tus conocimientos de la clase?</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Te compartimos a través del chat de zoom</a:t>
            </a:r>
            <a:endParaRPr b="0" i="0" sz="1600" u="sng"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 el enlace a un breve quiz de tarea.</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a:ea typeface="Helvetica Neue"/>
                <a:cs typeface="Helvetica Neue"/>
                <a:sym typeface="Helvetica Neue"/>
              </a:rPr>
              <a:t>Para el profesor:</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Acceder a la carpeta “Quizzes” de la camada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Ingresar al formulario de la clase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 Pulsar el botón “Invitar”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Copiar el enlace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Compartir el enlace a los alumnos a través del chat</a:t>
            </a:r>
            <a:endParaRPr b="0" i="1" sz="1200" u="none" cap="none" strike="noStrike">
              <a:solidFill>
                <a:schemeClr val="accent6"/>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0" name="Shape 580"/>
        <p:cNvGrpSpPr/>
        <p:nvPr/>
      </p:nvGrpSpPr>
      <p:grpSpPr>
        <a:xfrm>
          <a:off x="0" y="0"/>
          <a:ext cx="0" cy="0"/>
          <a:chOff x="0" y="0"/>
          <a:chExt cx="0" cy="0"/>
        </a:xfrm>
      </p:grpSpPr>
      <p:sp>
        <p:nvSpPr>
          <p:cNvPr id="581" name="Google Shape;581;p8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582" name="Google Shape;582;p8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86" name="Shape 586"/>
        <p:cNvGrpSpPr/>
        <p:nvPr/>
      </p:nvGrpSpPr>
      <p:grpSpPr>
        <a:xfrm>
          <a:off x="0" y="0"/>
          <a:ext cx="0" cy="0"/>
          <a:chOff x="0" y="0"/>
          <a:chExt cx="0" cy="0"/>
        </a:xfrm>
      </p:grpSpPr>
      <p:sp>
        <p:nvSpPr>
          <p:cNvPr id="587" name="Google Shape;587;p83"/>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588" name="Google Shape;588;p83"/>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589" name="Google Shape;589;p8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a:ea typeface="Helvetica Neue"/>
                <a:cs typeface="Helvetica Neue"/>
                <a:sym typeface="Helvetica Neue"/>
                <a:hlinkClick r:id="rId3"/>
              </a:rPr>
              <a:t>Aprende Programación Web y construye el futuro de nuestra humanidad</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4"/>
              </a:rPr>
              <a:t>Desarrollo freelance</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5"/>
              </a:rPr>
              <a:t>Desarrollo profesional</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a:ea typeface="Helvetica Neue"/>
              <a:cs typeface="Helvetica Neue"/>
              <a:sym typeface="Helvetica Neue"/>
            </a:endParaRPr>
          </a:p>
        </p:txBody>
      </p:sp>
      <p:pic>
        <p:nvPicPr>
          <p:cNvPr id="595" name="Google Shape;595;p84"/>
          <p:cNvPicPr preferRelativeResize="0"/>
          <p:nvPr/>
        </p:nvPicPr>
        <p:blipFill>
          <a:blip r:embed="rId6">
            <a:alphaModFix/>
          </a:blip>
          <a:stretch>
            <a:fillRect/>
          </a:stretch>
        </p:blipFill>
        <p:spPr>
          <a:xfrm>
            <a:off x="7567925" y="4659625"/>
            <a:ext cx="1186526" cy="330675"/>
          </a:xfrm>
          <a:prstGeom prst="rect">
            <a:avLst/>
          </a:prstGeom>
          <a:noFill/>
          <a:ln>
            <a:noFill/>
          </a:ln>
        </p:spPr>
      </p:pic>
      <p:sp>
        <p:nvSpPr>
          <p:cNvPr id="596" name="Google Shape;596;p84"/>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4"/>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598" name="Google Shape;598;p84"/>
          <p:cNvPicPr preferRelativeResize="0"/>
          <p:nvPr/>
        </p:nvPicPr>
        <p:blipFill>
          <a:blip r:embed="rId7">
            <a:alphaModFix/>
          </a:blip>
          <a:stretch>
            <a:fillRect/>
          </a:stretch>
        </p:blipFill>
        <p:spPr>
          <a:xfrm>
            <a:off x="1484234" y="1279240"/>
            <a:ext cx="545131" cy="545131"/>
          </a:xfrm>
          <a:prstGeom prst="rect">
            <a:avLst/>
          </a:prstGeom>
          <a:noFill/>
          <a:ln>
            <a:noFill/>
          </a:ln>
        </p:spPr>
      </p:pic>
      <p:pic>
        <p:nvPicPr>
          <p:cNvPr id="599" name="Google Shape;599;p84"/>
          <p:cNvPicPr preferRelativeResize="0"/>
          <p:nvPr/>
        </p:nvPicPr>
        <p:blipFill rotWithShape="1">
          <a:blip r:embed="rId8">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5"/>
          <p:cNvSpPr txBox="1"/>
          <p:nvPr/>
        </p:nvSpPr>
        <p:spPr>
          <a:xfrm>
            <a:off x="2577375" y="2432650"/>
            <a:ext cx="5711400" cy="2142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GB" u="sng">
                <a:solidFill>
                  <a:schemeClr val="hlink"/>
                </a:solidFill>
                <a:latin typeface="Helvetica Neue"/>
                <a:ea typeface="Helvetica Neue"/>
                <a:cs typeface="Helvetica Neue"/>
                <a:sym typeface="Helvetica Neue"/>
                <a:hlinkClick r:id="rId3"/>
              </a:rPr>
              <a:t>CoderNews</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000000"/>
              </a:buClr>
              <a:buSzPts val="1400"/>
              <a:buChar char="●"/>
            </a:pPr>
            <a:r>
              <a:rPr lang="en-GB" u="sng">
                <a:solidFill>
                  <a:schemeClr val="hlink"/>
                </a:solidFill>
                <a:latin typeface="Helvetica Neue"/>
                <a:ea typeface="Helvetica Neue"/>
                <a:cs typeface="Helvetica Neue"/>
                <a:sym typeface="Helvetica Neue"/>
                <a:hlinkClick r:id="rId4"/>
              </a:rPr>
              <a:t>Serie de Branding</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5"/>
              </a:rPr>
              <a:t>Serie para Emprendedores</a:t>
            </a:r>
            <a:r>
              <a:rPr b="1" i="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6"/>
              </a:rPr>
              <a:t>Serie Aprende a Usar TikTok</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7"/>
              </a:rPr>
              <a:t>Serie Finanzas Personales</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317500" lvl="0" marL="457200" rtl="0" algn="l">
              <a:lnSpc>
                <a:spcPct val="115000"/>
              </a:lnSpc>
              <a:spcBef>
                <a:spcPts val="1000"/>
              </a:spcBef>
              <a:spcAft>
                <a:spcPts val="0"/>
              </a:spcAft>
              <a:buClr>
                <a:schemeClr val="dk1"/>
              </a:buClr>
              <a:buSzPts val="1400"/>
              <a:buFont typeface="Helvetica Neue"/>
              <a:buChar char="●"/>
            </a:pPr>
            <a:r>
              <a:rPr lang="en-GB" u="sng">
                <a:solidFill>
                  <a:schemeClr val="hlink"/>
                </a:solidFill>
                <a:latin typeface="Helvetica Neue"/>
                <a:ea typeface="Helvetica Neue"/>
                <a:cs typeface="Helvetica Neue"/>
                <a:sym typeface="Helvetica Neue"/>
                <a:hlinkClick r:id="rId8"/>
              </a:rPr>
              <a:t>CoderConf</a:t>
            </a:r>
            <a:r>
              <a:rPr lang="en-GB">
                <a:solidFill>
                  <a:schemeClr val="dk1"/>
                </a:solidFill>
                <a:latin typeface="Helvetica Neue"/>
                <a:ea typeface="Helvetica Neue"/>
                <a:cs typeface="Helvetica Neue"/>
                <a:sym typeface="Helvetica Neue"/>
              </a:rPr>
              <a:t> | </a:t>
            </a:r>
            <a:r>
              <a:rPr b="1" i="1" lang="en-GB">
                <a:solidFill>
                  <a:schemeClr val="dk1"/>
                </a:solidFill>
                <a:latin typeface="Helvetica Neue"/>
                <a:ea typeface="Helvetica Neue"/>
                <a:cs typeface="Helvetica Neue"/>
                <a:sym typeface="Helvetica Neue"/>
              </a:rPr>
              <a:t>Coderhouse </a:t>
            </a:r>
            <a:endParaRPr b="1" i="1">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Clr>
                <a:srgbClr val="000000"/>
              </a:buClr>
              <a:buSzPts val="1100"/>
              <a:buFont typeface="Arial"/>
              <a:buNone/>
            </a:pPr>
            <a:r>
              <a:t/>
            </a:r>
            <a:endParaRPr sz="1600">
              <a:solidFill>
                <a:schemeClr val="dk1"/>
              </a:solidFill>
              <a:latin typeface="Helvetica Neue"/>
              <a:ea typeface="Helvetica Neue"/>
              <a:cs typeface="Helvetica Neue"/>
              <a:sym typeface="Helvetica Neue"/>
            </a:endParaRPr>
          </a:p>
        </p:txBody>
      </p:sp>
      <p:pic>
        <p:nvPicPr>
          <p:cNvPr id="605" name="Google Shape;605;p85"/>
          <p:cNvPicPr preferRelativeResize="0"/>
          <p:nvPr/>
        </p:nvPicPr>
        <p:blipFill>
          <a:blip r:embed="rId9">
            <a:alphaModFix/>
          </a:blip>
          <a:stretch>
            <a:fillRect/>
          </a:stretch>
        </p:blipFill>
        <p:spPr>
          <a:xfrm>
            <a:off x="7567925" y="4659625"/>
            <a:ext cx="1186526" cy="330675"/>
          </a:xfrm>
          <a:prstGeom prst="rect">
            <a:avLst/>
          </a:prstGeom>
          <a:noFill/>
          <a:ln>
            <a:noFill/>
          </a:ln>
        </p:spPr>
      </p:pic>
      <p:sp>
        <p:nvSpPr>
          <p:cNvPr id="606" name="Google Shape;606;p85"/>
          <p:cNvSpPr/>
          <p:nvPr/>
        </p:nvSpPr>
        <p:spPr>
          <a:xfrm>
            <a:off x="1221525" y="10165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5"/>
          <p:cNvSpPr txBox="1"/>
          <p:nvPr/>
        </p:nvSpPr>
        <p:spPr>
          <a:xfrm>
            <a:off x="2577375" y="120957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VIDEOS Y PODCASTS</a:t>
            </a:r>
            <a:endParaRPr i="1" sz="4000">
              <a:latin typeface="Anton"/>
              <a:ea typeface="Anton"/>
              <a:cs typeface="Anton"/>
              <a:sym typeface="Anton"/>
            </a:endParaRPr>
          </a:p>
        </p:txBody>
      </p:sp>
      <p:pic>
        <p:nvPicPr>
          <p:cNvPr id="608" name="Google Shape;608;p85"/>
          <p:cNvPicPr preferRelativeResize="0"/>
          <p:nvPr/>
        </p:nvPicPr>
        <p:blipFill>
          <a:blip r:embed="rId10">
            <a:alphaModFix/>
          </a:blip>
          <a:stretch>
            <a:fillRect/>
          </a:stretch>
        </p:blipFill>
        <p:spPr>
          <a:xfrm>
            <a:off x="1484234" y="1279240"/>
            <a:ext cx="545131" cy="545131"/>
          </a:xfrm>
          <a:prstGeom prst="rect">
            <a:avLst/>
          </a:prstGeom>
          <a:noFill/>
          <a:ln>
            <a:noFill/>
          </a:ln>
        </p:spPr>
      </p:pic>
      <p:pic>
        <p:nvPicPr>
          <p:cNvPr id="609" name="Google Shape;609;p85"/>
          <p:cNvPicPr preferRelativeResize="0"/>
          <p:nvPr/>
        </p:nvPicPr>
        <p:blipFill rotWithShape="1">
          <a:blip r:embed="rId11">
            <a:alphaModFix/>
          </a:blip>
          <a:srcRect b="0" l="0" r="0" t="0"/>
          <a:stretch/>
        </p:blipFill>
        <p:spPr>
          <a:xfrm>
            <a:off x="7407937" y="125275"/>
            <a:ext cx="1634174" cy="63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2"/>
          <p:cNvPicPr preferRelativeResize="0"/>
          <p:nvPr/>
        </p:nvPicPr>
        <p:blipFill rotWithShape="1">
          <a:blip r:embed="rId3">
            <a:alphaModFix/>
          </a:blip>
          <a:srcRect b="0" l="0" r="0" t="0"/>
          <a:stretch/>
        </p:blipFill>
        <p:spPr>
          <a:xfrm>
            <a:off x="5693475" y="1938299"/>
            <a:ext cx="1379450" cy="1379450"/>
          </a:xfrm>
          <a:prstGeom prst="rect">
            <a:avLst/>
          </a:prstGeom>
          <a:noFill/>
          <a:ln>
            <a:noFill/>
          </a:ln>
        </p:spPr>
      </p:pic>
      <p:sp>
        <p:nvSpPr>
          <p:cNvPr id="148" name="Google Shape;148;p32"/>
          <p:cNvSpPr txBox="1"/>
          <p:nvPr/>
        </p:nvSpPr>
        <p:spPr>
          <a:xfrm>
            <a:off x="207450" y="986850"/>
            <a:ext cx="8729100" cy="72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a:ea typeface="Helvetica Neue"/>
                <a:cs typeface="Helvetica Neue"/>
                <a:sym typeface="Helvetica Neue"/>
              </a:rPr>
              <a:t>Son actividades o ejercicios que se realizan durante la cursada, para enfocarse en </a:t>
            </a:r>
            <a:endParaRPr b="0" i="0" sz="18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Helvetica Neue"/>
                <a:ea typeface="Helvetica Neue"/>
                <a:cs typeface="Helvetica Neue"/>
                <a:sym typeface="Helvetica Neue"/>
              </a:rPr>
              <a:t>la práctica. </a:t>
            </a:r>
            <a:endParaRPr b="0" i="0" sz="18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pic>
        <p:nvPicPr>
          <p:cNvPr id="149" name="Google Shape;149;p32"/>
          <p:cNvPicPr preferRelativeResize="0"/>
          <p:nvPr/>
        </p:nvPicPr>
        <p:blipFill rotWithShape="1">
          <a:blip r:embed="rId4">
            <a:alphaModFix/>
          </a:blip>
          <a:srcRect b="0" l="0" r="0" t="0"/>
          <a:stretch/>
        </p:blipFill>
        <p:spPr>
          <a:xfrm>
            <a:off x="7750025" y="4693400"/>
            <a:ext cx="1186526" cy="330675"/>
          </a:xfrm>
          <a:prstGeom prst="rect">
            <a:avLst/>
          </a:prstGeom>
          <a:noFill/>
          <a:ln>
            <a:noFill/>
          </a:ln>
        </p:spPr>
      </p:pic>
      <p:sp>
        <p:nvSpPr>
          <p:cNvPr id="150" name="Google Shape;150;p32"/>
          <p:cNvSpPr txBox="1"/>
          <p:nvPr/>
        </p:nvSpPr>
        <p:spPr>
          <a:xfrm>
            <a:off x="4522125" y="3393923"/>
            <a:ext cx="3651000" cy="121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Entregas del Proyecto Final</a:t>
            </a:r>
            <a:endParaRPr b="1" i="0" sz="15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rPr b="0" i="0" lang="en-GB" sz="1400" u="none" cap="none" strike="noStrike">
                <a:solidFill>
                  <a:srgbClr val="000000"/>
                </a:solidFill>
                <a:latin typeface="Helvetica Neue"/>
                <a:ea typeface="Helvetica Neue"/>
                <a:cs typeface="Helvetica Neue"/>
                <a:sym typeface="Helvetica Neue"/>
              </a:rPr>
              <a:t>Entregas con el estado de avance de tu </a:t>
            </a:r>
            <a:r>
              <a:rPr b="1" i="0" lang="en-GB" sz="1400" u="none" cap="none" strike="noStrike">
                <a:solidFill>
                  <a:srgbClr val="000000"/>
                </a:solidFill>
                <a:latin typeface="Helvetica Neue"/>
                <a:ea typeface="Helvetica Neue"/>
                <a:cs typeface="Helvetica Neue"/>
                <a:sym typeface="Helvetica Neue"/>
              </a:rPr>
              <a:t>proyecto final</a:t>
            </a:r>
            <a:r>
              <a:rPr b="0" i="0" lang="en-GB" sz="1400" u="none" cap="none" strike="noStrike">
                <a:solidFill>
                  <a:srgbClr val="000000"/>
                </a:solidFill>
                <a:latin typeface="Helvetica Neue"/>
                <a:ea typeface="Helvetica Neue"/>
                <a:cs typeface="Helvetica Neue"/>
                <a:sym typeface="Helvetica Neue"/>
              </a:rPr>
              <a:t> que deberás subir a la plataforma a lo largo del curso y </a:t>
            </a:r>
            <a:r>
              <a:rPr b="0" i="0" lang="en-GB" sz="1400" u="none" cap="none" strike="noStrike">
                <a:solidFill>
                  <a:schemeClr val="dk1"/>
                </a:solidFill>
                <a:latin typeface="Helvetica Neue"/>
                <a:ea typeface="Helvetica Neue"/>
                <a:cs typeface="Helvetica Neue"/>
                <a:sym typeface="Helvetica Neue"/>
              </a:rPr>
              <a:t>hasta 7 días luego de la clase</a:t>
            </a:r>
            <a:r>
              <a:rPr b="0" i="0" lang="en-GB" sz="1400" u="none" cap="none" strike="noStrike">
                <a:solidFill>
                  <a:srgbClr val="000000"/>
                </a:solidFill>
                <a:latin typeface="Helvetica Neue"/>
                <a:ea typeface="Helvetica Neue"/>
                <a:cs typeface="Helvetica Neue"/>
                <a:sym typeface="Helvetica Neue"/>
              </a:rPr>
              <a:t>, para ser corregidas por tu docente o tutor/a. </a:t>
            </a:r>
            <a:endParaRPr b="0" i="0" sz="1400" u="none" cap="none" strike="noStrike">
              <a:solidFill>
                <a:srgbClr val="000000"/>
              </a:solidFill>
              <a:latin typeface="Helvetica Neue"/>
              <a:ea typeface="Helvetica Neue"/>
              <a:cs typeface="Helvetica Neue"/>
              <a:sym typeface="Helvetica Neue"/>
            </a:endParaRPr>
          </a:p>
        </p:txBody>
      </p:sp>
      <p:sp>
        <p:nvSpPr>
          <p:cNvPr id="151" name="Google Shape;151;p32"/>
          <p:cNvSpPr txBox="1"/>
          <p:nvPr/>
        </p:nvSpPr>
        <p:spPr>
          <a:xfrm>
            <a:off x="1398000" y="157150"/>
            <a:ext cx="6620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1" sz="3600" u="none" cap="none" strike="noStrike">
              <a:solidFill>
                <a:srgbClr val="000000"/>
              </a:solidFill>
              <a:latin typeface="Anton"/>
              <a:ea typeface="Anton"/>
              <a:cs typeface="Anton"/>
              <a:sym typeface="Anton"/>
            </a:endParaRPr>
          </a:p>
        </p:txBody>
      </p:sp>
      <p:sp>
        <p:nvSpPr>
          <p:cNvPr id="152" name="Google Shape;152;p32"/>
          <p:cNvSpPr/>
          <p:nvPr/>
        </p:nvSpPr>
        <p:spPr>
          <a:xfrm>
            <a:off x="6691025" y="18767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sp>
        <p:nvSpPr>
          <p:cNvPr id="153" name="Google Shape;153;p32"/>
          <p:cNvSpPr txBox="1"/>
          <p:nvPr/>
        </p:nvSpPr>
        <p:spPr>
          <a:xfrm>
            <a:off x="581325" y="3393922"/>
            <a:ext cx="3651000" cy="1379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500"/>
              <a:buFont typeface="Arial"/>
              <a:buNone/>
            </a:pPr>
            <a:r>
              <a:rPr b="1" i="0" lang="en-GB" sz="1500" u="none" cap="none" strike="noStrike">
                <a:solidFill>
                  <a:schemeClr val="dk1"/>
                </a:solidFill>
                <a:latin typeface="Helvetica Neue"/>
                <a:ea typeface="Helvetica Neue"/>
                <a:cs typeface="Helvetica Neue"/>
                <a:sym typeface="Helvetica Neue"/>
              </a:rPr>
              <a:t>Desafíos complementarios</a:t>
            </a:r>
            <a:endParaRPr b="1" i="0" sz="15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500"/>
              <a:buFont typeface="Arial"/>
              <a:buNone/>
            </a:pPr>
            <a:r>
              <a:rPr b="0" i="0" lang="en-GB" sz="1400" u="none" cap="none" strike="noStrike">
                <a:solidFill>
                  <a:schemeClr val="dk1"/>
                </a:solidFill>
                <a:latin typeface="Helvetica Neue"/>
                <a:ea typeface="Helvetica Neue"/>
                <a:cs typeface="Helvetica Neue"/>
                <a:sym typeface="Helvetica Neue"/>
              </a:rPr>
              <a:t>Desafíos que complementan a los entregables. Son optativos y, de ser subidos a la plataforma a tiempo y aprobados, suman puntos para el top 10. </a:t>
            </a:r>
            <a:endParaRPr b="0" i="0" sz="14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Helvetica Neue"/>
              <a:ea typeface="Helvetica Neue"/>
              <a:cs typeface="Helvetica Neue"/>
              <a:sym typeface="Helvetica Neue"/>
            </a:endParaRPr>
          </a:p>
        </p:txBody>
      </p:sp>
      <p:pic>
        <p:nvPicPr>
          <p:cNvPr id="154" name="Google Shape;154;p32"/>
          <p:cNvPicPr preferRelativeResize="0"/>
          <p:nvPr/>
        </p:nvPicPr>
        <p:blipFill rotWithShape="1">
          <a:blip r:embed="rId5">
            <a:alphaModFix/>
          </a:blip>
          <a:srcRect b="0" l="0" r="0" t="0"/>
          <a:stretch/>
        </p:blipFill>
        <p:spPr>
          <a:xfrm>
            <a:off x="1781637" y="2001413"/>
            <a:ext cx="1250376" cy="1253225"/>
          </a:xfrm>
          <a:prstGeom prst="rect">
            <a:avLst/>
          </a:prstGeom>
          <a:noFill/>
          <a:ln>
            <a:noFill/>
          </a:ln>
        </p:spPr>
      </p:pic>
      <p:sp>
        <p:nvSpPr>
          <p:cNvPr id="155" name="Google Shape;155;p32"/>
          <p:cNvSpPr txBox="1"/>
          <p:nvPr/>
        </p:nvSpPr>
        <p:spPr>
          <a:xfrm>
            <a:off x="1398000" y="157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DESAFÍOS Y ENTREGABLES</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13" name="Shape 613"/>
        <p:cNvGrpSpPr/>
        <p:nvPr/>
      </p:nvGrpSpPr>
      <p:grpSpPr>
        <a:xfrm>
          <a:off x="0" y="0"/>
          <a:ext cx="0" cy="0"/>
          <a:chOff x="0" y="0"/>
          <a:chExt cx="0" cy="0"/>
        </a:xfrm>
      </p:grpSpPr>
      <p:sp>
        <p:nvSpPr>
          <p:cNvPr id="614" name="Google Shape;614;p86"/>
          <p:cNvSpPr txBox="1"/>
          <p:nvPr/>
        </p:nvSpPr>
        <p:spPr>
          <a:xfrm>
            <a:off x="1310675" y="2758325"/>
            <a:ext cx="6718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TE INVITAMOS A QUE COMPLEMENTES LA CLASE CON LOS SIGUIENTES CODERTIPS</a:t>
            </a:r>
            <a:endParaRPr b="0" i="1" sz="3600" u="none" cap="none" strike="noStrike">
              <a:solidFill>
                <a:srgbClr val="000000"/>
              </a:solidFill>
              <a:latin typeface="Anton"/>
              <a:ea typeface="Anton"/>
              <a:cs typeface="Anton"/>
              <a:sym typeface="Anton"/>
            </a:endParaRPr>
          </a:p>
        </p:txBody>
      </p:sp>
      <p:pic>
        <p:nvPicPr>
          <p:cNvPr id="615" name="Google Shape;615;p86"/>
          <p:cNvPicPr preferRelativeResize="0"/>
          <p:nvPr/>
        </p:nvPicPr>
        <p:blipFill rotWithShape="1">
          <a:blip r:embed="rId3">
            <a:alphaModFix/>
          </a:blip>
          <a:srcRect b="0" l="0" r="0" t="0"/>
          <a:stretch/>
        </p:blipFill>
        <p:spPr>
          <a:xfrm>
            <a:off x="3978725" y="1185925"/>
            <a:ext cx="1186525" cy="1186525"/>
          </a:xfrm>
          <a:prstGeom prst="rect">
            <a:avLst/>
          </a:prstGeom>
          <a:noFill/>
          <a:ln>
            <a:noFill/>
          </a:ln>
        </p:spPr>
      </p:pic>
      <p:pic>
        <p:nvPicPr>
          <p:cNvPr id="616" name="Google Shape;616;p8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7"/>
          <p:cNvSpPr txBox="1"/>
          <p:nvPr/>
        </p:nvSpPr>
        <p:spPr>
          <a:xfrm>
            <a:off x="1000475" y="1582900"/>
            <a:ext cx="65292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a:ea typeface="Helvetica Neue"/>
                <a:cs typeface="Helvetica Neue"/>
                <a:sym typeface="Helvetica Neue"/>
              </a:rPr>
              <a:t>Consola, variables y tipos de datos | </a:t>
            </a:r>
            <a:br>
              <a:rPr lang="en-GB" sz="1800">
                <a:solidFill>
                  <a:schemeClr val="dk1"/>
                </a:solidFill>
                <a:latin typeface="Helvetica Neue"/>
                <a:ea typeface="Helvetica Neue"/>
                <a:cs typeface="Helvetica Neue"/>
                <a:sym typeface="Helvetica Neue"/>
              </a:rPr>
            </a:br>
            <a:r>
              <a:rPr b="1" i="1" lang="en-GB" sz="1800">
                <a:solidFill>
                  <a:schemeClr val="dk1"/>
                </a:solidFill>
                <a:latin typeface="Helvetica Neue"/>
                <a:ea typeface="Helvetica Neue"/>
                <a:cs typeface="Helvetica Neue"/>
                <a:sym typeface="Helvetica Neue"/>
              </a:rPr>
              <a:t> </a:t>
            </a:r>
            <a:r>
              <a:rPr b="1" i="1" lang="en-GB" sz="1800" u="sng">
                <a:solidFill>
                  <a:schemeClr val="hlink"/>
                </a:solidFill>
                <a:latin typeface="Helvetica Neue"/>
                <a:ea typeface="Helvetica Neue"/>
                <a:cs typeface="Helvetica Neue"/>
                <a:sym typeface="Helvetica Neue"/>
                <a:hlinkClick r:id="rId3"/>
              </a:rPr>
              <a:t>Los apuntes de Majo (Página 1 a 8).</a:t>
            </a:r>
            <a:endParaRPr sz="1800">
              <a:solidFill>
                <a:schemeClr val="dk1"/>
              </a:solidFill>
              <a:latin typeface="Helvetica Neue"/>
              <a:ea typeface="Helvetica Neue"/>
              <a:cs typeface="Helvetica Neue"/>
              <a:sym typeface="Helvetica Neue"/>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a:ea typeface="Helvetica Neue"/>
                <a:cs typeface="Helvetica Neue"/>
                <a:sym typeface="Helvetica Neue"/>
              </a:rPr>
              <a:t>Variables, valores y referencias | </a:t>
            </a:r>
            <a:br>
              <a:rPr lang="en-GB" sz="1800">
                <a:solidFill>
                  <a:schemeClr val="dk1"/>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4"/>
              </a:rPr>
              <a:t>Te lo explico con gatitos.</a:t>
            </a:r>
            <a:endParaRPr sz="1800">
              <a:solidFill>
                <a:schemeClr val="dk1"/>
              </a:solidFill>
              <a:latin typeface="Helvetica Neue"/>
              <a:ea typeface="Helvetica Neue"/>
              <a:cs typeface="Helvetica Neue"/>
              <a:sym typeface="Helvetica Neue"/>
            </a:endParaRPr>
          </a:p>
          <a:p>
            <a:pPr indent="-24300" lvl="0" marL="1890000" rtl="0" algn="l">
              <a:lnSpc>
                <a:spcPct val="115000"/>
              </a:lnSpc>
              <a:spcBef>
                <a:spcPts val="1000"/>
              </a:spcBef>
              <a:spcAft>
                <a:spcPts val="0"/>
              </a:spcAft>
              <a:buClr>
                <a:srgbClr val="3CEFAB"/>
              </a:buClr>
              <a:buSzPts val="1800"/>
              <a:buChar char="●"/>
            </a:pPr>
            <a:r>
              <a:rPr lang="en-GB" sz="1800">
                <a:solidFill>
                  <a:schemeClr val="dk1"/>
                </a:solidFill>
                <a:latin typeface="Helvetica Neue"/>
                <a:ea typeface="Helvetica Neue"/>
                <a:cs typeface="Helvetica Neue"/>
                <a:sym typeface="Helvetica Neue"/>
              </a:rPr>
              <a:t>Práctica interactiva sobre Algoritmia | </a:t>
            </a:r>
            <a:br>
              <a:rPr lang="en-GB" sz="1800">
                <a:solidFill>
                  <a:schemeClr val="dk1"/>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5"/>
              </a:rPr>
              <a:t>La aventura del punto.</a:t>
            </a:r>
            <a:endParaRPr sz="1800">
              <a:solidFill>
                <a:schemeClr val="dk1"/>
              </a:solidFill>
              <a:latin typeface="Helvetica Neue"/>
              <a:ea typeface="Helvetica Neue"/>
              <a:cs typeface="Helvetica Neue"/>
              <a:sym typeface="Helvetica Neue"/>
            </a:endParaRPr>
          </a:p>
          <a:p>
            <a:pPr indent="-24300" lvl="0" marL="1890000" marR="0" rtl="0" algn="l">
              <a:lnSpc>
                <a:spcPct val="115000"/>
              </a:lnSpc>
              <a:spcBef>
                <a:spcPts val="1000"/>
              </a:spcBef>
              <a:spcAft>
                <a:spcPts val="0"/>
              </a:spcAft>
              <a:buClr>
                <a:srgbClr val="3CEFAB"/>
              </a:buClr>
              <a:buSzPts val="1800"/>
              <a:buChar char="●"/>
            </a:pPr>
            <a:r>
              <a:rPr lang="en-GB" sz="1800">
                <a:solidFill>
                  <a:schemeClr val="dk1"/>
                </a:solidFill>
                <a:latin typeface="Helvetica Neue"/>
                <a:ea typeface="Helvetica Neue"/>
                <a:cs typeface="Helvetica Neue"/>
                <a:sym typeface="Helvetica Neue"/>
              </a:rPr>
              <a:t>Herramienta recomendada | </a:t>
            </a:r>
            <a:br>
              <a:rPr lang="en-GB" sz="1800">
                <a:solidFill>
                  <a:schemeClr val="dk1"/>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6"/>
              </a:rPr>
              <a:t>Visual Studio Code.</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800">
              <a:solidFill>
                <a:schemeClr val="dk1"/>
              </a:solidFill>
              <a:latin typeface="Helvetica Neue"/>
              <a:ea typeface="Helvetica Neue"/>
              <a:cs typeface="Helvetica Neue"/>
              <a:sym typeface="Helvetica Neue"/>
            </a:endParaRPr>
          </a:p>
        </p:txBody>
      </p:sp>
      <p:pic>
        <p:nvPicPr>
          <p:cNvPr id="622" name="Google Shape;622;p87"/>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623" name="Google Shape;623;p87"/>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624" name="Google Shape;624;p87"/>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7"/>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626" name="Google Shape;626;p87"/>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627" name="Google Shape;627;p87"/>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a:ea typeface="Helvetica Neue"/>
                <a:cs typeface="Helvetica Neue"/>
                <a:sym typeface="Helvetica Neue"/>
              </a:rPr>
              <a:t>Disponible en </a:t>
            </a:r>
            <a:r>
              <a:rPr lang="en-GB" u="sng">
                <a:solidFill>
                  <a:schemeClr val="hlink"/>
                </a:solidFill>
                <a:highlight>
                  <a:schemeClr val="lt1"/>
                </a:highlight>
                <a:latin typeface="Helvetica Neue"/>
                <a:ea typeface="Helvetica Neue"/>
                <a:cs typeface="Helvetica Neue"/>
                <a:sym typeface="Helvetica Neue"/>
                <a:hlinkClick r:id="rId10"/>
              </a:rPr>
              <a:t>nuestro repositorio</a:t>
            </a:r>
            <a:r>
              <a:rPr lang="en-GB">
                <a:solidFill>
                  <a:schemeClr val="dk1"/>
                </a:solidFill>
                <a:highlight>
                  <a:schemeClr val="lt1"/>
                </a:highlight>
                <a:latin typeface="Helvetica Neue"/>
                <a:ea typeface="Helvetica Neue"/>
                <a:cs typeface="Helvetica Neue"/>
                <a:sym typeface="Helvetica Neue"/>
              </a:rPr>
              <a:t>.</a:t>
            </a:r>
            <a:endParaRPr>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31" name="Shape 631"/>
        <p:cNvGrpSpPr/>
        <p:nvPr/>
      </p:nvGrpSpPr>
      <p:grpSpPr>
        <a:xfrm>
          <a:off x="0" y="0"/>
          <a:ext cx="0" cy="0"/>
          <a:chOff x="0" y="0"/>
          <a:chExt cx="0" cy="0"/>
        </a:xfrm>
      </p:grpSpPr>
      <p:sp>
        <p:nvSpPr>
          <p:cNvPr id="632" name="Google Shape;632;p88"/>
          <p:cNvSpPr txBox="1"/>
          <p:nvPr/>
        </p:nvSpPr>
        <p:spPr>
          <a:xfrm>
            <a:off x="959850" y="20772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a:t>
            </a:r>
            <a:r>
              <a:rPr i="1" lang="en-GB" sz="3600">
                <a:latin typeface="Anton"/>
                <a:ea typeface="Anton"/>
                <a:cs typeface="Anton"/>
                <a:sym typeface="Anton"/>
              </a:rPr>
              <a:t>YA CONOCES LOS BENEFICIOS QUE TIENES POR SER ESTUDIANTE DE CODERHOUSE</a:t>
            </a:r>
            <a:r>
              <a:rPr b="0" i="1" lang="en-GB" sz="3600" u="none" cap="none" strike="noStrike">
                <a:solidFill>
                  <a:srgbClr val="000000"/>
                </a:solidFill>
                <a:latin typeface="Anton"/>
                <a:ea typeface="Anton"/>
                <a:cs typeface="Anton"/>
                <a:sym typeface="Anton"/>
              </a:rPr>
              <a:t>? </a:t>
            </a:r>
            <a:endParaRPr b="0" i="1" sz="3600" u="none" cap="none" strike="noStrike">
              <a:solidFill>
                <a:srgbClr val="000000"/>
              </a:solidFill>
              <a:latin typeface="Anton"/>
              <a:ea typeface="Anton"/>
              <a:cs typeface="Anton"/>
              <a:sym typeface="Anton"/>
            </a:endParaRPr>
          </a:p>
        </p:txBody>
      </p:sp>
      <p:pic>
        <p:nvPicPr>
          <p:cNvPr id="633" name="Google Shape;633;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34" name="Google Shape;634;p88"/>
          <p:cNvPicPr preferRelativeResize="0"/>
          <p:nvPr/>
        </p:nvPicPr>
        <p:blipFill>
          <a:blip r:embed="rId4">
            <a:alphaModFix/>
          </a:blip>
          <a:stretch>
            <a:fillRect/>
          </a:stretch>
        </p:blipFill>
        <p:spPr>
          <a:xfrm>
            <a:off x="4117851" y="958650"/>
            <a:ext cx="908300" cy="9083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9"/>
          <p:cNvSpPr txBox="1"/>
          <p:nvPr/>
        </p:nvSpPr>
        <p:spPr>
          <a:xfrm>
            <a:off x="1373850" y="2183700"/>
            <a:ext cx="6396300" cy="167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Haz clic </a:t>
            </a:r>
            <a:r>
              <a:rPr lang="en-GB" sz="2000" u="sng">
                <a:solidFill>
                  <a:schemeClr val="accent1"/>
                </a:solidFill>
                <a:latin typeface="Helvetica Neue"/>
                <a:ea typeface="Helvetica Neue"/>
                <a:cs typeface="Helvetica Neue"/>
                <a:sym typeface="Helvetica Neue"/>
                <a:hlinkClick r:id="rId3">
                  <a:extLst>
                    <a:ext uri="{A12FA001-AC4F-418D-AE19-62706E023703}">
                      <ahyp:hlinkClr val="tx"/>
                    </a:ext>
                  </a:extLst>
                </a:hlinkClick>
              </a:rPr>
              <a:t>aquí</a:t>
            </a:r>
            <a:r>
              <a:rPr lang="en-GB" sz="2000">
                <a:solidFill>
                  <a:schemeClr val="accent1"/>
                </a:solidFill>
                <a:latin typeface="Helvetica Neue"/>
                <a:ea typeface="Helvetica Neue"/>
                <a:cs typeface="Helvetica Neue"/>
                <a:sym typeface="Helvetica Neue"/>
              </a:rPr>
              <a:t> </a:t>
            </a:r>
            <a:r>
              <a:rPr lang="en-GB" sz="2000">
                <a:solidFill>
                  <a:schemeClr val="dk1"/>
                </a:solidFill>
                <a:latin typeface="Helvetica Neue"/>
                <a:ea typeface="Helvetica Neue"/>
                <a:cs typeface="Helvetica Neue"/>
                <a:sym typeface="Helvetica Neue"/>
              </a:rPr>
              <a:t>y conoce todos nuestros beneficios exclusivos para estudiantes de Coderhouse.</a:t>
            </a:r>
            <a:endParaRPr sz="2000">
              <a:solidFill>
                <a:schemeClr val="dk1"/>
              </a:solidFill>
              <a:latin typeface="Helvetica Neue"/>
              <a:ea typeface="Helvetica Neue"/>
              <a:cs typeface="Helvetica Neue"/>
              <a:sym typeface="Helvetica Neue"/>
            </a:endParaRPr>
          </a:p>
          <a:p>
            <a:pPr indent="0" lvl="0" marL="0" rtl="0" algn="ctr">
              <a:lnSpc>
                <a:spcPct val="115000"/>
              </a:lnSpc>
              <a:spcBef>
                <a:spcPts val="10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ctr">
              <a:lnSpc>
                <a:spcPct val="115000"/>
              </a:lnSpc>
              <a:spcBef>
                <a:spcPts val="1000"/>
              </a:spcBef>
              <a:spcAft>
                <a:spcPts val="0"/>
              </a:spcAft>
              <a:buNone/>
            </a:pPr>
            <a:r>
              <a:t/>
            </a:r>
            <a:endParaRPr sz="1800">
              <a:solidFill>
                <a:schemeClr val="dk1"/>
              </a:solidFill>
              <a:latin typeface="Helvetica Neue"/>
              <a:ea typeface="Helvetica Neue"/>
              <a:cs typeface="Helvetica Neue"/>
              <a:sym typeface="Helvetica Neue"/>
            </a:endParaRPr>
          </a:p>
          <a:p>
            <a:pPr indent="0" lvl="0" marL="457200" rtl="0" algn="l">
              <a:lnSpc>
                <a:spcPct val="115000"/>
              </a:lnSpc>
              <a:spcBef>
                <a:spcPts val="1000"/>
              </a:spcBef>
              <a:spcAft>
                <a:spcPts val="1000"/>
              </a:spcAft>
              <a:buClr>
                <a:schemeClr val="dk1"/>
              </a:buClr>
              <a:buSzPts val="1100"/>
              <a:buFont typeface="Arial"/>
              <a:buNone/>
            </a:pPr>
            <a:r>
              <a:t/>
            </a:r>
            <a:endParaRPr sz="1800">
              <a:solidFill>
                <a:schemeClr val="dk1"/>
              </a:solidFill>
              <a:latin typeface="Helvetica Neue"/>
              <a:ea typeface="Helvetica Neue"/>
              <a:cs typeface="Helvetica Neue"/>
              <a:sym typeface="Helvetica Neue"/>
            </a:endParaRPr>
          </a:p>
        </p:txBody>
      </p:sp>
      <p:pic>
        <p:nvPicPr>
          <p:cNvPr id="640" name="Google Shape;640;p8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641" name="Google Shape;641;p89"/>
          <p:cNvSpPr txBox="1"/>
          <p:nvPr/>
        </p:nvSpPr>
        <p:spPr>
          <a:xfrm>
            <a:off x="2399388" y="1126950"/>
            <a:ext cx="4776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BENEFICIOS</a:t>
            </a:r>
            <a:endParaRPr b="0" i="1" sz="4000" u="none" cap="none" strike="noStrike">
              <a:solidFill>
                <a:srgbClr val="000000"/>
              </a:solidFill>
              <a:latin typeface="Anton"/>
              <a:ea typeface="Anton"/>
              <a:cs typeface="Anton"/>
              <a:sym typeface="Anton"/>
            </a:endParaRPr>
          </a:p>
        </p:txBody>
      </p:sp>
      <p:pic>
        <p:nvPicPr>
          <p:cNvPr id="642" name="Google Shape;642;p89"/>
          <p:cNvPicPr preferRelativeResize="0"/>
          <p:nvPr/>
        </p:nvPicPr>
        <p:blipFill>
          <a:blip r:embed="rId5">
            <a:alphaModFix/>
          </a:blip>
          <a:stretch>
            <a:fillRect/>
          </a:stretch>
        </p:blipFill>
        <p:spPr>
          <a:xfrm>
            <a:off x="4139225" y="2992750"/>
            <a:ext cx="865550" cy="8655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90"/>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48" name="Google Shape;648;p90"/>
          <p:cNvSpPr txBox="1"/>
          <p:nvPr/>
        </p:nvSpPr>
        <p:spPr>
          <a:xfrm>
            <a:off x="1309700" y="2623175"/>
            <a:ext cx="62985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a:ea typeface="Helvetica Neue"/>
                <a:cs typeface="Helvetica Neue"/>
                <a:sym typeface="Helvetica Neue"/>
              </a:rPr>
              <a:t>Resumen de lo visto en clase hoy: </a:t>
            </a:r>
            <a:endParaRPr b="0" i="0" sz="2200" u="none" cap="none" strike="noStrike">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Fundamentos de desarrollo con JS.</a:t>
            </a:r>
            <a:endParaRPr b="0" i="0" sz="2200" u="none" cap="none" strike="noStrike">
              <a:solidFill>
                <a:srgbClr val="E0FF00"/>
              </a:solidFill>
              <a:latin typeface="Helvetica Neue"/>
              <a:ea typeface="Helvetica Neue"/>
              <a:cs typeface="Helvetica Neue"/>
              <a:sym typeface="Helvetica Neue"/>
            </a:endParaRPr>
          </a:p>
          <a:p>
            <a:pPr indent="-368300" lvl="0" marL="45720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Didact Gothic"/>
                <a:ea typeface="Didact Gothic"/>
                <a:cs typeface="Didact Gothic"/>
                <a:sym typeface="Didact Gothic"/>
              </a:rPr>
              <a:t>¿Cómo escribir JavaScript?</a:t>
            </a:r>
            <a:endParaRPr sz="2200">
              <a:solidFill>
                <a:srgbClr val="E0FF00"/>
              </a:solidFill>
              <a:latin typeface="Didact Gothic"/>
              <a:ea typeface="Didact Gothic"/>
              <a:cs typeface="Didact Gothic"/>
              <a:sym typeface="Didact Gothic"/>
            </a:endParaRPr>
          </a:p>
          <a:p>
            <a:pPr indent="-368300" lvl="0" marL="45720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Didact Gothic"/>
                <a:ea typeface="Didact Gothic"/>
                <a:cs typeface="Didact Gothic"/>
                <a:sym typeface="Didact Gothic"/>
              </a:rPr>
              <a:t>Declaración de Variables.</a:t>
            </a:r>
            <a:endParaRPr sz="2200">
              <a:solidFill>
                <a:srgbClr val="E0FF00"/>
              </a:solidFill>
              <a:latin typeface="Didact Gothic"/>
              <a:ea typeface="Didact Gothic"/>
              <a:cs typeface="Didact Gothic"/>
              <a:sym typeface="Didact Gothic"/>
            </a:endParaRPr>
          </a:p>
          <a:p>
            <a:pPr indent="-368300" lvl="0" marL="45720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Didact Gothic"/>
                <a:ea typeface="Didact Gothic"/>
                <a:cs typeface="Didact Gothic"/>
                <a:sym typeface="Didact Gothic"/>
              </a:rPr>
              <a:t>Funciones de prompt, alert y console</a:t>
            </a:r>
            <a:r>
              <a:rPr lang="en-GB" sz="2200">
                <a:solidFill>
                  <a:srgbClr val="E0FF00"/>
                </a:solidFill>
                <a:latin typeface="Helvetica Neue"/>
                <a:ea typeface="Helvetica Neue"/>
                <a:cs typeface="Helvetica Neue"/>
                <a:sym typeface="Helvetica Neue"/>
              </a:rPr>
              <a:t>.</a:t>
            </a:r>
            <a:endParaRPr sz="2200">
              <a:solidFill>
                <a:srgbClr val="E0FF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200"/>
              <a:buFont typeface="Arial"/>
              <a:buNone/>
            </a:pPr>
            <a:r>
              <a:t/>
            </a:r>
            <a:endParaRPr sz="2200">
              <a:solidFill>
                <a:srgbClr val="E0FF00"/>
              </a:solidFill>
              <a:latin typeface="Helvetica Neue"/>
              <a:ea typeface="Helvetica Neue"/>
              <a:cs typeface="Helvetica Neue"/>
              <a:sym typeface="Helvetica Neu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2" name="Shape 652"/>
        <p:cNvGrpSpPr/>
        <p:nvPr/>
      </p:nvGrpSpPr>
      <p:grpSpPr>
        <a:xfrm>
          <a:off x="0" y="0"/>
          <a:ext cx="0" cy="0"/>
          <a:chOff x="0" y="0"/>
          <a:chExt cx="0" cy="0"/>
        </a:xfrm>
      </p:grpSpPr>
      <p:sp>
        <p:nvSpPr>
          <p:cNvPr id="653" name="Google Shape;653;p91"/>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54" name="Google Shape;654;p91"/>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8" name="Shape 658"/>
        <p:cNvGrpSpPr/>
        <p:nvPr/>
      </p:nvGrpSpPr>
      <p:grpSpPr>
        <a:xfrm>
          <a:off x="0" y="0"/>
          <a:ext cx="0" cy="0"/>
          <a:chOff x="0" y="0"/>
          <a:chExt cx="0" cy="0"/>
        </a:xfrm>
      </p:grpSpPr>
      <p:sp>
        <p:nvSpPr>
          <p:cNvPr id="659" name="Google Shape;659;p92"/>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CONTROL DE FLUJOS</a:t>
            </a:r>
            <a:endParaRPr b="0" i="1" sz="3600" u="none" cap="none" strike="noStrike">
              <a:solidFill>
                <a:srgbClr val="121212"/>
              </a:solidFill>
              <a:latin typeface="Anton"/>
              <a:ea typeface="Anton"/>
              <a:cs typeface="Anton"/>
              <a:sym typeface="Anton"/>
            </a:endParaRPr>
          </a:p>
        </p:txBody>
      </p:sp>
      <p:sp>
        <p:nvSpPr>
          <p:cNvPr id="660" name="Google Shape;660;p92"/>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661" name="Google Shape;661;p92"/>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2</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JAVASCRIPT</a:t>
            </a:r>
            <a:endParaRPr b="0" i="0" sz="1400" u="none" cap="none" strike="noStrike">
              <a:solidFill>
                <a:srgbClr val="121212"/>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65" name="Shape 665"/>
        <p:cNvGrpSpPr/>
        <p:nvPr/>
      </p:nvGrpSpPr>
      <p:grpSpPr>
        <a:xfrm>
          <a:off x="0" y="0"/>
          <a:ext cx="0" cy="0"/>
          <a:chOff x="0" y="0"/>
          <a:chExt cx="0" cy="0"/>
        </a:xfrm>
      </p:grpSpPr>
      <p:sp>
        <p:nvSpPr>
          <p:cNvPr id="666" name="Google Shape;666;p93"/>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GB" sz="1800">
                <a:latin typeface="Helvetica Neue"/>
                <a:ea typeface="Helvetica Neue"/>
                <a:cs typeface="Helvetica Neue"/>
                <a:sym typeface="Helvetica Neue"/>
              </a:rPr>
              <a:t>Entender:</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 ¿Qué es un condicional y cómo nos permite tomar decisiones en nuestro código?</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 ¿Cómo JavaScript evalúa un valor verdadero o falso?</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 ¿Qué es un operador de comparación y cuál es su uso en los condicionales?</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 ¿Qué es un operador lógico y cuál es su uso en los condicionales?</a:t>
            </a:r>
            <a:endParaRPr sz="1800">
              <a:latin typeface="Helvetica Neue"/>
              <a:ea typeface="Helvetica Neue"/>
              <a:cs typeface="Helvetica Neue"/>
              <a:sym typeface="Helvetica Neue"/>
            </a:endParaRPr>
          </a:p>
        </p:txBody>
      </p:sp>
      <p:pic>
        <p:nvPicPr>
          <p:cNvPr id="667" name="Google Shape;667;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68" name="Google Shape;668;p93"/>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669" name="Google Shape;669;p93"/>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4"/>
          <p:cNvSpPr txBox="1"/>
          <p:nvPr/>
        </p:nvSpPr>
        <p:spPr>
          <a:xfrm>
            <a:off x="483500" y="1237775"/>
            <a:ext cx="3924900" cy="36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JavaScript:</a:t>
            </a:r>
            <a:r>
              <a:rPr lang="en-GB" sz="1250">
                <a:solidFill>
                  <a:schemeClr val="dk1"/>
                </a:solidFill>
                <a:latin typeface="Helvetica Neue"/>
                <a:ea typeface="Helvetica Neue"/>
                <a:cs typeface="Helvetica Neue"/>
                <a:sym typeface="Helvetica Neue"/>
              </a:rPr>
              <a:t> es un lenguaje de programación que se utiliza principalmente para aportar dinamismo a los sitios web.</a:t>
            </a:r>
            <a:endParaRPr sz="125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Variable:</a:t>
            </a:r>
            <a:r>
              <a:rPr lang="en-GB" sz="1250">
                <a:solidFill>
                  <a:schemeClr val="dk1"/>
                </a:solidFill>
                <a:latin typeface="Helvetica Neue"/>
                <a:ea typeface="Helvetica Neue"/>
                <a:cs typeface="Helvetica Neue"/>
                <a:sym typeface="Helvetica Neue"/>
              </a:rPr>
              <a:t> es un espacio reservado en la memoria que, como su nombre indica, puede cambiar de contenido a lo largo de la ejecución de un programa. Podemos almacenar un número, un texto, un listado de números, etcétera.</a:t>
            </a:r>
            <a:endParaRPr sz="125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Algoritmo:</a:t>
            </a:r>
            <a:r>
              <a:rPr lang="en-GB" sz="1250">
                <a:solidFill>
                  <a:schemeClr val="dk1"/>
                </a:solidFill>
                <a:latin typeface="Helvetica Neue"/>
                <a:ea typeface="Helvetica Neue"/>
                <a:cs typeface="Helvetica Neue"/>
                <a:sym typeface="Helvetica Neue"/>
              </a:rPr>
              <a:t> en programación, es un conjunto de procedimientos o funciones que se necesitan para realizar cierta operación o acción.</a:t>
            </a:r>
            <a:endParaRPr sz="1250">
              <a:solidFill>
                <a:schemeClr val="dk1"/>
              </a:solidFill>
              <a:latin typeface="Helvetica Neue"/>
              <a:ea typeface="Helvetica Neue"/>
              <a:cs typeface="Helvetica Neue"/>
              <a:sym typeface="Helvetica Neue"/>
            </a:endParaRPr>
          </a:p>
        </p:txBody>
      </p:sp>
      <p:sp>
        <p:nvSpPr>
          <p:cNvPr id="675" name="Google Shape;675;p94"/>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a:t>
            </a:r>
            <a:endParaRPr i="1" sz="2000">
              <a:latin typeface="Anton"/>
              <a:ea typeface="Anton"/>
              <a:cs typeface="Anton"/>
              <a:sym typeface="Anton"/>
            </a:endParaRPr>
          </a:p>
        </p:txBody>
      </p:sp>
      <p:pic>
        <p:nvPicPr>
          <p:cNvPr id="676" name="Google Shape;676;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77" name="Google Shape;677;p94"/>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solidFill>
                <a:schemeClr val="dk1"/>
              </a:solidFill>
              <a:latin typeface="Helvetica Neue"/>
              <a:ea typeface="Helvetica Neue"/>
              <a:cs typeface="Helvetica Neue"/>
              <a:sym typeface="Helvetica Neue"/>
            </a:endParaRPr>
          </a:p>
        </p:txBody>
      </p:sp>
      <p:sp>
        <p:nvSpPr>
          <p:cNvPr id="678" name="Google Shape;678;p94"/>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679" name="Google Shape;679;p94"/>
          <p:cNvSpPr txBox="1"/>
          <p:nvPr/>
        </p:nvSpPr>
        <p:spPr>
          <a:xfrm>
            <a:off x="4694675"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680" name="Google Shape;680;p94"/>
          <p:cNvSpPr txBox="1"/>
          <p:nvPr/>
        </p:nvSpPr>
        <p:spPr>
          <a:xfrm>
            <a:off x="4750700" y="1237775"/>
            <a:ext cx="3924900" cy="36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Operadores lógicos:</a:t>
            </a:r>
            <a:r>
              <a:rPr lang="en-GB" sz="1250">
                <a:solidFill>
                  <a:schemeClr val="dk1"/>
                </a:solidFill>
                <a:latin typeface="Helvetica Neue"/>
                <a:ea typeface="Helvetica Neue"/>
                <a:cs typeface="Helvetica Neue"/>
                <a:sym typeface="Helvetica Neue"/>
              </a:rPr>
              <a:t> permiten agrupar expresiones lógicas. Las expresiones lógicas son todas aquellas expresiones que obtienen como resultado verdadero o falso. Los operadores lógicos son aquellos que hacen de nexo de este tipo de expresiones.</a:t>
            </a:r>
            <a:endParaRPr sz="125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Anidar:</a:t>
            </a:r>
            <a:r>
              <a:rPr lang="en-GB" sz="1250">
                <a:solidFill>
                  <a:schemeClr val="dk1"/>
                </a:solidFill>
                <a:latin typeface="Helvetica Neue"/>
                <a:ea typeface="Helvetica Neue"/>
                <a:cs typeface="Helvetica Neue"/>
                <a:sym typeface="Helvetica Neue"/>
              </a:rPr>
              <a:t> en programación, se refiere a escribir una sentencia junto a una subsiguiente dentro de la misma estructura sintáctica. Es decir, que no hay un salto de línea en el medio.</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684" name="Shape 684"/>
        <p:cNvGrpSpPr/>
        <p:nvPr/>
      </p:nvGrpSpPr>
      <p:grpSpPr>
        <a:xfrm>
          <a:off x="0" y="0"/>
          <a:ext cx="0" cy="0"/>
          <a:chOff x="0" y="0"/>
          <a:chExt cx="0" cy="0"/>
        </a:xfrm>
      </p:grpSpPr>
      <p:sp>
        <p:nvSpPr>
          <p:cNvPr id="685" name="Google Shape;685;p9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686" name="Google Shape;686;p9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3"/>
          <p:cNvSpPr txBox="1"/>
          <p:nvPr>
            <p:ph type="ctrTitle"/>
          </p:nvPr>
        </p:nvSpPr>
        <p:spPr>
          <a:xfrm>
            <a:off x="2417500" y="564350"/>
            <a:ext cx="44871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700">
                <a:solidFill>
                  <a:srgbClr val="000000"/>
                </a:solidFill>
                <a:latin typeface="Anton"/>
                <a:ea typeface="Anton"/>
                <a:cs typeface="Anton"/>
                <a:sym typeface="Anton"/>
              </a:rPr>
              <a:t>PROYECTO FINAL</a:t>
            </a:r>
            <a:endParaRPr b="1" i="1" sz="3000">
              <a:solidFill>
                <a:srgbClr val="000000"/>
              </a:solidFill>
              <a:latin typeface="Anton"/>
              <a:ea typeface="Anton"/>
              <a:cs typeface="Anton"/>
              <a:sym typeface="Anton"/>
            </a:endParaRPr>
          </a:p>
        </p:txBody>
      </p:sp>
      <p:sp>
        <p:nvSpPr>
          <p:cNvPr id="161" name="Google Shape;161;p33"/>
          <p:cNvSpPr txBox="1"/>
          <p:nvPr/>
        </p:nvSpPr>
        <p:spPr>
          <a:xfrm>
            <a:off x="847200" y="1425525"/>
            <a:ext cx="7449600" cy="3477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GB" sz="1700" u="none" cap="none" strike="noStrike">
                <a:solidFill>
                  <a:schemeClr val="dk1"/>
                </a:solidFill>
                <a:latin typeface="Helvetica Neue"/>
                <a:ea typeface="Helvetica Neue"/>
                <a:cs typeface="Helvetica Neue"/>
                <a:sym typeface="Helvetica Neue"/>
              </a:rPr>
              <a:t>El Proyecto Final se construye a partir de los </a:t>
            </a:r>
            <a:r>
              <a:rPr b="1" i="0" lang="en-GB" sz="1700" u="none" cap="none" strike="noStrike">
                <a:solidFill>
                  <a:schemeClr val="dk1"/>
                </a:solidFill>
                <a:latin typeface="Helvetica Neue"/>
                <a:ea typeface="Helvetica Neue"/>
                <a:cs typeface="Helvetica Neue"/>
                <a:sym typeface="Helvetica Neue"/>
              </a:rPr>
              <a:t>desafíos</a:t>
            </a:r>
            <a:r>
              <a:rPr b="0" i="0" lang="en-GB" sz="1700" u="none" cap="none" strike="noStrike">
                <a:solidFill>
                  <a:schemeClr val="dk1"/>
                </a:solidFill>
                <a:latin typeface="Helvetica Neue"/>
                <a:ea typeface="Helvetica Neue"/>
                <a:cs typeface="Helvetica Neue"/>
                <a:sym typeface="Helvetica Neue"/>
              </a:rPr>
              <a:t> que se realizan clase a clase. Se va creando a medida que el estudiante sube los desafíos entregables a nuestra plataforma.</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chemeClr val="dk1"/>
                </a:solidFill>
                <a:latin typeface="Helvetica Neue"/>
                <a:ea typeface="Helvetica Neue"/>
                <a:cs typeface="Helvetica Neue"/>
                <a:sym typeface="Helvetica Neue"/>
              </a:rPr>
              <a:t>El objetivo es que cada estudiante pueda utilizar su Proyecto Final como parte de su portfolio personal.</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700"/>
              <a:buFont typeface="Arial"/>
              <a:buNone/>
            </a:pPr>
            <a:r>
              <a:rPr b="0" i="0" lang="en-GB" sz="1700" u="none" cap="none" strike="noStrike">
                <a:solidFill>
                  <a:srgbClr val="000000"/>
                </a:solidFill>
                <a:latin typeface="Helvetica Neue"/>
                <a:ea typeface="Helvetica Neue"/>
                <a:cs typeface="Helvetica Neue"/>
                <a:sym typeface="Helvetica Neue"/>
              </a:rPr>
              <a:t>El </a:t>
            </a:r>
            <a:r>
              <a:rPr b="1" i="0" lang="en-GB" sz="1700" u="none" cap="none" strike="noStrike">
                <a:solidFill>
                  <a:srgbClr val="000000"/>
                </a:solidFill>
                <a:latin typeface="Helvetica Neue"/>
                <a:ea typeface="Helvetica Neue"/>
                <a:cs typeface="Helvetica Neue"/>
                <a:sym typeface="Helvetica Neue"/>
              </a:rPr>
              <a:t>proyecto final</a:t>
            </a:r>
            <a:r>
              <a:rPr b="0" i="0" lang="en-GB" sz="1700" u="none" cap="none" strike="noStrike">
                <a:solidFill>
                  <a:srgbClr val="000000"/>
                </a:solidFill>
                <a:latin typeface="Helvetica Neue"/>
                <a:ea typeface="Helvetica Neue"/>
                <a:cs typeface="Helvetica Neue"/>
                <a:sym typeface="Helvetica Neue"/>
              </a:rPr>
              <a:t> se debe subir a la plataforma la ante-última o última clase del curso. </a:t>
            </a:r>
            <a:r>
              <a:rPr b="0" i="1" lang="en-GB" sz="1700" u="none" cap="none" strike="noStrike">
                <a:solidFill>
                  <a:srgbClr val="000000"/>
                </a:solidFill>
                <a:latin typeface="Helvetica Neue"/>
                <a:ea typeface="Helvetica Neue"/>
                <a:cs typeface="Helvetica Neue"/>
                <a:sym typeface="Helvetica Neue"/>
              </a:rPr>
              <a:t>En caso de no hacerlo tendrás 20 días a partir de la finalización del curso para cargarlo en la plataforma</a:t>
            </a:r>
            <a:r>
              <a:rPr b="0" i="0" lang="en-GB" sz="1700" u="none" cap="none" strike="noStrike">
                <a:solidFill>
                  <a:srgbClr val="000000"/>
                </a:solidFill>
                <a:latin typeface="Helvetica Neue"/>
                <a:ea typeface="Helvetica Neue"/>
                <a:cs typeface="Helvetica Neue"/>
                <a:sym typeface="Helvetica Neue"/>
              </a:rPr>
              <a:t>. </a:t>
            </a:r>
            <a:r>
              <a:rPr b="0" i="1" lang="en-GB" sz="1700" u="none" cap="none" strike="noStrike">
                <a:solidFill>
                  <a:srgbClr val="000000"/>
                </a:solidFill>
                <a:latin typeface="Helvetica Neue"/>
                <a:ea typeface="Helvetica Neue"/>
                <a:cs typeface="Helvetica Neue"/>
                <a:sym typeface="Helvetica Neue"/>
              </a:rPr>
              <a:t>Pasados esos días el botón de entrega se inhabilitará.</a:t>
            </a:r>
            <a:endParaRPr b="0" i="1" sz="1700" u="none" cap="none" strike="noStrike">
              <a:solidFill>
                <a:srgbClr val="000000"/>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Helvetica Neue"/>
              <a:ea typeface="Helvetica Neue"/>
              <a:cs typeface="Helvetica Neue"/>
              <a:sym typeface="Helvetica Neue"/>
            </a:endParaRPr>
          </a:p>
        </p:txBody>
      </p:sp>
      <p:pic>
        <p:nvPicPr>
          <p:cNvPr id="162" name="Google Shape;162;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3" name="Google Shape;163;p33"/>
          <p:cNvPicPr preferRelativeResize="0"/>
          <p:nvPr/>
        </p:nvPicPr>
        <p:blipFill rotWithShape="1">
          <a:blip r:embed="rId4">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0" name="Shape 690"/>
        <p:cNvGrpSpPr/>
        <p:nvPr/>
      </p:nvGrpSpPr>
      <p:grpSpPr>
        <a:xfrm>
          <a:off x="0" y="0"/>
          <a:ext cx="0" cy="0"/>
          <a:chOff x="0" y="0"/>
          <a:chExt cx="0" cy="0"/>
        </a:xfrm>
      </p:grpSpPr>
      <p:sp>
        <p:nvSpPr>
          <p:cNvPr id="691" name="Google Shape;691;p96"/>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2</a:t>
            </a:r>
            <a:endParaRPr i="1" sz="2000">
              <a:latin typeface="Anton"/>
              <a:ea typeface="Anton"/>
              <a:cs typeface="Anton"/>
              <a:sym typeface="Anton"/>
            </a:endParaRPr>
          </a:p>
        </p:txBody>
      </p:sp>
      <p:pic>
        <p:nvPicPr>
          <p:cNvPr id="692" name="Google Shape;692;p9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93" name="Google Shape;693;p96"/>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694" name="Google Shape;694;p96"/>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Variables</a:t>
            </a:r>
            <a:r>
              <a:rPr lang="en-GB" sz="1100">
                <a:solidFill>
                  <a:srgbClr val="FFFFFF"/>
                </a:solidFill>
                <a:latin typeface="Helvetica Neue"/>
                <a:ea typeface="Helvetica Neue"/>
                <a:cs typeface="Helvetica Neue"/>
                <a:sym typeface="Helvetica Neue"/>
              </a:rPr>
              <a:t> </a:t>
            </a:r>
            <a:r>
              <a:rPr lang="en-GB" sz="1300">
                <a:solidFill>
                  <a:srgbClr val="FFFFFF"/>
                </a:solidFill>
                <a:latin typeface="Helvetica Neue"/>
                <a:ea typeface="Helvetica Neue"/>
                <a:cs typeface="Helvetica Neue"/>
                <a:sym typeface="Helvetica Neue"/>
              </a:rPr>
              <a:t>boolean</a:t>
            </a:r>
            <a:endParaRPr sz="1100">
              <a:solidFill>
                <a:srgbClr val="FFFFFF"/>
              </a:solidFill>
              <a:latin typeface="Helvetica Neue"/>
              <a:ea typeface="Helvetica Neue"/>
              <a:cs typeface="Helvetica Neue"/>
              <a:sym typeface="Helvetica Neue"/>
            </a:endParaRPr>
          </a:p>
        </p:txBody>
      </p:sp>
      <p:sp>
        <p:nvSpPr>
          <p:cNvPr id="695" name="Google Shape;695;p96"/>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Condicionales en JS</a:t>
            </a:r>
            <a:endParaRPr b="0" i="0" sz="1300" u="none" cap="none" strike="noStrike">
              <a:solidFill>
                <a:srgbClr val="FFFFFF"/>
              </a:solidFill>
              <a:latin typeface="Helvetica Neue"/>
              <a:ea typeface="Helvetica Neue"/>
              <a:cs typeface="Helvetica Neue"/>
              <a:sym typeface="Helvetica Neue"/>
            </a:endParaRPr>
          </a:p>
        </p:txBody>
      </p:sp>
      <p:sp>
        <p:nvSpPr>
          <p:cNvPr id="696" name="Google Shape;696;p96"/>
          <p:cNvSpPr/>
          <p:nvPr/>
        </p:nvSpPr>
        <p:spPr>
          <a:xfrm>
            <a:off x="2735900" y="13053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Estructura IF</a:t>
            </a:r>
            <a:endParaRPr b="0" i="0" sz="1300" u="none" cap="none" strike="noStrike">
              <a:solidFill>
                <a:srgbClr val="222222"/>
              </a:solidFill>
              <a:latin typeface="Helvetica Neue"/>
              <a:ea typeface="Helvetica Neue"/>
              <a:cs typeface="Helvetica Neue"/>
              <a:sym typeface="Helvetica Neue"/>
            </a:endParaRPr>
          </a:p>
        </p:txBody>
      </p:sp>
      <p:sp>
        <p:nvSpPr>
          <p:cNvPr id="697" name="Google Shape;697;p96"/>
          <p:cNvSpPr/>
          <p:nvPr/>
        </p:nvSpPr>
        <p:spPr>
          <a:xfrm>
            <a:off x="4938150" y="13053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222222"/>
                </a:solidFill>
                <a:latin typeface="Helvetica Neue"/>
                <a:ea typeface="Helvetica Neue"/>
                <a:cs typeface="Helvetica Neue"/>
                <a:sym typeface="Helvetica Neue"/>
              </a:rPr>
              <a:t>IF...ELSE, </a:t>
            </a:r>
            <a:endParaRPr sz="1300">
              <a:solidFill>
                <a:srgbClr val="222222"/>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en-GB" sz="1300">
                <a:solidFill>
                  <a:srgbClr val="222222"/>
                </a:solidFill>
                <a:latin typeface="Helvetica Neue"/>
                <a:ea typeface="Helvetica Neue"/>
                <a:cs typeface="Helvetica Neue"/>
                <a:sym typeface="Helvetica Neue"/>
              </a:rPr>
              <a:t>IF…ELSE IF</a:t>
            </a:r>
            <a:endParaRPr b="0" i="0" sz="1100" u="none" cap="none" strike="noStrike">
              <a:solidFill>
                <a:srgbClr val="222222"/>
              </a:solidFill>
              <a:latin typeface="Helvetica Neue"/>
              <a:ea typeface="Helvetica Neue"/>
              <a:cs typeface="Helvetica Neue"/>
              <a:sym typeface="Helvetica Neue"/>
            </a:endParaRPr>
          </a:p>
        </p:txBody>
      </p:sp>
      <p:cxnSp>
        <p:nvCxnSpPr>
          <p:cNvPr id="698" name="Google Shape;698;p96"/>
          <p:cNvCxnSpPr/>
          <p:nvPr/>
        </p:nvCxnSpPr>
        <p:spPr>
          <a:xfrm>
            <a:off x="4284500" y="14706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699" name="Google Shape;699;p96"/>
          <p:cNvCxnSpPr/>
          <p:nvPr/>
        </p:nvCxnSpPr>
        <p:spPr>
          <a:xfrm>
            <a:off x="2071400" y="14706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700" name="Google Shape;700;p96"/>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sp>
        <p:nvSpPr>
          <p:cNvPr id="701" name="Google Shape;701;p96"/>
          <p:cNvSpPr/>
          <p:nvPr/>
        </p:nvSpPr>
        <p:spPr>
          <a:xfrm>
            <a:off x="2735900" y="231965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¿Cuáles son?</a:t>
            </a:r>
            <a:endParaRPr b="0" i="0" sz="1100" u="none" cap="none" strike="noStrike">
              <a:solidFill>
                <a:srgbClr val="222222"/>
              </a:solidFill>
              <a:latin typeface="Helvetica Neue"/>
              <a:ea typeface="Helvetica Neue"/>
              <a:cs typeface="Helvetica Neue"/>
              <a:sym typeface="Helvetica Neue"/>
            </a:endParaRPr>
          </a:p>
        </p:txBody>
      </p:sp>
      <p:cxnSp>
        <p:nvCxnSpPr>
          <p:cNvPr id="702" name="Google Shape;702;p96"/>
          <p:cNvCxnSpPr/>
          <p:nvPr/>
        </p:nvCxnSpPr>
        <p:spPr>
          <a:xfrm>
            <a:off x="2071400" y="2484950"/>
            <a:ext cx="664500" cy="0"/>
          </a:xfrm>
          <a:prstGeom prst="straightConnector1">
            <a:avLst/>
          </a:prstGeom>
          <a:noFill/>
          <a:ln cap="flat" cmpd="sng" w="9525">
            <a:solidFill>
              <a:srgbClr val="CCCCCC"/>
            </a:solidFill>
            <a:prstDash val="solid"/>
            <a:round/>
            <a:headEnd len="med" w="med" type="oval"/>
            <a:tailEnd len="med" w="med" type="oval"/>
          </a:ln>
        </p:spPr>
      </p:cxnSp>
      <p:sp>
        <p:nvSpPr>
          <p:cNvPr id="703" name="Google Shape;703;p96"/>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Operadores</a:t>
            </a:r>
            <a:r>
              <a:rPr lang="en-GB" sz="1100">
                <a:solidFill>
                  <a:srgbClr val="FFFFFF"/>
                </a:solidFill>
                <a:latin typeface="Helvetica Neue"/>
                <a:ea typeface="Helvetica Neue"/>
                <a:cs typeface="Helvetica Neue"/>
                <a:sym typeface="Helvetica Neue"/>
              </a:rPr>
              <a:t> </a:t>
            </a:r>
            <a:r>
              <a:rPr lang="en-GB" sz="1300">
                <a:solidFill>
                  <a:srgbClr val="FFFFFF"/>
                </a:solidFill>
                <a:latin typeface="Helvetica Neue"/>
                <a:ea typeface="Helvetica Neue"/>
                <a:cs typeface="Helvetica Neue"/>
                <a:sym typeface="Helvetica Neue"/>
              </a:rPr>
              <a:t>lógicos</a:t>
            </a:r>
            <a:endParaRPr sz="1100">
              <a:solidFill>
                <a:srgbClr val="FFFFFF"/>
              </a:solidFill>
              <a:latin typeface="Helvetica Neue"/>
              <a:ea typeface="Helvetica Neue"/>
              <a:cs typeface="Helvetica Neue"/>
              <a:sym typeface="Helvetica Neue"/>
            </a:endParaRPr>
          </a:p>
        </p:txBody>
      </p:sp>
      <p:cxnSp>
        <p:nvCxnSpPr>
          <p:cNvPr id="704" name="Google Shape;704;p96"/>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705" name="Google Shape;705;p96"/>
          <p:cNvSpPr/>
          <p:nvPr/>
        </p:nvSpPr>
        <p:spPr>
          <a:xfrm>
            <a:off x="2735900" y="33858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¿Cuáles son?</a:t>
            </a:r>
            <a:endParaRPr b="0" i="0" sz="1100" u="none" cap="none" strike="noStrike">
              <a:solidFill>
                <a:srgbClr val="222222"/>
              </a:solidFill>
              <a:latin typeface="Helvetica Neue"/>
              <a:ea typeface="Helvetica Neue"/>
              <a:cs typeface="Helvetica Neue"/>
              <a:sym typeface="Helvetica Neue"/>
            </a:endParaRPr>
          </a:p>
        </p:txBody>
      </p:sp>
      <p:cxnSp>
        <p:nvCxnSpPr>
          <p:cNvPr id="706" name="Google Shape;706;p96"/>
          <p:cNvCxnSpPr/>
          <p:nvPr/>
        </p:nvCxnSpPr>
        <p:spPr>
          <a:xfrm>
            <a:off x="2071400" y="3551175"/>
            <a:ext cx="664500" cy="0"/>
          </a:xfrm>
          <a:prstGeom prst="straightConnector1">
            <a:avLst/>
          </a:prstGeom>
          <a:noFill/>
          <a:ln cap="flat" cmpd="sng" w="9525">
            <a:solidFill>
              <a:srgbClr val="CCCCCC"/>
            </a:solidFill>
            <a:prstDash val="solid"/>
            <a:round/>
            <a:headEnd len="med" w="med" type="oval"/>
            <a:tailEnd len="med" w="med" type="oval"/>
          </a:ln>
        </p:spPr>
      </p:cxnSp>
      <p:sp>
        <p:nvSpPr>
          <p:cNvPr id="707" name="Google Shape;707;p96"/>
          <p:cNvSpPr/>
          <p:nvPr/>
        </p:nvSpPr>
        <p:spPr>
          <a:xfrm>
            <a:off x="4938150" y="33858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Combinaciones</a:t>
            </a:r>
            <a:endParaRPr b="0" i="0" sz="1100" u="none" cap="none" strike="noStrike">
              <a:solidFill>
                <a:srgbClr val="222222"/>
              </a:solidFill>
              <a:latin typeface="Helvetica Neue"/>
              <a:ea typeface="Helvetica Neue"/>
              <a:cs typeface="Helvetica Neue"/>
              <a:sym typeface="Helvetica Neue"/>
            </a:endParaRPr>
          </a:p>
        </p:txBody>
      </p:sp>
      <p:cxnSp>
        <p:nvCxnSpPr>
          <p:cNvPr id="708" name="Google Shape;708;p96"/>
          <p:cNvCxnSpPr/>
          <p:nvPr/>
        </p:nvCxnSpPr>
        <p:spPr>
          <a:xfrm>
            <a:off x="4284500" y="3551175"/>
            <a:ext cx="6645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2" name="Shape 712"/>
        <p:cNvGrpSpPr/>
        <p:nvPr/>
      </p:nvGrpSpPr>
      <p:grpSpPr>
        <a:xfrm>
          <a:off x="0" y="0"/>
          <a:ext cx="0" cy="0"/>
          <a:chOff x="0" y="0"/>
          <a:chExt cx="0" cy="0"/>
        </a:xfrm>
      </p:grpSpPr>
      <p:sp>
        <p:nvSpPr>
          <p:cNvPr id="713" name="Google Shape;713;p97"/>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14" name="Google Shape;714;p9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15" name="Google Shape;715;p9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9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sp>
        <p:nvSpPr>
          <p:cNvPr id="717" name="Google Shape;717;p97"/>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lang="en-GB" sz="1200">
                <a:latin typeface="Helvetica Neue"/>
                <a:ea typeface="Helvetica Neue"/>
                <a:cs typeface="Helvetica Neue"/>
                <a:sym typeface="Helvetica Neue"/>
              </a:rPr>
              <a:t>Control de flujos</a:t>
            </a:r>
            <a:endParaRPr b="1" i="0" sz="1200" u="none" cap="none" strike="noStrike">
              <a:solidFill>
                <a:srgbClr val="000000"/>
              </a:solidFill>
              <a:latin typeface="Helvetica Neue"/>
              <a:ea typeface="Helvetica Neue"/>
              <a:cs typeface="Helvetica Neue"/>
              <a:sym typeface="Helvetica Neue"/>
            </a:endParaRPr>
          </a:p>
        </p:txBody>
      </p:sp>
      <p:cxnSp>
        <p:nvCxnSpPr>
          <p:cNvPr id="718" name="Google Shape;718;p97"/>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719" name="Google Shape;719;p97"/>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720" name="Google Shape;720;p97"/>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721" name="Google Shape;721;p97"/>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722" name="Google Shape;722;p97"/>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723" name="Google Shape;723;p97"/>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a:t>
            </a:r>
            <a:endParaRPr b="0" i="0" sz="1400" u="none" cap="none" strike="noStrike">
              <a:solidFill>
                <a:srgbClr val="000000"/>
              </a:solidFill>
              <a:latin typeface="Helvetica Neue"/>
              <a:ea typeface="Helvetica Neue"/>
              <a:cs typeface="Helvetica Neue"/>
              <a:sym typeface="Helvetica Neue"/>
            </a:endParaRPr>
          </a:p>
        </p:txBody>
      </p:sp>
      <p:sp>
        <p:nvSpPr>
          <p:cNvPr id="726" name="Google Shape;726;p97"/>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Conceptos generales: sintaxis y variables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727" name="Google Shape;727;p97"/>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728" name="Google Shape;728;p97"/>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729" name="Google Shape;729;p97"/>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730" name="Google Shape;730;p97"/>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731" name="Google Shape;731;p97"/>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732" name="Google Shape;732;p9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9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9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735" name="Google Shape;735;p97"/>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Funciones básicas + Ciclos/Iteraciones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736" name="Google Shape;736;p97"/>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737" name="Google Shape;737;p97"/>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738" name="Google Shape;738;p97"/>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739" name="Google Shape;739;p97"/>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740" name="Google Shape;740;p97"/>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741" name="Google Shape;741;p97"/>
          <p:cNvSpPr txBox="1"/>
          <p:nvPr/>
        </p:nvSpPr>
        <p:spPr>
          <a:xfrm>
            <a:off x="4086188" y="29708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CON UN CONDICIONAL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742" name="Google Shape;742;p97"/>
          <p:cNvPicPr preferRelativeResize="0"/>
          <p:nvPr/>
        </p:nvPicPr>
        <p:blipFill rotWithShape="1">
          <a:blip r:embed="rId5">
            <a:alphaModFix/>
          </a:blip>
          <a:srcRect b="0" l="0" r="0" t="0"/>
          <a:stretch/>
        </p:blipFill>
        <p:spPr>
          <a:xfrm>
            <a:off x="3767063" y="3030438"/>
            <a:ext cx="307150" cy="307150"/>
          </a:xfrm>
          <a:prstGeom prst="rect">
            <a:avLst/>
          </a:prstGeom>
          <a:noFill/>
          <a:ln>
            <a:noFill/>
          </a:ln>
        </p:spPr>
      </p:pic>
      <p:sp>
        <p:nvSpPr>
          <p:cNvPr id="743" name="Google Shape;743;p97"/>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744" name="Google Shape;744;p97"/>
          <p:cNvSpPr txBox="1"/>
          <p:nvPr/>
        </p:nvSpPr>
        <p:spPr>
          <a:xfrm>
            <a:off x="6502338" y="29709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UN CICLO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745" name="Google Shape;745;p97"/>
          <p:cNvPicPr preferRelativeResize="0"/>
          <p:nvPr/>
        </p:nvPicPr>
        <p:blipFill rotWithShape="1">
          <a:blip r:embed="rId5">
            <a:alphaModFix/>
          </a:blip>
          <a:srcRect b="0" l="0" r="0" t="0"/>
          <a:stretch/>
        </p:blipFill>
        <p:spPr>
          <a:xfrm>
            <a:off x="6195188" y="3030325"/>
            <a:ext cx="307150" cy="307150"/>
          </a:xfrm>
          <a:prstGeom prst="rect">
            <a:avLst/>
          </a:prstGeom>
          <a:noFill/>
          <a:ln>
            <a:noFill/>
          </a:ln>
        </p:spPr>
      </p:pic>
      <p:sp>
        <p:nvSpPr>
          <p:cNvPr id="746" name="Google Shape;746;p97"/>
          <p:cNvSpPr txBox="1"/>
          <p:nvPr/>
        </p:nvSpPr>
        <p:spPr>
          <a:xfrm>
            <a:off x="16945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747" name="Google Shape;747;p97"/>
          <p:cNvPicPr preferRelativeResize="0"/>
          <p:nvPr/>
        </p:nvPicPr>
        <p:blipFill rotWithShape="1">
          <a:blip r:embed="rId6">
            <a:alphaModFix/>
          </a:blip>
          <a:srcRect b="0" l="0" r="0" t="0"/>
          <a:stretch/>
        </p:blipFill>
        <p:spPr>
          <a:xfrm>
            <a:off x="1373353" y="2472650"/>
            <a:ext cx="365625" cy="365625"/>
          </a:xfrm>
          <a:prstGeom prst="rect">
            <a:avLst/>
          </a:prstGeom>
          <a:noFill/>
          <a:ln>
            <a:noFill/>
          </a:ln>
        </p:spPr>
      </p:pic>
      <p:sp>
        <p:nvSpPr>
          <p:cNvPr id="748" name="Google Shape;748;p97"/>
          <p:cNvSpPr txBox="1"/>
          <p:nvPr/>
        </p:nvSpPr>
        <p:spPr>
          <a:xfrm>
            <a:off x="1744363" y="2987313"/>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JS SIMPLE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749" name="Google Shape;749;p97"/>
          <p:cNvPicPr preferRelativeResize="0"/>
          <p:nvPr/>
        </p:nvPicPr>
        <p:blipFill rotWithShape="1">
          <a:blip r:embed="rId5">
            <a:alphaModFix/>
          </a:blip>
          <a:srcRect b="0" l="0" r="0" t="0"/>
          <a:stretch/>
        </p:blipFill>
        <p:spPr>
          <a:xfrm>
            <a:off x="1437213" y="3009625"/>
            <a:ext cx="307150" cy="307150"/>
          </a:xfrm>
          <a:prstGeom prst="rect">
            <a:avLst/>
          </a:prstGeom>
          <a:noFill/>
          <a:ln>
            <a:noFill/>
          </a:ln>
        </p:spPr>
      </p:pic>
      <p:sp>
        <p:nvSpPr>
          <p:cNvPr id="750" name="Google Shape;750;p97"/>
          <p:cNvSpPr txBox="1"/>
          <p:nvPr/>
        </p:nvSpPr>
        <p:spPr>
          <a:xfrm>
            <a:off x="4056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751" name="Google Shape;751;p97"/>
          <p:cNvPicPr preferRelativeResize="0"/>
          <p:nvPr/>
        </p:nvPicPr>
        <p:blipFill rotWithShape="1">
          <a:blip r:embed="rId6">
            <a:alphaModFix/>
          </a:blip>
          <a:srcRect b="0" l="0" r="0" t="0"/>
          <a:stretch/>
        </p:blipFill>
        <p:spPr>
          <a:xfrm>
            <a:off x="3735553" y="2472650"/>
            <a:ext cx="365625" cy="365625"/>
          </a:xfrm>
          <a:prstGeom prst="rect">
            <a:avLst/>
          </a:prstGeom>
          <a:noFill/>
          <a:ln>
            <a:noFill/>
          </a:ln>
        </p:spPr>
      </p:pic>
      <p:sp>
        <p:nvSpPr>
          <p:cNvPr id="752" name="Google Shape;752;p97"/>
          <p:cNvSpPr txBox="1"/>
          <p:nvPr/>
        </p:nvSpPr>
        <p:spPr>
          <a:xfrm>
            <a:off x="646580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753" name="Google Shape;753;p97"/>
          <p:cNvPicPr preferRelativeResize="0"/>
          <p:nvPr/>
        </p:nvPicPr>
        <p:blipFill rotWithShape="1">
          <a:blip r:embed="rId6">
            <a:alphaModFix/>
          </a:blip>
          <a:srcRect b="0" l="0" r="0" t="0"/>
          <a:stretch/>
        </p:blipFill>
        <p:spPr>
          <a:xfrm>
            <a:off x="6144603" y="2504500"/>
            <a:ext cx="365625" cy="3656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757" name="Shape 757"/>
        <p:cNvGrpSpPr/>
        <p:nvPr/>
      </p:nvGrpSpPr>
      <p:grpSpPr>
        <a:xfrm>
          <a:off x="0" y="0"/>
          <a:ext cx="0" cy="0"/>
          <a:chOff x="0" y="0"/>
          <a:chExt cx="0" cy="0"/>
        </a:xfrm>
      </p:grpSpPr>
      <p:sp>
        <p:nvSpPr>
          <p:cNvPr id="758" name="Google Shape;758;p98"/>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759" name="Google Shape;759;p98"/>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760" name="Google Shape;760;p98"/>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4" name="Shape 764"/>
        <p:cNvGrpSpPr/>
        <p:nvPr/>
      </p:nvGrpSpPr>
      <p:grpSpPr>
        <a:xfrm>
          <a:off x="0" y="0"/>
          <a:ext cx="0" cy="0"/>
          <a:chOff x="0" y="0"/>
          <a:chExt cx="0" cy="0"/>
        </a:xfrm>
      </p:grpSpPr>
      <p:sp>
        <p:nvSpPr>
          <p:cNvPr id="765" name="Google Shape;765;p9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CONDICIONALES EN JS</a:t>
            </a:r>
            <a:endParaRPr i="1" sz="3600">
              <a:solidFill>
                <a:srgbClr val="E0FF00"/>
              </a:solidFill>
              <a:latin typeface="Anton"/>
              <a:ea typeface="Anton"/>
              <a:cs typeface="Anton"/>
              <a:sym typeface="Anto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0"/>
          <p:cNvSpPr txBox="1"/>
          <p:nvPr/>
        </p:nvSpPr>
        <p:spPr>
          <a:xfrm>
            <a:off x="3867700" y="1536172"/>
            <a:ext cx="3740100" cy="3031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Cuando en programación hablamos de condicionales, hablamos de una </a:t>
            </a:r>
            <a:r>
              <a:rPr b="1" lang="en-GB" sz="2000">
                <a:solidFill>
                  <a:schemeClr val="dk1"/>
                </a:solidFill>
                <a:highlight>
                  <a:srgbClr val="FFFFFF"/>
                </a:highlight>
                <a:latin typeface="Helvetica Neue"/>
                <a:ea typeface="Helvetica Neue"/>
                <a:cs typeface="Helvetica Neue"/>
                <a:sym typeface="Helvetica Neue"/>
              </a:rPr>
              <a:t>estructura sintáctica</a:t>
            </a:r>
            <a:r>
              <a:rPr lang="en-GB" sz="2000">
                <a:solidFill>
                  <a:schemeClr val="dk1"/>
                </a:solidFill>
                <a:highlight>
                  <a:srgbClr val="FFFFFF"/>
                </a:highlight>
                <a:latin typeface="Helvetica Neue"/>
                <a:ea typeface="Helvetica Neue"/>
                <a:cs typeface="Helvetica Neue"/>
                <a:sym typeface="Helvetica Neue"/>
              </a:rPr>
              <a:t> que sirve para tomar una </a:t>
            </a:r>
            <a:r>
              <a:rPr b="1" lang="en-GB" sz="2000">
                <a:solidFill>
                  <a:schemeClr val="dk1"/>
                </a:solidFill>
                <a:highlight>
                  <a:srgbClr val="FFFFFF"/>
                </a:highlight>
                <a:latin typeface="Helvetica Neue"/>
                <a:ea typeface="Helvetica Neue"/>
                <a:cs typeface="Helvetica Neue"/>
                <a:sym typeface="Helvetica Neue"/>
              </a:rPr>
              <a:t>decisión </a:t>
            </a:r>
            <a:r>
              <a:rPr lang="en-GB" sz="2000">
                <a:solidFill>
                  <a:schemeClr val="dk1"/>
                </a:solidFill>
                <a:highlight>
                  <a:srgbClr val="FFFFFF"/>
                </a:highlight>
                <a:latin typeface="Helvetica Neue"/>
                <a:ea typeface="Helvetica Neue"/>
                <a:cs typeface="Helvetica Neue"/>
                <a:sym typeface="Helvetica Neue"/>
              </a:rPr>
              <a:t>a partir de una </a:t>
            </a:r>
            <a:r>
              <a:rPr b="1" lang="en-GB" sz="2000">
                <a:solidFill>
                  <a:schemeClr val="dk1"/>
                </a:solidFill>
                <a:highlight>
                  <a:srgbClr val="FFFFFF"/>
                </a:highlight>
                <a:latin typeface="Helvetica Neue"/>
                <a:ea typeface="Helvetica Neue"/>
                <a:cs typeface="Helvetica Neue"/>
                <a:sym typeface="Helvetica Neue"/>
              </a:rPr>
              <a:t>condición</a:t>
            </a:r>
            <a:r>
              <a:rPr lang="en-GB" sz="2000">
                <a:solidFill>
                  <a:schemeClr val="dk1"/>
                </a:solidFill>
                <a:highlight>
                  <a:srgbClr val="FFFFFF"/>
                </a:highlight>
                <a:latin typeface="Helvetica Neue"/>
                <a:ea typeface="Helvetica Neue"/>
                <a:cs typeface="Helvetica Neue"/>
                <a:sym typeface="Helvetica Neue"/>
              </a:rPr>
              <a:t>. </a:t>
            </a:r>
            <a:endParaRPr sz="2000">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rPr i="1" lang="en-GB" sz="2000">
                <a:solidFill>
                  <a:schemeClr val="dk1"/>
                </a:solidFill>
                <a:highlight>
                  <a:srgbClr val="E0FF00"/>
                </a:highlight>
                <a:latin typeface="Helvetica Neue"/>
                <a:ea typeface="Helvetica Neue"/>
                <a:cs typeface="Helvetica Neue"/>
                <a:sym typeface="Helvetica Neue"/>
              </a:rPr>
              <a:t>Si &lt;condición&gt; entonces &lt;operación&gt;</a:t>
            </a:r>
            <a:endParaRPr i="1" sz="2000">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sp>
        <p:nvSpPr>
          <p:cNvPr id="771" name="Google Shape;771;p100"/>
          <p:cNvSpPr txBox="1"/>
          <p:nvPr/>
        </p:nvSpPr>
        <p:spPr>
          <a:xfrm>
            <a:off x="3867700" y="765125"/>
            <a:ext cx="47769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3600">
                <a:latin typeface="Anton"/>
                <a:ea typeface="Anton"/>
                <a:cs typeface="Anton"/>
                <a:sym typeface="Anton"/>
              </a:rPr>
              <a:t>CONDICIONALES: DEFINICIÓN</a:t>
            </a:r>
            <a:endParaRPr i="1" sz="3600">
              <a:latin typeface="Anton"/>
              <a:ea typeface="Anton"/>
              <a:cs typeface="Anton"/>
              <a:sym typeface="Anton"/>
            </a:endParaRPr>
          </a:p>
        </p:txBody>
      </p:sp>
      <p:pic>
        <p:nvPicPr>
          <p:cNvPr id="772" name="Google Shape;772;p10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773" name="Google Shape;773;p100"/>
          <p:cNvPicPr preferRelativeResize="0"/>
          <p:nvPr/>
        </p:nvPicPr>
        <p:blipFill rotWithShape="1">
          <a:blip r:embed="rId4">
            <a:alphaModFix/>
          </a:blip>
          <a:srcRect b="189" l="0" r="0" t="199"/>
          <a:stretch/>
        </p:blipFill>
        <p:spPr>
          <a:xfrm>
            <a:off x="0" y="475"/>
            <a:ext cx="3420948" cy="51434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01"/>
          <p:cNvSpPr txBox="1"/>
          <p:nvPr/>
        </p:nvSpPr>
        <p:spPr>
          <a:xfrm>
            <a:off x="1067125" y="1738300"/>
            <a:ext cx="7066200" cy="1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 estructura más utilizada en la mayoría de los lenguajes, y por ende también en JS, es la estructura </a:t>
            </a:r>
            <a:r>
              <a:rPr i="1" lang="en-GB" sz="2000">
                <a:solidFill>
                  <a:schemeClr val="dk1"/>
                </a:solidFill>
                <a:highlight>
                  <a:srgbClr val="FFFFFF"/>
                </a:highlight>
                <a:latin typeface="Helvetica Neue"/>
                <a:ea typeface="Helvetica Neue"/>
                <a:cs typeface="Helvetica Neue"/>
                <a:sym typeface="Helvetica Neue"/>
              </a:rPr>
              <a:t>if</a:t>
            </a:r>
            <a:endParaRPr i="1" sz="2000">
              <a:solidFill>
                <a:schemeClr val="dk1"/>
              </a:solidFill>
              <a:highlight>
                <a:srgbClr val="FFFFFF"/>
              </a:highlight>
              <a:latin typeface="Helvetica Neue"/>
              <a:ea typeface="Helvetica Neue"/>
              <a:cs typeface="Helvetica Neue"/>
              <a:sym typeface="Helvetica Neue"/>
            </a:endParaRPr>
          </a:p>
        </p:txBody>
      </p:sp>
      <p:sp>
        <p:nvSpPr>
          <p:cNvPr id="779" name="Google Shape;779;p101"/>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ESTRUCTURA IF</a:t>
            </a:r>
            <a:endParaRPr i="1" sz="4500">
              <a:latin typeface="Anton"/>
              <a:ea typeface="Anton"/>
              <a:cs typeface="Anton"/>
              <a:sym typeface="Anton"/>
            </a:endParaRPr>
          </a:p>
        </p:txBody>
      </p:sp>
      <p:pic>
        <p:nvPicPr>
          <p:cNvPr id="780" name="Google Shape;780;p10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81" name="Google Shape;781;p101"/>
          <p:cNvSpPr txBox="1"/>
          <p:nvPr/>
        </p:nvSpPr>
        <p:spPr>
          <a:xfrm>
            <a:off x="1570400" y="2796100"/>
            <a:ext cx="6501900" cy="11679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FF79C6"/>
                </a:solidFill>
                <a:latin typeface="Consolas"/>
                <a:ea typeface="Consolas"/>
                <a:cs typeface="Consolas"/>
                <a:sym typeface="Consolas"/>
              </a:rPr>
              <a:t>if</a:t>
            </a:r>
            <a:r>
              <a:rPr lang="en-GB" sz="1800">
                <a:solidFill>
                  <a:srgbClr val="F8F8F2"/>
                </a:solidFill>
                <a:latin typeface="Consolas"/>
                <a:ea typeface="Consolas"/>
                <a:cs typeface="Consolas"/>
                <a:sym typeface="Consolas"/>
              </a:rPr>
              <a:t> (</a:t>
            </a:r>
            <a:r>
              <a:rPr lang="en-GB" sz="1800">
                <a:solidFill>
                  <a:srgbClr val="BD93F9"/>
                </a:solidFill>
                <a:latin typeface="Consolas"/>
                <a:ea typeface="Consolas"/>
                <a:cs typeface="Consolas"/>
                <a:sym typeface="Consolas"/>
              </a:rPr>
              <a:t>true</a:t>
            </a:r>
            <a:r>
              <a:rPr lang="en-GB" sz="1800">
                <a:solidFill>
                  <a:srgbClr val="F8F8F2"/>
                </a:solidFill>
                <a:latin typeface="Consolas"/>
                <a:ea typeface="Consolas"/>
                <a:cs typeface="Consolas"/>
                <a:sym typeface="Consolas"/>
              </a:rPr>
              <a:t>){</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800">
                <a:solidFill>
                  <a:srgbClr val="F8F8F2"/>
                </a:solidFill>
                <a:latin typeface="Consolas"/>
                <a:ea typeface="Consolas"/>
                <a:cs typeface="Consolas"/>
                <a:sym typeface="Consolas"/>
              </a:rPr>
              <a:t>    </a:t>
            </a:r>
            <a:r>
              <a:rPr lang="en-GB" sz="1800">
                <a:solidFill>
                  <a:srgbClr val="BD93F9"/>
                </a:solidFill>
                <a:latin typeface="Consolas"/>
                <a:ea typeface="Consolas"/>
                <a:cs typeface="Consolas"/>
                <a:sym typeface="Consolas"/>
              </a:rPr>
              <a:t>console</a:t>
            </a:r>
            <a:r>
              <a:rPr lang="en-GB" sz="1800">
                <a:solidFill>
                  <a:srgbClr val="F8F8F2"/>
                </a:solidFill>
                <a:latin typeface="Consolas"/>
                <a:ea typeface="Consolas"/>
                <a:cs typeface="Consolas"/>
                <a:sym typeface="Consolas"/>
              </a:rPr>
              <a:t>.</a:t>
            </a:r>
            <a:r>
              <a:rPr lang="en-GB" sz="1800">
                <a:solidFill>
                  <a:srgbClr val="50FA7B"/>
                </a:solidFill>
                <a:latin typeface="Consolas"/>
                <a:ea typeface="Consolas"/>
                <a:cs typeface="Consolas"/>
                <a:sym typeface="Consolas"/>
              </a:rPr>
              <a:t>log</a:t>
            </a:r>
            <a:r>
              <a:rPr lang="en-GB" sz="1800">
                <a:solidFill>
                  <a:srgbClr val="F8F8F2"/>
                </a:solidFill>
                <a:latin typeface="Consolas"/>
                <a:ea typeface="Consolas"/>
                <a:cs typeface="Consolas"/>
                <a:sym typeface="Consolas"/>
              </a:rPr>
              <a:t>(</a:t>
            </a:r>
            <a:r>
              <a:rPr lang="en-GB" sz="1800">
                <a:solidFill>
                  <a:srgbClr val="E9F284"/>
                </a:solidFill>
                <a:latin typeface="Consolas"/>
                <a:ea typeface="Consolas"/>
                <a:cs typeface="Consolas"/>
                <a:sym typeface="Consolas"/>
              </a:rPr>
              <a:t>"</a:t>
            </a:r>
            <a:r>
              <a:rPr lang="en-GB" sz="1800">
                <a:solidFill>
                  <a:srgbClr val="F1FA8C"/>
                </a:solidFill>
                <a:latin typeface="Consolas"/>
                <a:ea typeface="Consolas"/>
                <a:cs typeface="Consolas"/>
                <a:sym typeface="Consolas"/>
              </a:rPr>
              <a:t>vas a ver este mensaje</a:t>
            </a:r>
            <a:r>
              <a:rPr lang="en-GB" sz="1800">
                <a:solidFill>
                  <a:srgbClr val="E9F284"/>
                </a:solidFill>
                <a:latin typeface="Consolas"/>
                <a:ea typeface="Consolas"/>
                <a:cs typeface="Consolas"/>
                <a:sym typeface="Consolas"/>
              </a:rPr>
              <a:t>"</a:t>
            </a:r>
            <a:r>
              <a:rPr lang="en-GB" sz="1800">
                <a:solidFill>
                  <a:srgbClr val="F8F8F2"/>
                </a:solidFill>
                <a:latin typeface="Consolas"/>
                <a:ea typeface="Consolas"/>
                <a:cs typeface="Consolas"/>
                <a:sym typeface="Consolas"/>
              </a:rPr>
              <a:t>);</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800">
                <a:solidFill>
                  <a:srgbClr val="F8F8F2"/>
                </a:solidFill>
                <a:latin typeface="Consolas"/>
                <a:ea typeface="Consolas"/>
                <a:cs typeface="Consolas"/>
                <a:sym typeface="Consolas"/>
              </a:rPr>
              <a:t>}</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02"/>
          <p:cNvSpPr txBox="1"/>
          <p:nvPr/>
        </p:nvSpPr>
        <p:spPr>
          <a:xfrm>
            <a:off x="1114750" y="1345400"/>
            <a:ext cx="7066200" cy="226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900">
                <a:solidFill>
                  <a:schemeClr val="dk1"/>
                </a:solidFill>
                <a:highlight>
                  <a:srgbClr val="FFFFFF"/>
                </a:highlight>
                <a:latin typeface="Helvetica Neue"/>
                <a:ea typeface="Helvetica Neue"/>
                <a:cs typeface="Helvetica Neue"/>
                <a:sym typeface="Helvetica Neue"/>
              </a:rPr>
              <a:t>Si la condición se cumple (es decir, si su valor es </a:t>
            </a:r>
            <a:r>
              <a:rPr b="1" lang="en-GB" sz="1500">
                <a:solidFill>
                  <a:srgbClr val="D19A66"/>
                </a:solidFill>
                <a:latin typeface="Helvetica Neue"/>
                <a:ea typeface="Helvetica Neue"/>
                <a:cs typeface="Helvetica Neue"/>
                <a:sym typeface="Helvetica Neue"/>
              </a:rPr>
              <a:t>true</a:t>
            </a:r>
            <a:r>
              <a:rPr lang="en-GB" sz="1900">
                <a:solidFill>
                  <a:schemeClr val="dk1"/>
                </a:solidFill>
                <a:highlight>
                  <a:srgbClr val="FFFFFF"/>
                </a:highlight>
                <a:latin typeface="Helvetica Neue"/>
                <a:ea typeface="Helvetica Neue"/>
                <a:cs typeface="Helvetica Neue"/>
                <a:sym typeface="Helvetica Neue"/>
              </a:rPr>
              <a:t>) se ejecutan todas las instrucciones que se encuentran dentro de </a:t>
            </a:r>
            <a:r>
              <a:rPr lang="en-GB" sz="1500">
                <a:latin typeface="Helvetica Neue"/>
                <a:ea typeface="Helvetica Neue"/>
                <a:cs typeface="Helvetica Neue"/>
                <a:sym typeface="Helvetica Neue"/>
              </a:rPr>
              <a:t>{</a:t>
            </a:r>
            <a:r>
              <a:rPr lang="en-GB" sz="1500">
                <a:solidFill>
                  <a:srgbClr val="56B6C2"/>
                </a:solidFill>
                <a:latin typeface="Helvetica Neue"/>
                <a:ea typeface="Helvetica Neue"/>
                <a:cs typeface="Helvetica Neue"/>
                <a:sym typeface="Helvetica Neue"/>
              </a:rPr>
              <a:t>...</a:t>
            </a:r>
            <a:r>
              <a:rPr lang="en-GB" sz="1500">
                <a:latin typeface="Helvetica Neue"/>
                <a:ea typeface="Helvetica Neue"/>
                <a:cs typeface="Helvetica Neue"/>
                <a:sym typeface="Helvetica Neue"/>
              </a:rPr>
              <a:t>}</a:t>
            </a:r>
            <a:r>
              <a:rPr lang="en-GB" sz="1900">
                <a:solidFill>
                  <a:schemeClr val="dk1"/>
                </a:solidFill>
                <a:highlight>
                  <a:srgbClr val="FFFFFF"/>
                </a:highlight>
                <a:latin typeface="Helvetica Neue"/>
                <a:ea typeface="Helvetica Neue"/>
                <a:cs typeface="Helvetica Neue"/>
                <a:sym typeface="Helvetica Neue"/>
              </a:rPr>
              <a:t>. Si la condición no se cumple (es decir, si su valor es </a:t>
            </a:r>
            <a:r>
              <a:rPr b="1" lang="en-GB" sz="1500">
                <a:solidFill>
                  <a:srgbClr val="D19A66"/>
                </a:solidFill>
                <a:latin typeface="Helvetica Neue"/>
                <a:ea typeface="Helvetica Neue"/>
                <a:cs typeface="Helvetica Neue"/>
                <a:sym typeface="Helvetica Neue"/>
              </a:rPr>
              <a:t>false</a:t>
            </a:r>
            <a:r>
              <a:rPr lang="en-GB" sz="1900">
                <a:solidFill>
                  <a:schemeClr val="dk1"/>
                </a:solidFill>
                <a:highlight>
                  <a:srgbClr val="FFFFFF"/>
                </a:highlight>
                <a:latin typeface="Helvetica Neue"/>
                <a:ea typeface="Helvetica Neue"/>
                <a:cs typeface="Helvetica Neue"/>
                <a:sym typeface="Helvetica Neue"/>
              </a:rPr>
              <a:t>) no se ejecuta ninguna instrucción contenida en</a:t>
            </a:r>
            <a:r>
              <a:rPr lang="en-GB" sz="1500">
                <a:latin typeface="Helvetica Neue"/>
                <a:ea typeface="Helvetica Neue"/>
                <a:cs typeface="Helvetica Neue"/>
                <a:sym typeface="Helvetica Neue"/>
              </a:rPr>
              <a:t> {</a:t>
            </a:r>
            <a:r>
              <a:rPr lang="en-GB" sz="1500">
                <a:solidFill>
                  <a:srgbClr val="56B6C2"/>
                </a:solidFill>
                <a:latin typeface="Helvetica Neue"/>
                <a:ea typeface="Helvetica Neue"/>
                <a:cs typeface="Helvetica Neue"/>
                <a:sym typeface="Helvetica Neue"/>
              </a:rPr>
              <a:t>...</a:t>
            </a:r>
            <a:r>
              <a:rPr lang="en-GB" sz="1500">
                <a:latin typeface="Helvetica Neue"/>
                <a:ea typeface="Helvetica Neue"/>
                <a:cs typeface="Helvetica Neue"/>
                <a:sym typeface="Helvetica Neue"/>
              </a:rPr>
              <a:t>}</a:t>
            </a:r>
            <a:r>
              <a:rPr lang="en-GB" sz="1900">
                <a:solidFill>
                  <a:schemeClr val="dk1"/>
                </a:solidFill>
                <a:highlight>
                  <a:srgbClr val="FFFFFF"/>
                </a:highlight>
                <a:latin typeface="Helvetica Neue"/>
                <a:ea typeface="Helvetica Neue"/>
                <a:cs typeface="Helvetica Neue"/>
                <a:sym typeface="Helvetica Neue"/>
              </a:rPr>
              <a:t> y el programa continúa ejecutando el resto de instrucciones del script.</a:t>
            </a:r>
            <a:endParaRPr i="1" sz="1900">
              <a:solidFill>
                <a:schemeClr val="dk1"/>
              </a:solidFill>
              <a:highlight>
                <a:srgbClr val="FFFFFF"/>
              </a:highlight>
              <a:latin typeface="Helvetica Neue"/>
              <a:ea typeface="Helvetica Neue"/>
              <a:cs typeface="Helvetica Neue"/>
              <a:sym typeface="Helvetica Neue"/>
            </a:endParaRPr>
          </a:p>
        </p:txBody>
      </p:sp>
      <p:sp>
        <p:nvSpPr>
          <p:cNvPr id="787" name="Google Shape;787;p102"/>
          <p:cNvSpPr txBox="1"/>
          <p:nvPr/>
        </p:nvSpPr>
        <p:spPr>
          <a:xfrm>
            <a:off x="1624200" y="42772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ESTRUCTURA IF</a:t>
            </a:r>
            <a:endParaRPr i="1" sz="4500">
              <a:latin typeface="Anton"/>
              <a:ea typeface="Anton"/>
              <a:cs typeface="Anton"/>
              <a:sym typeface="Anton"/>
            </a:endParaRPr>
          </a:p>
        </p:txBody>
      </p:sp>
      <p:pic>
        <p:nvPicPr>
          <p:cNvPr id="788" name="Google Shape;788;p10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89" name="Google Shape;789;p102"/>
          <p:cNvSpPr txBox="1"/>
          <p:nvPr/>
        </p:nvSpPr>
        <p:spPr>
          <a:xfrm>
            <a:off x="1396900" y="3284250"/>
            <a:ext cx="6501900" cy="11679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FF79C6"/>
                </a:solidFill>
                <a:latin typeface="Consolas"/>
                <a:ea typeface="Consolas"/>
                <a:cs typeface="Consolas"/>
                <a:sym typeface="Consolas"/>
              </a:rPr>
              <a:t>if</a:t>
            </a:r>
            <a:r>
              <a:rPr lang="en-GB" sz="1800">
                <a:solidFill>
                  <a:srgbClr val="F8F8F2"/>
                </a:solidFill>
                <a:latin typeface="Consolas"/>
                <a:ea typeface="Consolas"/>
                <a:cs typeface="Consolas"/>
                <a:sym typeface="Consolas"/>
              </a:rPr>
              <a:t> (</a:t>
            </a:r>
            <a:r>
              <a:rPr lang="en-GB" sz="1800">
                <a:solidFill>
                  <a:srgbClr val="BD93F9"/>
                </a:solidFill>
                <a:latin typeface="Consolas"/>
                <a:ea typeface="Consolas"/>
                <a:cs typeface="Consolas"/>
                <a:sym typeface="Consolas"/>
              </a:rPr>
              <a:t>false</a:t>
            </a:r>
            <a:r>
              <a:rPr lang="en-GB" sz="1800">
                <a:solidFill>
                  <a:srgbClr val="F8F8F2"/>
                </a:solidFill>
                <a:latin typeface="Consolas"/>
                <a:ea typeface="Consolas"/>
                <a:cs typeface="Consolas"/>
                <a:sym typeface="Consolas"/>
              </a:rPr>
              <a:t>){</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800">
                <a:solidFill>
                  <a:srgbClr val="F8F8F2"/>
                </a:solidFill>
                <a:latin typeface="Consolas"/>
                <a:ea typeface="Consolas"/>
                <a:cs typeface="Consolas"/>
                <a:sym typeface="Consolas"/>
              </a:rPr>
              <a:t>    </a:t>
            </a:r>
            <a:r>
              <a:rPr lang="en-GB" sz="1800">
                <a:solidFill>
                  <a:srgbClr val="BD93F9"/>
                </a:solidFill>
                <a:latin typeface="Consolas"/>
                <a:ea typeface="Consolas"/>
                <a:cs typeface="Consolas"/>
                <a:sym typeface="Consolas"/>
              </a:rPr>
              <a:t>console</a:t>
            </a:r>
            <a:r>
              <a:rPr lang="en-GB" sz="1800">
                <a:solidFill>
                  <a:srgbClr val="F8F8F2"/>
                </a:solidFill>
                <a:latin typeface="Consolas"/>
                <a:ea typeface="Consolas"/>
                <a:cs typeface="Consolas"/>
                <a:sym typeface="Consolas"/>
              </a:rPr>
              <a:t>.</a:t>
            </a:r>
            <a:r>
              <a:rPr lang="en-GB" sz="1800">
                <a:solidFill>
                  <a:srgbClr val="50FA7B"/>
                </a:solidFill>
                <a:latin typeface="Consolas"/>
                <a:ea typeface="Consolas"/>
                <a:cs typeface="Consolas"/>
                <a:sym typeface="Consolas"/>
              </a:rPr>
              <a:t>log</a:t>
            </a:r>
            <a:r>
              <a:rPr lang="en-GB" sz="1800">
                <a:solidFill>
                  <a:srgbClr val="F8F8F2"/>
                </a:solidFill>
                <a:latin typeface="Consolas"/>
                <a:ea typeface="Consolas"/>
                <a:cs typeface="Consolas"/>
                <a:sym typeface="Consolas"/>
              </a:rPr>
              <a:t>(</a:t>
            </a:r>
            <a:r>
              <a:rPr lang="en-GB" sz="1800">
                <a:solidFill>
                  <a:srgbClr val="E9F284"/>
                </a:solidFill>
                <a:latin typeface="Consolas"/>
                <a:ea typeface="Consolas"/>
                <a:cs typeface="Consolas"/>
                <a:sym typeface="Consolas"/>
              </a:rPr>
              <a:t>"</a:t>
            </a:r>
            <a:r>
              <a:rPr lang="en-GB" sz="1800">
                <a:solidFill>
                  <a:srgbClr val="F1FA8C"/>
                </a:solidFill>
                <a:latin typeface="Consolas"/>
                <a:ea typeface="Consolas"/>
                <a:cs typeface="Consolas"/>
                <a:sym typeface="Consolas"/>
              </a:rPr>
              <a:t>no vas a ver este mensaje</a:t>
            </a:r>
            <a:r>
              <a:rPr lang="en-GB" sz="1800">
                <a:solidFill>
                  <a:srgbClr val="E9F284"/>
                </a:solidFill>
                <a:latin typeface="Consolas"/>
                <a:ea typeface="Consolas"/>
                <a:cs typeface="Consolas"/>
                <a:sym typeface="Consolas"/>
              </a:rPr>
              <a:t>"</a:t>
            </a:r>
            <a:r>
              <a:rPr lang="en-GB" sz="1800">
                <a:solidFill>
                  <a:srgbClr val="F8F8F2"/>
                </a:solidFill>
                <a:latin typeface="Consolas"/>
                <a:ea typeface="Consolas"/>
                <a:cs typeface="Consolas"/>
                <a:sym typeface="Consolas"/>
              </a:rPr>
              <a:t>);</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800">
                <a:solidFill>
                  <a:srgbClr val="F8F8F2"/>
                </a:solidFill>
                <a:latin typeface="Consolas"/>
                <a:ea typeface="Consolas"/>
                <a:cs typeface="Consolas"/>
                <a:sym typeface="Consolas"/>
              </a:rPr>
              <a:t>}</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93" name="Shape 793"/>
        <p:cNvGrpSpPr/>
        <p:nvPr/>
      </p:nvGrpSpPr>
      <p:grpSpPr>
        <a:xfrm>
          <a:off x="0" y="0"/>
          <a:ext cx="0" cy="0"/>
          <a:chOff x="0" y="0"/>
          <a:chExt cx="0" cy="0"/>
        </a:xfrm>
      </p:grpSpPr>
      <p:sp>
        <p:nvSpPr>
          <p:cNvPr id="794" name="Google Shape;794;p103"/>
          <p:cNvSpPr txBox="1"/>
          <p:nvPr/>
        </p:nvSpPr>
        <p:spPr>
          <a:xfrm>
            <a:off x="988725" y="757350"/>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DE CONDICIONALES</a:t>
            </a:r>
            <a:endParaRPr i="1" sz="4000">
              <a:latin typeface="Anton"/>
              <a:ea typeface="Anton"/>
              <a:cs typeface="Anton"/>
              <a:sym typeface="Anton"/>
            </a:endParaRPr>
          </a:p>
        </p:txBody>
      </p:sp>
      <p:pic>
        <p:nvPicPr>
          <p:cNvPr id="795" name="Google Shape;795;p10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96" name="Google Shape;796;p103"/>
          <p:cNvSpPr txBox="1"/>
          <p:nvPr/>
        </p:nvSpPr>
        <p:spPr>
          <a:xfrm>
            <a:off x="1475125" y="1618700"/>
            <a:ext cx="7097400" cy="29271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unNumero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a:t>
            </a:r>
            <a:endParaRPr sz="1600">
              <a:solidFill>
                <a:srgbClr val="BD93F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Con (unNumero == 5) comparamos si unNumero es igual a 5</a:t>
            </a:r>
            <a:endParaRPr sz="1600">
              <a:solidFill>
                <a:srgbClr val="6272A4"/>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(unNumero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console</a:t>
            </a:r>
            <a:r>
              <a:rPr lang="en-GB" sz="1600">
                <a:solidFill>
                  <a:srgbClr val="F8F8F2"/>
                </a:solidFill>
                <a:latin typeface="Consolas"/>
                <a:ea typeface="Consolas"/>
                <a:cs typeface="Consolas"/>
                <a:sym typeface="Consolas"/>
              </a:rPr>
              <a:t>.</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vas a ver este mensaje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Con (unNumero == 6) comparamos si unNumero es igual a 6</a:t>
            </a:r>
            <a:endParaRPr sz="1600">
              <a:solidFill>
                <a:srgbClr val="6272A4"/>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(unNumero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6</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console</a:t>
            </a:r>
            <a:r>
              <a:rPr lang="en-GB" sz="1600">
                <a:solidFill>
                  <a:srgbClr val="F8F8F2"/>
                </a:solidFill>
                <a:latin typeface="Consolas"/>
                <a:ea typeface="Consolas"/>
                <a:cs typeface="Consolas"/>
                <a:sym typeface="Consolas"/>
              </a:rPr>
              <a:t>.</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no vas a ver este mensaje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00" name="Shape 800"/>
        <p:cNvGrpSpPr/>
        <p:nvPr/>
      </p:nvGrpSpPr>
      <p:grpSpPr>
        <a:xfrm>
          <a:off x="0" y="0"/>
          <a:ext cx="0" cy="0"/>
          <a:chOff x="0" y="0"/>
          <a:chExt cx="0" cy="0"/>
        </a:xfrm>
      </p:grpSpPr>
      <p:sp>
        <p:nvSpPr>
          <p:cNvPr id="801" name="Google Shape;801;p104"/>
          <p:cNvSpPr txBox="1"/>
          <p:nvPr/>
        </p:nvSpPr>
        <p:spPr>
          <a:xfrm>
            <a:off x="1000625" y="217800"/>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DE CONDICIONALES</a:t>
            </a:r>
            <a:endParaRPr i="1" sz="4000">
              <a:latin typeface="Anton"/>
              <a:ea typeface="Anton"/>
              <a:cs typeface="Anton"/>
              <a:sym typeface="Anton"/>
            </a:endParaRPr>
          </a:p>
        </p:txBody>
      </p:sp>
      <p:pic>
        <p:nvPicPr>
          <p:cNvPr id="802" name="Google Shape;802;p10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03" name="Google Shape;803;p104"/>
          <p:cNvSpPr txBox="1"/>
          <p:nvPr/>
        </p:nvSpPr>
        <p:spPr>
          <a:xfrm>
            <a:off x="778600" y="1206900"/>
            <a:ext cx="7597200" cy="3783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800">
                <a:latin typeface="Helvetica Neue"/>
                <a:ea typeface="Helvetica Neue"/>
                <a:cs typeface="Helvetica Neue"/>
                <a:sym typeface="Helvetica Neue"/>
              </a:rPr>
              <a:t>En este ejemplo, las comparaciones se realizan entre el valor de la variable </a:t>
            </a:r>
            <a:r>
              <a:rPr lang="en-GB">
                <a:solidFill>
                  <a:schemeClr val="dk1"/>
                </a:solidFill>
                <a:latin typeface="Helvetica Neue"/>
                <a:ea typeface="Helvetica Neue"/>
                <a:cs typeface="Helvetica Neue"/>
                <a:sym typeface="Helvetica Neue"/>
              </a:rPr>
              <a:t>unNumero</a:t>
            </a:r>
            <a:r>
              <a:rPr lang="en-GB" sz="1800">
                <a:latin typeface="Helvetica Neue"/>
                <a:ea typeface="Helvetica Neue"/>
                <a:cs typeface="Helvetica Neue"/>
                <a:sym typeface="Helvetica Neue"/>
              </a:rPr>
              <a:t> y un valor numérico. </a:t>
            </a:r>
            <a:endParaRPr sz="1800">
              <a:latin typeface="Helvetica Neue"/>
              <a:ea typeface="Helvetica Neue"/>
              <a:cs typeface="Helvetica Neue"/>
              <a:sym typeface="Helvetica Neue"/>
            </a:endParaRPr>
          </a:p>
          <a:p>
            <a:pPr indent="0" lvl="0" marL="0" rtl="0" algn="just">
              <a:lnSpc>
                <a:spcPct val="115000"/>
              </a:lnSpc>
              <a:spcBef>
                <a:spcPts val="1000"/>
              </a:spcBef>
              <a:spcAft>
                <a:spcPts val="0"/>
              </a:spcAft>
              <a:buClr>
                <a:schemeClr val="dk1"/>
              </a:buClr>
              <a:buSzPts val="1100"/>
              <a:buFont typeface="Arial"/>
              <a:buNone/>
            </a:pPr>
            <a:r>
              <a:rPr lang="en-GB" sz="1800">
                <a:latin typeface="Helvetica Neue"/>
                <a:ea typeface="Helvetica Neue"/>
                <a:cs typeface="Helvetica Neue"/>
                <a:sym typeface="Helvetica Neue"/>
              </a:rPr>
              <a:t>En el primer condicional, como los dos valores coinciden, la igualdad se cumple, y por lo tanto la condición es cierta; su valor es </a:t>
            </a:r>
            <a:r>
              <a:rPr b="1" i="1" lang="en-GB">
                <a:solidFill>
                  <a:schemeClr val="dk1"/>
                </a:solidFill>
                <a:latin typeface="Helvetica Neue"/>
                <a:ea typeface="Helvetica Neue"/>
                <a:cs typeface="Helvetica Neue"/>
                <a:sym typeface="Helvetica Neue"/>
              </a:rPr>
              <a:t>true</a:t>
            </a:r>
            <a:r>
              <a:rPr lang="en-GB">
                <a:solidFill>
                  <a:schemeClr val="dk1"/>
                </a:solidFill>
                <a:latin typeface="Helvetica Neue"/>
                <a:ea typeface="Helvetica Neue"/>
                <a:cs typeface="Helvetica Neue"/>
                <a:sym typeface="Helvetica Neue"/>
              </a:rPr>
              <a:t>,</a:t>
            </a:r>
            <a:r>
              <a:rPr lang="en-GB" sz="1800">
                <a:latin typeface="Helvetica Neue"/>
                <a:ea typeface="Helvetica Neue"/>
                <a:cs typeface="Helvetica Neue"/>
                <a:sym typeface="Helvetica Neue"/>
              </a:rPr>
              <a:t> y se ejecutan las instrucciones contenidas en el bloque del if.</a:t>
            </a:r>
            <a:endParaRPr sz="1800">
              <a:latin typeface="Helvetica Neue"/>
              <a:ea typeface="Helvetica Neue"/>
              <a:cs typeface="Helvetica Neue"/>
              <a:sym typeface="Helvetica Neue"/>
            </a:endParaRPr>
          </a:p>
          <a:p>
            <a:pPr indent="0" lvl="0" marL="0" rtl="0" algn="just">
              <a:lnSpc>
                <a:spcPct val="115000"/>
              </a:lnSpc>
              <a:spcBef>
                <a:spcPts val="1000"/>
              </a:spcBef>
              <a:spcAft>
                <a:spcPts val="0"/>
              </a:spcAft>
              <a:buClr>
                <a:schemeClr val="dk1"/>
              </a:buClr>
              <a:buSzPts val="1100"/>
              <a:buFont typeface="Arial"/>
              <a:buNone/>
            </a:pPr>
            <a:r>
              <a:rPr lang="en-GB" sz="1800">
                <a:latin typeface="Helvetica Neue"/>
                <a:ea typeface="Helvetica Neue"/>
                <a:cs typeface="Helvetica Neue"/>
                <a:sym typeface="Helvetica Neue"/>
              </a:rPr>
              <a:t>En el segundo caso </a:t>
            </a:r>
            <a:r>
              <a:rPr lang="en-GB">
                <a:solidFill>
                  <a:schemeClr val="dk1"/>
                </a:solidFill>
                <a:latin typeface="Helvetica Neue"/>
                <a:ea typeface="Helvetica Neue"/>
                <a:cs typeface="Helvetica Neue"/>
                <a:sym typeface="Helvetica Neue"/>
              </a:rPr>
              <a:t>unNumero</a:t>
            </a:r>
            <a:r>
              <a:rPr lang="en-GB" sz="1800">
                <a:solidFill>
                  <a:schemeClr val="dk1"/>
                </a:solidFill>
                <a:latin typeface="Helvetica Neue"/>
                <a:ea typeface="Helvetica Neue"/>
                <a:cs typeface="Helvetica Neue"/>
                <a:sym typeface="Helvetica Neue"/>
              </a:rPr>
              <a:t> </a:t>
            </a:r>
            <a:r>
              <a:rPr lang="en-GB" sz="1800">
                <a:latin typeface="Helvetica Neue"/>
                <a:ea typeface="Helvetica Neue"/>
                <a:cs typeface="Helvetica Neue"/>
                <a:sym typeface="Helvetica Neue"/>
              </a:rPr>
              <a:t> no es igual a </a:t>
            </a:r>
            <a:r>
              <a:rPr lang="en-GB">
                <a:solidFill>
                  <a:schemeClr val="dk1"/>
                </a:solidFill>
                <a:latin typeface="Helvetica Neue"/>
                <a:ea typeface="Helvetica Neue"/>
                <a:cs typeface="Helvetica Neue"/>
                <a:sym typeface="Helvetica Neue"/>
              </a:rPr>
              <a:t>6</a:t>
            </a:r>
            <a:r>
              <a:rPr lang="en-GB" sz="1800">
                <a:solidFill>
                  <a:schemeClr val="dk1"/>
                </a:solidFill>
                <a:latin typeface="Helvetica Neue"/>
                <a:ea typeface="Helvetica Neue"/>
                <a:cs typeface="Helvetica Neue"/>
                <a:sym typeface="Helvetica Neue"/>
              </a:rPr>
              <a:t>; su valor es</a:t>
            </a:r>
            <a:r>
              <a:rPr lang="en-GB" sz="1800">
                <a:latin typeface="Helvetica Neue"/>
                <a:ea typeface="Helvetica Neue"/>
                <a:cs typeface="Helvetica Neue"/>
                <a:sym typeface="Helvetica Neue"/>
              </a:rPr>
              <a:t> </a:t>
            </a:r>
            <a:r>
              <a:rPr b="1" i="1" lang="en-GB">
                <a:solidFill>
                  <a:schemeClr val="dk1"/>
                </a:solidFill>
                <a:latin typeface="Helvetica Neue"/>
                <a:ea typeface="Helvetica Neue"/>
                <a:cs typeface="Helvetica Neue"/>
                <a:sym typeface="Helvetica Neue"/>
              </a:rPr>
              <a:t>false</a:t>
            </a:r>
            <a:r>
              <a:rPr lang="en-GB">
                <a:solidFill>
                  <a:schemeClr val="dk1"/>
                </a:solidFill>
                <a:latin typeface="Helvetica Neue"/>
                <a:ea typeface="Helvetica Neue"/>
                <a:cs typeface="Helvetica Neue"/>
                <a:sym typeface="Helvetica Neue"/>
              </a:rPr>
              <a:t>, </a:t>
            </a:r>
            <a:r>
              <a:rPr lang="en-GB" sz="1800">
                <a:solidFill>
                  <a:schemeClr val="dk1"/>
                </a:solidFill>
                <a:latin typeface="Helvetica Neue"/>
                <a:ea typeface="Helvetica Neue"/>
                <a:cs typeface="Helvetica Neue"/>
                <a:sym typeface="Helvetica Neue"/>
              </a:rPr>
              <a:t>y </a:t>
            </a:r>
            <a:r>
              <a:rPr b="1" lang="en-GB" sz="1800">
                <a:solidFill>
                  <a:schemeClr val="dk1"/>
                </a:solidFill>
                <a:latin typeface="Helvetica Neue"/>
                <a:ea typeface="Helvetica Neue"/>
                <a:cs typeface="Helvetica Neue"/>
                <a:sym typeface="Helvetica Neue"/>
              </a:rPr>
              <a:t>no </a:t>
            </a:r>
            <a:r>
              <a:rPr lang="en-GB" sz="1800">
                <a:solidFill>
                  <a:schemeClr val="dk1"/>
                </a:solidFill>
                <a:latin typeface="Helvetica Neue"/>
                <a:ea typeface="Helvetica Neue"/>
                <a:cs typeface="Helvetica Neue"/>
                <a:sym typeface="Helvetica Neue"/>
              </a:rPr>
              <a:t>se ejecutan las instrucciones contenidas en el bloque del if.</a:t>
            </a:r>
            <a:endParaRPr sz="1800">
              <a:solidFill>
                <a:schemeClr val="dk1"/>
              </a:solidFill>
              <a:latin typeface="Helvetica Neue"/>
              <a:ea typeface="Helvetica Neue"/>
              <a:cs typeface="Helvetica Neue"/>
              <a:sym typeface="Helvetica Neue"/>
            </a:endParaRPr>
          </a:p>
          <a:p>
            <a:pPr indent="0" lvl="0" marL="0" rtl="0" algn="just">
              <a:lnSpc>
                <a:spcPct val="115000"/>
              </a:lnSpc>
              <a:spcBef>
                <a:spcPts val="1000"/>
              </a:spcBef>
              <a:spcAft>
                <a:spcPts val="0"/>
              </a:spcAft>
              <a:buClr>
                <a:schemeClr val="dk1"/>
              </a:buClr>
              <a:buSzPts val="1100"/>
              <a:buFont typeface="Arial"/>
              <a:buNone/>
            </a:pPr>
            <a:r>
              <a:rPr lang="en-GB" sz="1500">
                <a:latin typeface="Helvetica Neue"/>
                <a:ea typeface="Helvetica Neue"/>
                <a:cs typeface="Helvetica Neue"/>
                <a:sym typeface="Helvetica Neue"/>
              </a:rPr>
              <a:t>La comparación del ejemplo anterior suele ser el origen de muchos errores de programación, al confundir los operadores == y =. Las comparaciones siempre se realizan con el operador ==, ya que el operador = solamente asigna valores.</a:t>
            </a:r>
            <a:endParaRPr sz="1500">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1800">
              <a:latin typeface="Helvetica Neue"/>
              <a:ea typeface="Helvetica Neue"/>
              <a:cs typeface="Helvetica Neue"/>
              <a:sym typeface="Helvetica Neu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05"/>
          <p:cNvSpPr txBox="1"/>
          <p:nvPr/>
        </p:nvSpPr>
        <p:spPr>
          <a:xfrm>
            <a:off x="1671825" y="152628"/>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IF...ELSE</a:t>
            </a:r>
            <a:endParaRPr i="1" sz="4500">
              <a:latin typeface="Anton"/>
              <a:ea typeface="Anton"/>
              <a:cs typeface="Anton"/>
              <a:sym typeface="Anton"/>
            </a:endParaRPr>
          </a:p>
        </p:txBody>
      </p:sp>
      <p:sp>
        <p:nvSpPr>
          <p:cNvPr id="809" name="Google Shape;809;p105"/>
          <p:cNvSpPr txBox="1"/>
          <p:nvPr/>
        </p:nvSpPr>
        <p:spPr>
          <a:xfrm>
            <a:off x="778500" y="955300"/>
            <a:ext cx="7587000" cy="223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ocasiones, las decisiones que se deben realizar no son del tipo "si se cumple la condición, hazlo; si no se cumple, no hagas nada". Normalmente las condiciones suelen ser del tipo </a:t>
            </a:r>
            <a:r>
              <a:rPr i="1" lang="en-GB" sz="2000">
                <a:solidFill>
                  <a:schemeClr val="dk1"/>
                </a:solidFill>
                <a:highlight>
                  <a:srgbClr val="E0FF00"/>
                </a:highlight>
                <a:latin typeface="Helvetica Neue"/>
                <a:ea typeface="Helvetica Neue"/>
                <a:cs typeface="Helvetica Neue"/>
                <a:sym typeface="Helvetica Neue"/>
              </a:rPr>
              <a:t>"si se cumple esta condición, hazlo; si no se cumple, haz esto otro"</a:t>
            </a:r>
            <a:r>
              <a:rPr lang="en-GB" sz="2000">
                <a:solidFill>
                  <a:schemeClr val="dk1"/>
                </a:solidFill>
                <a:highlight>
                  <a:srgbClr val="FFFFFF"/>
                </a:highlight>
                <a:latin typeface="Helvetica Neue"/>
                <a:ea typeface="Helvetica Neue"/>
                <a:cs typeface="Helvetica Neue"/>
                <a:sym typeface="Helvetica Neue"/>
              </a:rPr>
              <a:t>.</a:t>
            </a:r>
            <a:endParaRPr i="1" sz="2000">
              <a:solidFill>
                <a:schemeClr val="dk1"/>
              </a:solidFill>
              <a:highlight>
                <a:srgbClr val="FFFFFF"/>
              </a:highlight>
              <a:latin typeface="Helvetica Neue"/>
              <a:ea typeface="Helvetica Neue"/>
              <a:cs typeface="Helvetica Neue"/>
              <a:sym typeface="Helvetica Neue"/>
            </a:endParaRPr>
          </a:p>
        </p:txBody>
      </p:sp>
      <p:sp>
        <p:nvSpPr>
          <p:cNvPr id="810" name="Google Shape;810;p105"/>
          <p:cNvSpPr txBox="1"/>
          <p:nvPr/>
        </p:nvSpPr>
        <p:spPr>
          <a:xfrm>
            <a:off x="629550" y="2490300"/>
            <a:ext cx="7884900" cy="25716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unColor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Rojo</a:t>
            </a:r>
            <a:r>
              <a:rPr lang="en-GB" sz="1600">
                <a:solidFill>
                  <a:srgbClr val="E9F284"/>
                </a:solidFill>
                <a:latin typeface="Consolas"/>
                <a:ea typeface="Consolas"/>
                <a:cs typeface="Consolas"/>
                <a:sym typeface="Consolas"/>
              </a:rPr>
              <a:t>"</a:t>
            </a:r>
            <a:endParaRPr sz="1600">
              <a:solidFill>
                <a:srgbClr val="E9F28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 Con (unColor == "Rojo") comparamos si unColor es igual "Rojo"</a:t>
            </a:r>
            <a:endParaRPr sz="1600">
              <a:solidFill>
                <a:srgbClr val="6272A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(unColor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Rojo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console</a:t>
            </a:r>
            <a:r>
              <a:rPr lang="en-GB" sz="1600">
                <a:solidFill>
                  <a:srgbClr val="F8F8F2"/>
                </a:solidFill>
                <a:latin typeface="Consolas"/>
                <a:ea typeface="Consolas"/>
                <a:cs typeface="Consolas"/>
                <a:sym typeface="Consolas"/>
              </a:rPr>
              <a:t>.</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color es Rojo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r>
              <a:rPr lang="en-GB" sz="1600">
                <a:solidFill>
                  <a:srgbClr val="FF79C6"/>
                </a:solidFill>
                <a:latin typeface="Consolas"/>
                <a:ea typeface="Consolas"/>
                <a:cs typeface="Consolas"/>
                <a:sym typeface="Consolas"/>
              </a:rPr>
              <a:t>else</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457200" lvl="0" marL="0" rtl="0" algn="l">
              <a:lnSpc>
                <a:spcPct val="115000"/>
              </a:lnSpc>
              <a:spcBef>
                <a:spcPts val="0"/>
              </a:spcBef>
              <a:spcAft>
                <a:spcPts val="0"/>
              </a:spcAft>
              <a:buClr>
                <a:schemeClr val="dk1"/>
              </a:buClr>
              <a:buSzPts val="1100"/>
              <a:buFont typeface="Arial"/>
              <a:buNone/>
            </a:pPr>
            <a:r>
              <a:rPr lang="en-GB" sz="1600">
                <a:solidFill>
                  <a:srgbClr val="6272A4"/>
                </a:solidFill>
                <a:latin typeface="Consolas"/>
                <a:ea typeface="Consolas"/>
                <a:cs typeface="Consolas"/>
                <a:sym typeface="Consolas"/>
              </a:rPr>
              <a:t>//La instrucción se interpreta cuando unColor NO es "Rojo"</a:t>
            </a:r>
            <a:endParaRPr sz="1600">
              <a:solidFill>
                <a:srgbClr val="6272A4"/>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console</a:t>
            </a:r>
            <a:r>
              <a:rPr lang="en-GB" sz="1600">
                <a:solidFill>
                  <a:srgbClr val="F8F8F2"/>
                </a:solidFill>
                <a:latin typeface="Consolas"/>
                <a:ea typeface="Consolas"/>
                <a:cs typeface="Consolas"/>
                <a:sym typeface="Consolas"/>
              </a:rPr>
              <a:t>.</a:t>
            </a:r>
            <a:r>
              <a:rPr lang="en-GB" sz="1600">
                <a:solidFill>
                  <a:srgbClr val="50FA7B"/>
                </a:solidFill>
                <a:latin typeface="Consolas"/>
                <a:ea typeface="Consolas"/>
                <a:cs typeface="Consolas"/>
                <a:sym typeface="Consolas"/>
              </a:rPr>
              <a:t>log</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color NO es Rojo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569CD6"/>
              </a:solidFill>
              <a:latin typeface="Consolas"/>
              <a:ea typeface="Consolas"/>
              <a:cs typeface="Consolas"/>
              <a:sym typeface="Consolas"/>
            </a:endParaRPr>
          </a:p>
        </p:txBody>
      </p:sp>
      <p:pic>
        <p:nvPicPr>
          <p:cNvPr id="811" name="Google Shape;811;p105"/>
          <p:cNvPicPr preferRelativeResize="0"/>
          <p:nvPr/>
        </p:nvPicPr>
        <p:blipFill>
          <a:blip r:embed="rId3">
            <a:alphaModFix/>
          </a:blip>
          <a:stretch>
            <a:fillRect/>
          </a:stretch>
        </p:blipFill>
        <p:spPr>
          <a:xfrm>
            <a:off x="7957475" y="4812700"/>
            <a:ext cx="1186526" cy="33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67" name="Shape 167"/>
        <p:cNvGrpSpPr/>
        <p:nvPr/>
      </p:nvGrpSpPr>
      <p:grpSpPr>
        <a:xfrm>
          <a:off x="0" y="0"/>
          <a:ext cx="0" cy="0"/>
          <a:chOff x="0" y="0"/>
          <a:chExt cx="0" cy="0"/>
        </a:xfrm>
      </p:grpSpPr>
      <p:sp>
        <p:nvSpPr>
          <p:cNvPr id="168" name="Google Shape;168;p3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¿CUÁL ES NUESTRO PROYECTO FINAL?</a:t>
            </a:r>
            <a:endParaRPr b="0" i="1" sz="3600" u="none" cap="none" strike="noStrike">
              <a:solidFill>
                <a:srgbClr val="121212"/>
              </a:solidFill>
              <a:latin typeface="Anton"/>
              <a:ea typeface="Anton"/>
              <a:cs typeface="Anton"/>
              <a:sym typeface="Anton"/>
            </a:endParaRPr>
          </a:p>
        </p:txBody>
      </p:sp>
      <p:pic>
        <p:nvPicPr>
          <p:cNvPr id="169" name="Google Shape;16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15" name="Shape 815"/>
        <p:cNvGrpSpPr/>
        <p:nvPr/>
      </p:nvGrpSpPr>
      <p:grpSpPr>
        <a:xfrm>
          <a:off x="0" y="0"/>
          <a:ext cx="0" cy="0"/>
          <a:chOff x="0" y="0"/>
          <a:chExt cx="0" cy="0"/>
        </a:xfrm>
      </p:grpSpPr>
      <p:sp>
        <p:nvSpPr>
          <p:cNvPr id="816" name="Google Shape;816;p106"/>
          <p:cNvSpPr txBox="1"/>
          <p:nvPr/>
        </p:nvSpPr>
        <p:spPr>
          <a:xfrm>
            <a:off x="999250" y="26297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DE IF...ELSE</a:t>
            </a:r>
            <a:endParaRPr i="1" sz="4000">
              <a:latin typeface="Anton"/>
              <a:ea typeface="Anton"/>
              <a:cs typeface="Anton"/>
              <a:sym typeface="Anton"/>
            </a:endParaRPr>
          </a:p>
        </p:txBody>
      </p:sp>
      <p:pic>
        <p:nvPicPr>
          <p:cNvPr id="817" name="Google Shape;817;p10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18" name="Google Shape;818;p106"/>
          <p:cNvSpPr txBox="1"/>
          <p:nvPr/>
        </p:nvSpPr>
        <p:spPr>
          <a:xfrm>
            <a:off x="744400" y="1555450"/>
            <a:ext cx="7884900" cy="2800800"/>
          </a:xfrm>
          <a:prstGeom prst="rect">
            <a:avLst/>
          </a:prstGeom>
          <a:solidFill>
            <a:srgbClr val="000000"/>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nombreUsuario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prompt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Ingresar nombre de usuario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(nombreUsuario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No ingresaste el nombre de usuario</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else</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Nombre de usuario ingresado </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nombreUsuario);</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FF79C6"/>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6A9955"/>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rgbClr val="000000"/>
              </a:buClr>
              <a:buSzPts val="1100"/>
              <a:buFont typeface="Arial"/>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15000"/>
              </a:lnSpc>
              <a:spcBef>
                <a:spcPts val="0"/>
              </a:spcBef>
              <a:spcAft>
                <a:spcPts val="0"/>
              </a:spcAft>
              <a:buClr>
                <a:srgbClr val="000000"/>
              </a:buClr>
              <a:buSzPts val="1100"/>
              <a:buFont typeface="Arial"/>
              <a:buNone/>
            </a:pPr>
            <a:r>
              <a:t/>
            </a:r>
            <a:endParaRPr sz="1200">
              <a:solidFill>
                <a:srgbClr val="569CD6"/>
              </a:solidFill>
              <a:latin typeface="Consolas"/>
              <a:ea typeface="Consolas"/>
              <a:cs typeface="Consolas"/>
              <a:sym typeface="Consola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7"/>
          <p:cNvSpPr txBox="1"/>
          <p:nvPr/>
        </p:nvSpPr>
        <p:spPr>
          <a:xfrm>
            <a:off x="746775" y="247075"/>
            <a:ext cx="71532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CONDICIONES ANIDADAS IF..ELSE IF</a:t>
            </a:r>
            <a:endParaRPr i="1" sz="4500">
              <a:latin typeface="Anton"/>
              <a:ea typeface="Anton"/>
              <a:cs typeface="Anton"/>
              <a:sym typeface="Anton"/>
            </a:endParaRPr>
          </a:p>
        </p:txBody>
      </p:sp>
      <p:pic>
        <p:nvPicPr>
          <p:cNvPr id="824" name="Google Shape;824;p10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25" name="Google Shape;825;p107"/>
          <p:cNvSpPr txBox="1"/>
          <p:nvPr/>
        </p:nvSpPr>
        <p:spPr>
          <a:xfrm>
            <a:off x="1458375" y="1064600"/>
            <a:ext cx="5730000" cy="3926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00000"/>
              </a:lnSpc>
              <a:spcBef>
                <a:spcPts val="0"/>
              </a:spcBef>
              <a:spcAft>
                <a:spcPts val="0"/>
              </a:spcAft>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precio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100.5</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(precio </a:t>
            </a:r>
            <a:r>
              <a:rPr lang="en-GB" sz="1600">
                <a:solidFill>
                  <a:srgbClr val="FF79C6"/>
                </a:solidFill>
                <a:latin typeface="Consolas"/>
                <a:ea typeface="Consolas"/>
                <a:cs typeface="Consolas"/>
                <a:sym typeface="Consolas"/>
              </a:rPr>
              <a:t>&lt;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20</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precio es menor que 20</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F79C6"/>
                </a:solidFill>
                <a:latin typeface="Consolas"/>
                <a:ea typeface="Consolas"/>
                <a:cs typeface="Consolas"/>
                <a:sym typeface="Consolas"/>
              </a:rPr>
              <a:t>else</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(precio </a:t>
            </a:r>
            <a:r>
              <a:rPr lang="en-GB" sz="1600">
                <a:solidFill>
                  <a:srgbClr val="FF79C6"/>
                </a:solidFill>
                <a:latin typeface="Consolas"/>
                <a:ea typeface="Consolas"/>
                <a:cs typeface="Consolas"/>
                <a:sym typeface="Consolas"/>
              </a:rPr>
              <a:t>&lt;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50</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precio es menor que 50</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F79C6"/>
                </a:solidFill>
                <a:latin typeface="Consolas"/>
                <a:ea typeface="Consolas"/>
                <a:cs typeface="Consolas"/>
                <a:sym typeface="Consolas"/>
              </a:rPr>
              <a:t>else</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(precio </a:t>
            </a:r>
            <a:r>
              <a:rPr lang="en-GB" sz="1600">
                <a:solidFill>
                  <a:srgbClr val="FF79C6"/>
                </a:solidFill>
                <a:latin typeface="Consolas"/>
                <a:ea typeface="Consolas"/>
                <a:cs typeface="Consolas"/>
                <a:sym typeface="Consolas"/>
              </a:rPr>
              <a:t>&lt;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100</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precio es menor que 100</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F79C6"/>
                </a:solidFill>
                <a:latin typeface="Consolas"/>
                <a:ea typeface="Consolas"/>
                <a:cs typeface="Consolas"/>
                <a:sym typeface="Consolas"/>
              </a:rPr>
              <a:t>else</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precio es mayor que 100</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9" name="Shape 829"/>
        <p:cNvGrpSpPr/>
        <p:nvPr/>
      </p:nvGrpSpPr>
      <p:grpSpPr>
        <a:xfrm>
          <a:off x="0" y="0"/>
          <a:ext cx="0" cy="0"/>
          <a:chOff x="0" y="0"/>
          <a:chExt cx="0" cy="0"/>
        </a:xfrm>
      </p:grpSpPr>
      <p:sp>
        <p:nvSpPr>
          <p:cNvPr id="830" name="Google Shape;830;p108"/>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VARIABLES BOOLEAN</a:t>
            </a:r>
            <a:endParaRPr i="1" sz="3600">
              <a:solidFill>
                <a:srgbClr val="E0FF00"/>
              </a:solidFill>
              <a:latin typeface="Anton"/>
              <a:ea typeface="Anton"/>
              <a:cs typeface="Anton"/>
              <a:sym typeface="Anto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09"/>
          <p:cNvSpPr txBox="1"/>
          <p:nvPr/>
        </p:nvSpPr>
        <p:spPr>
          <a:xfrm>
            <a:off x="1671825" y="303702"/>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TRUE o FALSE</a:t>
            </a:r>
            <a:endParaRPr i="1" sz="4500">
              <a:latin typeface="Anton"/>
              <a:ea typeface="Anton"/>
              <a:cs typeface="Anton"/>
              <a:sym typeface="Anton"/>
            </a:endParaRPr>
          </a:p>
        </p:txBody>
      </p:sp>
      <p:sp>
        <p:nvSpPr>
          <p:cNvPr id="836" name="Google Shape;836;p109"/>
          <p:cNvSpPr txBox="1"/>
          <p:nvPr/>
        </p:nvSpPr>
        <p:spPr>
          <a:xfrm>
            <a:off x="1067125" y="1099598"/>
            <a:ext cx="7066200" cy="1327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Las variables booleanas son las que </a:t>
            </a:r>
            <a:r>
              <a:rPr lang="en-GB" sz="2000">
                <a:solidFill>
                  <a:schemeClr val="dk1"/>
                </a:solidFill>
                <a:highlight>
                  <a:srgbClr val="E0FF00"/>
                </a:highlight>
                <a:latin typeface="Helvetica Neue"/>
                <a:ea typeface="Helvetica Neue"/>
                <a:cs typeface="Helvetica Neue"/>
                <a:sym typeface="Helvetica Neue"/>
              </a:rPr>
              <a:t>sólo tienen dos valores</a:t>
            </a:r>
            <a:r>
              <a:rPr lang="en-GB" sz="2000">
                <a:solidFill>
                  <a:schemeClr val="dk1"/>
                </a:solidFill>
                <a:highlight>
                  <a:srgbClr val="FFFFFF"/>
                </a:highlight>
                <a:latin typeface="Helvetica Neue"/>
                <a:ea typeface="Helvetica Neue"/>
                <a:cs typeface="Helvetica Neue"/>
                <a:sym typeface="Helvetica Neue"/>
              </a:rPr>
              <a:t>, true or false. Pueden recibir el valor a partir de una evaluación booleana sobre otras variables:</a:t>
            </a:r>
            <a:endParaRPr i="1" sz="2000">
              <a:solidFill>
                <a:schemeClr val="dk1"/>
              </a:solidFill>
              <a:highlight>
                <a:srgbClr val="FFFFFF"/>
              </a:highlight>
              <a:latin typeface="Helvetica Neue"/>
              <a:ea typeface="Helvetica Neue"/>
              <a:cs typeface="Helvetica Neue"/>
              <a:sym typeface="Helvetica Neue"/>
            </a:endParaRPr>
          </a:p>
        </p:txBody>
      </p:sp>
      <p:sp>
        <p:nvSpPr>
          <p:cNvPr id="837" name="Google Shape;837;p109"/>
          <p:cNvSpPr txBox="1"/>
          <p:nvPr/>
        </p:nvSpPr>
        <p:spPr>
          <a:xfrm>
            <a:off x="1539025" y="2353475"/>
            <a:ext cx="6122400" cy="2695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esValida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true</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numero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10</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esMayor5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(numero </a:t>
            </a:r>
            <a:r>
              <a:rPr lang="en-GB" sz="1600">
                <a:solidFill>
                  <a:srgbClr val="FF79C6"/>
                </a:solidFill>
                <a:latin typeface="Consolas"/>
                <a:ea typeface="Consolas"/>
                <a:cs typeface="Consolas"/>
                <a:sym typeface="Consolas"/>
              </a:rPr>
              <a:t>&gt;</a:t>
            </a:r>
            <a:r>
              <a:rPr lang="en-GB" sz="1600">
                <a:solidFill>
                  <a:srgbClr val="F8F8F2"/>
                </a:solidFill>
                <a:latin typeface="Consolas"/>
                <a:ea typeface="Consolas"/>
                <a:cs typeface="Consolas"/>
                <a:sym typeface="Consolas"/>
              </a:rPr>
              <a:t> </a:t>
            </a:r>
            <a:r>
              <a:rPr lang="en-GB" sz="1600">
                <a:solidFill>
                  <a:srgbClr val="BD93F9"/>
                </a:solidFill>
                <a:latin typeface="Consolas"/>
                <a:ea typeface="Consolas"/>
                <a:cs typeface="Consolas"/>
                <a:sym typeface="Consolas"/>
              </a:rPr>
              <a:t>5</a:t>
            </a:r>
            <a:r>
              <a:rPr lang="en-GB" sz="1600">
                <a:solidFill>
                  <a:srgbClr val="F8F8F2"/>
                </a:solidFill>
                <a:latin typeface="Consolas"/>
                <a:ea typeface="Consolas"/>
                <a:cs typeface="Consolas"/>
                <a:sym typeface="Consolas"/>
              </a:rPr>
              <a:t>); </a:t>
            </a:r>
            <a:r>
              <a:rPr lang="en-GB" sz="1600">
                <a:solidFill>
                  <a:srgbClr val="6272A4"/>
                </a:solidFill>
                <a:latin typeface="Consolas"/>
                <a:ea typeface="Consolas"/>
                <a:cs typeface="Consolas"/>
                <a:sym typeface="Consolas"/>
              </a:rPr>
              <a:t>// su valor sera true</a:t>
            </a:r>
            <a:endParaRPr sz="1600">
              <a:solidFill>
                <a:srgbClr val="6272A4"/>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 (esValida) {</a:t>
            </a:r>
            <a:endParaRPr sz="16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Es boolean true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838" name="Google Shape;838;p109"/>
          <p:cNvPicPr preferRelativeResize="0"/>
          <p:nvPr/>
        </p:nvPicPr>
        <p:blipFill>
          <a:blip r:embed="rId3">
            <a:alphaModFix/>
          </a:blip>
          <a:stretch>
            <a:fillRect/>
          </a:stretch>
        </p:blipFill>
        <p:spPr>
          <a:xfrm>
            <a:off x="7765525" y="4718300"/>
            <a:ext cx="1186526" cy="3306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42" name="Shape 842"/>
        <p:cNvGrpSpPr/>
        <p:nvPr/>
      </p:nvGrpSpPr>
      <p:grpSpPr>
        <a:xfrm>
          <a:off x="0" y="0"/>
          <a:ext cx="0" cy="0"/>
          <a:chOff x="0" y="0"/>
          <a:chExt cx="0" cy="0"/>
        </a:xfrm>
      </p:grpSpPr>
      <p:sp>
        <p:nvSpPr>
          <p:cNvPr id="843" name="Google Shape;843;p11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844" name="Google Shape;844;p11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845" name="Google Shape;845;p110"/>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9" name="Shape 849"/>
        <p:cNvGrpSpPr/>
        <p:nvPr/>
      </p:nvGrpSpPr>
      <p:grpSpPr>
        <a:xfrm>
          <a:off x="0" y="0"/>
          <a:ext cx="0" cy="0"/>
          <a:chOff x="0" y="0"/>
          <a:chExt cx="0" cy="0"/>
        </a:xfrm>
      </p:grpSpPr>
      <p:sp>
        <p:nvSpPr>
          <p:cNvPr id="850" name="Google Shape;850;p111"/>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4" name="Shape 854"/>
        <p:cNvGrpSpPr/>
        <p:nvPr/>
      </p:nvGrpSpPr>
      <p:grpSpPr>
        <a:xfrm>
          <a:off x="0" y="0"/>
          <a:ext cx="0" cy="0"/>
          <a:chOff x="0" y="0"/>
          <a:chExt cx="0" cy="0"/>
        </a:xfrm>
      </p:grpSpPr>
      <p:sp>
        <p:nvSpPr>
          <p:cNvPr id="855" name="Google Shape;855;p11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OPERADORES LÓGICOS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13"/>
          <p:cNvSpPr txBox="1"/>
          <p:nvPr/>
        </p:nvSpPr>
        <p:spPr>
          <a:xfrm>
            <a:off x="1671825" y="533103"/>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OPERADORES EN JS</a:t>
            </a:r>
            <a:endParaRPr i="1" sz="4500">
              <a:latin typeface="Anton"/>
              <a:ea typeface="Anton"/>
              <a:cs typeface="Anton"/>
              <a:sym typeface="Anton"/>
            </a:endParaRPr>
          </a:p>
        </p:txBody>
      </p:sp>
      <p:pic>
        <p:nvPicPr>
          <p:cNvPr id="861" name="Google Shape;861;p11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62" name="Google Shape;862;p113"/>
          <p:cNvSpPr txBox="1"/>
          <p:nvPr/>
        </p:nvSpPr>
        <p:spPr>
          <a:xfrm>
            <a:off x="1067125" y="1591726"/>
            <a:ext cx="7066200" cy="274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JavaScript, disponemos de los operadores lógicos habituales en lenguajes de programación como son: es igual, es distinto, menor, menor o igual, mayor, mayor o igual, and (y), or (o) y not (no). </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 sintaxis se basa en símbolos, como veremos a continuación. Cabe destacar que hay que prestar atención a no confundir ‘==’ con ‘=’ porque implican distintas cosas.</a:t>
            </a:r>
            <a:br>
              <a:rPr lang="en-GB" sz="2000">
                <a:solidFill>
                  <a:schemeClr val="dk1"/>
                </a:solidFill>
                <a:highlight>
                  <a:srgbClr val="FFFFFF"/>
                </a:highlight>
                <a:latin typeface="Helvetica Neue"/>
                <a:ea typeface="Helvetica Neue"/>
                <a:cs typeface="Helvetica Neue"/>
                <a:sym typeface="Helvetica Neue"/>
              </a:rPr>
            </a:br>
            <a:endParaRPr i="1"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14"/>
          <p:cNvSpPr txBox="1"/>
          <p:nvPr/>
        </p:nvSpPr>
        <p:spPr>
          <a:xfrm>
            <a:off x="1671825" y="428853"/>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OPERADORES EN JS</a:t>
            </a:r>
            <a:endParaRPr i="1" sz="4500">
              <a:latin typeface="Anton"/>
              <a:ea typeface="Anton"/>
              <a:cs typeface="Anton"/>
              <a:sym typeface="Anton"/>
            </a:endParaRPr>
          </a:p>
        </p:txBody>
      </p:sp>
      <p:pic>
        <p:nvPicPr>
          <p:cNvPr id="868" name="Google Shape;868;p11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869" name="Google Shape;869;p114"/>
          <p:cNvPicPr preferRelativeResize="0"/>
          <p:nvPr/>
        </p:nvPicPr>
        <p:blipFill>
          <a:blip r:embed="rId4">
            <a:alphaModFix/>
          </a:blip>
          <a:stretch>
            <a:fillRect/>
          </a:stretch>
        </p:blipFill>
        <p:spPr>
          <a:xfrm>
            <a:off x="981224" y="1312750"/>
            <a:ext cx="7047301" cy="33468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5"/>
          <p:cNvSpPr txBox="1"/>
          <p:nvPr/>
        </p:nvSpPr>
        <p:spPr>
          <a:xfrm>
            <a:off x="405975" y="256550"/>
            <a:ext cx="8348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solidFill>
                  <a:schemeClr val="dk1"/>
                </a:solidFill>
                <a:latin typeface="Anton"/>
                <a:ea typeface="Anton"/>
                <a:cs typeface="Anton"/>
                <a:sym typeface="Anton"/>
              </a:rPr>
              <a:t>CONDICIONES COMPUESTA CON </a:t>
            </a:r>
            <a:r>
              <a:rPr i="1" lang="en-GB" sz="4500">
                <a:latin typeface="Anton"/>
                <a:ea typeface="Anton"/>
                <a:cs typeface="Anton"/>
                <a:sym typeface="Anton"/>
              </a:rPr>
              <a:t>&amp;&amp;</a:t>
            </a:r>
            <a:endParaRPr i="1" sz="4500">
              <a:latin typeface="Anton"/>
              <a:ea typeface="Anton"/>
              <a:cs typeface="Anton"/>
              <a:sym typeface="Anton"/>
            </a:endParaRPr>
          </a:p>
        </p:txBody>
      </p:sp>
      <p:sp>
        <p:nvSpPr>
          <p:cNvPr id="875" name="Google Shape;875;p115"/>
          <p:cNvSpPr txBox="1"/>
          <p:nvPr/>
        </p:nvSpPr>
        <p:spPr>
          <a:xfrm>
            <a:off x="577875" y="1992475"/>
            <a:ext cx="8004600" cy="2867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50000"/>
              </a:lnSpc>
              <a:spcBef>
                <a:spcPts val="0"/>
              </a:spcBef>
              <a:spcAft>
                <a:spcPts val="0"/>
              </a:spcAft>
              <a:buClr>
                <a:schemeClr val="dk1"/>
              </a:buClr>
              <a:buSzPts val="1100"/>
              <a:buFont typeface="Arial"/>
              <a:buNone/>
            </a:pP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nombreIngresado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8BE9FD"/>
                </a:solidFill>
                <a:latin typeface="Consolas"/>
                <a:ea typeface="Consolas"/>
                <a:cs typeface="Consolas"/>
                <a:sym typeface="Consolas"/>
              </a:rPr>
              <a:t>prompt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Ingresar nombre</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500">
                <a:solidFill>
                  <a:srgbClr val="FF79C6"/>
                </a:solidFill>
                <a:latin typeface="Consolas"/>
                <a:ea typeface="Consolas"/>
                <a:cs typeface="Consolas"/>
                <a:sym typeface="Consolas"/>
              </a:rPr>
              <a:t>let</a:t>
            </a:r>
            <a:r>
              <a:rPr lang="en-GB" sz="1500">
                <a:solidFill>
                  <a:srgbClr val="F8F8F2"/>
                </a:solidFill>
                <a:latin typeface="Consolas"/>
                <a:ea typeface="Consolas"/>
                <a:cs typeface="Consolas"/>
                <a:sym typeface="Consolas"/>
              </a:rPr>
              <a:t> apellidoIngresado </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8BE9FD"/>
                </a:solidFill>
                <a:latin typeface="Consolas"/>
                <a:ea typeface="Consolas"/>
                <a:cs typeface="Consolas"/>
                <a:sym typeface="Consolas"/>
              </a:rPr>
              <a:t>prompt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Ingresar apellido</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500">
                <a:solidFill>
                  <a:srgbClr val="FF79C6"/>
                </a:solidFill>
                <a:latin typeface="Consolas"/>
                <a:ea typeface="Consolas"/>
                <a:cs typeface="Consolas"/>
                <a:sym typeface="Consolas"/>
              </a:rPr>
              <a:t>if</a:t>
            </a:r>
            <a:r>
              <a:rPr lang="en-GB" sz="1500">
                <a:solidFill>
                  <a:srgbClr val="F8F8F2"/>
                </a:solidFill>
                <a:latin typeface="Consolas"/>
                <a:ea typeface="Consolas"/>
                <a:cs typeface="Consolas"/>
                <a:sym typeface="Consolas"/>
              </a:rPr>
              <a:t>((nombreIngresado </a:t>
            </a:r>
            <a:r>
              <a:rPr lang="en-GB" sz="1500">
                <a:solidFill>
                  <a:srgbClr val="FF79C6"/>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 </a:t>
            </a:r>
            <a:r>
              <a:rPr lang="en-GB" sz="1500">
                <a:solidFill>
                  <a:srgbClr val="FF79C6"/>
                </a:solidFill>
                <a:latin typeface="Consolas"/>
                <a:ea typeface="Consolas"/>
                <a:cs typeface="Consolas"/>
                <a:sym typeface="Consolas"/>
              </a:rPr>
              <a:t>&amp;&amp;</a:t>
            </a:r>
            <a:r>
              <a:rPr lang="en-GB" sz="1500">
                <a:solidFill>
                  <a:srgbClr val="F8F8F2"/>
                </a:solidFill>
                <a:latin typeface="Consolas"/>
                <a:ea typeface="Consolas"/>
                <a:cs typeface="Consolas"/>
                <a:sym typeface="Consolas"/>
              </a:rPr>
              <a:t> (apellidoIngresado </a:t>
            </a:r>
            <a:r>
              <a:rPr lang="en-GB" sz="1500">
                <a:solidFill>
                  <a:srgbClr val="FF79C6"/>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8BE9FD"/>
                </a:solidFill>
                <a:latin typeface="Consolas"/>
                <a:ea typeface="Consolas"/>
                <a:cs typeface="Consolas"/>
                <a:sym typeface="Consolas"/>
              </a:rPr>
              <a:t>alert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Nombre: </a:t>
            </a:r>
            <a:r>
              <a:rPr lang="en-GB" sz="1500">
                <a:solidFill>
                  <a:srgbClr val="E9F284"/>
                </a:solidFill>
                <a:latin typeface="Consolas"/>
                <a:ea typeface="Consolas"/>
                <a:cs typeface="Consolas"/>
                <a:sym typeface="Consolas"/>
              </a:rPr>
              <a:t>"</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nombreIngresado </a:t>
            </a:r>
            <a:r>
              <a:rPr lang="en-GB" sz="1500">
                <a:solidFill>
                  <a:srgbClr val="FF79C6"/>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F79C6"/>
                </a:solidFill>
                <a:latin typeface="Consolas"/>
                <a:ea typeface="Consolas"/>
                <a:cs typeface="Consolas"/>
                <a:sym typeface="Consolas"/>
              </a:rPr>
              <a:t>\n</a:t>
            </a:r>
            <a:r>
              <a:rPr lang="en-GB" sz="1500">
                <a:solidFill>
                  <a:srgbClr val="F1FA8C"/>
                </a:solidFill>
                <a:latin typeface="Consolas"/>
                <a:ea typeface="Consolas"/>
                <a:cs typeface="Consolas"/>
                <a:sym typeface="Consolas"/>
              </a:rPr>
              <a:t>Apellido: </a:t>
            </a:r>
            <a:r>
              <a:rPr lang="en-GB" sz="1500">
                <a:solidFill>
                  <a:srgbClr val="E9F284"/>
                </a:solidFill>
                <a:latin typeface="Consolas"/>
                <a:ea typeface="Consolas"/>
                <a:cs typeface="Consolas"/>
                <a:sym typeface="Consolas"/>
              </a:rPr>
              <a:t>"</a:t>
            </a:r>
            <a:r>
              <a:rPr lang="en-GB" sz="1500">
                <a:solidFill>
                  <a:srgbClr val="FF79C6"/>
                </a:solidFill>
                <a:latin typeface="Consolas"/>
                <a:ea typeface="Consolas"/>
                <a:cs typeface="Consolas"/>
                <a:sym typeface="Consolas"/>
              </a:rPr>
              <a:t>+</a:t>
            </a:r>
            <a:r>
              <a:rPr lang="en-GB" sz="1500">
                <a:solidFill>
                  <a:srgbClr val="F8F8F2"/>
                </a:solidFill>
                <a:latin typeface="Consolas"/>
                <a:ea typeface="Consolas"/>
                <a:cs typeface="Consolas"/>
                <a:sym typeface="Consolas"/>
              </a:rPr>
              <a:t>apellidoIngresado); </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a:t>
            </a:r>
            <a:r>
              <a:rPr lang="en-GB" sz="1500">
                <a:solidFill>
                  <a:srgbClr val="FF79C6"/>
                </a:solidFill>
                <a:latin typeface="Consolas"/>
                <a:ea typeface="Consolas"/>
                <a:cs typeface="Consolas"/>
                <a:sym typeface="Consolas"/>
              </a:rPr>
              <a:t>else</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    </a:t>
            </a:r>
            <a:r>
              <a:rPr lang="en-GB" sz="1500">
                <a:solidFill>
                  <a:srgbClr val="8BE9FD"/>
                </a:solidFill>
                <a:latin typeface="Consolas"/>
                <a:ea typeface="Consolas"/>
                <a:cs typeface="Consolas"/>
                <a:sym typeface="Consolas"/>
              </a:rPr>
              <a:t>alert</a:t>
            </a:r>
            <a:r>
              <a:rPr lang="en-GB" sz="1500">
                <a:solidFill>
                  <a:srgbClr val="F8F8F2"/>
                </a:solidFill>
                <a:latin typeface="Consolas"/>
                <a:ea typeface="Consolas"/>
                <a:cs typeface="Consolas"/>
                <a:sym typeface="Consolas"/>
              </a:rPr>
              <a:t>(</a:t>
            </a:r>
            <a:r>
              <a:rPr lang="en-GB" sz="1500">
                <a:solidFill>
                  <a:srgbClr val="E9F284"/>
                </a:solidFill>
                <a:latin typeface="Consolas"/>
                <a:ea typeface="Consolas"/>
                <a:cs typeface="Consolas"/>
                <a:sym typeface="Consolas"/>
              </a:rPr>
              <a:t>"</a:t>
            </a:r>
            <a:r>
              <a:rPr lang="en-GB" sz="1500">
                <a:solidFill>
                  <a:srgbClr val="F1FA8C"/>
                </a:solidFill>
                <a:latin typeface="Consolas"/>
                <a:ea typeface="Consolas"/>
                <a:cs typeface="Consolas"/>
                <a:sym typeface="Consolas"/>
              </a:rPr>
              <a:t>Error: Ingresar nombre y apellido</a:t>
            </a:r>
            <a:r>
              <a:rPr lang="en-GB" sz="1500">
                <a:solidFill>
                  <a:srgbClr val="E9F284"/>
                </a:solidFill>
                <a:latin typeface="Consolas"/>
                <a:ea typeface="Consolas"/>
                <a:cs typeface="Consolas"/>
                <a:sym typeface="Consolas"/>
              </a:rPr>
              <a:t>"</a:t>
            </a: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500">
                <a:solidFill>
                  <a:srgbClr val="F8F8F2"/>
                </a:solidFill>
                <a:latin typeface="Consolas"/>
                <a:ea typeface="Consolas"/>
                <a:cs typeface="Consolas"/>
                <a:sym typeface="Consolas"/>
              </a:rPr>
              <a:t>}</a:t>
            </a:r>
            <a:endParaRPr sz="15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876" name="Google Shape;876;p1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77" name="Google Shape;877;p115"/>
          <p:cNvSpPr txBox="1"/>
          <p:nvPr/>
        </p:nvSpPr>
        <p:spPr>
          <a:xfrm>
            <a:off x="0" y="1061725"/>
            <a:ext cx="9144000" cy="110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Ante una combinación de operadores &amp;&amp; (AND) </a:t>
            </a:r>
            <a:r>
              <a:rPr lang="en-GB" sz="2000">
                <a:solidFill>
                  <a:schemeClr val="dk1"/>
                </a:solidFill>
                <a:highlight>
                  <a:srgbClr val="E0FF00"/>
                </a:highlight>
                <a:latin typeface="Helvetica Neue"/>
                <a:ea typeface="Helvetica Neue"/>
                <a:cs typeface="Helvetica Neue"/>
                <a:sym typeface="Helvetica Neue"/>
              </a:rPr>
              <a:t>será requisito que todas las comparaciones sean verdadera para que la condición compuesta sea verdadera</a:t>
            </a:r>
            <a:r>
              <a:rPr lang="en-GB" sz="2000">
                <a:solidFill>
                  <a:schemeClr val="dk1"/>
                </a:solidFill>
                <a:highlight>
                  <a:schemeClr val="lt1"/>
                </a:highlight>
                <a:latin typeface="Helvetica Neue"/>
                <a:ea typeface="Helvetica Neue"/>
                <a:cs typeface="Helvetica Neue"/>
                <a:sym typeface="Helvetica Neue"/>
              </a:rPr>
              <a:t>.</a:t>
            </a:r>
            <a:endParaRPr i="1" sz="20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35"/>
          <p:cNvSpPr txBox="1"/>
          <p:nvPr/>
        </p:nvSpPr>
        <p:spPr>
          <a:xfrm>
            <a:off x="238050" y="1665400"/>
            <a:ext cx="8667900" cy="272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lang="en-GB" sz="1900">
                <a:solidFill>
                  <a:srgbClr val="333333"/>
                </a:solidFill>
                <a:latin typeface="Helvetica Neue"/>
                <a:ea typeface="Helvetica Neue"/>
                <a:cs typeface="Helvetica Neue"/>
                <a:sym typeface="Helvetica Neue"/>
              </a:rPr>
              <a:t>Crearás una página web interactiva en JavaScript que </a:t>
            </a:r>
            <a:r>
              <a:rPr lang="en-GB" sz="1900">
                <a:solidFill>
                  <a:srgbClr val="333333"/>
                </a:solidFill>
                <a:latin typeface="Helvetica Neue"/>
                <a:ea typeface="Helvetica Neue"/>
                <a:cs typeface="Helvetica Neue"/>
                <a:sym typeface="Helvetica Neue"/>
              </a:rPr>
              <a:t>permitirá</a:t>
            </a:r>
            <a:r>
              <a:rPr lang="en-GB" sz="1900">
                <a:solidFill>
                  <a:srgbClr val="333333"/>
                </a:solidFill>
                <a:latin typeface="Helvetica Neue"/>
                <a:ea typeface="Helvetica Neue"/>
                <a:cs typeface="Helvetica Neue"/>
                <a:sym typeface="Helvetica Neue"/>
              </a:rPr>
              <a:t> simular distintos procesos. Un “simulador” es un programa que soluciona ciertas tareas y proporciona al usuario </a:t>
            </a:r>
            <a:r>
              <a:rPr lang="en-GB" sz="1900">
                <a:solidFill>
                  <a:srgbClr val="333333"/>
                </a:solidFill>
                <a:latin typeface="Helvetica Neue"/>
                <a:ea typeface="Helvetica Neue"/>
                <a:cs typeface="Helvetica Neue"/>
                <a:sym typeface="Helvetica Neue"/>
              </a:rPr>
              <a:t>información de valor. Además, utilizarás AJAX y JSON para obtener datos y jQuery para controlar eventos en la interfaz y producir animaciones en respuesta.</a:t>
            </a:r>
            <a:endParaRPr b="0" i="0" sz="1900" u="none" cap="none" strike="noStrike">
              <a:solidFill>
                <a:srgbClr val="333333"/>
              </a:solidFill>
              <a:latin typeface="Helvetica Neue"/>
              <a:ea typeface="Helvetica Neue"/>
              <a:cs typeface="Helvetica Neue"/>
              <a:sym typeface="Helvetica Neue"/>
            </a:endParaRPr>
          </a:p>
          <a:p>
            <a:pPr indent="0" lvl="0" marL="0" marR="0" rtl="0" algn="ctr">
              <a:lnSpc>
                <a:spcPct val="150000"/>
              </a:lnSpc>
              <a:spcBef>
                <a:spcPts val="0"/>
              </a:spcBef>
              <a:spcAft>
                <a:spcPts val="1000"/>
              </a:spcAft>
              <a:buClr>
                <a:srgbClr val="000000"/>
              </a:buClr>
              <a:buSzPts val="1100"/>
              <a:buFont typeface="Arial"/>
              <a:buNone/>
            </a:pPr>
            <a:br>
              <a:rPr b="0" i="0" lang="en-GB" sz="2000" u="none" cap="none" strike="noStrike">
                <a:solidFill>
                  <a:srgbClr val="000000"/>
                </a:solidFill>
                <a:latin typeface="Helvetica Neue"/>
                <a:ea typeface="Helvetica Neue"/>
                <a:cs typeface="Helvetica Neue"/>
                <a:sym typeface="Helvetica Neue"/>
              </a:rPr>
            </a:br>
            <a:endParaRPr b="0" i="0" sz="1400" u="none" cap="none" strike="noStrike">
              <a:solidFill>
                <a:srgbClr val="FFFFFF"/>
              </a:solidFill>
              <a:latin typeface="Helvetica Neue"/>
              <a:ea typeface="Helvetica Neue"/>
              <a:cs typeface="Helvetica Neue"/>
              <a:sym typeface="Helvetica Neue"/>
            </a:endParaRPr>
          </a:p>
        </p:txBody>
      </p:sp>
      <p:sp>
        <p:nvSpPr>
          <p:cNvPr id="175" name="Google Shape;175;p35"/>
          <p:cNvSpPr txBox="1"/>
          <p:nvPr>
            <p:ph type="ctrTitle"/>
          </p:nvPr>
        </p:nvSpPr>
        <p:spPr>
          <a:xfrm>
            <a:off x="1635300" y="781425"/>
            <a:ext cx="5873400" cy="72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GB" sz="3600">
                <a:latin typeface="Anton"/>
                <a:ea typeface="Anton"/>
                <a:cs typeface="Anton"/>
                <a:sym typeface="Anton"/>
              </a:rPr>
              <a:t>APLICACIÓN</a:t>
            </a:r>
            <a:r>
              <a:rPr i="1" lang="en-GB" sz="3600">
                <a:latin typeface="Anton"/>
                <a:ea typeface="Anton"/>
                <a:cs typeface="Anton"/>
                <a:sym typeface="Anton"/>
              </a:rPr>
              <a:t> WEB INTERACTIVA</a:t>
            </a:r>
            <a:endParaRPr i="1" sz="3600">
              <a:latin typeface="Anton"/>
              <a:ea typeface="Anton"/>
              <a:cs typeface="Anton"/>
              <a:sym typeface="Anton"/>
            </a:endParaRPr>
          </a:p>
        </p:txBody>
      </p:sp>
      <p:pic>
        <p:nvPicPr>
          <p:cNvPr id="176" name="Google Shape;176;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7" name="Google Shape;177;p35"/>
          <p:cNvPicPr preferRelativeResize="0"/>
          <p:nvPr/>
        </p:nvPicPr>
        <p:blipFill rotWithShape="1">
          <a:blip r:embed="rId4">
            <a:alphaModFix/>
          </a:blip>
          <a:srcRect b="0" l="0" r="0" t="0"/>
          <a:stretch/>
        </p:blipFill>
        <p:spPr>
          <a:xfrm>
            <a:off x="7300750" y="222475"/>
            <a:ext cx="1634174" cy="6398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16"/>
          <p:cNvSpPr txBox="1"/>
          <p:nvPr/>
        </p:nvSpPr>
        <p:spPr>
          <a:xfrm>
            <a:off x="397800" y="340700"/>
            <a:ext cx="8348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CONDICIONES COMPUESTA CON  </a:t>
            </a:r>
            <a:r>
              <a:rPr lang="en-GB" sz="4500">
                <a:latin typeface="Anton"/>
                <a:ea typeface="Anton"/>
                <a:cs typeface="Anton"/>
                <a:sym typeface="Anton"/>
              </a:rPr>
              <a:t>||</a:t>
            </a:r>
            <a:endParaRPr sz="4500">
              <a:latin typeface="Anton"/>
              <a:ea typeface="Anton"/>
              <a:cs typeface="Anton"/>
              <a:sym typeface="Anton"/>
            </a:endParaRPr>
          </a:p>
        </p:txBody>
      </p:sp>
      <p:sp>
        <p:nvSpPr>
          <p:cNvPr id="883" name="Google Shape;883;p116"/>
          <p:cNvSpPr txBox="1"/>
          <p:nvPr/>
        </p:nvSpPr>
        <p:spPr>
          <a:xfrm>
            <a:off x="619950" y="2297500"/>
            <a:ext cx="8004600" cy="259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let</a:t>
            </a:r>
            <a:r>
              <a:rPr lang="en-GB" sz="1600">
                <a:solidFill>
                  <a:srgbClr val="F8F8F2"/>
                </a:solidFill>
                <a:latin typeface="Consolas"/>
                <a:ea typeface="Consolas"/>
                <a:cs typeface="Consolas"/>
                <a:sym typeface="Consolas"/>
              </a:rPr>
              <a:t> nombreIngresado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prompt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Ingresar nombre</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nsolas"/>
                <a:ea typeface="Consolas"/>
                <a:cs typeface="Consolas"/>
                <a:sym typeface="Consolas"/>
              </a:rPr>
              <a:t>if</a:t>
            </a:r>
            <a:r>
              <a:rPr lang="en-GB" sz="1600">
                <a:solidFill>
                  <a:srgbClr val="F8F8F2"/>
                </a:solidFill>
                <a:latin typeface="Consolas"/>
                <a:ea typeface="Consolas"/>
                <a:cs typeface="Consolas"/>
                <a:sym typeface="Consolas"/>
              </a:rPr>
              <a:t>((nombreIngresado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ANA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r>
              <a:rPr lang="en-GB" sz="1600">
                <a:solidFill>
                  <a:srgbClr val="FF79C6"/>
                </a:solidFill>
                <a:latin typeface="Consolas"/>
                <a:ea typeface="Consolas"/>
                <a:cs typeface="Consolas"/>
                <a:sym typeface="Consolas"/>
              </a:rPr>
              <a:t>||</a:t>
            </a:r>
            <a:r>
              <a:rPr lang="en-GB" sz="1600">
                <a:solidFill>
                  <a:srgbClr val="F8F8F2"/>
                </a:solidFill>
                <a:latin typeface="Consolas"/>
                <a:ea typeface="Consolas"/>
                <a:cs typeface="Consolas"/>
                <a:sym typeface="Consolas"/>
              </a:rPr>
              <a:t> (nombreIngresado </a:t>
            </a:r>
            <a:r>
              <a:rPr lang="en-GB" sz="1600">
                <a:solidFill>
                  <a:srgbClr val="FF79C6"/>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ana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nombre ingresado es Ana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r>
              <a:rPr lang="en-GB" sz="1600">
                <a:solidFill>
                  <a:srgbClr val="FF79C6"/>
                </a:solidFill>
                <a:latin typeface="Consolas"/>
                <a:ea typeface="Consolas"/>
                <a:cs typeface="Consolas"/>
                <a:sym typeface="Consolas"/>
              </a:rPr>
              <a:t>else</a:t>
            </a: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    </a:t>
            </a:r>
            <a:r>
              <a:rPr lang="en-GB" sz="1600">
                <a:solidFill>
                  <a:srgbClr val="8BE9FD"/>
                </a:solidFill>
                <a:latin typeface="Consolas"/>
                <a:ea typeface="Consolas"/>
                <a:cs typeface="Consolas"/>
                <a:sym typeface="Consolas"/>
              </a:rPr>
              <a:t>alert</a:t>
            </a:r>
            <a:r>
              <a:rPr lang="en-GB" sz="1600">
                <a:solidFill>
                  <a:srgbClr val="F8F8F2"/>
                </a:solidFill>
                <a:latin typeface="Consolas"/>
                <a:ea typeface="Consolas"/>
                <a:cs typeface="Consolas"/>
                <a:sym typeface="Consolas"/>
              </a:rPr>
              <a:t>(</a:t>
            </a:r>
            <a:r>
              <a:rPr lang="en-GB" sz="1600">
                <a:solidFill>
                  <a:srgbClr val="E9F284"/>
                </a:solidFill>
                <a:latin typeface="Consolas"/>
                <a:ea typeface="Consolas"/>
                <a:cs typeface="Consolas"/>
                <a:sym typeface="Consolas"/>
              </a:rPr>
              <a:t>"</a:t>
            </a:r>
            <a:r>
              <a:rPr lang="en-GB" sz="1600">
                <a:solidFill>
                  <a:srgbClr val="F1FA8C"/>
                </a:solidFill>
                <a:latin typeface="Consolas"/>
                <a:ea typeface="Consolas"/>
                <a:cs typeface="Consolas"/>
                <a:sym typeface="Consolas"/>
              </a:rPr>
              <a:t>El nombre ingresado NO ES Ana</a:t>
            </a:r>
            <a:r>
              <a:rPr lang="en-GB" sz="1600">
                <a:solidFill>
                  <a:srgbClr val="E9F284"/>
                </a:solidFill>
                <a:latin typeface="Consolas"/>
                <a:ea typeface="Consolas"/>
                <a:cs typeface="Consolas"/>
                <a:sym typeface="Consolas"/>
              </a:rPr>
              <a:t>"</a:t>
            </a:r>
            <a:r>
              <a:rPr lang="en-GB"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500">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050">
              <a:solidFill>
                <a:srgbClr val="F8F8F2"/>
              </a:solidFill>
              <a:highlight>
                <a:srgbClr val="282A36"/>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600">
              <a:solidFill>
                <a:srgbClr val="FF79C6"/>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latin typeface="Courier New"/>
              <a:ea typeface="Courier New"/>
              <a:cs typeface="Courier New"/>
              <a:sym typeface="Courier New"/>
            </a:endParaRPr>
          </a:p>
        </p:txBody>
      </p:sp>
      <p:pic>
        <p:nvPicPr>
          <p:cNvPr id="884" name="Google Shape;884;p11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85" name="Google Shape;885;p116"/>
          <p:cNvSpPr txBox="1"/>
          <p:nvPr/>
        </p:nvSpPr>
        <p:spPr>
          <a:xfrm>
            <a:off x="0" y="1188575"/>
            <a:ext cx="91440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En caso de utilizar || (OR), </a:t>
            </a:r>
            <a:r>
              <a:rPr lang="en-GB" sz="2000">
                <a:solidFill>
                  <a:schemeClr val="dk1"/>
                </a:solidFill>
                <a:highlight>
                  <a:srgbClr val="E0FF00"/>
                </a:highlight>
                <a:latin typeface="Helvetica Neue"/>
                <a:ea typeface="Helvetica Neue"/>
                <a:cs typeface="Helvetica Neue"/>
                <a:sym typeface="Helvetica Neue"/>
              </a:rPr>
              <a:t>será requisito que al menos una de las comparaciones sea verdadera para que la condición compuesta sea verdadera</a:t>
            </a:r>
            <a:r>
              <a:rPr lang="en-GB" sz="2000">
                <a:solidFill>
                  <a:schemeClr val="dk1"/>
                </a:solidFill>
                <a:highlight>
                  <a:schemeClr val="lt1"/>
                </a:highlight>
                <a:latin typeface="Helvetica Neue"/>
                <a:ea typeface="Helvetica Neue"/>
                <a:cs typeface="Helvetica Neue"/>
                <a:sym typeface="Helvetica Neue"/>
              </a:rPr>
              <a:t>.</a:t>
            </a:r>
            <a:endParaRPr i="1" sz="2000">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17"/>
          <p:cNvSpPr txBox="1"/>
          <p:nvPr/>
        </p:nvSpPr>
        <p:spPr>
          <a:xfrm>
            <a:off x="405975" y="288100"/>
            <a:ext cx="83484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4500">
                <a:solidFill>
                  <a:schemeClr val="dk1"/>
                </a:solidFill>
                <a:latin typeface="Anton"/>
                <a:ea typeface="Anton"/>
                <a:cs typeface="Anton"/>
                <a:sym typeface="Anton"/>
              </a:rPr>
              <a:t>COMBINACIÓN DE OPERADORES </a:t>
            </a:r>
            <a:r>
              <a:rPr lang="en-GB" sz="4600">
                <a:solidFill>
                  <a:schemeClr val="dk1"/>
                </a:solidFill>
                <a:latin typeface="Anton"/>
                <a:ea typeface="Anton"/>
                <a:cs typeface="Anton"/>
                <a:sym typeface="Anton"/>
              </a:rPr>
              <a:t>&amp;&amp;</a:t>
            </a:r>
            <a:r>
              <a:rPr i="1" lang="en-GB" sz="4500">
                <a:solidFill>
                  <a:schemeClr val="dk1"/>
                </a:solidFill>
                <a:latin typeface="Anton"/>
                <a:ea typeface="Anton"/>
                <a:cs typeface="Anton"/>
                <a:sym typeface="Anton"/>
              </a:rPr>
              <a:t> y  </a:t>
            </a:r>
            <a:r>
              <a:rPr lang="en-GB" sz="4200">
                <a:solidFill>
                  <a:schemeClr val="dk1"/>
                </a:solidFill>
                <a:latin typeface="Anton"/>
                <a:ea typeface="Anton"/>
                <a:cs typeface="Anton"/>
                <a:sym typeface="Anton"/>
              </a:rPr>
              <a:t>||</a:t>
            </a:r>
            <a:endParaRPr sz="4500">
              <a:latin typeface="Anton"/>
              <a:ea typeface="Anton"/>
              <a:cs typeface="Anton"/>
              <a:sym typeface="Anton"/>
            </a:endParaRPr>
          </a:p>
        </p:txBody>
      </p:sp>
      <p:pic>
        <p:nvPicPr>
          <p:cNvPr id="891" name="Google Shape;891;p11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892" name="Google Shape;892;p117"/>
          <p:cNvSpPr txBox="1"/>
          <p:nvPr/>
        </p:nvSpPr>
        <p:spPr>
          <a:xfrm>
            <a:off x="75300" y="2182113"/>
            <a:ext cx="8993400" cy="2256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nsolas"/>
                <a:ea typeface="Consolas"/>
                <a:cs typeface="Consolas"/>
                <a:sym typeface="Consolas"/>
              </a:rPr>
              <a:t>let</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prompt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Ingresar nombre</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latin typeface="Consolas"/>
                <a:ea typeface="Consolas"/>
                <a:cs typeface="Consolas"/>
                <a:sym typeface="Consolas"/>
              </a:rPr>
              <a:t>if</a:t>
            </a:r>
            <a:r>
              <a:rPr lang="en-GB">
                <a:solidFill>
                  <a:srgbClr val="F8F8F2"/>
                </a:solidFill>
                <a:latin typeface="Consolas"/>
                <a:ea typeface="Consolas"/>
                <a:cs typeface="Consolas"/>
                <a:sym typeface="Consolas"/>
              </a:rPr>
              <a:t>((nombreIngresado </a:t>
            </a:r>
            <a:r>
              <a:rPr lang="en-GB">
                <a:solidFill>
                  <a:srgbClr val="FF79C6"/>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FF79C6"/>
                </a:solidFill>
                <a:latin typeface="Consolas"/>
                <a:ea typeface="Consolas"/>
                <a:cs typeface="Consolas"/>
                <a:sym typeface="Consolas"/>
              </a:rPr>
              <a:t>&amp;&amp;</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r>
              <a:rPr lang="en-GB">
                <a:solidFill>
                  <a:srgbClr val="FF79C6"/>
                </a:solidFill>
                <a:latin typeface="Consolas"/>
                <a:ea typeface="Consolas"/>
                <a:cs typeface="Consolas"/>
                <a:sym typeface="Consolas"/>
              </a:rPr>
              <a:t>||</a:t>
            </a:r>
            <a:r>
              <a:rPr lang="en-GB">
                <a:solidFill>
                  <a:srgbClr val="F8F8F2"/>
                </a:solidFill>
                <a:latin typeface="Consolas"/>
                <a:ea typeface="Consolas"/>
                <a:cs typeface="Consolas"/>
                <a:sym typeface="Consolas"/>
              </a:rPr>
              <a:t> (nombreIngresado </a:t>
            </a:r>
            <a:r>
              <a:rPr lang="en-GB">
                <a:solidFill>
                  <a:srgbClr val="FF79C6"/>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alert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Hola Ema</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 </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nsolas"/>
                <a:ea typeface="Consolas"/>
                <a:cs typeface="Consolas"/>
                <a:sym typeface="Consolas"/>
              </a:rPr>
              <a:t>}</a:t>
            </a:r>
            <a:r>
              <a:rPr lang="en-GB">
                <a:solidFill>
                  <a:srgbClr val="FF79C6"/>
                </a:solidFill>
                <a:latin typeface="Consolas"/>
                <a:ea typeface="Consolas"/>
                <a:cs typeface="Consolas"/>
                <a:sym typeface="Consolas"/>
              </a:rPr>
              <a:t>else</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nsolas"/>
                <a:ea typeface="Consolas"/>
                <a:cs typeface="Consolas"/>
                <a:sym typeface="Consolas"/>
              </a:rPr>
              <a:t>    </a:t>
            </a:r>
            <a:r>
              <a:rPr lang="en-GB">
                <a:solidFill>
                  <a:srgbClr val="8BE9FD"/>
                </a:solidFill>
                <a:latin typeface="Consolas"/>
                <a:ea typeface="Consolas"/>
                <a:cs typeface="Consolas"/>
                <a:sym typeface="Consolas"/>
              </a:rPr>
              <a:t>alert</a:t>
            </a:r>
            <a:r>
              <a:rPr lang="en-GB">
                <a:solidFill>
                  <a:srgbClr val="F8F8F2"/>
                </a:solidFill>
                <a:latin typeface="Consolas"/>
                <a:ea typeface="Consolas"/>
                <a:cs typeface="Consolas"/>
                <a:sym typeface="Consolas"/>
              </a:rPr>
              <a:t>(</a:t>
            </a:r>
            <a:r>
              <a:rPr lang="en-GB">
                <a:solidFill>
                  <a:srgbClr val="E9F284"/>
                </a:solidFill>
                <a:latin typeface="Consolas"/>
                <a:ea typeface="Consolas"/>
                <a:cs typeface="Consolas"/>
                <a:sym typeface="Consolas"/>
              </a:rPr>
              <a:t>"</a:t>
            </a:r>
            <a:r>
              <a:rPr lang="en-GB">
                <a:solidFill>
                  <a:srgbClr val="F1FA8C"/>
                </a:solidFill>
                <a:latin typeface="Consolas"/>
                <a:ea typeface="Consolas"/>
                <a:cs typeface="Consolas"/>
                <a:sym typeface="Consolas"/>
              </a:rPr>
              <a:t>Error: Ingresar nombre valido</a:t>
            </a:r>
            <a:r>
              <a:rPr lang="en-GB">
                <a:solidFill>
                  <a:srgbClr val="E9F284"/>
                </a:solidFill>
                <a:latin typeface="Consolas"/>
                <a:ea typeface="Consolas"/>
                <a:cs typeface="Consolas"/>
                <a:sym typeface="Consolas"/>
              </a:rPr>
              <a:t>"</a:t>
            </a: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GB">
                <a:solidFill>
                  <a:srgbClr val="F8F8F2"/>
                </a:solidFill>
                <a:latin typeface="Consolas"/>
                <a:ea typeface="Consolas"/>
                <a:cs typeface="Consolas"/>
                <a:sym typeface="Consolas"/>
              </a:rPr>
              <a:t>}</a:t>
            </a:r>
            <a:endParaRPr>
              <a:solidFill>
                <a:srgbClr val="F8F8F2"/>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a:solidFill>
                <a:srgbClr val="F8F8F2"/>
              </a:solidFill>
              <a:highlight>
                <a:srgbClr val="282A36"/>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a:solidFill>
                <a:srgbClr val="FF79C6"/>
              </a:solidFill>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893" name="Google Shape;893;p117"/>
          <p:cNvSpPr txBox="1"/>
          <p:nvPr/>
        </p:nvSpPr>
        <p:spPr>
          <a:xfrm>
            <a:off x="75300" y="1220125"/>
            <a:ext cx="89934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También es posible combinar || (OR) y &amp;&amp; (AND) para combinar comparaciones cada vez más complejas. </a:t>
            </a:r>
            <a:endParaRPr i="1" sz="2000">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18"/>
          <p:cNvSpPr txBox="1"/>
          <p:nvPr/>
        </p:nvSpPr>
        <p:spPr>
          <a:xfrm>
            <a:off x="0" y="280775"/>
            <a:ext cx="94245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COMBINACIÓN DE OPERADORES </a:t>
            </a:r>
            <a:r>
              <a:rPr lang="en-GB" sz="4600">
                <a:solidFill>
                  <a:schemeClr val="dk1"/>
                </a:solidFill>
                <a:latin typeface="Anton"/>
                <a:ea typeface="Anton"/>
                <a:cs typeface="Anton"/>
                <a:sym typeface="Anton"/>
              </a:rPr>
              <a:t>&amp;&amp;</a:t>
            </a:r>
            <a:r>
              <a:rPr i="1" lang="en-GB" sz="4500">
                <a:latin typeface="Anton"/>
                <a:ea typeface="Anton"/>
                <a:cs typeface="Anton"/>
                <a:sym typeface="Anton"/>
              </a:rPr>
              <a:t> y  </a:t>
            </a:r>
            <a:r>
              <a:rPr lang="en-GB" sz="4200">
                <a:solidFill>
                  <a:schemeClr val="dk1"/>
                </a:solidFill>
                <a:latin typeface="Anton"/>
                <a:ea typeface="Anton"/>
                <a:cs typeface="Anton"/>
                <a:sym typeface="Anton"/>
              </a:rPr>
              <a:t>||</a:t>
            </a:r>
            <a:endParaRPr sz="4200">
              <a:solidFill>
                <a:schemeClr val="dk1"/>
              </a:solidFill>
              <a:latin typeface="Anton"/>
              <a:ea typeface="Anton"/>
              <a:cs typeface="Anton"/>
              <a:sym typeface="Anton"/>
            </a:endParaRPr>
          </a:p>
          <a:p>
            <a:pPr indent="0" lvl="0" marL="0" rtl="0" algn="ctr">
              <a:spcBef>
                <a:spcPts val="0"/>
              </a:spcBef>
              <a:spcAft>
                <a:spcPts val="0"/>
              </a:spcAft>
              <a:buNone/>
            </a:pPr>
            <a:r>
              <a:t/>
            </a:r>
            <a:endParaRPr i="1" sz="4500">
              <a:latin typeface="Anton"/>
              <a:ea typeface="Anton"/>
              <a:cs typeface="Anton"/>
              <a:sym typeface="Anton"/>
            </a:endParaRPr>
          </a:p>
        </p:txBody>
      </p:sp>
      <p:pic>
        <p:nvPicPr>
          <p:cNvPr id="899" name="Google Shape;899;p11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900" name="Google Shape;900;p118"/>
          <p:cNvSpPr txBox="1"/>
          <p:nvPr/>
        </p:nvSpPr>
        <p:spPr>
          <a:xfrm>
            <a:off x="1038900" y="1356020"/>
            <a:ext cx="7066200" cy="223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Ya que las expresiones lógicas son evaluadas de izquierda a derecha, </a:t>
            </a:r>
            <a:r>
              <a:rPr lang="en-GB" sz="2000">
                <a:solidFill>
                  <a:schemeClr val="dk1"/>
                </a:solidFill>
                <a:highlight>
                  <a:srgbClr val="E0FF00"/>
                </a:highlight>
                <a:latin typeface="Helvetica Neue"/>
                <a:ea typeface="Helvetica Neue"/>
                <a:cs typeface="Helvetica Neue"/>
                <a:sym typeface="Helvetica Neue"/>
              </a:rPr>
              <a:t>es necesario agrupar las operaciones para asegurar que se cumplan como uno lo desea</a:t>
            </a:r>
            <a:r>
              <a:rPr lang="en-GB" sz="2000">
                <a:solidFill>
                  <a:schemeClr val="dk1"/>
                </a:solidFill>
                <a:highlight>
                  <a:srgbClr val="FFFFFF"/>
                </a:highlight>
                <a:latin typeface="Helvetica Neue"/>
                <a:ea typeface="Helvetica Neue"/>
                <a:cs typeface="Helvetica Neue"/>
                <a:sym typeface="Helvetica Neue"/>
              </a:rPr>
              <a:t>:</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br>
              <a:rPr lang="en-GB" sz="2000">
                <a:solidFill>
                  <a:schemeClr val="dk1"/>
                </a:solidFill>
                <a:highlight>
                  <a:srgbClr val="FFFFFF"/>
                </a:highlight>
                <a:latin typeface="Helvetica Neue"/>
                <a:ea typeface="Helvetica Neue"/>
                <a:cs typeface="Helvetica Neue"/>
                <a:sym typeface="Helvetica Neue"/>
              </a:rPr>
            </a:br>
            <a:r>
              <a:rPr lang="en-GB" sz="2000">
                <a:solidFill>
                  <a:schemeClr val="dk1"/>
                </a:solidFill>
                <a:highlight>
                  <a:srgbClr val="FFFFFF"/>
                </a:highlight>
                <a:latin typeface="Helvetica Neue"/>
                <a:ea typeface="Helvetica Neue"/>
                <a:cs typeface="Helvetica Neue"/>
                <a:sym typeface="Helvetica Neue"/>
              </a:rPr>
              <a:t>No es lo mismo:</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que:</a:t>
            </a:r>
            <a:endParaRPr sz="2000">
              <a:solidFill>
                <a:schemeClr val="dk1"/>
              </a:solidFill>
              <a:highlight>
                <a:srgbClr val="FFFFFF"/>
              </a:highlight>
              <a:latin typeface="Helvetica Neue"/>
              <a:ea typeface="Helvetica Neue"/>
              <a:cs typeface="Helvetica Neue"/>
              <a:sym typeface="Helvetica Neue"/>
            </a:endParaRPr>
          </a:p>
        </p:txBody>
      </p:sp>
      <p:sp>
        <p:nvSpPr>
          <p:cNvPr id="901" name="Google Shape;901;p118"/>
          <p:cNvSpPr txBox="1"/>
          <p:nvPr/>
        </p:nvSpPr>
        <p:spPr>
          <a:xfrm>
            <a:off x="178825" y="3079600"/>
            <a:ext cx="8965200" cy="1369800"/>
          </a:xfrm>
          <a:prstGeom prst="rect">
            <a:avLst/>
          </a:prstGeom>
          <a:no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a:solidFill>
                  <a:srgbClr val="FF79C6"/>
                </a:solidFill>
                <a:highlight>
                  <a:srgbClr val="000000"/>
                </a:highlight>
                <a:latin typeface="Consolas"/>
                <a:ea typeface="Consolas"/>
                <a:cs typeface="Consolas"/>
                <a:sym typeface="Consolas"/>
              </a:rPr>
              <a:t>if</a:t>
            </a:r>
            <a:r>
              <a:rPr lang="en-GB">
                <a:solidFill>
                  <a:srgbClr val="F8F8F2"/>
                </a:solidFill>
                <a:highlight>
                  <a:srgbClr val="000000"/>
                </a:highlight>
                <a:latin typeface="Consolas"/>
                <a:ea typeface="Consolas"/>
                <a:cs typeface="Consolas"/>
                <a:sym typeface="Consolas"/>
              </a:rPr>
              <a:t>((nombreIngresado </a:t>
            </a:r>
            <a:r>
              <a:rPr lang="en-GB">
                <a:solidFill>
                  <a:srgbClr val="FF79C6"/>
                </a:solidFill>
                <a:highlight>
                  <a:srgbClr val="000000"/>
                </a:highlight>
                <a:latin typeface="Consolas"/>
                <a:ea typeface="Consolas"/>
                <a:cs typeface="Consolas"/>
                <a:sym typeface="Consolas"/>
              </a:rPr>
              <a:t>!=</a:t>
            </a:r>
            <a:r>
              <a:rPr lang="en-GB">
                <a:solidFill>
                  <a:srgbClr val="E9F284"/>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a:t>
            </a:r>
            <a:r>
              <a:rPr lang="en-GB">
                <a:solidFill>
                  <a:srgbClr val="FF79C6"/>
                </a:solidFill>
                <a:highlight>
                  <a:srgbClr val="000000"/>
                </a:highlight>
                <a:latin typeface="Consolas"/>
                <a:ea typeface="Consolas"/>
                <a:cs typeface="Consolas"/>
                <a:sym typeface="Consolas"/>
              </a:rPr>
              <a:t>&amp;&amp;</a:t>
            </a:r>
            <a:r>
              <a:rPr lang="en-GB">
                <a:solidFill>
                  <a:srgbClr val="F8F8F2"/>
                </a:solidFill>
                <a:highlight>
                  <a:srgbClr val="000000"/>
                </a:highlight>
                <a:latin typeface="Consolas"/>
                <a:ea typeface="Consolas"/>
                <a:cs typeface="Consolas"/>
                <a:sym typeface="Consolas"/>
              </a:rPr>
              <a:t> ((nombreIngresado </a:t>
            </a:r>
            <a:r>
              <a:rPr lang="en-GB">
                <a:solidFill>
                  <a:srgbClr val="FF79C6"/>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a:t>
            </a:r>
            <a:r>
              <a:rPr lang="en-GB">
                <a:solidFill>
                  <a:srgbClr val="E9F284"/>
                </a:solidFill>
                <a:highlight>
                  <a:srgbClr val="000000"/>
                </a:highlight>
                <a:latin typeface="Consolas"/>
                <a:ea typeface="Consolas"/>
                <a:cs typeface="Consolas"/>
                <a:sym typeface="Consolas"/>
              </a:rPr>
              <a:t>"</a:t>
            </a:r>
            <a:r>
              <a:rPr lang="en-GB">
                <a:solidFill>
                  <a:srgbClr val="F1FA8C"/>
                </a:solidFill>
                <a:highlight>
                  <a:srgbClr val="000000"/>
                </a:highlight>
                <a:latin typeface="Consolas"/>
                <a:ea typeface="Consolas"/>
                <a:cs typeface="Consolas"/>
                <a:sym typeface="Consolas"/>
              </a:rPr>
              <a:t>EMA</a:t>
            </a:r>
            <a:r>
              <a:rPr lang="en-GB">
                <a:solidFill>
                  <a:srgbClr val="E9F284"/>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a:t>
            </a:r>
            <a:r>
              <a:rPr lang="en-GB">
                <a:solidFill>
                  <a:srgbClr val="FF79C6"/>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(nombreIngresado </a:t>
            </a:r>
            <a:r>
              <a:rPr lang="en-GB">
                <a:solidFill>
                  <a:srgbClr val="FF79C6"/>
                </a:solidFill>
                <a:highlight>
                  <a:srgbClr val="000000"/>
                </a:highlight>
                <a:latin typeface="Consolas"/>
                <a:ea typeface="Consolas"/>
                <a:cs typeface="Consolas"/>
                <a:sym typeface="Consolas"/>
              </a:rPr>
              <a:t>==</a:t>
            </a:r>
            <a:r>
              <a:rPr lang="en-GB">
                <a:solidFill>
                  <a:srgbClr val="E9F284"/>
                </a:solidFill>
                <a:highlight>
                  <a:srgbClr val="000000"/>
                </a:highlight>
                <a:latin typeface="Consolas"/>
                <a:ea typeface="Consolas"/>
                <a:cs typeface="Consolas"/>
                <a:sym typeface="Consolas"/>
              </a:rPr>
              <a:t>"</a:t>
            </a:r>
            <a:r>
              <a:rPr lang="en-GB">
                <a:solidFill>
                  <a:srgbClr val="F1FA8C"/>
                </a:solidFill>
                <a:highlight>
                  <a:srgbClr val="000000"/>
                </a:highlight>
                <a:latin typeface="Consolas"/>
                <a:ea typeface="Consolas"/>
                <a:cs typeface="Consolas"/>
                <a:sym typeface="Consolas"/>
              </a:rPr>
              <a:t>ema</a:t>
            </a:r>
            <a:r>
              <a:rPr lang="en-GB">
                <a:solidFill>
                  <a:srgbClr val="E9F284"/>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a:t>
            </a:r>
            <a:endParaRPr>
              <a:solidFill>
                <a:srgbClr val="F8F8F2"/>
              </a:solidFill>
              <a:highlight>
                <a:srgbClr val="000000"/>
              </a:highlight>
              <a:latin typeface="Consolas"/>
              <a:ea typeface="Consolas"/>
              <a:cs typeface="Consolas"/>
              <a:sym typeface="Consolas"/>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highlight>
                <a:srgbClr val="151515"/>
              </a:highlight>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150">
              <a:solidFill>
                <a:srgbClr val="999999"/>
              </a:solidFill>
              <a:highlight>
                <a:srgbClr val="151515"/>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FF79C6"/>
                </a:solidFill>
                <a:highlight>
                  <a:srgbClr val="000000"/>
                </a:highlight>
                <a:latin typeface="Consolas"/>
                <a:ea typeface="Consolas"/>
                <a:cs typeface="Consolas"/>
                <a:sym typeface="Consolas"/>
              </a:rPr>
              <a:t>if</a:t>
            </a:r>
            <a:r>
              <a:rPr lang="en-GB">
                <a:solidFill>
                  <a:srgbClr val="F8F8F2"/>
                </a:solidFill>
                <a:highlight>
                  <a:srgbClr val="000000"/>
                </a:highlight>
                <a:latin typeface="Consolas"/>
                <a:ea typeface="Consolas"/>
                <a:cs typeface="Consolas"/>
                <a:sym typeface="Consolas"/>
              </a:rPr>
              <a:t>((</a:t>
            </a:r>
            <a:r>
              <a:rPr lang="en-GB">
                <a:solidFill>
                  <a:srgbClr val="F8F8F2"/>
                </a:solidFill>
                <a:highlight>
                  <a:schemeClr val="dk1"/>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nombreIngresado </a:t>
            </a:r>
            <a:r>
              <a:rPr lang="en-GB">
                <a:solidFill>
                  <a:srgbClr val="FF79C6"/>
                </a:solidFill>
                <a:highlight>
                  <a:srgbClr val="000000"/>
                </a:highlight>
                <a:latin typeface="Consolas"/>
                <a:ea typeface="Consolas"/>
                <a:cs typeface="Consolas"/>
                <a:sym typeface="Consolas"/>
              </a:rPr>
              <a:t>!=</a:t>
            </a:r>
            <a:r>
              <a:rPr lang="en-GB">
                <a:solidFill>
                  <a:srgbClr val="E9F284"/>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a:t>
            </a:r>
            <a:r>
              <a:rPr lang="en-GB">
                <a:solidFill>
                  <a:srgbClr val="FF79C6"/>
                </a:solidFill>
                <a:highlight>
                  <a:srgbClr val="000000"/>
                </a:highlight>
                <a:latin typeface="Consolas"/>
                <a:ea typeface="Consolas"/>
                <a:cs typeface="Consolas"/>
                <a:sym typeface="Consolas"/>
              </a:rPr>
              <a:t>&amp;&amp;</a:t>
            </a:r>
            <a:r>
              <a:rPr lang="en-GB">
                <a:solidFill>
                  <a:srgbClr val="F8F8F2"/>
                </a:solidFill>
                <a:highlight>
                  <a:srgbClr val="000000"/>
                </a:highlight>
                <a:latin typeface="Consolas"/>
                <a:ea typeface="Consolas"/>
                <a:cs typeface="Consolas"/>
                <a:sym typeface="Consolas"/>
              </a:rPr>
              <a:t> (nombreIngresado </a:t>
            </a:r>
            <a:r>
              <a:rPr lang="en-GB">
                <a:solidFill>
                  <a:srgbClr val="FF79C6"/>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a:t>
            </a:r>
            <a:r>
              <a:rPr lang="en-GB">
                <a:solidFill>
                  <a:srgbClr val="E9F284"/>
                </a:solidFill>
                <a:highlight>
                  <a:srgbClr val="000000"/>
                </a:highlight>
                <a:latin typeface="Consolas"/>
                <a:ea typeface="Consolas"/>
                <a:cs typeface="Consolas"/>
                <a:sym typeface="Consolas"/>
              </a:rPr>
              <a:t>"</a:t>
            </a:r>
            <a:r>
              <a:rPr lang="en-GB">
                <a:solidFill>
                  <a:srgbClr val="F1FA8C"/>
                </a:solidFill>
                <a:highlight>
                  <a:srgbClr val="000000"/>
                </a:highlight>
                <a:latin typeface="Consolas"/>
                <a:ea typeface="Consolas"/>
                <a:cs typeface="Consolas"/>
                <a:sym typeface="Consolas"/>
              </a:rPr>
              <a:t>EMA</a:t>
            </a:r>
            <a:r>
              <a:rPr lang="en-GB">
                <a:solidFill>
                  <a:srgbClr val="E9F284"/>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a:t>
            </a:r>
            <a:r>
              <a:rPr lang="en-GB">
                <a:solidFill>
                  <a:srgbClr val="FF79C6"/>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 (nombreIngresado </a:t>
            </a:r>
            <a:r>
              <a:rPr lang="en-GB">
                <a:solidFill>
                  <a:srgbClr val="FF79C6"/>
                </a:solidFill>
                <a:highlight>
                  <a:srgbClr val="000000"/>
                </a:highlight>
                <a:latin typeface="Consolas"/>
                <a:ea typeface="Consolas"/>
                <a:cs typeface="Consolas"/>
                <a:sym typeface="Consolas"/>
              </a:rPr>
              <a:t>==</a:t>
            </a:r>
            <a:r>
              <a:rPr lang="en-GB">
                <a:solidFill>
                  <a:srgbClr val="E9F284"/>
                </a:solidFill>
                <a:highlight>
                  <a:srgbClr val="000000"/>
                </a:highlight>
                <a:latin typeface="Consolas"/>
                <a:ea typeface="Consolas"/>
                <a:cs typeface="Consolas"/>
                <a:sym typeface="Consolas"/>
              </a:rPr>
              <a:t>"</a:t>
            </a:r>
            <a:r>
              <a:rPr lang="en-GB">
                <a:solidFill>
                  <a:srgbClr val="F1FA8C"/>
                </a:solidFill>
                <a:highlight>
                  <a:srgbClr val="000000"/>
                </a:highlight>
                <a:latin typeface="Consolas"/>
                <a:ea typeface="Consolas"/>
                <a:cs typeface="Consolas"/>
                <a:sym typeface="Consolas"/>
              </a:rPr>
              <a:t>ema</a:t>
            </a:r>
            <a:r>
              <a:rPr lang="en-GB">
                <a:solidFill>
                  <a:srgbClr val="E9F284"/>
                </a:solidFill>
                <a:highlight>
                  <a:srgbClr val="000000"/>
                </a:highlight>
                <a:latin typeface="Consolas"/>
                <a:ea typeface="Consolas"/>
                <a:cs typeface="Consolas"/>
                <a:sym typeface="Consolas"/>
              </a:rPr>
              <a:t>"</a:t>
            </a:r>
            <a:r>
              <a:rPr lang="en-GB">
                <a:solidFill>
                  <a:srgbClr val="F8F8F2"/>
                </a:solidFill>
                <a:highlight>
                  <a:srgbClr val="000000"/>
                </a:highlight>
                <a:latin typeface="Consolas"/>
                <a:ea typeface="Consolas"/>
                <a:cs typeface="Consolas"/>
                <a:sym typeface="Consolas"/>
              </a:rPr>
              <a:t>)){</a:t>
            </a:r>
            <a:endParaRPr sz="1700">
              <a:solidFill>
                <a:schemeClr val="dk1"/>
              </a:solidFill>
              <a:highlight>
                <a:srgbClr val="000000"/>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905" name="Shape 905"/>
        <p:cNvGrpSpPr/>
        <p:nvPr/>
      </p:nvGrpSpPr>
      <p:grpSpPr>
        <a:xfrm>
          <a:off x="0" y="0"/>
          <a:ext cx="0" cy="0"/>
          <a:chOff x="0" y="0"/>
          <a:chExt cx="0" cy="0"/>
        </a:xfrm>
      </p:grpSpPr>
      <p:sp>
        <p:nvSpPr>
          <p:cNvPr id="906" name="Google Shape;906;p119"/>
          <p:cNvSpPr txBox="1"/>
          <p:nvPr/>
        </p:nvSpPr>
        <p:spPr>
          <a:xfrm>
            <a:off x="1713750" y="2128125"/>
            <a:ext cx="5716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907" name="Google Shape;907;p1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08" name="Google Shape;908;p119"/>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20"/>
          <p:cNvSpPr txBox="1"/>
          <p:nvPr/>
        </p:nvSpPr>
        <p:spPr>
          <a:xfrm>
            <a:off x="453750" y="2520825"/>
            <a:ext cx="8135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UN ALGORITMO CON UN CONDICIONAL</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914" name="Google Shape;914;p120"/>
          <p:cNvSpPr txBox="1"/>
          <p:nvPr/>
        </p:nvSpPr>
        <p:spPr>
          <a:xfrm>
            <a:off x="504450" y="4105600"/>
            <a:ext cx="81351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Helvetica Neue"/>
                <a:ea typeface="Helvetica Neue"/>
                <a:cs typeface="Helvetica Neue"/>
                <a:sym typeface="Helvetica Neue"/>
              </a:rPr>
              <a:t>Crea un algoritmo que solicite al usuario uno o más valores ingresados por prompt(), compare las entradas y, en función de ciertas condiciones, muestre un resultado.</a:t>
            </a:r>
            <a:endParaRPr sz="17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a:ea typeface="Helvetica Neue"/>
              <a:cs typeface="Helvetica Neue"/>
              <a:sym typeface="Helvetica Neue"/>
            </a:endParaRPr>
          </a:p>
        </p:txBody>
      </p:sp>
      <p:pic>
        <p:nvPicPr>
          <p:cNvPr id="915" name="Google Shape;915;p1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16" name="Google Shape;916;p120"/>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917" name="Google Shape;917;p120"/>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2</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graphicFrame>
        <p:nvGraphicFramePr>
          <p:cNvPr id="922" name="Google Shape;922;p121"/>
          <p:cNvGraphicFramePr/>
          <p:nvPr/>
        </p:nvGraphicFramePr>
        <p:xfrm>
          <a:off x="153263" y="200513"/>
          <a:ext cx="3000000" cy="3000000"/>
        </p:xfrm>
        <a:graphic>
          <a:graphicData uri="http://schemas.openxmlformats.org/drawingml/2006/table">
            <a:tbl>
              <a:tblPr>
                <a:noFill/>
                <a:tableStyleId>{8493E641-555B-4523-9632-319812A1FB1E}</a:tableStyleId>
              </a:tblPr>
              <a:tblGrid>
                <a:gridCol w="2945825"/>
                <a:gridCol w="3822275"/>
                <a:gridCol w="2069375"/>
              </a:tblGrid>
              <a:tr h="6720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CON UN CONDICIONAL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15022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a:t>
                      </a:r>
                      <a:r>
                        <a:rPr b="1" lang="en-GB" sz="1600">
                          <a:latin typeface="Helvetica Neue"/>
                          <a:ea typeface="Helvetica Neue"/>
                          <a:cs typeface="Helvetica Neue"/>
                          <a:sym typeface="Helvetica Neue"/>
                        </a:rPr>
                        <a:t> </a:t>
                      </a:r>
                      <a:r>
                        <a:rPr lang="en-GB">
                          <a:latin typeface="Helvetica Neue"/>
                          <a:ea typeface="Helvetica Neue"/>
                          <a:cs typeface="Helvetica Neue"/>
                          <a:sym typeface="Helvetica Neue"/>
                        </a:rPr>
                        <a:t>Página HTML y </a:t>
                      </a:r>
                      <a:r>
                        <a:rPr lang="en-GB" u="none" cap="none" strike="noStrike">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código fuente en JavaScript. Debe identificar el apellido del alumno/a en el nombre de archivo comprimido por </a:t>
                      </a:r>
                      <a:r>
                        <a:rPr lang="en-GB">
                          <a:solidFill>
                            <a:schemeClr val="dk1"/>
                          </a:solidFill>
                          <a:highlight>
                            <a:srgbClr val="A6FFCA"/>
                          </a:highlight>
                          <a:latin typeface="Helvetica Neue"/>
                          <a:ea typeface="Helvetica Neue"/>
                          <a:cs typeface="Helvetica Neue"/>
                          <a:sym typeface="Helvetica Neue"/>
                        </a:rPr>
                        <a:t>“claseApellido”</a:t>
                      </a:r>
                      <a:r>
                        <a:rPr lang="en-GB">
                          <a:solidFill>
                            <a:schemeClr val="dk1"/>
                          </a:solidFill>
                          <a:latin typeface="Helvetica Neue"/>
                          <a:ea typeface="Helvetica Neue"/>
                          <a:cs typeface="Helvetica Neue"/>
                          <a:sym typeface="Helvetica Neue"/>
                        </a:rPr>
                        <a:t>. </a:t>
                      </a:r>
                      <a:endParaRPr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a:latin typeface="Helvetica Neue"/>
                          <a:ea typeface="Helvetica Neue"/>
                          <a:cs typeface="Helvetica Neue"/>
                          <a:sym typeface="Helvetica Neue"/>
                        </a:rPr>
                        <a:t>Tener en cuenta que los valores obtenidos por prompt() son string, si se busca operar con números hay que parsearlos antes y si van a usar cadenas recordar tener cuidado con mayúsculas y minúsculas en las comparaciones de igualdad. (Ej. “Hola” y “HOLA” no son iguales)</a:t>
                      </a:r>
                      <a:endParaRPr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2517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Crea un algoritmo que solicite al usuario uno o más valores ingresados por prompt(), compare las entradas y, en función de ciertas condiciones, muestre por consola o alert() el resultado según los valores ingresados y las condiciones cumplidas.</a:t>
                      </a:r>
                      <a:endParaRPr b="1" sz="13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457200" rtl="0" algn="l">
                        <a:spcBef>
                          <a:spcPts val="0"/>
                        </a:spcBef>
                        <a:spcAft>
                          <a:spcPts val="0"/>
                        </a:spcAft>
                        <a:buClr>
                          <a:schemeClr val="dk1"/>
                        </a:buClr>
                        <a:buSzPts val="1600"/>
                        <a:buFont typeface="Arial"/>
                        <a:buNone/>
                      </a:pPr>
                      <a:r>
                        <a:rPr lang="en-GB">
                          <a:solidFill>
                            <a:schemeClr val="dk1"/>
                          </a:solidFill>
                          <a:latin typeface="Helvetica Neue"/>
                          <a:ea typeface="Helvetica Neue"/>
                          <a:cs typeface="Helvetica Neue"/>
                          <a:sym typeface="Helvetica Neue"/>
                        </a:rPr>
                        <a:t>Archivo HTML y Archivo JS, referenciado en el HTML por etiqueta &lt;script src="js/miarchivo.js"&gt;&lt;/script&gt;, que incluya la definición de un algoritmo en JavaScript que emplee instrucciones condicionales.</a:t>
                      </a:r>
                      <a:endParaRPr>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t>&gt;&gt;Ejemplo:</a:t>
                      </a:r>
                      <a:endParaRPr b="1" u="none" cap="none" strike="noStrike"/>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Pedir número mediante prompt y si es mayor a 1000 mostrar un alert.</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Pedir un texto mediante prompt, y si es igual a "Hola" mostrar un alerta por consola.</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Pedir un número por prompt y evaluar si está entre 10 y 50. En caso positivo mostrar un alert.</a:t>
                      </a:r>
                      <a:endParaRPr>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923" name="Google Shape;923;p1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24" name="Google Shape;924;p121"/>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8" name="Shape 928"/>
        <p:cNvGrpSpPr/>
        <p:nvPr/>
      </p:nvGrpSpPr>
      <p:grpSpPr>
        <a:xfrm>
          <a:off x="0" y="0"/>
          <a:ext cx="0" cy="0"/>
          <a:chOff x="0" y="0"/>
          <a:chExt cx="0" cy="0"/>
        </a:xfrm>
      </p:grpSpPr>
      <p:sp>
        <p:nvSpPr>
          <p:cNvPr id="929" name="Google Shape;929;p12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930" name="Google Shape;930;p12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4" name="Shape 934"/>
        <p:cNvGrpSpPr/>
        <p:nvPr/>
      </p:nvGrpSpPr>
      <p:grpSpPr>
        <a:xfrm>
          <a:off x="0" y="0"/>
          <a:ext cx="0" cy="0"/>
          <a:chOff x="0" y="0"/>
          <a:chExt cx="0" cy="0"/>
        </a:xfrm>
      </p:grpSpPr>
      <p:pic>
        <p:nvPicPr>
          <p:cNvPr id="935" name="Google Shape;935;p123"/>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936" name="Google Shape;936;p123"/>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a:ea typeface="Helvetica Neue"/>
                <a:cs typeface="Helvetica Neue"/>
                <a:sym typeface="Helvetica Neue"/>
              </a:rPr>
              <a:t>¿Te gustaría comprobar tus conocimientos de la clase?</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Te compartimos a través del chat de zoom</a:t>
            </a:r>
            <a:endParaRPr b="0" i="0" sz="1600" u="sng"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 el enlace a un breve quiz de tarea.</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a:ea typeface="Helvetica Neue"/>
                <a:cs typeface="Helvetica Neue"/>
                <a:sym typeface="Helvetica Neue"/>
              </a:rPr>
              <a:t>Para el profesor:</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Acceder a la carpeta “Quizzes” de la camada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Ingresar al formulario de la clase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 Pulsar el botón “Invitar”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Copiar el enlace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Compartir el enlace a los alumnos a través del chat</a:t>
            </a:r>
            <a:endParaRPr b="0" i="1" sz="1200" u="none" cap="none" strike="noStrike">
              <a:solidFill>
                <a:schemeClr val="accent6"/>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a:ea typeface="Helvetica Neue"/>
              <a:cs typeface="Helvetica Neue"/>
              <a:sym typeface="Helvetica Neue"/>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24"/>
          <p:cNvSpPr txBox="1"/>
          <p:nvPr/>
        </p:nvSpPr>
        <p:spPr>
          <a:xfrm>
            <a:off x="458100" y="1074800"/>
            <a:ext cx="8150100" cy="4068000"/>
          </a:xfrm>
          <a:prstGeom prst="rect">
            <a:avLst/>
          </a:prstGeom>
          <a:noFill/>
          <a:ln>
            <a:noFill/>
          </a:ln>
        </p:spPr>
        <p:txBody>
          <a:bodyPr anchorCtr="0" anchor="ctr" bIns="91425" lIns="91425" spcFirstLastPara="1" rIns="91425" wrap="square" tIns="91425">
            <a:noAutofit/>
          </a:bodyPr>
          <a:lstStyle/>
          <a:p>
            <a:pPr indent="1099" lvl="0" marL="1890000" rtl="0" algn="l">
              <a:lnSpc>
                <a:spcPct val="115000"/>
              </a:lnSpc>
              <a:spcBef>
                <a:spcPts val="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Conversión de tipos de datos, operadores y sentencias condicionales | </a:t>
            </a:r>
            <a:br>
              <a:rPr lang="en-GB">
                <a:solidFill>
                  <a:schemeClr val="dk1"/>
                </a:solidFill>
                <a:latin typeface="Helvetica Neue"/>
                <a:ea typeface="Helvetica Neue"/>
                <a:cs typeface="Helvetica Neue"/>
                <a:sym typeface="Helvetica Neue"/>
              </a:rPr>
            </a:br>
            <a:r>
              <a:rPr b="1" i="1" lang="en-GB">
                <a:solidFill>
                  <a:schemeClr val="dk1"/>
                </a:solidFill>
                <a:latin typeface="Helvetica Neue"/>
                <a:ea typeface="Helvetica Neue"/>
                <a:cs typeface="Helvetica Neue"/>
                <a:sym typeface="Helvetica Neue"/>
              </a:rPr>
              <a:t>	</a:t>
            </a:r>
            <a:r>
              <a:rPr b="1" i="1" lang="en-GB" u="sng">
                <a:solidFill>
                  <a:schemeClr val="hlink"/>
                </a:solidFill>
                <a:latin typeface="Helvetica Neue"/>
                <a:ea typeface="Helvetica Neue"/>
                <a:cs typeface="Helvetica Neue"/>
                <a:sym typeface="Helvetica Neue"/>
                <a:hlinkClick r:id="rId3"/>
              </a:rPr>
              <a:t>Los apuntes de Majo (Página 9 a 16).</a:t>
            </a:r>
            <a:endParaRPr>
              <a:solidFill>
                <a:schemeClr val="dk1"/>
              </a:solidFill>
              <a:latin typeface="Helvetica Neue"/>
              <a:ea typeface="Helvetica Neue"/>
              <a:cs typeface="Helvetica Neue"/>
              <a:sym typeface="Helvetica Neue"/>
            </a:endParaRPr>
          </a:p>
          <a:p>
            <a:pPr indent="1099" lvl="0" marL="1890000" rtl="0" algn="l">
              <a:lnSpc>
                <a:spcPct val="100000"/>
              </a:lnSpc>
              <a:spcBef>
                <a:spcPts val="100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Operadores y condicionales | </a:t>
            </a:r>
            <a:br>
              <a:rPr lang="en-GB">
                <a:solidFill>
                  <a:schemeClr val="dk1"/>
                </a:solidFill>
                <a:latin typeface="Helvetica Neue"/>
                <a:ea typeface="Helvetica Neue"/>
                <a:cs typeface="Helvetica Neue"/>
                <a:sym typeface="Helvetica Neue"/>
              </a:rPr>
            </a:br>
            <a:r>
              <a:rPr lang="en-GB">
                <a:solidFill>
                  <a:schemeClr val="dk1"/>
                </a:solidFill>
                <a:latin typeface="Helvetica Neue"/>
                <a:ea typeface="Helvetica Neue"/>
                <a:cs typeface="Helvetica Neue"/>
                <a:sym typeface="Helvetica Neue"/>
              </a:rPr>
              <a:t>	</a:t>
            </a:r>
            <a:r>
              <a:rPr b="1" i="1" lang="en-GB" u="sng">
                <a:solidFill>
                  <a:schemeClr val="hlink"/>
                </a:solidFill>
                <a:latin typeface="Helvetica Neue"/>
                <a:ea typeface="Helvetica Neue"/>
                <a:cs typeface="Helvetica Neue"/>
                <a:sym typeface="Helvetica Neue"/>
                <a:hlinkClick r:id="rId4"/>
              </a:rPr>
              <a:t>Te lo explico con gatitos Operadores.</a:t>
            </a:r>
            <a:endParaRPr>
              <a:solidFill>
                <a:schemeClr val="dk1"/>
              </a:solidFill>
              <a:latin typeface="Helvetica Neue"/>
              <a:ea typeface="Helvetica Neue"/>
              <a:cs typeface="Helvetica Neue"/>
              <a:sym typeface="Helvetica Neue"/>
            </a:endParaRPr>
          </a:p>
          <a:p>
            <a:pPr indent="457200" lvl="0" marL="1828800" rtl="0" algn="l">
              <a:lnSpc>
                <a:spcPct val="100000"/>
              </a:lnSpc>
              <a:spcBef>
                <a:spcPts val="1000"/>
              </a:spcBef>
              <a:spcAft>
                <a:spcPts val="0"/>
              </a:spcAft>
              <a:buNone/>
            </a:pPr>
            <a:r>
              <a:rPr b="1" i="1" lang="en-GB" u="sng">
                <a:solidFill>
                  <a:schemeClr val="accent5"/>
                </a:solidFill>
                <a:latin typeface="Helvetica Neue"/>
                <a:ea typeface="Helvetica Neue"/>
                <a:cs typeface="Helvetica Neue"/>
                <a:sym typeface="Helvetica Neue"/>
                <a:hlinkClick r:id="rId5">
                  <a:extLst>
                    <a:ext uri="{A12FA001-AC4F-418D-AE19-62706E023703}">
                      <ahyp:hlinkClr val="tx"/>
                    </a:ext>
                  </a:extLst>
                </a:hlinkClick>
              </a:rPr>
              <a:t>Te lo explico con gatitos Operadores Lógicos.</a:t>
            </a:r>
            <a:endParaRPr>
              <a:solidFill>
                <a:schemeClr val="dk1"/>
              </a:solidFill>
              <a:latin typeface="Helvetica Neue"/>
              <a:ea typeface="Helvetica Neue"/>
              <a:cs typeface="Helvetica Neue"/>
              <a:sym typeface="Helvetica Neue"/>
            </a:endParaRPr>
          </a:p>
          <a:p>
            <a:pPr indent="457200" lvl="0" marL="1828800" rtl="0" algn="l">
              <a:lnSpc>
                <a:spcPct val="100000"/>
              </a:lnSpc>
              <a:spcBef>
                <a:spcPts val="1000"/>
              </a:spcBef>
              <a:spcAft>
                <a:spcPts val="0"/>
              </a:spcAft>
              <a:buNone/>
            </a:pPr>
            <a:r>
              <a:rPr b="1" i="1" lang="en-GB" u="sng">
                <a:solidFill>
                  <a:schemeClr val="hlink"/>
                </a:solidFill>
                <a:latin typeface="Helvetica Neue"/>
                <a:ea typeface="Helvetica Neue"/>
                <a:cs typeface="Helvetica Neue"/>
                <a:sym typeface="Helvetica Neue"/>
                <a:hlinkClick r:id="rId6"/>
              </a:rPr>
              <a:t>Te lo explico con gatitos Condicionales.</a:t>
            </a:r>
            <a:endParaRPr>
              <a:solidFill>
                <a:schemeClr val="dk1"/>
              </a:solidFill>
              <a:latin typeface="Helvetica Neue"/>
              <a:ea typeface="Helvetica Neue"/>
              <a:cs typeface="Helvetica Neue"/>
              <a:sym typeface="Helvetica Neue"/>
            </a:endParaRPr>
          </a:p>
          <a:p>
            <a:pPr indent="1099" lvl="0" marL="1890000" rtl="0" algn="l">
              <a:lnSpc>
                <a:spcPct val="115000"/>
              </a:lnSpc>
              <a:spcBef>
                <a:spcPts val="100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Práctica interactiva sobre operaciones con JavaScript | </a:t>
            </a:r>
            <a:br>
              <a:rPr lang="en-GB">
                <a:solidFill>
                  <a:schemeClr val="dk1"/>
                </a:solidFill>
                <a:latin typeface="Helvetica Neue"/>
                <a:ea typeface="Helvetica Neue"/>
                <a:cs typeface="Helvetica Neue"/>
                <a:sym typeface="Helvetica Neue"/>
              </a:rPr>
            </a:br>
            <a:r>
              <a:rPr lang="en-GB">
                <a:solidFill>
                  <a:schemeClr val="dk1"/>
                </a:solidFill>
                <a:latin typeface="Helvetica Neue"/>
                <a:ea typeface="Helvetica Neue"/>
                <a:cs typeface="Helvetica Neue"/>
                <a:sym typeface="Helvetica Neue"/>
              </a:rPr>
              <a:t>	</a:t>
            </a:r>
            <a:r>
              <a:rPr b="1" i="1" lang="en-GB" u="sng">
                <a:solidFill>
                  <a:schemeClr val="hlink"/>
                </a:solidFill>
                <a:latin typeface="Helvetica Neue"/>
                <a:ea typeface="Helvetica Neue"/>
                <a:cs typeface="Helvetica Neue"/>
                <a:sym typeface="Helvetica Neue"/>
                <a:hlinkClick r:id="rId7"/>
              </a:rPr>
              <a:t>Silent teacher.</a:t>
            </a:r>
            <a:endParaRPr>
              <a:solidFill>
                <a:schemeClr val="dk1"/>
              </a:solidFill>
              <a:latin typeface="Helvetica Neue"/>
              <a:ea typeface="Helvetica Neue"/>
              <a:cs typeface="Helvetica Neue"/>
              <a:sym typeface="Helvetica Neue"/>
            </a:endParaRPr>
          </a:p>
          <a:p>
            <a:pPr indent="1099" lvl="0" marL="1890000" marR="0" rtl="0" algn="l">
              <a:lnSpc>
                <a:spcPct val="115000"/>
              </a:lnSpc>
              <a:spcBef>
                <a:spcPts val="100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Documentación | </a:t>
            </a:r>
            <a:br>
              <a:rPr lang="en-GB">
                <a:solidFill>
                  <a:schemeClr val="dk1"/>
                </a:solidFill>
                <a:latin typeface="Helvetica Neue"/>
                <a:ea typeface="Helvetica Neue"/>
                <a:cs typeface="Helvetica Neue"/>
                <a:sym typeface="Helvetica Neue"/>
              </a:rPr>
            </a:br>
            <a:r>
              <a:rPr lang="en-GB">
                <a:solidFill>
                  <a:schemeClr val="dk1"/>
                </a:solidFill>
                <a:latin typeface="Helvetica Neue"/>
                <a:ea typeface="Helvetica Neue"/>
                <a:cs typeface="Helvetica Neue"/>
                <a:sym typeface="Helvetica Neue"/>
              </a:rPr>
              <a:t>	</a:t>
            </a:r>
            <a:r>
              <a:rPr b="1" i="1" lang="en-GB" u="sng">
                <a:solidFill>
                  <a:schemeClr val="hlink"/>
                </a:solidFill>
                <a:latin typeface="Helvetica Neue"/>
                <a:ea typeface="Helvetica Neue"/>
                <a:cs typeface="Helvetica Neue"/>
                <a:sym typeface="Helvetica Neue"/>
                <a:hlinkClick r:id="rId8"/>
              </a:rPr>
              <a:t>Documentación IF ELSE</a:t>
            </a:r>
            <a:r>
              <a:rPr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457200" lvl="0" marL="1828800" rtl="0" algn="l">
              <a:lnSpc>
                <a:spcPct val="115000"/>
              </a:lnSpc>
              <a:spcBef>
                <a:spcPts val="1000"/>
              </a:spcBef>
              <a:spcAft>
                <a:spcPts val="0"/>
              </a:spcAft>
              <a:buNone/>
            </a:pPr>
            <a:r>
              <a:rPr b="1" i="1" lang="en-GB" u="sng">
                <a:solidFill>
                  <a:schemeClr val="hlink"/>
                </a:solidFill>
                <a:latin typeface="Helvetica Neue"/>
                <a:ea typeface="Helvetica Neue"/>
                <a:cs typeface="Helvetica Neue"/>
                <a:sym typeface="Helvetica Neue"/>
                <a:hlinkClick r:id="rId9"/>
              </a:rPr>
              <a:t>Documentación SWITCH</a:t>
            </a:r>
            <a:r>
              <a:rPr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800">
              <a:solidFill>
                <a:schemeClr val="dk1"/>
              </a:solidFill>
              <a:latin typeface="Helvetica Neue"/>
              <a:ea typeface="Helvetica Neue"/>
              <a:cs typeface="Helvetica Neue"/>
              <a:sym typeface="Helvetica Neue"/>
            </a:endParaRPr>
          </a:p>
        </p:txBody>
      </p:sp>
      <p:pic>
        <p:nvPicPr>
          <p:cNvPr id="942" name="Google Shape;942;p124"/>
          <p:cNvPicPr preferRelativeResize="0"/>
          <p:nvPr/>
        </p:nvPicPr>
        <p:blipFill>
          <a:blip r:embed="rId10">
            <a:alphaModFix/>
          </a:blip>
          <a:stretch>
            <a:fillRect/>
          </a:stretch>
        </p:blipFill>
        <p:spPr>
          <a:xfrm>
            <a:off x="7567925" y="4659625"/>
            <a:ext cx="1186526" cy="330675"/>
          </a:xfrm>
          <a:prstGeom prst="rect">
            <a:avLst/>
          </a:prstGeom>
          <a:noFill/>
          <a:ln>
            <a:noFill/>
          </a:ln>
        </p:spPr>
      </p:pic>
      <p:pic>
        <p:nvPicPr>
          <p:cNvPr id="943" name="Google Shape;943;p124"/>
          <p:cNvPicPr preferRelativeResize="0"/>
          <p:nvPr/>
        </p:nvPicPr>
        <p:blipFill rotWithShape="1">
          <a:blip r:embed="rId11">
            <a:alphaModFix/>
          </a:blip>
          <a:srcRect b="0" l="0" r="0" t="0"/>
          <a:stretch/>
        </p:blipFill>
        <p:spPr>
          <a:xfrm>
            <a:off x="7411525" y="127700"/>
            <a:ext cx="1634174" cy="639850"/>
          </a:xfrm>
          <a:prstGeom prst="rect">
            <a:avLst/>
          </a:prstGeom>
          <a:noFill/>
          <a:ln>
            <a:noFill/>
          </a:ln>
        </p:spPr>
      </p:pic>
      <p:sp>
        <p:nvSpPr>
          <p:cNvPr id="944" name="Google Shape;944;p124"/>
          <p:cNvSpPr/>
          <p:nvPr/>
        </p:nvSpPr>
        <p:spPr>
          <a:xfrm>
            <a:off x="1145200" y="1355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24"/>
          <p:cNvSpPr txBox="1"/>
          <p:nvPr/>
        </p:nvSpPr>
        <p:spPr>
          <a:xfrm>
            <a:off x="2424750" y="127700"/>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946" name="Google Shape;946;p124"/>
          <p:cNvPicPr preferRelativeResize="0"/>
          <p:nvPr/>
        </p:nvPicPr>
        <p:blipFill>
          <a:blip r:embed="rId12">
            <a:alphaModFix/>
          </a:blip>
          <a:stretch>
            <a:fillRect/>
          </a:stretch>
        </p:blipFill>
        <p:spPr>
          <a:xfrm>
            <a:off x="1408034" y="364840"/>
            <a:ext cx="545131" cy="545131"/>
          </a:xfrm>
          <a:prstGeom prst="rect">
            <a:avLst/>
          </a:prstGeom>
          <a:noFill/>
          <a:ln>
            <a:noFill/>
          </a:ln>
        </p:spPr>
      </p:pic>
      <p:sp>
        <p:nvSpPr>
          <p:cNvPr id="947" name="Google Shape;947;p124"/>
          <p:cNvSpPr txBox="1"/>
          <p:nvPr/>
        </p:nvSpPr>
        <p:spPr>
          <a:xfrm>
            <a:off x="7303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a:ea typeface="Helvetica Neue"/>
                <a:cs typeface="Helvetica Neue"/>
                <a:sym typeface="Helvetica Neue"/>
              </a:rPr>
              <a:t>Disponible en </a:t>
            </a:r>
            <a:r>
              <a:rPr lang="en-GB" u="sng">
                <a:solidFill>
                  <a:schemeClr val="hlink"/>
                </a:solidFill>
                <a:highlight>
                  <a:schemeClr val="lt1"/>
                </a:highlight>
                <a:latin typeface="Helvetica Neue"/>
                <a:ea typeface="Helvetica Neue"/>
                <a:cs typeface="Helvetica Neue"/>
                <a:sym typeface="Helvetica Neue"/>
                <a:hlinkClick r:id="rId13"/>
              </a:rPr>
              <a:t>nuestro repositorio</a:t>
            </a:r>
            <a:r>
              <a:rPr lang="en-GB">
                <a:solidFill>
                  <a:schemeClr val="dk1"/>
                </a:solidFill>
                <a:highlight>
                  <a:schemeClr val="lt1"/>
                </a:highlight>
                <a:latin typeface="Helvetica Neue"/>
                <a:ea typeface="Helvetica Neue"/>
                <a:cs typeface="Helvetica Neue"/>
                <a:sym typeface="Helvetica Neue"/>
              </a:rPr>
              <a:t>.</a:t>
            </a:r>
            <a:endParaRPr>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1" name="Shape 951"/>
        <p:cNvGrpSpPr/>
        <p:nvPr/>
      </p:nvGrpSpPr>
      <p:grpSpPr>
        <a:xfrm>
          <a:off x="0" y="0"/>
          <a:ext cx="0" cy="0"/>
          <a:chOff x="0" y="0"/>
          <a:chExt cx="0" cy="0"/>
        </a:xfrm>
      </p:grpSpPr>
      <p:sp>
        <p:nvSpPr>
          <p:cNvPr id="952" name="Google Shape;952;p12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953" name="Google Shape;953;p125"/>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a:ea typeface="Helvetica Neue"/>
                <a:cs typeface="Helvetica Neue"/>
                <a:sym typeface="Helvetica Neue"/>
              </a:rPr>
              <a:t>Resumen de lo visto en clase hoy: </a:t>
            </a:r>
            <a:endParaRPr b="0" i="0" sz="2200" u="none" cap="none" strike="noStrike">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Operador if, else y sus variantes.</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Variables boolean.</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Operaciones lógicas: AND, OR y combinaciones.</a:t>
            </a:r>
            <a:endParaRPr b="0" i="0" sz="2200" u="none" cap="none" strike="noStrike">
              <a:solidFill>
                <a:srgbClr val="E0FF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