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2"/>
  </p:notesMasterIdLst>
  <p:handoutMasterIdLst>
    <p:handoutMasterId r:id="rId13"/>
  </p:handoutMasterIdLst>
  <p:sldIdLst>
    <p:sldId id="507" r:id="rId2"/>
    <p:sldId id="578" r:id="rId3"/>
    <p:sldId id="579" r:id="rId4"/>
    <p:sldId id="585" r:id="rId5"/>
    <p:sldId id="589" r:id="rId6"/>
    <p:sldId id="587" r:id="rId7"/>
    <p:sldId id="590" r:id="rId8"/>
    <p:sldId id="591" r:id="rId9"/>
    <p:sldId id="592" r:id="rId10"/>
    <p:sldId id="588" r:id="rId1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469"/>
    <a:srgbClr val="5382A1"/>
    <a:srgbClr val="00B050"/>
    <a:srgbClr val="FFB500"/>
    <a:srgbClr val="7A7A7A"/>
    <a:srgbClr val="B3B3B3"/>
    <a:srgbClr val="F3F3F3"/>
    <a:srgbClr val="FF1414"/>
    <a:srgbClr val="8BAAC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2" autoAdjust="0"/>
    <p:restoredTop sz="96124" autoAdjust="0"/>
  </p:normalViewPr>
  <p:slideViewPr>
    <p:cSldViewPr snapToGrid="0">
      <p:cViewPr>
        <p:scale>
          <a:sx n="156" d="100"/>
          <a:sy n="156" d="100"/>
        </p:scale>
        <p:origin x="-192" y="352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9" d="100"/>
        <a:sy n="119" d="100"/>
      </p:scale>
      <p:origin x="0" y="672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pPr/>
              <a:t>17.12.13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pPr/>
              <a:t>17.12.13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0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7082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2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8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21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52" y="4832520"/>
            <a:ext cx="919344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wmf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chemeClr val="tx1"/>
                  </a:solidFill>
                </a:rPr>
                <a:t>Copyright</a:t>
              </a:r>
              <a:r>
                <a:rPr lang="en-US" sz="600" baseline="0" dirty="0" smtClean="0">
                  <a:solidFill>
                    <a:schemeClr val="tx1"/>
                  </a:solidFill>
                </a:rPr>
                <a:t> </a:t>
              </a:r>
              <a:r>
                <a:rPr lang="en-US" sz="600" dirty="0" smtClean="0">
                  <a:solidFill>
                    <a:schemeClr val="tx1"/>
                  </a:solidFill>
                </a:rPr>
                <a:t>©</a:t>
              </a:r>
              <a:r>
                <a:rPr lang="en-US" sz="600" baseline="0" dirty="0" smtClean="0">
                  <a:solidFill>
                    <a:schemeClr val="tx1"/>
                  </a:solidFill>
                </a:rPr>
                <a:t> 2012, Oracle and/or its affiliates. All rights reserved.</a:t>
              </a:r>
              <a:endParaRPr 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chemeClr val="tx1"/>
                </a:solidFill>
              </a:rPr>
              <a:pPr algn="r"/>
              <a:t>‹#›</a:t>
            </a:fld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7" descr="O_signature_clr_rgb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309" y="4787959"/>
            <a:ext cx="1110327" cy="34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48" r:id="rId2"/>
    <p:sldLayoutId id="2147483740" r:id="rId3"/>
    <p:sldLayoutId id="2147483741" r:id="rId4"/>
    <p:sldLayoutId id="2147483747" r:id="rId5"/>
    <p:sldLayoutId id="2147483733" r:id="rId6"/>
    <p:sldLayoutId id="2147483744" r:id="rId7"/>
    <p:sldLayoutId id="2147483694" r:id="rId8"/>
    <p:sldLayoutId id="2147483695" r:id="rId9"/>
    <p:sldLayoutId id="2147483701" r:id="rId10"/>
    <p:sldLayoutId id="2147483719" r:id="rId11"/>
    <p:sldLayoutId id="2147483700" r:id="rId12"/>
    <p:sldLayoutId id="2147483746" r:id="rId13"/>
    <p:sldLayoutId id="2147483745" r:id="rId14"/>
    <p:sldLayoutId id="2147483685" r:id="rId15"/>
    <p:sldLayoutId id="214748368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</a:t>
            </a:r>
            <a:br>
              <a:rPr lang="en-US" dirty="0" smtClean="0"/>
            </a:br>
            <a:r>
              <a:rPr lang="en-US" dirty="0" smtClean="0"/>
              <a:t>news and highlights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Martin Mareš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O_signature_wht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25" y="4055396"/>
            <a:ext cx="1050909" cy="324030"/>
          </a:xfrm>
          <a:prstGeom prst="rect">
            <a:avLst/>
          </a:prstGeom>
        </p:spPr>
      </p:pic>
      <p:pic>
        <p:nvPicPr>
          <p:cNvPr id="3" name="Picture Placeholder 2" descr="JavaOne-Title_-16x9.jpg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" b="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648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Díky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pozornost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O_signature_wht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25" y="4055396"/>
            <a:ext cx="1050909" cy="324030"/>
          </a:xfrm>
          <a:prstGeom prst="rect">
            <a:avLst/>
          </a:prstGeom>
        </p:spPr>
      </p:pic>
      <p:pic>
        <p:nvPicPr>
          <p:cNvPr id="3" name="Picture Placeholder 2" descr="JavaOne-Title_-16x9.jpg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" b="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791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4346" y="1201839"/>
            <a:ext cx="6400801" cy="29298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ヒラギノ角ゴ Pro W3"/>
                <a:cs typeface="ヒラギノ角ゴ Pro W3"/>
              </a:rPr>
              <a:t>The following is intended to outline our general product direction. </a:t>
            </a: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intended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for </a:t>
            </a:r>
            <a:r>
              <a:rPr lang="en-US" dirty="0">
                <a:ea typeface="ヒラギノ角ゴ Pro W3"/>
                <a:cs typeface="ヒラギノ角ゴ Pro W3"/>
              </a:rPr>
              <a:t>information purposes only, and may not be incorporated into any contract.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not a commitment to deliver any material, code, </a:t>
            </a:r>
            <a:r>
              <a:rPr lang="en-US" dirty="0" smtClean="0">
                <a:ea typeface="ヒラギノ角ゴ Pro W3"/>
                <a:cs typeface="ヒラギノ角ゴ Pro W3"/>
              </a:rPr>
              <a:t>or </a:t>
            </a:r>
            <a:r>
              <a:rPr lang="en-US" dirty="0">
                <a:ea typeface="ヒラギノ角ゴ Pro W3"/>
                <a:cs typeface="ヒラギノ角ゴ Pro W3"/>
              </a:rPr>
              <a:t>functionality, and should not be relied upon in making purchasing decisions. The development, release, and timing of any features or functionality described for Oracle</a:t>
            </a:r>
            <a:r>
              <a:rPr lang="ja-JP" altLang="en-US" dirty="0">
                <a:ea typeface="ヒラギノ角ゴ Pro W3"/>
                <a:cs typeface="ヒラギノ角ゴ Pro W3"/>
              </a:rPr>
              <a:t>’</a:t>
            </a:r>
            <a:r>
              <a:rPr lang="en-US" altLang="ja-JP" dirty="0">
                <a:ea typeface="ヒラギノ角ゴ Pro W3"/>
                <a:cs typeface="ヒラギノ角ゴ Pro W3"/>
              </a:rPr>
              <a:t>s products remains at the sole discretion of Oracle.</a:t>
            </a:r>
            <a:endParaRPr lang="en-US" dirty="0">
              <a:ea typeface="ヒラギノ角ゴ Pro W3"/>
              <a:cs typeface="ヒラギノ角ゴ Pro W3"/>
            </a:endParaRPr>
          </a:p>
          <a:p>
            <a:pPr marL="0" indent="0">
              <a:buNone/>
            </a:pPr>
            <a:endParaRPr lang="en-US" dirty="0"/>
          </a:p>
          <a:p>
            <a:pPr marL="6032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7 - Themes</a:t>
            </a:r>
            <a:endParaRPr lang="en-US" dirty="0"/>
          </a:p>
        </p:txBody>
      </p:sp>
      <p:grpSp>
        <p:nvGrpSpPr>
          <p:cNvPr id="6" name="Group 8"/>
          <p:cNvGrpSpPr/>
          <p:nvPr/>
        </p:nvGrpSpPr>
        <p:grpSpPr>
          <a:xfrm>
            <a:off x="1034031" y="1300598"/>
            <a:ext cx="7175108" cy="1982708"/>
            <a:chOff x="1005809" y="1300598"/>
            <a:chExt cx="7175108" cy="1982708"/>
          </a:xfrm>
        </p:grpSpPr>
        <p:sp>
          <p:nvSpPr>
            <p:cNvPr id="7" name="Freeform 15"/>
            <p:cNvSpPr>
              <a:spLocks/>
            </p:cNvSpPr>
            <p:nvPr/>
          </p:nvSpPr>
          <p:spPr bwMode="gray">
            <a:xfrm flipH="1">
              <a:off x="5046718" y="1300598"/>
              <a:ext cx="3134199" cy="1982708"/>
            </a:xfrm>
            <a:custGeom>
              <a:avLst/>
              <a:gdLst>
                <a:gd name="T0" fmla="*/ 1557 w 1557"/>
                <a:gd name="T1" fmla="*/ 54 h 1385"/>
                <a:gd name="T2" fmla="*/ 1023 w 1557"/>
                <a:gd name="T3" fmla="*/ 1234 h 1385"/>
                <a:gd name="T4" fmla="*/ 66 w 1557"/>
                <a:gd name="T5" fmla="*/ 1385 h 1385"/>
                <a:gd name="T6" fmla="*/ 0 w 1557"/>
                <a:gd name="T7" fmla="*/ 938 h 1385"/>
                <a:gd name="T8" fmla="*/ 1041 w 1557"/>
                <a:gd name="T9" fmla="*/ 0 h 1385"/>
                <a:gd name="T10" fmla="*/ 1557 w 1557"/>
                <a:gd name="T11" fmla="*/ 54 h 13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7"/>
                <a:gd name="T19" fmla="*/ 0 h 1385"/>
                <a:gd name="T20" fmla="*/ 1557 w 1557"/>
                <a:gd name="T21" fmla="*/ 1385 h 1385"/>
                <a:gd name="connsiteX0" fmla="*/ 10000 w 10000"/>
                <a:gd name="connsiteY0" fmla="*/ 390 h 10000"/>
                <a:gd name="connsiteX1" fmla="*/ 6645 w 10000"/>
                <a:gd name="connsiteY1" fmla="*/ 9315 h 10000"/>
                <a:gd name="connsiteX2" fmla="*/ 424 w 10000"/>
                <a:gd name="connsiteY2" fmla="*/ 10000 h 10000"/>
                <a:gd name="connsiteX3" fmla="*/ 0 w 10000"/>
                <a:gd name="connsiteY3" fmla="*/ 6773 h 10000"/>
                <a:gd name="connsiteX4" fmla="*/ 6686 w 10000"/>
                <a:gd name="connsiteY4" fmla="*/ 0 h 10000"/>
                <a:gd name="connsiteX5" fmla="*/ 10000 w 10000"/>
                <a:gd name="connsiteY5" fmla="*/ 390 h 10000"/>
                <a:gd name="connsiteX0" fmla="*/ 9699 w 9699"/>
                <a:gd name="connsiteY0" fmla="*/ 187 h 10000"/>
                <a:gd name="connsiteX1" fmla="*/ 6645 w 9699"/>
                <a:gd name="connsiteY1" fmla="*/ 9315 h 10000"/>
                <a:gd name="connsiteX2" fmla="*/ 424 w 9699"/>
                <a:gd name="connsiteY2" fmla="*/ 10000 h 10000"/>
                <a:gd name="connsiteX3" fmla="*/ 0 w 9699"/>
                <a:gd name="connsiteY3" fmla="*/ 6773 h 10000"/>
                <a:gd name="connsiteX4" fmla="*/ 6686 w 9699"/>
                <a:gd name="connsiteY4" fmla="*/ 0 h 10000"/>
                <a:gd name="connsiteX5" fmla="*/ 9699 w 9699"/>
                <a:gd name="connsiteY5" fmla="*/ 187 h 10000"/>
                <a:gd name="connsiteX0" fmla="*/ 10000 w 10000"/>
                <a:gd name="connsiteY0" fmla="*/ 187 h 10541"/>
                <a:gd name="connsiteX1" fmla="*/ 6851 w 10000"/>
                <a:gd name="connsiteY1" fmla="*/ 9315 h 10541"/>
                <a:gd name="connsiteX2" fmla="*/ 824 w 10000"/>
                <a:gd name="connsiteY2" fmla="*/ 10541 h 10541"/>
                <a:gd name="connsiteX3" fmla="*/ 0 w 10000"/>
                <a:gd name="connsiteY3" fmla="*/ 6773 h 10541"/>
                <a:gd name="connsiteX4" fmla="*/ 6893 w 10000"/>
                <a:gd name="connsiteY4" fmla="*/ 0 h 10541"/>
                <a:gd name="connsiteX5" fmla="*/ 10000 w 10000"/>
                <a:gd name="connsiteY5" fmla="*/ 187 h 10541"/>
                <a:gd name="connsiteX0" fmla="*/ 10000 w 10000"/>
                <a:gd name="connsiteY0" fmla="*/ 1736 h 12090"/>
                <a:gd name="connsiteX1" fmla="*/ 6851 w 10000"/>
                <a:gd name="connsiteY1" fmla="*/ 10864 h 12090"/>
                <a:gd name="connsiteX2" fmla="*/ 824 w 10000"/>
                <a:gd name="connsiteY2" fmla="*/ 12090 h 12090"/>
                <a:gd name="connsiteX3" fmla="*/ 0 w 10000"/>
                <a:gd name="connsiteY3" fmla="*/ 8322 h 12090"/>
                <a:gd name="connsiteX4" fmla="*/ 8514 w 10000"/>
                <a:gd name="connsiteY4" fmla="*/ 0 h 12090"/>
                <a:gd name="connsiteX5" fmla="*/ 10000 w 10000"/>
                <a:gd name="connsiteY5" fmla="*/ 1736 h 1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2090">
                  <a:moveTo>
                    <a:pt x="10000" y="1736"/>
                  </a:moveTo>
                  <a:lnTo>
                    <a:pt x="6851" y="10864"/>
                  </a:lnTo>
                  <a:lnTo>
                    <a:pt x="824" y="12090"/>
                  </a:lnTo>
                  <a:cubicBezTo>
                    <a:pt x="679" y="11014"/>
                    <a:pt x="145" y="9398"/>
                    <a:pt x="0" y="8322"/>
                  </a:cubicBezTo>
                  <a:lnTo>
                    <a:pt x="8514" y="0"/>
                  </a:lnTo>
                  <a:lnTo>
                    <a:pt x="10000" y="17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2220000" scaled="0"/>
              <a:tileRect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gray">
            <a:xfrm>
              <a:off x="1005809" y="1300598"/>
              <a:ext cx="3134199" cy="1982708"/>
            </a:xfrm>
            <a:custGeom>
              <a:avLst/>
              <a:gdLst>
                <a:gd name="T0" fmla="*/ 1557 w 1557"/>
                <a:gd name="T1" fmla="*/ 54 h 1385"/>
                <a:gd name="T2" fmla="*/ 1023 w 1557"/>
                <a:gd name="T3" fmla="*/ 1234 h 1385"/>
                <a:gd name="T4" fmla="*/ 66 w 1557"/>
                <a:gd name="T5" fmla="*/ 1385 h 1385"/>
                <a:gd name="T6" fmla="*/ 0 w 1557"/>
                <a:gd name="T7" fmla="*/ 938 h 1385"/>
                <a:gd name="T8" fmla="*/ 1041 w 1557"/>
                <a:gd name="T9" fmla="*/ 0 h 1385"/>
                <a:gd name="T10" fmla="*/ 1557 w 1557"/>
                <a:gd name="T11" fmla="*/ 54 h 13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7"/>
                <a:gd name="T19" fmla="*/ 0 h 1385"/>
                <a:gd name="T20" fmla="*/ 1557 w 1557"/>
                <a:gd name="T21" fmla="*/ 1385 h 1385"/>
                <a:gd name="connsiteX0" fmla="*/ 10000 w 10000"/>
                <a:gd name="connsiteY0" fmla="*/ 390 h 10000"/>
                <a:gd name="connsiteX1" fmla="*/ 6645 w 10000"/>
                <a:gd name="connsiteY1" fmla="*/ 9315 h 10000"/>
                <a:gd name="connsiteX2" fmla="*/ 424 w 10000"/>
                <a:gd name="connsiteY2" fmla="*/ 10000 h 10000"/>
                <a:gd name="connsiteX3" fmla="*/ 0 w 10000"/>
                <a:gd name="connsiteY3" fmla="*/ 6773 h 10000"/>
                <a:gd name="connsiteX4" fmla="*/ 6686 w 10000"/>
                <a:gd name="connsiteY4" fmla="*/ 0 h 10000"/>
                <a:gd name="connsiteX5" fmla="*/ 10000 w 10000"/>
                <a:gd name="connsiteY5" fmla="*/ 390 h 10000"/>
                <a:gd name="connsiteX0" fmla="*/ 9699 w 9699"/>
                <a:gd name="connsiteY0" fmla="*/ 187 h 10000"/>
                <a:gd name="connsiteX1" fmla="*/ 6645 w 9699"/>
                <a:gd name="connsiteY1" fmla="*/ 9315 h 10000"/>
                <a:gd name="connsiteX2" fmla="*/ 424 w 9699"/>
                <a:gd name="connsiteY2" fmla="*/ 10000 h 10000"/>
                <a:gd name="connsiteX3" fmla="*/ 0 w 9699"/>
                <a:gd name="connsiteY3" fmla="*/ 6773 h 10000"/>
                <a:gd name="connsiteX4" fmla="*/ 6686 w 9699"/>
                <a:gd name="connsiteY4" fmla="*/ 0 h 10000"/>
                <a:gd name="connsiteX5" fmla="*/ 9699 w 9699"/>
                <a:gd name="connsiteY5" fmla="*/ 187 h 10000"/>
                <a:gd name="connsiteX0" fmla="*/ 10000 w 10000"/>
                <a:gd name="connsiteY0" fmla="*/ 187 h 10541"/>
                <a:gd name="connsiteX1" fmla="*/ 6851 w 10000"/>
                <a:gd name="connsiteY1" fmla="*/ 9315 h 10541"/>
                <a:gd name="connsiteX2" fmla="*/ 824 w 10000"/>
                <a:gd name="connsiteY2" fmla="*/ 10541 h 10541"/>
                <a:gd name="connsiteX3" fmla="*/ 0 w 10000"/>
                <a:gd name="connsiteY3" fmla="*/ 6773 h 10541"/>
                <a:gd name="connsiteX4" fmla="*/ 6893 w 10000"/>
                <a:gd name="connsiteY4" fmla="*/ 0 h 10541"/>
                <a:gd name="connsiteX5" fmla="*/ 10000 w 10000"/>
                <a:gd name="connsiteY5" fmla="*/ 187 h 10541"/>
                <a:gd name="connsiteX0" fmla="*/ 10000 w 10000"/>
                <a:gd name="connsiteY0" fmla="*/ 1736 h 12090"/>
                <a:gd name="connsiteX1" fmla="*/ 6851 w 10000"/>
                <a:gd name="connsiteY1" fmla="*/ 10864 h 12090"/>
                <a:gd name="connsiteX2" fmla="*/ 824 w 10000"/>
                <a:gd name="connsiteY2" fmla="*/ 12090 h 12090"/>
                <a:gd name="connsiteX3" fmla="*/ 0 w 10000"/>
                <a:gd name="connsiteY3" fmla="*/ 8322 h 12090"/>
                <a:gd name="connsiteX4" fmla="*/ 8514 w 10000"/>
                <a:gd name="connsiteY4" fmla="*/ 0 h 12090"/>
                <a:gd name="connsiteX5" fmla="*/ 10000 w 10000"/>
                <a:gd name="connsiteY5" fmla="*/ 1736 h 1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2090">
                  <a:moveTo>
                    <a:pt x="10000" y="1736"/>
                  </a:moveTo>
                  <a:lnTo>
                    <a:pt x="6851" y="10864"/>
                  </a:lnTo>
                  <a:lnTo>
                    <a:pt x="824" y="12090"/>
                  </a:lnTo>
                  <a:cubicBezTo>
                    <a:pt x="679" y="11014"/>
                    <a:pt x="145" y="9398"/>
                    <a:pt x="0" y="8322"/>
                  </a:cubicBezTo>
                  <a:lnTo>
                    <a:pt x="8514" y="0"/>
                  </a:lnTo>
                  <a:lnTo>
                    <a:pt x="10000" y="17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2220000" scaled="0"/>
              <a:tileRect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9" name="Pentagon 3"/>
          <p:cNvSpPr/>
          <p:nvPr/>
        </p:nvSpPr>
        <p:spPr>
          <a:xfrm rot="5400000">
            <a:off x="3486532" y="1298492"/>
            <a:ext cx="2270107" cy="2549710"/>
          </a:xfrm>
          <a:custGeom>
            <a:avLst/>
            <a:gdLst>
              <a:gd name="connsiteX0" fmla="*/ 0 w 1857375"/>
              <a:gd name="connsiteY0" fmla="*/ 0 h 1841498"/>
              <a:gd name="connsiteX1" fmla="*/ 1295147 w 1857375"/>
              <a:gd name="connsiteY1" fmla="*/ 0 h 1841498"/>
              <a:gd name="connsiteX2" fmla="*/ 1857375 w 1857375"/>
              <a:gd name="connsiteY2" fmla="*/ 920749 h 1841498"/>
              <a:gd name="connsiteX3" fmla="*/ 1295147 w 1857375"/>
              <a:gd name="connsiteY3" fmla="*/ 1841498 h 1841498"/>
              <a:gd name="connsiteX4" fmla="*/ 0 w 1857375"/>
              <a:gd name="connsiteY4" fmla="*/ 1841498 h 1841498"/>
              <a:gd name="connsiteX5" fmla="*/ 0 w 1857375"/>
              <a:gd name="connsiteY5" fmla="*/ 0 h 1841498"/>
              <a:gd name="connsiteX0" fmla="*/ 0 w 1857375"/>
              <a:gd name="connsiteY0" fmla="*/ 0 h 1841498"/>
              <a:gd name="connsiteX1" fmla="*/ 1295147 w 1857375"/>
              <a:gd name="connsiteY1" fmla="*/ 0 h 1841498"/>
              <a:gd name="connsiteX2" fmla="*/ 1857375 w 1857375"/>
              <a:gd name="connsiteY2" fmla="*/ 920749 h 1841498"/>
              <a:gd name="connsiteX3" fmla="*/ 1295147 w 1857375"/>
              <a:gd name="connsiteY3" fmla="*/ 1841498 h 1841498"/>
              <a:gd name="connsiteX4" fmla="*/ 3 w 1857375"/>
              <a:gd name="connsiteY4" fmla="*/ 1354665 h 1841498"/>
              <a:gd name="connsiteX5" fmla="*/ 0 w 1857375"/>
              <a:gd name="connsiteY5" fmla="*/ 0 h 1841498"/>
              <a:gd name="connsiteX0" fmla="*/ 31750 w 1857372"/>
              <a:gd name="connsiteY0" fmla="*/ 391584 h 1841498"/>
              <a:gd name="connsiteX1" fmla="*/ 1295144 w 1857372"/>
              <a:gd name="connsiteY1" fmla="*/ 0 h 1841498"/>
              <a:gd name="connsiteX2" fmla="*/ 1857372 w 1857372"/>
              <a:gd name="connsiteY2" fmla="*/ 920749 h 1841498"/>
              <a:gd name="connsiteX3" fmla="*/ 1295144 w 1857372"/>
              <a:gd name="connsiteY3" fmla="*/ 1841498 h 1841498"/>
              <a:gd name="connsiteX4" fmla="*/ 0 w 1857372"/>
              <a:gd name="connsiteY4" fmla="*/ 1354665 h 1841498"/>
              <a:gd name="connsiteX5" fmla="*/ 31750 w 1857372"/>
              <a:gd name="connsiteY5" fmla="*/ 391584 h 1841498"/>
              <a:gd name="connsiteX0" fmla="*/ 0 w 1825622"/>
              <a:gd name="connsiteY0" fmla="*/ 391584 h 1841498"/>
              <a:gd name="connsiteX1" fmla="*/ 1263394 w 1825622"/>
              <a:gd name="connsiteY1" fmla="*/ 0 h 1841498"/>
              <a:gd name="connsiteX2" fmla="*/ 1825622 w 1825622"/>
              <a:gd name="connsiteY2" fmla="*/ 920749 h 1841498"/>
              <a:gd name="connsiteX3" fmla="*/ 1263394 w 1825622"/>
              <a:gd name="connsiteY3" fmla="*/ 1841498 h 1841498"/>
              <a:gd name="connsiteX4" fmla="*/ 63500 w 1825622"/>
              <a:gd name="connsiteY4" fmla="*/ 1144208 h 1841498"/>
              <a:gd name="connsiteX5" fmla="*/ 0 w 1825622"/>
              <a:gd name="connsiteY5" fmla="*/ 391584 h 1841498"/>
              <a:gd name="connsiteX0" fmla="*/ 0 w 1783288"/>
              <a:gd name="connsiteY0" fmla="*/ 540658 h 1841498"/>
              <a:gd name="connsiteX1" fmla="*/ 1221060 w 1783288"/>
              <a:gd name="connsiteY1" fmla="*/ 0 h 1841498"/>
              <a:gd name="connsiteX2" fmla="*/ 1783288 w 1783288"/>
              <a:gd name="connsiteY2" fmla="*/ 920749 h 1841498"/>
              <a:gd name="connsiteX3" fmla="*/ 1221060 w 1783288"/>
              <a:gd name="connsiteY3" fmla="*/ 1841498 h 1841498"/>
              <a:gd name="connsiteX4" fmla="*/ 21166 w 1783288"/>
              <a:gd name="connsiteY4" fmla="*/ 1144208 h 1841498"/>
              <a:gd name="connsiteX5" fmla="*/ 0 w 1783288"/>
              <a:gd name="connsiteY5" fmla="*/ 540658 h 1841498"/>
              <a:gd name="connsiteX0" fmla="*/ 0 w 1762122"/>
              <a:gd name="connsiteY0" fmla="*/ 672194 h 1841498"/>
              <a:gd name="connsiteX1" fmla="*/ 1199894 w 1762122"/>
              <a:gd name="connsiteY1" fmla="*/ 0 h 1841498"/>
              <a:gd name="connsiteX2" fmla="*/ 1762122 w 1762122"/>
              <a:gd name="connsiteY2" fmla="*/ 920749 h 1841498"/>
              <a:gd name="connsiteX3" fmla="*/ 1199894 w 1762122"/>
              <a:gd name="connsiteY3" fmla="*/ 1841498 h 1841498"/>
              <a:gd name="connsiteX4" fmla="*/ 0 w 1762122"/>
              <a:gd name="connsiteY4" fmla="*/ 1144208 h 1841498"/>
              <a:gd name="connsiteX5" fmla="*/ 0 w 1762122"/>
              <a:gd name="connsiteY5" fmla="*/ 672194 h 1841498"/>
              <a:gd name="connsiteX0" fmla="*/ 0 w 1619693"/>
              <a:gd name="connsiteY0" fmla="*/ 672194 h 1841498"/>
              <a:gd name="connsiteX1" fmla="*/ 1199894 w 1619693"/>
              <a:gd name="connsiteY1" fmla="*/ 0 h 1841498"/>
              <a:gd name="connsiteX2" fmla="*/ 1619693 w 1619693"/>
              <a:gd name="connsiteY2" fmla="*/ 928087 h 1841498"/>
              <a:gd name="connsiteX3" fmla="*/ 1199894 w 1619693"/>
              <a:gd name="connsiteY3" fmla="*/ 1841498 h 1841498"/>
              <a:gd name="connsiteX4" fmla="*/ 0 w 1619693"/>
              <a:gd name="connsiteY4" fmla="*/ 1144208 h 1841498"/>
              <a:gd name="connsiteX5" fmla="*/ 0 w 1619693"/>
              <a:gd name="connsiteY5" fmla="*/ 672194 h 184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693" h="1841498">
                <a:moveTo>
                  <a:pt x="0" y="672194"/>
                </a:moveTo>
                <a:lnTo>
                  <a:pt x="1199894" y="0"/>
                </a:lnTo>
                <a:lnTo>
                  <a:pt x="1619693" y="928087"/>
                </a:lnTo>
                <a:lnTo>
                  <a:pt x="1199894" y="1841498"/>
                </a:lnTo>
                <a:lnTo>
                  <a:pt x="0" y="1144208"/>
                </a:lnTo>
                <a:lnTo>
                  <a:pt x="0" y="67219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8340000" scaled="0"/>
            <a:tileRect/>
          </a:gra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11" name="Group 4"/>
          <p:cNvGrpSpPr/>
          <p:nvPr/>
        </p:nvGrpSpPr>
        <p:grpSpPr>
          <a:xfrm>
            <a:off x="3560875" y="769703"/>
            <a:ext cx="2121420" cy="1063498"/>
            <a:chOff x="880533" y="1599607"/>
            <a:chExt cx="3674535" cy="1842096"/>
          </a:xfrm>
        </p:grpSpPr>
        <p:sp>
          <p:nvSpPr>
            <p:cNvPr id="12" name="Oval 11"/>
            <p:cNvSpPr/>
            <p:nvPr/>
          </p:nvSpPr>
          <p:spPr>
            <a:xfrm>
              <a:off x="880533" y="1599607"/>
              <a:ext cx="3674535" cy="184209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74000">
                  <a:schemeClr val="bg2">
                    <a:lumMod val="20000"/>
                    <a:lumOff val="80000"/>
                  </a:schemeClr>
                </a:gs>
              </a:gsLst>
              <a:lin ang="7200000" scaled="0"/>
              <a:tileRect/>
            </a:gradFill>
            <a:ln>
              <a:solidFill>
                <a:schemeClr val="bg1"/>
              </a:solidFill>
            </a:ln>
            <a:effectLst>
              <a:outerShdw blurRad="206375" dist="1143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pic>
          <p:nvPicPr>
            <p:cNvPr id="13" name="Picture 12" descr="Java_CMYK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3727" y="1696939"/>
              <a:ext cx="2488146" cy="1338362"/>
            </a:xfrm>
            <a:prstGeom prst="rect">
              <a:avLst/>
            </a:prstGeom>
            <a:effectLst>
              <a:outerShdw blurRad="63500" dist="254000" dir="17100000" sy="23000" kx="1200000" algn="br" rotWithShape="0">
                <a:prstClr val="black">
                  <a:alpha val="22000"/>
                </a:prst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1481834" y="2681753"/>
              <a:ext cx="2471934" cy="561024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9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ENTERPRISE EDITION</a:t>
              </a:r>
            </a:p>
          </p:txBody>
        </p:sp>
      </p:grpSp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6215558" y="3383164"/>
            <a:ext cx="1834126" cy="49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168275" algn="l" defTabSz="228600" rtl="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1pPr>
            <a:lvl2pPr marL="631825" indent="-228600" algn="l" defTabSz="228600" rtl="0" eaLnBrk="0" fontAlgn="base" hangingPunct="0">
              <a:spcBef>
                <a:spcPct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2pPr>
            <a:lvl3pPr marL="974725" indent="-174625" algn="l" defTabSz="228600" rtl="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3pPr>
            <a:lvl4pPr marL="1431925" indent="-228600" algn="l" defTabSz="228600" rtl="0" eaLnBrk="0" fontAlgn="base" hangingPunct="0">
              <a:spcBef>
                <a:spcPct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4pPr>
            <a:lvl5pPr marL="1828800" indent="-1682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>
                <a:ea typeface="ＭＳ Ｐゴシック" pitchFamily="34" charset="-128"/>
              </a:rPr>
              <a:t>Batch</a:t>
            </a:r>
          </a:p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>
                <a:ea typeface="ＭＳ Ｐゴシック" pitchFamily="34" charset="-128"/>
              </a:rPr>
              <a:t>C</a:t>
            </a:r>
            <a:r>
              <a:rPr lang="en-US" sz="1200" dirty="0" smtClean="0">
                <a:ea typeface="ＭＳ Ｐゴシック" pitchFamily="34" charset="-128"/>
              </a:rPr>
              <a:t>oncurrency</a:t>
            </a:r>
            <a:endParaRPr lang="en-US" sz="1200" dirty="0">
              <a:ea typeface="ＭＳ Ｐゴシック" pitchFamily="34" charset="-128"/>
            </a:endParaRPr>
          </a:p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>
                <a:ea typeface="ＭＳ Ｐゴシック" pitchFamily="34" charset="-128"/>
              </a:rPr>
              <a:t>Simplified JMS</a:t>
            </a:r>
            <a:endParaRPr lang="en-US" sz="1200" dirty="0">
              <a:ea typeface="ＭＳ Ｐゴシック" pitchFamily="34" charset="-128"/>
            </a:endParaRPr>
          </a:p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endParaRPr lang="en-US" sz="1200" dirty="0" smtClean="0">
              <a:ea typeface="ＭＳ Ｐゴシック" pitchFamily="34" charset="-128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 bwMode="auto">
          <a:xfrm>
            <a:off x="763058" y="3446664"/>
            <a:ext cx="2081742" cy="49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168275" algn="l" defTabSz="228600" rtl="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1pPr>
            <a:lvl2pPr marL="631825" indent="-228600" algn="l" defTabSz="228600" rtl="0" eaLnBrk="0" fontAlgn="base" hangingPunct="0">
              <a:spcBef>
                <a:spcPct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2pPr>
            <a:lvl3pPr marL="974725" indent="-174625" algn="l" defTabSz="228600" rtl="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3pPr>
            <a:lvl4pPr marL="1431925" indent="-228600" algn="l" defTabSz="228600" rtl="0" eaLnBrk="0" fontAlgn="base" hangingPunct="0">
              <a:spcBef>
                <a:spcPct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4pPr>
            <a:lvl5pPr marL="1828800" indent="-1682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/>
              <a:t>More annotated POJOs</a:t>
            </a:r>
          </a:p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>
                <a:ea typeface="ＭＳ Ｐゴシック" pitchFamily="34" charset="-128"/>
              </a:rPr>
              <a:t>Less boilerplate code</a:t>
            </a:r>
          </a:p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/>
              <a:t>Cohesive integrated </a:t>
            </a:r>
            <a:br>
              <a:rPr lang="en-US" sz="1200" dirty="0" smtClean="0"/>
            </a:br>
            <a:r>
              <a:rPr lang="en-US" sz="1200" dirty="0" smtClean="0"/>
              <a:t>platform</a:t>
            </a:r>
            <a:endParaRPr lang="en-US" sz="1200" dirty="0" smtClean="0">
              <a:ea typeface="ＭＳ Ｐゴシック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72621" y="1817663"/>
            <a:ext cx="142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</a:t>
            </a:r>
          </a:p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PRODUCTIVITY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 bwMode="auto">
          <a:xfrm>
            <a:off x="3847743" y="3831043"/>
            <a:ext cx="1931387" cy="49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168275" algn="l" defTabSz="228600" rtl="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1pPr>
            <a:lvl2pPr marL="631825" indent="-228600" algn="l" defTabSz="228600" rtl="0" eaLnBrk="0" fontAlgn="base" hangingPunct="0">
              <a:spcBef>
                <a:spcPct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2pPr>
            <a:lvl3pPr marL="974725" indent="-174625" algn="l" defTabSz="228600" rtl="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3pPr>
            <a:lvl4pPr marL="1431925" indent="-228600" algn="l" defTabSz="228600" rtl="0" eaLnBrk="0" fontAlgn="base" hangingPunct="0">
              <a:spcBef>
                <a:spcPct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4pPr>
            <a:lvl5pPr marL="1828800" indent="-1682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>
                <a:ea typeface="ＭＳ Ｐゴシック" pitchFamily="34" charset="-128"/>
              </a:rPr>
              <a:t>WebSockets</a:t>
            </a:r>
          </a:p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>
                <a:ea typeface="ＭＳ Ｐゴシック" pitchFamily="34" charset="-128"/>
              </a:rPr>
              <a:t>JSON </a:t>
            </a:r>
          </a:p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>
                <a:ea typeface="ＭＳ Ｐゴシック" pitchFamily="34" charset="-128"/>
              </a:rPr>
              <a:t>Servlet 3.1 NIO</a:t>
            </a:r>
          </a:p>
          <a:p>
            <a:pPr marL="169863" lvl="1" indent="-169863" eaLnBrk="1" hangingPunct="1"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1200" dirty="0" smtClean="0">
                <a:ea typeface="ＭＳ Ｐゴシック" pitchFamily="34" charset="-128"/>
              </a:rPr>
              <a:t>REST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0795" y="1722878"/>
            <a:ext cx="130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MEETING 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ENTERPRISE DEMANDS</a:t>
            </a: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929" y="2147216"/>
            <a:ext cx="1175106" cy="1175104"/>
          </a:xfrm>
          <a:prstGeom prst="rect">
            <a:avLst/>
          </a:prstGeom>
          <a:noFill/>
          <a:ln>
            <a:noFill/>
          </a:ln>
          <a:effectLst>
            <a:outerShdw blurRad="139700" dist="88900" dir="8400000" sx="109000" sy="109000" algn="t" rotWithShape="0">
              <a:prstClr val="black">
                <a:alpha val="1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Buildi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669" y="1571408"/>
            <a:ext cx="1121832" cy="140378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683438" y="2068604"/>
            <a:ext cx="884094" cy="1182596"/>
            <a:chOff x="988688" y="1186545"/>
            <a:chExt cx="1949743" cy="2608048"/>
          </a:xfrm>
        </p:grpSpPr>
        <p:sp>
          <p:nvSpPr>
            <p:cNvPr id="23" name="Rectangle 22"/>
            <p:cNvSpPr/>
            <p:nvPr/>
          </p:nvSpPr>
          <p:spPr>
            <a:xfrm>
              <a:off x="988688" y="2257958"/>
              <a:ext cx="1949743" cy="4499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Java EE 7</a:t>
              </a:r>
            </a:p>
          </p:txBody>
        </p:sp>
        <p:grpSp>
          <p:nvGrpSpPr>
            <p:cNvPr id="24" name="Group 60"/>
            <p:cNvGrpSpPr/>
            <p:nvPr/>
          </p:nvGrpSpPr>
          <p:grpSpPr>
            <a:xfrm>
              <a:off x="1125709" y="1186545"/>
              <a:ext cx="1675700" cy="1037510"/>
              <a:chOff x="2362165" y="2185611"/>
              <a:chExt cx="1675700" cy="1037510"/>
            </a:xfrm>
          </p:grpSpPr>
          <p:grpSp>
            <p:nvGrpSpPr>
              <p:cNvPr id="34" name="Group 61"/>
              <p:cNvGrpSpPr/>
              <p:nvPr/>
            </p:nvGrpSpPr>
            <p:grpSpPr>
              <a:xfrm>
                <a:off x="3374325" y="2185611"/>
                <a:ext cx="663540" cy="1037510"/>
                <a:chOff x="3374325" y="2185611"/>
                <a:chExt cx="663540" cy="1037510"/>
              </a:xfrm>
            </p:grpSpPr>
            <p:grpSp>
              <p:nvGrpSpPr>
                <p:cNvPr id="47" name="Group 77"/>
                <p:cNvGrpSpPr/>
                <p:nvPr/>
              </p:nvGrpSpPr>
              <p:grpSpPr>
                <a:xfrm>
                  <a:off x="3374325" y="2185611"/>
                  <a:ext cx="663540" cy="1037510"/>
                  <a:chOff x="1552809" y="2185611"/>
                  <a:chExt cx="663540" cy="1037510"/>
                </a:xfrm>
              </p:grpSpPr>
              <p:sp>
                <p:nvSpPr>
                  <p:cNvPr id="49" name="Snip Single Corner Rectangle 48"/>
                  <p:cNvSpPr/>
                  <p:nvPr/>
                </p:nvSpPr>
                <p:spPr>
                  <a:xfrm>
                    <a:off x="1552809" y="2185611"/>
                    <a:ext cx="663540" cy="799510"/>
                  </a:xfrm>
                  <a:prstGeom prst="snip1Rect">
                    <a:avLst>
                      <a:gd name="adj" fmla="val 19853"/>
                    </a:avLst>
                  </a:prstGeom>
                  <a:gradFill flip="none" rotWithShape="1">
                    <a:gsLst>
                      <a:gs pos="63000">
                        <a:schemeClr val="bg1"/>
                      </a:gs>
                      <a:gs pos="100000">
                        <a:schemeClr val="bg1">
                          <a:lumMod val="75000"/>
                          <a:alpha val="61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2700" cmpd="sng">
                    <a:solidFill>
                      <a:srgbClr val="7F7F7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sp>
                <p:nvSpPr>
                  <p:cNvPr id="50" name="Right Triangle 49"/>
                  <p:cNvSpPr/>
                  <p:nvPr/>
                </p:nvSpPr>
                <p:spPr>
                  <a:xfrm>
                    <a:off x="2094886" y="2185611"/>
                    <a:ext cx="121463" cy="131874"/>
                  </a:xfrm>
                  <a:prstGeom prst="rtTriangle">
                    <a:avLst/>
                  </a:prstGeom>
                  <a:solidFill>
                    <a:srgbClr val="FFFFFF"/>
                  </a:solidFill>
                  <a:ln w="9525" cmpd="sng">
                    <a:solidFill>
                      <a:srgbClr val="7F7F7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sp>
                <p:nvSpPr>
                  <p:cNvPr id="51" name="Down Arrow 50"/>
                  <p:cNvSpPr/>
                  <p:nvPr/>
                </p:nvSpPr>
                <p:spPr>
                  <a:xfrm>
                    <a:off x="1778332" y="3005685"/>
                    <a:ext cx="212494" cy="217436"/>
                  </a:xfrm>
                  <a:prstGeom prst="downArrow">
                    <a:avLst>
                      <a:gd name="adj1" fmla="val 28260"/>
                      <a:gd name="adj2" fmla="val 6304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</p:grpSp>
            <p:pic>
              <p:nvPicPr>
                <p:cNvPr id="48" name="Picture 47" descr="Screen Shot 2013-05-14 at 10.58.18 AM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06945" y="2377515"/>
                  <a:ext cx="595407" cy="432269"/>
                </a:xfrm>
                <a:prstGeom prst="rect">
                  <a:avLst/>
                </a:prstGeom>
              </p:spPr>
            </p:pic>
          </p:grpSp>
          <p:grpSp>
            <p:nvGrpSpPr>
              <p:cNvPr id="35" name="Group 62"/>
              <p:cNvGrpSpPr/>
              <p:nvPr/>
            </p:nvGrpSpPr>
            <p:grpSpPr>
              <a:xfrm>
                <a:off x="2868245" y="2185611"/>
                <a:ext cx="663540" cy="1037510"/>
                <a:chOff x="2434095" y="2185611"/>
                <a:chExt cx="663540" cy="1037510"/>
              </a:xfrm>
            </p:grpSpPr>
            <p:grpSp>
              <p:nvGrpSpPr>
                <p:cNvPr id="42" name="Group 71"/>
                <p:cNvGrpSpPr/>
                <p:nvPr/>
              </p:nvGrpSpPr>
              <p:grpSpPr>
                <a:xfrm>
                  <a:off x="2434095" y="2185611"/>
                  <a:ext cx="663540" cy="1037510"/>
                  <a:chOff x="1552809" y="2185611"/>
                  <a:chExt cx="663540" cy="1037510"/>
                </a:xfrm>
              </p:grpSpPr>
              <p:sp>
                <p:nvSpPr>
                  <p:cNvPr id="44" name="Snip Single Corner Rectangle 43"/>
                  <p:cNvSpPr/>
                  <p:nvPr/>
                </p:nvSpPr>
                <p:spPr>
                  <a:xfrm>
                    <a:off x="1552809" y="2185611"/>
                    <a:ext cx="663540" cy="799510"/>
                  </a:xfrm>
                  <a:prstGeom prst="snip1Rect">
                    <a:avLst>
                      <a:gd name="adj" fmla="val 19853"/>
                    </a:avLst>
                  </a:prstGeom>
                  <a:gradFill flip="none" rotWithShape="1">
                    <a:gsLst>
                      <a:gs pos="63000">
                        <a:schemeClr val="bg1"/>
                      </a:gs>
                      <a:gs pos="100000">
                        <a:schemeClr val="bg1">
                          <a:lumMod val="75000"/>
                          <a:alpha val="61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2700" cmpd="sng">
                    <a:solidFill>
                      <a:srgbClr val="7F7F7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sp>
                <p:nvSpPr>
                  <p:cNvPr id="45" name="Right Triangle 44"/>
                  <p:cNvSpPr/>
                  <p:nvPr/>
                </p:nvSpPr>
                <p:spPr>
                  <a:xfrm>
                    <a:off x="2094886" y="2185611"/>
                    <a:ext cx="121463" cy="131874"/>
                  </a:xfrm>
                  <a:prstGeom prst="rtTriangle">
                    <a:avLst/>
                  </a:prstGeom>
                  <a:solidFill>
                    <a:srgbClr val="FFFFFF"/>
                  </a:solidFill>
                  <a:ln w="9525" cmpd="sng">
                    <a:solidFill>
                      <a:srgbClr val="7F7F7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sp>
                <p:nvSpPr>
                  <p:cNvPr id="46" name="Down Arrow 45"/>
                  <p:cNvSpPr/>
                  <p:nvPr/>
                </p:nvSpPr>
                <p:spPr>
                  <a:xfrm>
                    <a:off x="1778332" y="3005685"/>
                    <a:ext cx="212494" cy="217436"/>
                  </a:xfrm>
                  <a:prstGeom prst="downArrow">
                    <a:avLst>
                      <a:gd name="adj1" fmla="val 28260"/>
                      <a:gd name="adj2" fmla="val 6304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</p:grpSp>
            <p:pic>
              <p:nvPicPr>
                <p:cNvPr id="43" name="Picture 42" descr="Screen Shot 2013-05-14 at 10.57.09 AM.png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9359" y="2377515"/>
                  <a:ext cx="543269" cy="432269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63"/>
              <p:cNvGrpSpPr/>
              <p:nvPr/>
            </p:nvGrpSpPr>
            <p:grpSpPr>
              <a:xfrm>
                <a:off x="2362165" y="2185611"/>
                <a:ext cx="663540" cy="1037510"/>
                <a:chOff x="1561419" y="2185611"/>
                <a:chExt cx="663540" cy="1037510"/>
              </a:xfrm>
            </p:grpSpPr>
            <p:grpSp>
              <p:nvGrpSpPr>
                <p:cNvPr id="37" name="Group 64"/>
                <p:cNvGrpSpPr/>
                <p:nvPr/>
              </p:nvGrpSpPr>
              <p:grpSpPr>
                <a:xfrm>
                  <a:off x="1561419" y="2185611"/>
                  <a:ext cx="663540" cy="1037510"/>
                  <a:chOff x="1552809" y="2185611"/>
                  <a:chExt cx="663540" cy="1037510"/>
                </a:xfrm>
              </p:grpSpPr>
              <p:sp>
                <p:nvSpPr>
                  <p:cNvPr id="39" name="Snip Single Corner Rectangle 38"/>
                  <p:cNvSpPr/>
                  <p:nvPr/>
                </p:nvSpPr>
                <p:spPr>
                  <a:xfrm>
                    <a:off x="1552809" y="2185611"/>
                    <a:ext cx="663540" cy="799510"/>
                  </a:xfrm>
                  <a:prstGeom prst="snip1Rect">
                    <a:avLst>
                      <a:gd name="adj" fmla="val 19853"/>
                    </a:avLst>
                  </a:prstGeom>
                  <a:gradFill flip="none" rotWithShape="1">
                    <a:gsLst>
                      <a:gs pos="63000">
                        <a:schemeClr val="bg1"/>
                      </a:gs>
                      <a:gs pos="100000">
                        <a:schemeClr val="bg1">
                          <a:lumMod val="75000"/>
                          <a:alpha val="61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27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sp>
                <p:nvSpPr>
                  <p:cNvPr id="40" name="Right Triangle 39"/>
                  <p:cNvSpPr/>
                  <p:nvPr/>
                </p:nvSpPr>
                <p:spPr>
                  <a:xfrm>
                    <a:off x="2094886" y="2185611"/>
                    <a:ext cx="121463" cy="131874"/>
                  </a:xfrm>
                  <a:prstGeom prst="rtTriangle">
                    <a:avLst/>
                  </a:prstGeom>
                  <a:solidFill>
                    <a:srgbClr val="FFFFFF"/>
                  </a:solidFill>
                  <a:ln w="9525" cmpd="sng">
                    <a:solidFill>
                      <a:srgbClr val="7F7F7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sp>
                <p:nvSpPr>
                  <p:cNvPr id="41" name="Down Arrow 40"/>
                  <p:cNvSpPr/>
                  <p:nvPr/>
                </p:nvSpPr>
                <p:spPr>
                  <a:xfrm>
                    <a:off x="1778332" y="3005685"/>
                    <a:ext cx="212494" cy="217436"/>
                  </a:xfrm>
                  <a:prstGeom prst="downArrow">
                    <a:avLst>
                      <a:gd name="adj1" fmla="val 28260"/>
                      <a:gd name="adj2" fmla="val 6304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</p:grpSp>
            <p:pic>
              <p:nvPicPr>
                <p:cNvPr id="38" name="Picture 37" descr="Screen Shot 2013-05-14 at 10.58.35 AM.png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6194" y="2377515"/>
                  <a:ext cx="597521" cy="4322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83"/>
            <p:cNvGrpSpPr/>
            <p:nvPr/>
          </p:nvGrpSpPr>
          <p:grpSpPr>
            <a:xfrm>
              <a:off x="1367491" y="2664739"/>
              <a:ext cx="1192136" cy="1129854"/>
              <a:chOff x="5727824" y="2910272"/>
              <a:chExt cx="1192136" cy="1129854"/>
            </a:xfrm>
          </p:grpSpPr>
          <p:grpSp>
            <p:nvGrpSpPr>
              <p:cNvPr id="26" name="Group 29"/>
              <p:cNvGrpSpPr>
                <a:grpSpLocks/>
              </p:cNvGrpSpPr>
              <p:nvPr/>
            </p:nvGrpSpPr>
            <p:grpSpPr bwMode="auto">
              <a:xfrm>
                <a:off x="5727824" y="2910272"/>
                <a:ext cx="1192136" cy="421655"/>
                <a:chOff x="752231" y="3661213"/>
                <a:chExt cx="8391764" cy="957481"/>
              </a:xfrm>
            </p:grpSpPr>
            <p:pic>
              <p:nvPicPr>
                <p:cNvPr id="32" name="Picture 80" descr="gn curve zoom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 rot="16200000">
                  <a:off x="1582707" y="2830737"/>
                  <a:ext cx="957481" cy="26184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" name="Picture 80" descr="gn curve zoom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 rot="5400000" flipH="1">
                  <a:off x="7356039" y="2830737"/>
                  <a:ext cx="957480" cy="2618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7" name="Group 85"/>
              <p:cNvGrpSpPr/>
              <p:nvPr/>
            </p:nvGrpSpPr>
            <p:grpSpPr>
              <a:xfrm>
                <a:off x="5992122" y="3240616"/>
                <a:ext cx="663540" cy="799510"/>
                <a:chOff x="2868245" y="3714750"/>
                <a:chExt cx="663540" cy="799510"/>
              </a:xfrm>
            </p:grpSpPr>
            <p:grpSp>
              <p:nvGrpSpPr>
                <p:cNvPr id="28" name="Group 86"/>
                <p:cNvGrpSpPr/>
                <p:nvPr/>
              </p:nvGrpSpPr>
              <p:grpSpPr>
                <a:xfrm>
                  <a:off x="2868245" y="3714750"/>
                  <a:ext cx="663540" cy="799510"/>
                  <a:chOff x="1552809" y="2185611"/>
                  <a:chExt cx="663540" cy="799510"/>
                </a:xfrm>
              </p:grpSpPr>
              <p:sp>
                <p:nvSpPr>
                  <p:cNvPr id="30" name="Snip Single Corner Rectangle 29"/>
                  <p:cNvSpPr/>
                  <p:nvPr/>
                </p:nvSpPr>
                <p:spPr>
                  <a:xfrm>
                    <a:off x="1552809" y="2185611"/>
                    <a:ext cx="663540" cy="799510"/>
                  </a:xfrm>
                  <a:prstGeom prst="snip1Rect">
                    <a:avLst>
                      <a:gd name="adj" fmla="val 19853"/>
                    </a:avLst>
                  </a:prstGeom>
                  <a:gradFill flip="none" rotWithShape="1">
                    <a:gsLst>
                      <a:gs pos="63000">
                        <a:schemeClr val="bg1"/>
                      </a:gs>
                      <a:gs pos="100000">
                        <a:schemeClr val="bg1">
                          <a:lumMod val="75000"/>
                          <a:alpha val="61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2700" cmpd="sng">
                    <a:solidFill>
                      <a:srgbClr val="7F7F7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sp>
                <p:nvSpPr>
                  <p:cNvPr id="31" name="Right Triangle 30"/>
                  <p:cNvSpPr/>
                  <p:nvPr/>
                </p:nvSpPr>
                <p:spPr>
                  <a:xfrm>
                    <a:off x="2094886" y="2185611"/>
                    <a:ext cx="121463" cy="131874"/>
                  </a:xfrm>
                  <a:prstGeom prst="rtTriangle">
                    <a:avLst/>
                  </a:prstGeom>
                  <a:solidFill>
                    <a:srgbClr val="FFFFFF"/>
                  </a:solidFill>
                  <a:ln w="9525" cmpd="sng">
                    <a:solidFill>
                      <a:srgbClr val="7F7F7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</p:grpSp>
            <p:pic>
              <p:nvPicPr>
                <p:cNvPr id="29" name="Picture 28" descr="Screen Shot 2013-05-14 at 10.59.06 AM.png"/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42373"/>
                <a:stretch/>
              </p:blipFill>
              <p:spPr>
                <a:xfrm>
                  <a:off x="2911696" y="3994275"/>
                  <a:ext cx="564618" cy="12793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8096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Claude Shannon</a:t>
            </a:r>
            <a:endParaRPr lang="en-US" dirty="0"/>
          </a:p>
        </p:txBody>
      </p:sp>
      <p:pic>
        <p:nvPicPr>
          <p:cNvPr id="4" name="Content Placeholder 3" descr="cs.jpg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22" r="-29622"/>
          <a:stretch>
            <a:fillRect/>
          </a:stretch>
        </p:blipFill>
        <p:spPr>
          <a:xfrm>
            <a:off x="804347" y="578060"/>
            <a:ext cx="8229600" cy="4331368"/>
          </a:xfrm>
        </p:spPr>
      </p:pic>
    </p:spTree>
    <p:extLst>
      <p:ext uri="{BB962C8B-B14F-4D97-AF65-F5344CB8AC3E}">
        <p14:creationId xmlns:p14="http://schemas.microsoft.com/office/powerpoint/2010/main" val="275447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.png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43" r="-16643"/>
          <a:stretch>
            <a:fillRect/>
          </a:stretch>
        </p:blipFill>
        <p:spPr>
          <a:xfrm>
            <a:off x="804347" y="227967"/>
            <a:ext cx="8229600" cy="448606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9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79925" y="245538"/>
            <a:ext cx="8229586" cy="768803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tinyurl.com</a:t>
            </a:r>
            <a:r>
              <a:rPr lang="en-US" dirty="0"/>
              <a:t>/</a:t>
            </a:r>
            <a:r>
              <a:rPr lang="en-US" dirty="0" err="1"/>
              <a:t>czjug</a:t>
            </a:r>
            <a:endParaRPr lang="en-US" dirty="0"/>
          </a:p>
        </p:txBody>
      </p:sp>
      <p:pic>
        <p:nvPicPr>
          <p:cNvPr id="3" name="Content Placeholder 2" descr="qrcode.png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28" r="-58428"/>
          <a:stretch>
            <a:fillRect/>
          </a:stretch>
        </p:blipFill>
        <p:spPr>
          <a:xfrm>
            <a:off x="804347" y="789742"/>
            <a:ext cx="8229600" cy="3794965"/>
          </a:xfrm>
        </p:spPr>
      </p:pic>
    </p:spTree>
    <p:extLst>
      <p:ext uri="{BB962C8B-B14F-4D97-AF65-F5344CB8AC3E}">
        <p14:creationId xmlns:p14="http://schemas.microsoft.com/office/powerpoint/2010/main" val="356556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B.png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93" r="-17493"/>
          <a:stretch>
            <a:fillRect/>
          </a:stretch>
        </p:blipFill>
        <p:spPr>
          <a:xfrm>
            <a:off x="804347" y="252392"/>
            <a:ext cx="8229600" cy="442092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.png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73" r="-16273"/>
          <a:stretch>
            <a:fillRect/>
          </a:stretch>
        </p:blipFill>
        <p:spPr>
          <a:xfrm>
            <a:off x="804347" y="244250"/>
            <a:ext cx="8229600" cy="450234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tinyurl.com</a:t>
            </a:r>
            <a:r>
              <a:rPr lang="en-US" dirty="0"/>
              <a:t>/</a:t>
            </a:r>
            <a:r>
              <a:rPr lang="en-US" dirty="0" err="1"/>
              <a:t>czjugsrc</a:t>
            </a:r>
            <a:endParaRPr lang="en-US" dirty="0"/>
          </a:p>
        </p:txBody>
      </p:sp>
      <p:pic>
        <p:nvPicPr>
          <p:cNvPr id="5" name="Content Placeholder 4" descr="qrcode.png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992" r="-53992"/>
          <a:stretch>
            <a:fillRect/>
          </a:stretch>
        </p:blipFill>
        <p:spPr>
          <a:xfrm>
            <a:off x="804347" y="740892"/>
            <a:ext cx="8229600" cy="395685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6x9 JavaOne PPT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JavaOne PPT</Template>
  <TotalTime>2269</TotalTime>
  <Words>74</Words>
  <Application>Microsoft Macintosh PowerPoint</Application>
  <PresentationFormat>On-screen Show (16:9)</PresentationFormat>
  <Paragraphs>32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16x9 JavaOne PPT</vt:lpstr>
      <vt:lpstr>Java EE 7 news and highlights</vt:lpstr>
      <vt:lpstr>PowerPoint Presentation</vt:lpstr>
      <vt:lpstr>Java EE 7 - Themes</vt:lpstr>
      <vt:lpstr>Claude Shannon</vt:lpstr>
      <vt:lpstr>PowerPoint Presentation</vt:lpstr>
      <vt:lpstr>http://tinyurl.com/czjug</vt:lpstr>
      <vt:lpstr>PowerPoint Presentation</vt:lpstr>
      <vt:lpstr>PowerPoint Presentation</vt:lpstr>
      <vt:lpstr>http://tinyurl.com/czjugsrc</vt:lpstr>
      <vt:lpstr>Díky za pozornost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RWCRAWFO</dc:creator>
  <cp:lastModifiedBy>Martin Mareš</cp:lastModifiedBy>
  <cp:revision>46</cp:revision>
  <cp:lastPrinted>2012-08-08T17:55:00Z</cp:lastPrinted>
  <dcterms:created xsi:type="dcterms:W3CDTF">2013-08-02T16:23:24Z</dcterms:created>
  <dcterms:modified xsi:type="dcterms:W3CDTF">2013-12-17T21:25:59Z</dcterms:modified>
</cp:coreProperties>
</file>