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65" r:id="rId2"/>
    <p:sldId id="258" r:id="rId3"/>
    <p:sldId id="260" r:id="rId4"/>
    <p:sldId id="396" r:id="rId5"/>
    <p:sldId id="402" r:id="rId6"/>
    <p:sldId id="397" r:id="rId7"/>
    <p:sldId id="398" r:id="rId8"/>
    <p:sldId id="403" r:id="rId9"/>
    <p:sldId id="401" r:id="rId10"/>
    <p:sldId id="405" r:id="rId11"/>
    <p:sldId id="406" r:id="rId12"/>
    <p:sldId id="407" r:id="rId13"/>
    <p:sldId id="408" r:id="rId14"/>
    <p:sldId id="409" r:id="rId15"/>
    <p:sldId id="410" r:id="rId16"/>
    <p:sldId id="411" r:id="rId17"/>
    <p:sldId id="412" r:id="rId18"/>
    <p:sldId id="413" r:id="rId19"/>
    <p:sldId id="399" r:id="rId20"/>
    <p:sldId id="400" r:id="rId21"/>
    <p:sldId id="391" r:id="rId22"/>
    <p:sldId id="383" r:id="rId23"/>
  </p:sldIdLst>
  <p:sldSz cx="12188825" cy="6858000"/>
  <p:notesSz cx="6985000" cy="92837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8267"/>
    <a:srgbClr val="F80000"/>
    <a:srgbClr val="41555E"/>
    <a:srgbClr val="46575E"/>
    <a:srgbClr val="5382A1"/>
    <a:srgbClr val="8DA6B1"/>
    <a:srgbClr val="61808E"/>
    <a:srgbClr val="BBCAD0"/>
    <a:srgbClr val="D1DBE0"/>
    <a:srgbClr val="E8ED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6" autoAdjust="0"/>
    <p:restoredTop sz="75987" autoAdjust="0"/>
  </p:normalViewPr>
  <p:slideViewPr>
    <p:cSldViewPr snapToGrid="0">
      <p:cViewPr>
        <p:scale>
          <a:sx n="83" d="100"/>
          <a:sy n="83" d="100"/>
        </p:scale>
        <p:origin x="-1712" y="-288"/>
      </p:cViewPr>
      <p:guideLst>
        <p:guide orient="horz" pos="2160"/>
        <p:guide orient="horz" pos="3744"/>
        <p:guide orient="horz" pos="1248"/>
        <p:guide orient="horz" pos="960"/>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93" d="100"/>
        <a:sy n="93" d="100"/>
      </p:scale>
      <p:origin x="0" y="10640"/>
    </p:cViewPr>
  </p:sorterViewPr>
  <p:notesViewPr>
    <p:cSldViewPr snapToGrid="0">
      <p:cViewPr varScale="1">
        <p:scale>
          <a:sx n="112" d="100"/>
          <a:sy n="112" d="100"/>
        </p:scale>
        <p:origin x="-2984" y="-12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tags" Target="tags/tag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6" rIns="92951" bIns="46476" rtlCol="0"/>
          <a:lstStyle>
            <a:lvl1pPr algn="l">
              <a:defRPr sz="1200"/>
            </a:lvl1pPr>
          </a:lstStyle>
          <a:p>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6" rIns="92951" bIns="46476" rtlCol="0"/>
          <a:lstStyle>
            <a:lvl1pPr algn="r">
              <a:defRPr sz="1200"/>
            </a:lvl1pPr>
          </a:lstStyle>
          <a:p>
            <a:fld id="{1E821AA6-70BE-4FDE-A8DC-DB381A688FD8}" type="datetimeFigureOut">
              <a:rPr lang="en-US"/>
              <a:pPr/>
              <a:t>25.11.15</a:t>
            </a:fld>
            <a:endParaRPr/>
          </a:p>
        </p:txBody>
      </p:sp>
      <p:sp>
        <p:nvSpPr>
          <p:cNvPr id="4" name="Footer Placeholder 3"/>
          <p:cNvSpPr>
            <a:spLocks noGrp="1"/>
          </p:cNvSpPr>
          <p:nvPr>
            <p:ph type="ftr" sz="quarter" idx="2"/>
          </p:nvPr>
        </p:nvSpPr>
        <p:spPr>
          <a:xfrm>
            <a:off x="0" y="8817905"/>
            <a:ext cx="3026833" cy="464185"/>
          </a:xfrm>
          <a:prstGeom prst="rect">
            <a:avLst/>
          </a:prstGeom>
        </p:spPr>
        <p:txBody>
          <a:bodyPr vert="horz" lIns="92951" tIns="46476" rIns="92951" bIns="46476" rtlCol="0" anchor="b"/>
          <a:lstStyle>
            <a:lvl1pPr algn="l">
              <a:defRPr sz="1200"/>
            </a:lvl1pPr>
          </a:lstStyle>
          <a:p>
            <a:endParaRPr/>
          </a:p>
        </p:txBody>
      </p:sp>
      <p:sp>
        <p:nvSpPr>
          <p:cNvPr id="5" name="Slide Number Placeholder 4"/>
          <p:cNvSpPr>
            <a:spLocks noGrp="1"/>
          </p:cNvSpPr>
          <p:nvPr>
            <p:ph type="sldNum" sz="quarter" idx="3"/>
          </p:nvPr>
        </p:nvSpPr>
        <p:spPr>
          <a:xfrm>
            <a:off x="3956550" y="8817905"/>
            <a:ext cx="3026833" cy="464185"/>
          </a:xfrm>
          <a:prstGeom prst="rect">
            <a:avLst/>
          </a:prstGeom>
        </p:spPr>
        <p:txBody>
          <a:bodyPr vert="horz" lIns="92951" tIns="46476" rIns="92951" bIns="46476" rtlCol="0" anchor="b"/>
          <a:lstStyle>
            <a:lvl1pPr algn="r">
              <a:defRPr sz="1200"/>
            </a:lvl1pPr>
          </a:lstStyle>
          <a:p>
            <a:fld id="{197E47EA-D299-42CE-88BF-4E1035596DA5}" type="slidenum">
              <a:rPr/>
              <a:p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96875" y="387350"/>
            <a:ext cx="4640263" cy="2611438"/>
          </a:xfrm>
          <a:prstGeom prst="rect">
            <a:avLst/>
          </a:prstGeom>
          <a:noFill/>
          <a:ln w="12700">
            <a:solidFill>
              <a:prstClr val="black"/>
            </a:solidFill>
          </a:ln>
        </p:spPr>
        <p:txBody>
          <a:bodyPr vert="horz" lIns="92951" tIns="46476" rIns="92951" bIns="46476" rtlCol="0" anchor="ctr"/>
          <a:lstStyle/>
          <a:p>
            <a:endParaRPr/>
          </a:p>
        </p:txBody>
      </p:sp>
      <p:sp>
        <p:nvSpPr>
          <p:cNvPr id="5" name="Notes Placeholder 4"/>
          <p:cNvSpPr>
            <a:spLocks noGrp="1"/>
          </p:cNvSpPr>
          <p:nvPr>
            <p:ph type="body" sz="quarter" idx="3"/>
          </p:nvPr>
        </p:nvSpPr>
        <p:spPr>
          <a:xfrm>
            <a:off x="388057" y="3171931"/>
            <a:ext cx="6208889" cy="5415492"/>
          </a:xfrm>
          <a:prstGeom prst="rect">
            <a:avLst/>
          </a:prstGeom>
        </p:spPr>
        <p:txBody>
          <a:bodyPr vert="horz" lIns="0" tIns="0" rIns="0" bIns="92951"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8055" y="8742152"/>
            <a:ext cx="4734278" cy="230481"/>
          </a:xfrm>
          <a:prstGeom prst="rect">
            <a:avLst/>
          </a:prstGeom>
        </p:spPr>
        <p:txBody>
          <a:bodyPr vert="horz" lIns="92951" tIns="46476" rIns="92951" bIns="46476" rtlCol="0" anchor="b"/>
          <a:lstStyle>
            <a:lvl1pPr algn="l">
              <a:defRPr sz="1200"/>
            </a:lvl1pPr>
          </a:lstStyle>
          <a:p>
            <a:endParaRPr/>
          </a:p>
        </p:txBody>
      </p:sp>
      <p:sp>
        <p:nvSpPr>
          <p:cNvPr id="7" name="Slide Number Placeholder 6"/>
          <p:cNvSpPr>
            <a:spLocks noGrp="1"/>
          </p:cNvSpPr>
          <p:nvPr>
            <p:ph type="sldNum" sz="quarter" idx="5"/>
          </p:nvPr>
        </p:nvSpPr>
        <p:spPr>
          <a:xfrm>
            <a:off x="5820833" y="8742152"/>
            <a:ext cx="776111" cy="230481"/>
          </a:xfrm>
          <a:prstGeom prst="rect">
            <a:avLst/>
          </a:prstGeom>
        </p:spPr>
        <p:txBody>
          <a:bodyPr vert="horz" lIns="92951" tIns="46476" rIns="92951" bIns="46476" rtlCol="0" anchor="b"/>
          <a:lstStyle>
            <a:lvl1pPr algn="r">
              <a:defRPr sz="1200"/>
            </a:lvl1pPr>
          </a:lstStyle>
          <a:p>
            <a:fld id="{8C72D9AE-7182-4680-8F79-479C4181FF08}" type="slidenum">
              <a:rPr/>
              <a:p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232C2F"/>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232C2F"/>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232C2F"/>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a:p>
        </p:txBody>
      </p:sp>
    </p:spTree>
    <p:extLst>
      <p:ext uri="{BB962C8B-B14F-4D97-AF65-F5344CB8AC3E}">
        <p14:creationId xmlns:p14="http://schemas.microsoft.com/office/powerpoint/2010/main" val="534431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noRot="1" noChangeAspect="1"/>
          </p:cNvSpPr>
          <p:nvPr>
            <p:ph type="sldImg"/>
          </p:nvPr>
        </p:nvSpPr>
        <p:spPr>
          <a:xfrm>
            <a:off x="391290" y="696277"/>
            <a:ext cx="6202421" cy="3481388"/>
          </a:xfrm>
          <a:prstGeom prst="rect">
            <a:avLst/>
          </a:prstGeom>
        </p:spPr>
        <p:txBody>
          <a:bodyPr/>
          <a:lstStyle/>
          <a:p>
            <a:pPr lvl="0"/>
            <a:endParaRPr/>
          </a:p>
        </p:txBody>
      </p:sp>
      <p:sp>
        <p:nvSpPr>
          <p:cNvPr id="340" name="Shape 340"/>
          <p:cNvSpPr>
            <a:spLocks noGrp="1"/>
          </p:cNvSpPr>
          <p:nvPr>
            <p:ph type="body" sz="quarter" idx="1"/>
          </p:nvPr>
        </p:nvSpPr>
        <p:spPr>
          <a:prstGeom prst="rect">
            <a:avLst/>
          </a:prstGeom>
        </p:spPr>
        <p:txBody>
          <a:bodyPr/>
          <a:lstStyle/>
          <a:p>
            <a:pPr defTabSz="929579">
              <a:spcBef>
                <a:spcPts val="610"/>
              </a:spcBef>
              <a:defRPr sz="1800"/>
            </a:pPr>
            <a:r>
              <a:rPr dirty="0">
                <a:solidFill>
                  <a:srgbClr val="5F5F5F"/>
                </a:solidFill>
                <a:latin typeface="Calibri"/>
                <a:ea typeface="Calibri"/>
                <a:cs typeface="Calibri"/>
                <a:sym typeface="Calibri"/>
              </a:rPr>
              <a:t>Handshake</a:t>
            </a:r>
          </a:p>
          <a:p>
            <a:pPr defTabSz="929579">
              <a:spcBef>
                <a:spcPts val="610"/>
              </a:spcBef>
              <a:defRPr sz="1800"/>
            </a:pPr>
            <a:r>
              <a:rPr dirty="0">
                <a:solidFill>
                  <a:srgbClr val="5F5F5F"/>
                </a:solidFill>
                <a:latin typeface="Calibri"/>
                <a:ea typeface="Calibri"/>
                <a:cs typeface="Calibri"/>
                <a:sym typeface="Calibri"/>
              </a:rPr>
              <a:t> - extensions</a:t>
            </a:r>
          </a:p>
          <a:p>
            <a:pPr defTabSz="929579">
              <a:spcBef>
                <a:spcPts val="610"/>
              </a:spcBef>
              <a:defRPr sz="1800"/>
            </a:pPr>
            <a:r>
              <a:rPr dirty="0">
                <a:solidFill>
                  <a:srgbClr val="5F5F5F"/>
                </a:solidFill>
                <a:latin typeface="Calibri"/>
                <a:ea typeface="Calibri"/>
                <a:cs typeface="Calibri"/>
                <a:sym typeface="Calibri"/>
              </a:rPr>
              <a:t> - subprotocol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19</a:t>
            </a:fld>
            <a:endParaRPr lang="en-US"/>
          </a:p>
        </p:txBody>
      </p:sp>
    </p:spTree>
    <p:extLst>
      <p:ext uri="{BB962C8B-B14F-4D97-AF65-F5344CB8AC3E}">
        <p14:creationId xmlns:p14="http://schemas.microsoft.com/office/powerpoint/2010/main" val="17100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20</a:t>
            </a:fld>
            <a:endParaRPr lang="en-US"/>
          </a:p>
        </p:txBody>
      </p:sp>
    </p:spTree>
    <p:extLst>
      <p:ext uri="{BB962C8B-B14F-4D97-AF65-F5344CB8AC3E}">
        <p14:creationId xmlns:p14="http://schemas.microsoft.com/office/powerpoint/2010/main" val="234898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b="0" dirty="0" smtClean="0"/>
              <a:t>I am excited!</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21</a:t>
            </a:fld>
            <a:endParaRPr lang="en-US"/>
          </a:p>
        </p:txBody>
      </p:sp>
    </p:spTree>
    <p:extLst>
      <p:ext uri="{BB962C8B-B14F-4D97-AF65-F5344CB8AC3E}">
        <p14:creationId xmlns:p14="http://schemas.microsoft.com/office/powerpoint/2010/main" val="47411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22</a:t>
            </a:fld>
            <a:endParaRPr lang="en-US"/>
          </a:p>
        </p:txBody>
      </p:sp>
    </p:spTree>
    <p:extLst>
      <p:ext uri="{BB962C8B-B14F-4D97-AF65-F5344CB8AC3E}">
        <p14:creationId xmlns:p14="http://schemas.microsoft.com/office/powerpoint/2010/main" val="197561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a:p>
        </p:txBody>
      </p:sp>
    </p:spTree>
    <p:extLst>
      <p:ext uri="{BB962C8B-B14F-4D97-AF65-F5344CB8AC3E}">
        <p14:creationId xmlns:p14="http://schemas.microsoft.com/office/powerpoint/2010/main" val="223846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a:p>
        </p:txBody>
      </p:sp>
    </p:spTree>
    <p:extLst>
      <p:ext uri="{BB962C8B-B14F-4D97-AF65-F5344CB8AC3E}">
        <p14:creationId xmlns:p14="http://schemas.microsoft.com/office/powerpoint/2010/main" val="113126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noRot="1" noChangeAspect="1"/>
          </p:cNvSpPr>
          <p:nvPr>
            <p:ph type="sldImg"/>
          </p:nvPr>
        </p:nvSpPr>
        <p:spPr>
          <a:prstGeom prst="rect">
            <a:avLst/>
          </a:prstGeom>
        </p:spPr>
        <p:txBody>
          <a:bodyPr/>
          <a:lstStyle/>
          <a:p>
            <a:pPr lvl="0"/>
            <a:endParaRPr/>
          </a:p>
        </p:txBody>
      </p:sp>
      <p:sp>
        <p:nvSpPr>
          <p:cNvPr id="302" name="Shape 302"/>
          <p:cNvSpPr>
            <a:spLocks noGrp="1"/>
          </p:cNvSpPr>
          <p:nvPr>
            <p:ph type="body" sz="quarter" idx="1"/>
          </p:nvPr>
        </p:nvSpPr>
        <p:spPr>
          <a:prstGeom prst="rect">
            <a:avLst/>
          </a:prstGeom>
        </p:spPr>
        <p:txBody>
          <a:bodyPr/>
          <a:lstStyle/>
          <a:p>
            <a:pPr defTabSz="929579">
              <a:spcBef>
                <a:spcPts val="610"/>
              </a:spcBef>
              <a:defRPr sz="1800"/>
            </a:pPr>
            <a:r>
              <a:rPr>
                <a:solidFill>
                  <a:srgbClr val="5F5F5F"/>
                </a:solidFill>
                <a:latin typeface="Calibri"/>
                <a:ea typeface="Calibri"/>
                <a:cs typeface="Calibri"/>
                <a:sym typeface="Calibri"/>
              </a:rPr>
              <a:t>Handshake</a:t>
            </a:r>
          </a:p>
          <a:p>
            <a:pPr defTabSz="929579">
              <a:spcBef>
                <a:spcPts val="610"/>
              </a:spcBef>
              <a:defRPr sz="1800"/>
            </a:pPr>
            <a:r>
              <a:rPr>
                <a:solidFill>
                  <a:srgbClr val="5F5F5F"/>
                </a:solidFill>
                <a:latin typeface="Calibri"/>
                <a:ea typeface="Calibri"/>
                <a:cs typeface="Calibri"/>
                <a:sym typeface="Calibri"/>
              </a:rPr>
              <a:t> - extensions</a:t>
            </a:r>
          </a:p>
          <a:p>
            <a:pPr defTabSz="929579">
              <a:spcBef>
                <a:spcPts val="610"/>
              </a:spcBef>
              <a:defRPr sz="1800"/>
            </a:pPr>
            <a:r>
              <a:rPr>
                <a:solidFill>
                  <a:srgbClr val="5F5F5F"/>
                </a:solidFill>
                <a:latin typeface="Calibri"/>
                <a:ea typeface="Calibri"/>
                <a:cs typeface="Calibri"/>
                <a:sym typeface="Calibri"/>
              </a:rPr>
              <a:t> - subprotocol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prstGeom prst="rect">
            <a:avLst/>
          </a:prstGeom>
        </p:spPr>
        <p:txBody>
          <a:bodyPr/>
          <a:lstStyle/>
          <a:p>
            <a:pPr lvl="0"/>
            <a:endParaRPr/>
          </a:p>
        </p:txBody>
      </p:sp>
      <p:sp>
        <p:nvSpPr>
          <p:cNvPr id="308" name="Shape 308"/>
          <p:cNvSpPr>
            <a:spLocks noGrp="1"/>
          </p:cNvSpPr>
          <p:nvPr>
            <p:ph type="body" sz="quarter" idx="1"/>
          </p:nvPr>
        </p:nvSpPr>
        <p:spPr>
          <a:prstGeom prst="rect">
            <a:avLst/>
          </a:prstGeom>
        </p:spPr>
        <p:txBody>
          <a:bodyPr/>
          <a:lstStyle/>
          <a:p>
            <a:pPr defTabSz="929579">
              <a:spcBef>
                <a:spcPts val="610"/>
              </a:spcBef>
              <a:defRPr sz="1800"/>
            </a:pPr>
            <a:r>
              <a:rPr>
                <a:solidFill>
                  <a:srgbClr val="5F5F5F"/>
                </a:solidFill>
                <a:latin typeface="Calibri"/>
                <a:ea typeface="Calibri"/>
                <a:cs typeface="Calibri"/>
                <a:sym typeface="Calibri"/>
              </a:rPr>
              <a:t>Handshake</a:t>
            </a:r>
          </a:p>
          <a:p>
            <a:pPr defTabSz="929579">
              <a:spcBef>
                <a:spcPts val="610"/>
              </a:spcBef>
              <a:defRPr sz="1800"/>
            </a:pPr>
            <a:r>
              <a:rPr>
                <a:solidFill>
                  <a:srgbClr val="5F5F5F"/>
                </a:solidFill>
                <a:latin typeface="Calibri"/>
                <a:ea typeface="Calibri"/>
                <a:cs typeface="Calibri"/>
                <a:sym typeface="Calibri"/>
              </a:rPr>
              <a:t> - extensions</a:t>
            </a:r>
          </a:p>
          <a:p>
            <a:pPr defTabSz="929579">
              <a:spcBef>
                <a:spcPts val="610"/>
              </a:spcBef>
              <a:defRPr sz="1800"/>
            </a:pPr>
            <a:r>
              <a:rPr>
                <a:solidFill>
                  <a:srgbClr val="5F5F5F"/>
                </a:solidFill>
                <a:latin typeface="Calibri"/>
                <a:ea typeface="Calibri"/>
                <a:cs typeface="Calibri"/>
                <a:sym typeface="Calibri"/>
              </a:rPr>
              <a:t> - subprotocol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pPr lvl="0"/>
            <a:endParaRPr/>
          </a:p>
        </p:txBody>
      </p:sp>
      <p:sp>
        <p:nvSpPr>
          <p:cNvPr id="314" name="Shape 314"/>
          <p:cNvSpPr>
            <a:spLocks noGrp="1"/>
          </p:cNvSpPr>
          <p:nvPr>
            <p:ph type="body" sz="quarter" idx="1"/>
          </p:nvPr>
        </p:nvSpPr>
        <p:spPr>
          <a:prstGeom prst="rect">
            <a:avLst/>
          </a:prstGeom>
        </p:spPr>
        <p:txBody>
          <a:bodyPr/>
          <a:lstStyle/>
          <a:p>
            <a:pPr defTabSz="929579">
              <a:spcBef>
                <a:spcPts val="610"/>
              </a:spcBef>
              <a:defRPr sz="1800"/>
            </a:pPr>
            <a:r>
              <a:rPr>
                <a:solidFill>
                  <a:srgbClr val="5F5F5F"/>
                </a:solidFill>
                <a:latin typeface="Calibri"/>
                <a:ea typeface="Calibri"/>
                <a:cs typeface="Calibri"/>
                <a:sym typeface="Calibri"/>
              </a:rPr>
              <a:t>Handshake</a:t>
            </a:r>
          </a:p>
          <a:p>
            <a:pPr defTabSz="929579">
              <a:spcBef>
                <a:spcPts val="610"/>
              </a:spcBef>
              <a:defRPr sz="1800"/>
            </a:pPr>
            <a:r>
              <a:rPr>
                <a:solidFill>
                  <a:srgbClr val="5F5F5F"/>
                </a:solidFill>
                <a:latin typeface="Calibri"/>
                <a:ea typeface="Calibri"/>
                <a:cs typeface="Calibri"/>
                <a:sym typeface="Calibri"/>
              </a:rPr>
              <a:t> - extensions</a:t>
            </a:r>
          </a:p>
          <a:p>
            <a:pPr defTabSz="929579">
              <a:spcBef>
                <a:spcPts val="610"/>
              </a:spcBef>
              <a:defRPr sz="1800"/>
            </a:pPr>
            <a:r>
              <a:rPr>
                <a:solidFill>
                  <a:srgbClr val="5F5F5F"/>
                </a:solidFill>
                <a:latin typeface="Calibri"/>
                <a:ea typeface="Calibri"/>
                <a:cs typeface="Calibri"/>
                <a:sym typeface="Calibri"/>
              </a:rPr>
              <a:t> - subprotocol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prstGeom prst="rect">
            <a:avLst/>
          </a:prstGeom>
        </p:spPr>
        <p:txBody>
          <a:bodyPr/>
          <a:lstStyle/>
          <a:p>
            <a:pPr lvl="0"/>
            <a:endParaRPr/>
          </a:p>
        </p:txBody>
      </p:sp>
      <p:sp>
        <p:nvSpPr>
          <p:cNvPr id="323" name="Shape 323"/>
          <p:cNvSpPr>
            <a:spLocks noGrp="1"/>
          </p:cNvSpPr>
          <p:nvPr>
            <p:ph type="body" sz="quarter" idx="1"/>
          </p:nvPr>
        </p:nvSpPr>
        <p:spPr>
          <a:prstGeom prst="rect">
            <a:avLst/>
          </a:prstGeom>
        </p:spPr>
        <p:txBody>
          <a:bodyPr/>
          <a:lstStyle/>
          <a:p>
            <a:pPr defTabSz="929579">
              <a:lnSpc>
                <a:spcPct val="110000"/>
              </a:lnSpc>
              <a:spcBef>
                <a:spcPts val="610"/>
              </a:spcBef>
              <a:defRPr sz="1800"/>
            </a:pPr>
            <a:r>
              <a:rPr>
                <a:latin typeface="Calibri"/>
                <a:ea typeface="Calibri"/>
                <a:cs typeface="Calibri"/>
                <a:sym typeface="Calibri"/>
              </a:rPr>
              <a:t>This is a sample </a:t>
            </a:r>
            <a:r>
              <a:rPr b="1">
                <a:latin typeface="Calibri"/>
                <a:ea typeface="Calibri"/>
                <a:cs typeface="Calibri"/>
                <a:sym typeface="Calibri"/>
              </a:rPr>
              <a:t>Title and Code Layout </a:t>
            </a:r>
            <a:r>
              <a:rPr>
                <a:latin typeface="Calibri"/>
                <a:ea typeface="Calibri"/>
                <a:cs typeface="Calibri"/>
                <a:sym typeface="Calibri"/>
              </a:rPr>
              <a:t>slide, ideal for displaying codes.</a:t>
            </a:r>
          </a:p>
          <a:p>
            <a:pPr defTabSz="929579">
              <a:lnSpc>
                <a:spcPct val="110000"/>
              </a:lnSpc>
              <a:spcBef>
                <a:spcPts val="610"/>
              </a:spcBef>
              <a:defRPr sz="1800"/>
            </a:pPr>
            <a:endParaRPr b="1">
              <a:latin typeface="Calibri"/>
              <a:ea typeface="Calibri"/>
              <a:cs typeface="Calibri"/>
              <a:sym typeface="Calibri"/>
            </a:endParaRPr>
          </a:p>
          <a:p>
            <a:pPr defTabSz="944941">
              <a:lnSpc>
                <a:spcPct val="110000"/>
              </a:lnSpc>
              <a:spcBef>
                <a:spcPts val="610"/>
              </a:spcBef>
              <a:defRPr sz="1800"/>
            </a:pPr>
            <a:r>
              <a:rPr b="1">
                <a:latin typeface="Calibri"/>
                <a:ea typeface="Calibri"/>
                <a:cs typeface="Calibri"/>
                <a:sym typeface="Calibri"/>
              </a:rPr>
              <a:t>To take advantage of the pre-formatted paragraph style: </a:t>
            </a:r>
            <a:br>
              <a:rPr b="1">
                <a:latin typeface="Calibri"/>
                <a:ea typeface="Calibri"/>
                <a:cs typeface="Calibri"/>
                <a:sym typeface="Calibri"/>
              </a:rPr>
            </a:br>
            <a:r>
              <a:rPr>
                <a:latin typeface="Calibri"/>
                <a:ea typeface="Calibri"/>
                <a:cs typeface="Calibri"/>
                <a:sym typeface="Calibri"/>
              </a:rPr>
              <a:t>Start typing the code, using the </a:t>
            </a:r>
            <a:r>
              <a:rPr b="1">
                <a:latin typeface="Calibri"/>
                <a:ea typeface="Calibri"/>
                <a:cs typeface="Calibri"/>
                <a:sym typeface="Calibri"/>
              </a:rPr>
              <a:t>tab</a:t>
            </a:r>
            <a:r>
              <a:rPr>
                <a:latin typeface="Calibri"/>
                <a:ea typeface="Calibri"/>
                <a:cs typeface="Calibri"/>
                <a:sym typeface="Calibri"/>
              </a:rPr>
              <a:t> </a:t>
            </a:r>
            <a:r>
              <a:rPr b="1">
                <a:latin typeface="Calibri"/>
                <a:ea typeface="Calibri"/>
                <a:cs typeface="Calibri"/>
                <a:sym typeface="Calibri"/>
              </a:rPr>
              <a:t>key</a:t>
            </a:r>
            <a:r>
              <a:rPr>
                <a:latin typeface="Calibri"/>
                <a:ea typeface="Calibri"/>
                <a:cs typeface="Calibri"/>
                <a:sym typeface="Calibri"/>
              </a:rPr>
              <a:t> (not space key) to increase and </a:t>
            </a:r>
            <a:r>
              <a:rPr b="1">
                <a:latin typeface="Calibri"/>
                <a:ea typeface="Calibri"/>
                <a:cs typeface="Calibri"/>
                <a:sym typeface="Calibri"/>
              </a:rPr>
              <a:t>Shift+tab</a:t>
            </a:r>
            <a:r>
              <a:rPr>
                <a:latin typeface="Calibri"/>
                <a:ea typeface="Calibri"/>
                <a:cs typeface="Calibri"/>
                <a:sym typeface="Calibri"/>
              </a:rPr>
              <a:t> keys to decrease indention levels for each paragraphs. </a:t>
            </a:r>
            <a:r>
              <a:rPr b="1">
                <a:latin typeface="Calibri"/>
                <a:ea typeface="Calibri"/>
                <a:cs typeface="Calibri"/>
                <a:sym typeface="Calibri"/>
              </a:rPr>
              <a:t>Ignore the bullets </a:t>
            </a:r>
            <a:r>
              <a:rPr>
                <a:latin typeface="Calibri"/>
                <a:ea typeface="Calibri"/>
                <a:cs typeface="Calibri"/>
                <a:sym typeface="Calibri"/>
              </a:rPr>
              <a:t>at this point.</a:t>
            </a:r>
          </a:p>
          <a:p>
            <a:pPr defTabSz="929579">
              <a:lnSpc>
                <a:spcPct val="110000"/>
              </a:lnSpc>
              <a:spcBef>
                <a:spcPts val="610"/>
              </a:spcBef>
              <a:defRPr sz="1800"/>
            </a:pPr>
            <a:r>
              <a:rPr>
                <a:latin typeface="Calibri"/>
                <a:ea typeface="Calibri"/>
                <a:cs typeface="Calibri"/>
                <a:sym typeface="Calibri"/>
              </a:rPr>
              <a:t>If copy and paste the text from other sources, make sure the text is reset to the defaulted size and formatting by clicking </a:t>
            </a:r>
            <a:r>
              <a:rPr b="1">
                <a:latin typeface="Calibri"/>
                <a:ea typeface="Calibri"/>
                <a:cs typeface="Calibri"/>
                <a:sym typeface="Calibri"/>
              </a:rPr>
              <a:t>Reset</a:t>
            </a:r>
            <a:r>
              <a:rPr>
                <a:latin typeface="Calibri"/>
                <a:ea typeface="Calibri"/>
                <a:cs typeface="Calibri"/>
                <a:sym typeface="Calibri"/>
              </a:rPr>
              <a:t>, within the </a:t>
            </a:r>
            <a:r>
              <a:rPr b="1">
                <a:latin typeface="Calibri"/>
                <a:ea typeface="Calibri"/>
                <a:cs typeface="Calibri"/>
                <a:sym typeface="Calibri"/>
              </a:rPr>
              <a:t>Slides Group</a:t>
            </a:r>
            <a:r>
              <a:rPr>
                <a:latin typeface="Calibri"/>
                <a:ea typeface="Calibri"/>
                <a:cs typeface="Calibri"/>
                <a:sym typeface="Calibri"/>
              </a:rPr>
              <a:t>. (Or select </a:t>
            </a:r>
            <a:r>
              <a:rPr b="1">
                <a:latin typeface="Calibri"/>
                <a:ea typeface="Calibri"/>
                <a:cs typeface="Calibri"/>
                <a:sym typeface="Calibri"/>
              </a:rPr>
              <a:t>Reset Layout to Default Settings, </a:t>
            </a:r>
            <a:r>
              <a:rPr>
                <a:latin typeface="Calibri"/>
                <a:ea typeface="Calibri"/>
                <a:cs typeface="Calibri"/>
                <a:sym typeface="Calibri"/>
              </a:rPr>
              <a:t>located at the bottom of the </a:t>
            </a:r>
            <a:r>
              <a:rPr b="1">
                <a:latin typeface="Calibri"/>
                <a:ea typeface="Calibri"/>
                <a:cs typeface="Calibri"/>
                <a:sym typeface="Calibri"/>
              </a:rPr>
              <a:t>Layout</a:t>
            </a:r>
            <a:r>
              <a:rPr>
                <a:latin typeface="Calibri"/>
                <a:ea typeface="Calibri"/>
                <a:cs typeface="Calibri"/>
                <a:sym typeface="Calibri"/>
              </a:rPr>
              <a:t> gallery, for Mac.) Delete extra spaces.</a:t>
            </a:r>
          </a:p>
          <a:p>
            <a:pPr defTabSz="929579">
              <a:lnSpc>
                <a:spcPct val="110000"/>
              </a:lnSpc>
              <a:spcBef>
                <a:spcPts val="610"/>
              </a:spcBef>
              <a:defRPr sz="1800"/>
            </a:pPr>
            <a:endParaRPr>
              <a:latin typeface="Calibri"/>
              <a:ea typeface="Calibri"/>
              <a:cs typeface="Calibri"/>
              <a:sym typeface="Calibri"/>
            </a:endParaRPr>
          </a:p>
          <a:p>
            <a:pPr defTabSz="929579">
              <a:lnSpc>
                <a:spcPct val="110000"/>
              </a:lnSpc>
              <a:spcBef>
                <a:spcPts val="610"/>
              </a:spcBef>
              <a:defRPr sz="1800"/>
            </a:pPr>
            <a:r>
              <a:rPr>
                <a:latin typeface="Calibri"/>
                <a:ea typeface="Calibri"/>
                <a:cs typeface="Calibri"/>
                <a:sym typeface="Calibri"/>
              </a:rPr>
              <a:t>Once finish typing, select all text in the body copy block and click the </a:t>
            </a:r>
            <a:r>
              <a:rPr b="1">
                <a:latin typeface="Calibri"/>
                <a:ea typeface="Calibri"/>
                <a:cs typeface="Calibri"/>
                <a:sym typeface="Calibri"/>
              </a:rPr>
              <a:t>Bullets</a:t>
            </a:r>
            <a:r>
              <a:rPr>
                <a:latin typeface="Calibri"/>
                <a:ea typeface="Calibri"/>
                <a:cs typeface="Calibri"/>
                <a:sym typeface="Calibri"/>
              </a:rPr>
              <a:t> button, within the </a:t>
            </a:r>
            <a:r>
              <a:rPr b="1">
                <a:latin typeface="Calibri"/>
                <a:ea typeface="Calibri"/>
                <a:cs typeface="Calibri"/>
                <a:sym typeface="Calibri"/>
              </a:rPr>
              <a:t>Paragraph </a:t>
            </a:r>
            <a:r>
              <a:rPr>
                <a:latin typeface="Calibri"/>
                <a:ea typeface="Calibri"/>
                <a:cs typeface="Calibri"/>
                <a:sym typeface="Calibri"/>
              </a:rPr>
              <a:t>group to turn off bullets.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prstGeom prst="rect">
            <a:avLst/>
          </a:prstGeom>
        </p:spPr>
        <p:txBody>
          <a:bodyPr/>
          <a:lstStyle/>
          <a:p>
            <a:pPr lvl="0"/>
            <a:endParaRPr/>
          </a:p>
        </p:txBody>
      </p:sp>
      <p:sp>
        <p:nvSpPr>
          <p:cNvPr id="329" name="Shape 329"/>
          <p:cNvSpPr>
            <a:spLocks noGrp="1"/>
          </p:cNvSpPr>
          <p:nvPr>
            <p:ph type="body" sz="quarter" idx="1"/>
          </p:nvPr>
        </p:nvSpPr>
        <p:spPr>
          <a:prstGeom prst="rect">
            <a:avLst/>
          </a:prstGeom>
        </p:spPr>
        <p:txBody>
          <a:bodyPr/>
          <a:lstStyle/>
          <a:p>
            <a:pPr defTabSz="929579">
              <a:lnSpc>
                <a:spcPct val="110000"/>
              </a:lnSpc>
              <a:spcBef>
                <a:spcPts val="610"/>
              </a:spcBef>
              <a:defRPr sz="1800"/>
            </a:pPr>
            <a:r>
              <a:rPr>
                <a:latin typeface="Calibri"/>
                <a:ea typeface="Calibri"/>
                <a:cs typeface="Calibri"/>
                <a:sym typeface="Calibri"/>
              </a:rPr>
              <a:t>This is a sample </a:t>
            </a:r>
            <a:r>
              <a:rPr b="1">
                <a:latin typeface="Calibri"/>
                <a:ea typeface="Calibri"/>
                <a:cs typeface="Calibri"/>
                <a:sym typeface="Calibri"/>
              </a:rPr>
              <a:t>Title and Code Layout </a:t>
            </a:r>
            <a:r>
              <a:rPr>
                <a:latin typeface="Calibri"/>
                <a:ea typeface="Calibri"/>
                <a:cs typeface="Calibri"/>
                <a:sym typeface="Calibri"/>
              </a:rPr>
              <a:t>slide, ideal for displaying codes.</a:t>
            </a:r>
          </a:p>
          <a:p>
            <a:pPr defTabSz="929579">
              <a:lnSpc>
                <a:spcPct val="110000"/>
              </a:lnSpc>
              <a:spcBef>
                <a:spcPts val="610"/>
              </a:spcBef>
              <a:defRPr sz="1800"/>
            </a:pPr>
            <a:endParaRPr b="1">
              <a:latin typeface="Calibri"/>
              <a:ea typeface="Calibri"/>
              <a:cs typeface="Calibri"/>
              <a:sym typeface="Calibri"/>
            </a:endParaRPr>
          </a:p>
          <a:p>
            <a:pPr defTabSz="944941">
              <a:lnSpc>
                <a:spcPct val="110000"/>
              </a:lnSpc>
              <a:spcBef>
                <a:spcPts val="610"/>
              </a:spcBef>
              <a:defRPr sz="1800"/>
            </a:pPr>
            <a:r>
              <a:rPr b="1">
                <a:latin typeface="Calibri"/>
                <a:ea typeface="Calibri"/>
                <a:cs typeface="Calibri"/>
                <a:sym typeface="Calibri"/>
              </a:rPr>
              <a:t>To take advantage of the pre-formatted paragraph style: </a:t>
            </a:r>
            <a:br>
              <a:rPr b="1">
                <a:latin typeface="Calibri"/>
                <a:ea typeface="Calibri"/>
                <a:cs typeface="Calibri"/>
                <a:sym typeface="Calibri"/>
              </a:rPr>
            </a:br>
            <a:r>
              <a:rPr>
                <a:latin typeface="Calibri"/>
                <a:ea typeface="Calibri"/>
                <a:cs typeface="Calibri"/>
                <a:sym typeface="Calibri"/>
              </a:rPr>
              <a:t>Start typing the code, using the </a:t>
            </a:r>
            <a:r>
              <a:rPr b="1">
                <a:latin typeface="Calibri"/>
                <a:ea typeface="Calibri"/>
                <a:cs typeface="Calibri"/>
                <a:sym typeface="Calibri"/>
              </a:rPr>
              <a:t>tab</a:t>
            </a:r>
            <a:r>
              <a:rPr>
                <a:latin typeface="Calibri"/>
                <a:ea typeface="Calibri"/>
                <a:cs typeface="Calibri"/>
                <a:sym typeface="Calibri"/>
              </a:rPr>
              <a:t> </a:t>
            </a:r>
            <a:r>
              <a:rPr b="1">
                <a:latin typeface="Calibri"/>
                <a:ea typeface="Calibri"/>
                <a:cs typeface="Calibri"/>
                <a:sym typeface="Calibri"/>
              </a:rPr>
              <a:t>key</a:t>
            </a:r>
            <a:r>
              <a:rPr>
                <a:latin typeface="Calibri"/>
                <a:ea typeface="Calibri"/>
                <a:cs typeface="Calibri"/>
                <a:sym typeface="Calibri"/>
              </a:rPr>
              <a:t> (not space key) to increase and </a:t>
            </a:r>
            <a:r>
              <a:rPr b="1">
                <a:latin typeface="Calibri"/>
                <a:ea typeface="Calibri"/>
                <a:cs typeface="Calibri"/>
                <a:sym typeface="Calibri"/>
              </a:rPr>
              <a:t>Shift+tab</a:t>
            </a:r>
            <a:r>
              <a:rPr>
                <a:latin typeface="Calibri"/>
                <a:ea typeface="Calibri"/>
                <a:cs typeface="Calibri"/>
                <a:sym typeface="Calibri"/>
              </a:rPr>
              <a:t> keys to decrease indention levels for each paragraphs. </a:t>
            </a:r>
            <a:r>
              <a:rPr b="1">
                <a:latin typeface="Calibri"/>
                <a:ea typeface="Calibri"/>
                <a:cs typeface="Calibri"/>
                <a:sym typeface="Calibri"/>
              </a:rPr>
              <a:t>Ignore the bullets </a:t>
            </a:r>
            <a:r>
              <a:rPr>
                <a:latin typeface="Calibri"/>
                <a:ea typeface="Calibri"/>
                <a:cs typeface="Calibri"/>
                <a:sym typeface="Calibri"/>
              </a:rPr>
              <a:t>at this point.</a:t>
            </a:r>
          </a:p>
          <a:p>
            <a:pPr defTabSz="929579">
              <a:lnSpc>
                <a:spcPct val="110000"/>
              </a:lnSpc>
              <a:spcBef>
                <a:spcPts val="610"/>
              </a:spcBef>
              <a:defRPr sz="1800"/>
            </a:pPr>
            <a:r>
              <a:rPr>
                <a:latin typeface="Calibri"/>
                <a:ea typeface="Calibri"/>
                <a:cs typeface="Calibri"/>
                <a:sym typeface="Calibri"/>
              </a:rPr>
              <a:t>If copy and paste the text from other sources, make sure the text is reset to the defaulted size and formatting by clicking </a:t>
            </a:r>
            <a:r>
              <a:rPr b="1">
                <a:latin typeface="Calibri"/>
                <a:ea typeface="Calibri"/>
                <a:cs typeface="Calibri"/>
                <a:sym typeface="Calibri"/>
              </a:rPr>
              <a:t>Reset</a:t>
            </a:r>
            <a:r>
              <a:rPr>
                <a:latin typeface="Calibri"/>
                <a:ea typeface="Calibri"/>
                <a:cs typeface="Calibri"/>
                <a:sym typeface="Calibri"/>
              </a:rPr>
              <a:t>, within the </a:t>
            </a:r>
            <a:r>
              <a:rPr b="1">
                <a:latin typeface="Calibri"/>
                <a:ea typeface="Calibri"/>
                <a:cs typeface="Calibri"/>
                <a:sym typeface="Calibri"/>
              </a:rPr>
              <a:t>Slides Group</a:t>
            </a:r>
            <a:r>
              <a:rPr>
                <a:latin typeface="Calibri"/>
                <a:ea typeface="Calibri"/>
                <a:cs typeface="Calibri"/>
                <a:sym typeface="Calibri"/>
              </a:rPr>
              <a:t>. (Or select </a:t>
            </a:r>
            <a:r>
              <a:rPr b="1">
                <a:latin typeface="Calibri"/>
                <a:ea typeface="Calibri"/>
                <a:cs typeface="Calibri"/>
                <a:sym typeface="Calibri"/>
              </a:rPr>
              <a:t>Reset Layout to Default Settings, </a:t>
            </a:r>
            <a:r>
              <a:rPr>
                <a:latin typeface="Calibri"/>
                <a:ea typeface="Calibri"/>
                <a:cs typeface="Calibri"/>
                <a:sym typeface="Calibri"/>
              </a:rPr>
              <a:t>located at the bottom of the </a:t>
            </a:r>
            <a:r>
              <a:rPr b="1">
                <a:latin typeface="Calibri"/>
                <a:ea typeface="Calibri"/>
                <a:cs typeface="Calibri"/>
                <a:sym typeface="Calibri"/>
              </a:rPr>
              <a:t>Layout</a:t>
            </a:r>
            <a:r>
              <a:rPr>
                <a:latin typeface="Calibri"/>
                <a:ea typeface="Calibri"/>
                <a:cs typeface="Calibri"/>
                <a:sym typeface="Calibri"/>
              </a:rPr>
              <a:t> gallery, for Mac.) Delete extra spaces.</a:t>
            </a:r>
          </a:p>
          <a:p>
            <a:pPr defTabSz="929579">
              <a:lnSpc>
                <a:spcPct val="110000"/>
              </a:lnSpc>
              <a:spcBef>
                <a:spcPts val="610"/>
              </a:spcBef>
              <a:defRPr sz="1800"/>
            </a:pPr>
            <a:endParaRPr>
              <a:latin typeface="Calibri"/>
              <a:ea typeface="Calibri"/>
              <a:cs typeface="Calibri"/>
              <a:sym typeface="Calibri"/>
            </a:endParaRPr>
          </a:p>
          <a:p>
            <a:pPr defTabSz="929579">
              <a:lnSpc>
                <a:spcPct val="110000"/>
              </a:lnSpc>
              <a:spcBef>
                <a:spcPts val="610"/>
              </a:spcBef>
              <a:defRPr sz="1800"/>
            </a:pPr>
            <a:r>
              <a:rPr>
                <a:latin typeface="Calibri"/>
                <a:ea typeface="Calibri"/>
                <a:cs typeface="Calibri"/>
                <a:sym typeface="Calibri"/>
              </a:rPr>
              <a:t>Once finish typing, select all text in the body copy block and click the </a:t>
            </a:r>
            <a:r>
              <a:rPr b="1">
                <a:latin typeface="Calibri"/>
                <a:ea typeface="Calibri"/>
                <a:cs typeface="Calibri"/>
                <a:sym typeface="Calibri"/>
              </a:rPr>
              <a:t>Bullets</a:t>
            </a:r>
            <a:r>
              <a:rPr>
                <a:latin typeface="Calibri"/>
                <a:ea typeface="Calibri"/>
                <a:cs typeface="Calibri"/>
                <a:sym typeface="Calibri"/>
              </a:rPr>
              <a:t> button, within the </a:t>
            </a:r>
            <a:r>
              <a:rPr b="1">
                <a:latin typeface="Calibri"/>
                <a:ea typeface="Calibri"/>
                <a:cs typeface="Calibri"/>
                <a:sym typeface="Calibri"/>
              </a:rPr>
              <a:t>Paragraph </a:t>
            </a:r>
            <a:r>
              <a:rPr>
                <a:latin typeface="Calibri"/>
                <a:ea typeface="Calibri"/>
                <a:cs typeface="Calibri"/>
                <a:sym typeface="Calibri"/>
              </a:rPr>
              <a:t>group to turn off bullets.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prstGeom prst="rect">
            <a:avLst/>
          </a:prstGeom>
        </p:spPr>
        <p:txBody>
          <a:bodyPr/>
          <a:lstStyle/>
          <a:p>
            <a:pPr lvl="0"/>
            <a:endParaRPr/>
          </a:p>
        </p:txBody>
      </p:sp>
      <p:sp>
        <p:nvSpPr>
          <p:cNvPr id="335" name="Shape 335"/>
          <p:cNvSpPr>
            <a:spLocks noGrp="1"/>
          </p:cNvSpPr>
          <p:nvPr>
            <p:ph type="body" sz="quarter" idx="1"/>
          </p:nvPr>
        </p:nvSpPr>
        <p:spPr>
          <a:prstGeom prst="rect">
            <a:avLst/>
          </a:prstGeom>
        </p:spPr>
        <p:txBody>
          <a:bodyPr/>
          <a:lstStyle>
            <a:lvl1pPr defTabSz="914400">
              <a:lnSpc>
                <a:spcPct val="100000"/>
              </a:lnSpc>
              <a:spcBef>
                <a:spcPts val="600"/>
              </a:spcBef>
              <a:defRPr sz="1100">
                <a:solidFill>
                  <a:srgbClr val="5F5F5F"/>
                </a:solidFill>
                <a:latin typeface="Calibri"/>
                <a:ea typeface="Calibri"/>
                <a:cs typeface="Calibri"/>
                <a:sym typeface="Calibri"/>
              </a:defRPr>
            </a:lvl1pPr>
          </a:lstStyle>
          <a:p>
            <a:pPr lvl="0">
              <a:defRPr sz="1800">
                <a:solidFill>
                  <a:srgbClr val="000000"/>
                </a:solidFill>
              </a:defRPr>
            </a:pPr>
            <a:r>
              <a:rPr dirty="0"/>
              <a:t>Social: shared piano keyboard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9" name="Date Placeholder 8"/>
          <p:cNvSpPr>
            <a:spLocks noGrp="1"/>
          </p:cNvSpPr>
          <p:nvPr>
            <p:ph type="dt" sz="half" idx="14"/>
          </p:nvPr>
        </p:nvSpPr>
        <p:spPr/>
        <p:txBody>
          <a:bodyPr/>
          <a:lstStyle>
            <a:lvl1pPr>
              <a:defRPr>
                <a:solidFill>
                  <a:schemeClr val="tx1"/>
                </a:solidFill>
              </a:defRPr>
            </a:lvl1pPr>
          </a:lstStyle>
          <a:p>
            <a:fld id="{1E359B83-58DE-EE48-BD07-8CAAD9999303}" type="datetime1">
              <a:rPr lang="cs-CZ" smtClean="0"/>
              <a:t>25.11.15</a:t>
            </a:fld>
            <a:endParaRPr lang="en-US"/>
          </a:p>
        </p:txBody>
      </p:sp>
      <p:sp>
        <p:nvSpPr>
          <p:cNvPr id="10" name="Footer Placeholder 9"/>
          <p:cNvSpPr>
            <a:spLocks noGrp="1"/>
          </p:cNvSpPr>
          <p:nvPr>
            <p:ph type="ftr" sz="quarter" idx="15"/>
          </p:nvPr>
        </p:nvSpPr>
        <p:spPr/>
        <p:txBody>
          <a:bodyPr/>
          <a:lstStyle>
            <a:lvl1pPr>
              <a:defRPr>
                <a:solidFill>
                  <a:schemeClr val="tx1"/>
                </a:solidFill>
              </a:defRPr>
            </a:lvl1pPr>
          </a:lstStyle>
          <a:p>
            <a:r>
              <a:rPr lang="en-US" smtClean="0"/>
              <a:t>Oracle Confidential – Internal/Restricted/Highly Restricted</a:t>
            </a:r>
            <a:endParaRPr lang="en-US"/>
          </a:p>
        </p:txBody>
      </p:sp>
      <p:sp>
        <p:nvSpPr>
          <p:cNvPr id="12" name="TextBox 11"/>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a:t>
            </a:r>
            <a:r>
              <a:rPr sz="850">
                <a:solidFill>
                  <a:schemeClr val="tx1"/>
                </a:solidFill>
              </a:rPr>
              <a:t>© </a:t>
            </a:r>
            <a:r>
              <a:rPr sz="850" smtClean="0">
                <a:solidFill>
                  <a:schemeClr val="tx1"/>
                </a:solidFill>
              </a:rPr>
              <a:t>20</a:t>
            </a:r>
            <a:r>
              <a:rPr lang="en-US" sz="850" smtClean="0">
                <a:solidFill>
                  <a:schemeClr val="tx1"/>
                </a:solidFill>
              </a:rPr>
              <a:t>15,</a:t>
            </a:r>
            <a:r>
              <a:rPr sz="85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1" name="Picture 10" descr="Horizontal JavaOne-Oracle co-branded logo in white on blue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0352" y="6263640"/>
            <a:ext cx="1474588"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bwMode="ltGray">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7" name="Group 16"/>
          <p:cNvGrpSpPr/>
          <p:nvPr userDrawn="1"/>
        </p:nvGrpSpPr>
        <p:grpSpPr>
          <a:xfrm>
            <a:off x="0" y="0"/>
            <a:ext cx="12189398" cy="6858000"/>
            <a:chOff x="0" y="0"/>
            <a:chExt cx="12189398" cy="6858000"/>
          </a:xfrm>
        </p:grpSpPr>
        <p:sp>
          <p:nvSpPr>
            <p:cNvPr id="19" name="Rectangle 18"/>
            <p:cNvSpPr/>
            <p:nvPr/>
          </p:nvSpPr>
          <p:spPr bwMode="gray">
            <a:xfrm>
              <a:off x="0" y="0"/>
              <a:ext cx="19396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bwMode="gray">
            <a:xfrm>
              <a:off x="11995438" y="0"/>
              <a:ext cx="1939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bwMode="gray">
            <a:xfrm>
              <a:off x="0"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bwMode="gray">
            <a:xfrm>
              <a:off x="0"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lvl1pPr>
              <a:defRPr>
                <a:solidFill>
                  <a:schemeClr val="bg1"/>
                </a:solidFill>
              </a:defRPr>
            </a:lvl1pPr>
          </a:lstStyle>
          <a:p>
            <a:fld id="{5811F0A0-0821-4B40-BA29-54C4E58C2849}" type="datetime1">
              <a:rPr lang="cs-CZ" smtClean="0"/>
              <a:t>25.11.15</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r>
              <a:rPr lang="en-US" smtClean="0"/>
              <a:t>Oracle Confidential – Internal/Restricted/Highly Restricted</a:t>
            </a:r>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C51EAA63-D034-42AE-91FA-B13B9518C7BE}" type="slidenum">
              <a:rPr lang="en-US" smtClean="0"/>
              <a:pPr/>
              <a:t>‹#›</a:t>
            </a:fld>
            <a:endParaRPr lang="en-US"/>
          </a:p>
        </p:txBody>
      </p:sp>
      <p:sp>
        <p:nvSpPr>
          <p:cNvPr id="23" name="TextBox 2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smtClean="0">
                <a:solidFill>
                  <a:schemeClr val="bg1"/>
                </a:solidFill>
              </a:rPr>
              <a:t>Copyright © 2015, Oracle and/or its affiliates. All rights reserved.  |</a:t>
            </a:r>
            <a:endParaRPr lang="en-US" sz="850" dirty="0">
              <a:solidFill>
                <a:schemeClr val="bg1"/>
              </a:solidFill>
            </a:endParaRPr>
          </a:p>
        </p:txBody>
      </p:sp>
      <p:pic>
        <p:nvPicPr>
          <p:cNvPr id="15" name="Picture 14" descr="Horizontal JavaOne-Oracle co-branded logo in white on blue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474588"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1DAB689B-4B25-3844-A8B8-0DFEDD51292D}"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52B17C1-E11B-1348-8CC4-C657DEEE97AF}"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3" name="Title 2"/>
          <p:cNvSpPr>
            <a:spLocks noGrp="1"/>
          </p:cNvSpPr>
          <p:nvPr>
            <p:ph type="title"/>
          </p:nvPr>
        </p:nvSpPr>
        <p:spPr/>
        <p:txBody>
          <a:bodyPr/>
          <a:lstStyle/>
          <a:p>
            <a:r>
              <a:rPr lang="en-US" smtClean="0"/>
              <a:t>Click to edit Master title style</a:t>
            </a:r>
            <a:endParaRPr lang="en-US"/>
          </a:p>
        </p:txBody>
      </p:sp>
      <p:sp>
        <p:nvSpPr>
          <p:cNvPr id="9" name="Picture Placeholder 15" descr="If presenting remotely, you can insert your photo here"/>
          <p:cNvSpPr>
            <a:spLocks noGrp="1"/>
          </p:cNvSpPr>
          <p:nvPr>
            <p:ph type="pic" sz="quarter" idx="15"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
        <p:nvSpPr>
          <p:cNvPr id="10" name="Text Placeholder 10"/>
          <p:cNvSpPr>
            <a:spLocks noGrp="1"/>
          </p:cNvSpPr>
          <p:nvPr>
            <p:ph type="body" sz="quarter" idx="16"/>
          </p:nvPr>
        </p:nvSpPr>
        <p:spPr>
          <a:xfrm>
            <a:off x="6035040" y="1828799"/>
            <a:ext cx="5623560"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981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99EE2825-13D4-0049-AF76-E10A5C9A2EDE}"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6EEE1DE3-5427-E14B-A72F-DC04AF4D9455}"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Date Placeholder 4"/>
          <p:cNvSpPr>
            <a:spLocks noGrp="1"/>
          </p:cNvSpPr>
          <p:nvPr>
            <p:ph type="dt" sz="half" idx="10"/>
          </p:nvPr>
        </p:nvSpPr>
        <p:spPr/>
        <p:txBody>
          <a:bodyPr/>
          <a:lstStyle/>
          <a:p>
            <a:fld id="{A55E2D00-563D-884F-9CAC-D645A4003F4A}"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8" name="Title 7"/>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Date Placeholder 4"/>
          <p:cNvSpPr>
            <a:spLocks noGrp="1"/>
          </p:cNvSpPr>
          <p:nvPr>
            <p:ph type="dt" sz="half" idx="10"/>
          </p:nvPr>
        </p:nvSpPr>
        <p:spPr/>
        <p:txBody>
          <a:bodyPr/>
          <a:lstStyle/>
          <a:p>
            <a:fld id="{15CF9A82-45E5-4547-AAE7-64982268BF14}"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0"/>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Date Placeholder 4"/>
          <p:cNvSpPr>
            <a:spLocks noGrp="1"/>
          </p:cNvSpPr>
          <p:nvPr>
            <p:ph type="dt" sz="half" idx="10"/>
          </p:nvPr>
        </p:nvSpPr>
        <p:spPr/>
        <p:txBody>
          <a:bodyPr/>
          <a:lstStyle/>
          <a:p>
            <a:fld id="{6E73633F-FBEA-3343-AF70-684DAA55BCFD}"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64832CB-F0F5-B042-92F3-323C154D50BF}"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B92B742-0E57-AC4B-A534-4B873DC0D3B0}"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3"/>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12ACFA7F-5520-124F-BF84-6179D2A40D19}" type="datetime1">
              <a:rPr lang="cs-CZ" smtClean="0"/>
              <a:t>25.11.15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Oracle Confidential – Internal/Restricted/Highly Restricted</a:t>
            </a:r>
            <a:endParaRPr lang="en-US"/>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a:t>
            </a:r>
            <a:r>
              <a:rPr sz="850">
                <a:solidFill>
                  <a:schemeClr val="tx1"/>
                </a:solidFill>
              </a:rPr>
              <a:t>© </a:t>
            </a:r>
            <a:r>
              <a:rPr sz="850" smtClean="0">
                <a:solidFill>
                  <a:schemeClr val="tx1"/>
                </a:solidFill>
              </a:rPr>
              <a:t>201</a:t>
            </a:r>
            <a:r>
              <a:rPr lang="en-US" sz="850" smtClean="0">
                <a:solidFill>
                  <a:schemeClr val="tx1"/>
                </a:solidFill>
              </a:rPr>
              <a:t>5,</a:t>
            </a:r>
            <a:r>
              <a:rPr sz="85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8" name="Picture 7" descr="Horizontal JavaOne-Oracle co-branded logo in white on blue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0352" y="6263640"/>
            <a:ext cx="1474588"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Date Placeholder 6"/>
          <p:cNvSpPr>
            <a:spLocks noGrp="1"/>
          </p:cNvSpPr>
          <p:nvPr>
            <p:ph type="dt" sz="half" idx="10"/>
          </p:nvPr>
        </p:nvSpPr>
        <p:spPr/>
        <p:txBody>
          <a:bodyPr/>
          <a:lstStyle/>
          <a:p>
            <a:fld id="{DD88B898-46F9-6149-A4D6-EFB724E28F5A}" type="datetime1">
              <a:rPr lang="cs-CZ" smtClean="0"/>
              <a:t>25.11.15</a:t>
            </a:fld>
            <a:endParaRPr/>
          </a:p>
        </p:txBody>
      </p:sp>
      <p:sp>
        <p:nvSpPr>
          <p:cNvPr id="8" name="Footer Placeholder 7"/>
          <p:cNvSpPr>
            <a:spLocks noGrp="1"/>
          </p:cNvSpPr>
          <p:nvPr>
            <p:ph type="ftr" sz="quarter" idx="11"/>
          </p:nvPr>
        </p:nvSpPr>
        <p:spPr/>
        <p:txBody>
          <a:bodyPr/>
          <a:lstStyle/>
          <a:p>
            <a:r>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518757-A8FB-FE45-85F8-9623904AA97A}" type="datetime1">
              <a:rPr lang="cs-CZ" smtClean="0"/>
              <a:t>25.11.15</a:t>
            </a:fld>
            <a:endParaRPr/>
          </a:p>
        </p:txBody>
      </p:sp>
      <p:sp>
        <p:nvSpPr>
          <p:cNvPr id="4" name="Footer Placeholder 3"/>
          <p:cNvSpPr>
            <a:spLocks noGrp="1"/>
          </p:cNvSpPr>
          <p:nvPr>
            <p:ph type="ftr" sz="quarter" idx="11"/>
          </p:nvPr>
        </p:nvSpPr>
        <p:spPr/>
        <p:txBody>
          <a:bodyPr/>
          <a:lstStyle/>
          <a:p>
            <a:r>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3205D3-CE0B-894B-B193-EB491E7A8C87}" type="datetime1">
              <a:rPr lang="cs-CZ" smtClean="0"/>
              <a:t>25.11.15</a:t>
            </a:fld>
            <a:endParaRPr/>
          </a:p>
        </p:txBody>
      </p:sp>
      <p:sp>
        <p:nvSpPr>
          <p:cNvPr id="4" name="Footer Placeholder 3"/>
          <p:cNvSpPr>
            <a:spLocks noGrp="1"/>
          </p:cNvSpPr>
          <p:nvPr>
            <p:ph type="ftr" sz="quarter" idx="11"/>
          </p:nvPr>
        </p:nvSpPr>
        <p:spPr/>
        <p:txBody>
          <a:bodyPr/>
          <a:lstStyle/>
          <a:p>
            <a:r>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C712DE-7D02-2149-8757-5097A8BC10A0}" type="datetime1">
              <a:rPr lang="cs-CZ" smtClean="0"/>
              <a:t>25.11.15</a:t>
            </a:fld>
            <a:endParaRPr/>
          </a:p>
        </p:txBody>
      </p:sp>
      <p:sp>
        <p:nvSpPr>
          <p:cNvPr id="4" name="Footer Placeholder 3"/>
          <p:cNvSpPr>
            <a:spLocks noGrp="1"/>
          </p:cNvSpPr>
          <p:nvPr>
            <p:ph type="ftr" sz="quarter" idx="11"/>
          </p:nvPr>
        </p:nvSpPr>
        <p:spPr/>
        <p:txBody>
          <a:bodyPr/>
          <a:lstStyle/>
          <a:p>
            <a:r>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a:p>
        </p:txBody>
      </p:sp>
      <p:sp>
        <p:nvSpPr>
          <p:cNvPr id="6" name="Content Placeholder 2"/>
          <p:cNvSpPr>
            <a:spLocks noGrp="1"/>
          </p:cNvSpPr>
          <p:nvPr>
            <p:ph idx="1"/>
          </p:nvPr>
        </p:nvSpPr>
        <p:spPr>
          <a:xfrm>
            <a:off x="531151" y="1524000"/>
            <a:ext cx="11126522" cy="4648200"/>
          </a:xfrm>
        </p:spPr>
        <p:txBody>
          <a:bodyPr>
            <a:normAutofit/>
          </a:bodyPr>
          <a:lstStyle>
            <a:lvl1pPr marL="1828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1pPr>
            <a:lvl2pPr marL="6400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2pPr>
            <a:lvl3pPr marL="10972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3pPr>
            <a:lvl4pPr marL="15544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4pPr>
            <a:lvl5pPr marL="20116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042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6EA71-1BDD-1549-97C2-0DEC3C1E761E}" type="datetime1">
              <a:rPr lang="cs-CZ" smtClean="0"/>
              <a:t>25.11.15</a:t>
            </a:fld>
            <a:endParaRPr/>
          </a:p>
        </p:txBody>
      </p:sp>
      <p:sp>
        <p:nvSpPr>
          <p:cNvPr id="3" name="Footer Placeholder 2"/>
          <p:cNvSpPr>
            <a:spLocks noGrp="1"/>
          </p:cNvSpPr>
          <p:nvPr>
            <p:ph type="ftr" sz="quarter" idx="11"/>
          </p:nvPr>
        </p:nvSpPr>
        <p:spPr/>
        <p:txBody>
          <a:bodyPr/>
          <a:lstStyle/>
          <a:p>
            <a:r>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1" y="1524000"/>
            <a:ext cx="777240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3"/>
          <p:cNvSpPr>
            <a:spLocks noGrp="1"/>
          </p:cNvSpPr>
          <p:nvPr>
            <p:ph type="body" sz="half" idx="2"/>
          </p:nvPr>
        </p:nvSpPr>
        <p:spPr>
          <a:xfrm>
            <a:off x="8778240"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94DD0F4B-5984-5A45-8929-2EF0BD8E0F51}"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8" name="Title 7"/>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37BA672E-2949-144B-901C-658766FD62B2}"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8" name="Title 7"/>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C8ADCD-D98B-E146-8E76-4115EC8ADC01}"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Title 10"/>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29F4F-DD6B-B840-9699-B96F702C2B75}"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Title 7"/>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8479855D-4A65-FD42-9E59-0EC6D7C3C300}"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itle 3"/>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3213FA8-18E7-2D4F-ABF5-8AE7C00F59F6}" type="datetime1">
              <a:rPr lang="cs-CZ" smtClean="0"/>
              <a:t>25.11.15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smtClean="0">
                <a:solidFill>
                  <a:schemeClr val="tx1"/>
                </a:solidFill>
              </a:rPr>
              <a:t>Copyright © 2015, Oracle and/or its affiliates. All rights reserved.  |</a:t>
            </a:r>
            <a:endParaRPr lang="en-US" sz="850" dirty="0">
              <a:solidFill>
                <a:schemeClr val="tx1"/>
              </a:solidFill>
            </a:endParaRPr>
          </a:p>
        </p:txBody>
      </p:sp>
      <p:pic>
        <p:nvPicPr>
          <p:cNvPr id="12" name="Picture 11" descr="Horizontal JavaOne-Oracle co-branded logo in white on blue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474588"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852160" cy="889000"/>
          </a:xfrm>
        </p:spPr>
        <p:txBody>
          <a:bodyPr anchor="b"/>
          <a:lstStyle>
            <a:lvl1pPr algn="l">
              <a:defRPr sz="3600" b="0"/>
            </a:lvl1pPr>
          </a:lstStyle>
          <a:p>
            <a:r>
              <a:rPr lang="en-US" dirty="0" smtClean="0"/>
              <a:t>Click to edit Master title style</a:t>
            </a:r>
            <a:endParaRPr dirty="0"/>
          </a:p>
        </p:txBody>
      </p:sp>
      <p:sp>
        <p:nvSpPr>
          <p:cNvPr id="5" name="Date Placeholder 4"/>
          <p:cNvSpPr>
            <a:spLocks noGrp="1"/>
          </p:cNvSpPr>
          <p:nvPr>
            <p:ph type="dt" sz="half" idx="10"/>
          </p:nvPr>
        </p:nvSpPr>
        <p:spPr/>
        <p:txBody>
          <a:bodyPr/>
          <a:lstStyle/>
          <a:p>
            <a:fld id="{7A20AA06-271D-D14B-B406-02C9C57AAECA}"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84C1FD-B061-014C-B8DE-B428AC086F1F}"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4" name="Title 3"/>
          <p:cNvSpPr>
            <a:spLocks noGrp="1"/>
          </p:cNvSpPr>
          <p:nvPr>
            <p:ph type="title"/>
          </p:nvPr>
        </p:nvSpPr>
        <p:spPr/>
        <p:txBody>
          <a:bodyPr/>
          <a:lstStyle/>
          <a:p>
            <a:r>
              <a:rPr lang="en-US" dirty="0" smtClean="0"/>
              <a:t>Click to edit Master title style</a:t>
            </a:r>
            <a:endParaRPr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12"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3"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15204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lstStyle>
            <a:lvl1pPr algn="l">
              <a:defRPr sz="3600" b="0"/>
            </a:lvl1pPr>
          </a:lstStyle>
          <a:p>
            <a:r>
              <a:rPr lang="en-US" dirty="0" smtClean="0"/>
              <a:t>Click to edit Master title style</a:t>
            </a:r>
            <a:endParaRPr dirty="0"/>
          </a:p>
        </p:txBody>
      </p:sp>
      <p:sp>
        <p:nvSpPr>
          <p:cNvPr id="5" name="Date Placeholder 4"/>
          <p:cNvSpPr>
            <a:spLocks noGrp="1"/>
          </p:cNvSpPr>
          <p:nvPr>
            <p:ph type="dt" sz="half" idx="10"/>
          </p:nvPr>
        </p:nvSpPr>
        <p:spPr/>
        <p:txBody>
          <a:bodyPr/>
          <a:lstStyle/>
          <a:p>
            <a:fld id="{8799F48C-CF33-6F46-B067-F54CDC860134}" type="datetime1">
              <a:rPr lang="cs-CZ" smtClean="0"/>
              <a:t>25.11.15</a:t>
            </a:fld>
            <a:endParaRPr/>
          </a:p>
        </p:txBody>
      </p:sp>
      <p:sp>
        <p:nvSpPr>
          <p:cNvPr id="6" name="Footer Placeholder 5"/>
          <p:cNvSpPr>
            <a:spLocks noGrp="1"/>
          </p:cNvSpPr>
          <p:nvPr>
            <p:ph type="ftr" sz="quarter" idx="11"/>
          </p:nvPr>
        </p:nvSpPr>
        <p:spPr/>
        <p:txBody>
          <a:bodyPr/>
          <a:lstStyle/>
          <a:p>
            <a:r>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12"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5" name="Picture 14"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16"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677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etric with Picture">
    <p:bg bwMode="ltGray">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userDrawn="1"/>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3" name="Group 22"/>
          <p:cNvGrpSpPr/>
          <p:nvPr userDrawn="1"/>
        </p:nvGrpSpPr>
        <p:grpSpPr>
          <a:xfrm>
            <a:off x="0" y="0"/>
            <a:ext cx="12189398" cy="6858000"/>
            <a:chOff x="0" y="0"/>
            <a:chExt cx="12189398" cy="6858000"/>
          </a:xfrm>
        </p:grpSpPr>
        <p:sp>
          <p:nvSpPr>
            <p:cNvPr id="24" name="Rectangle 23"/>
            <p:cNvSpPr/>
            <p:nvPr/>
          </p:nvSpPr>
          <p:spPr bwMode="gray">
            <a:xfrm>
              <a:off x="0" y="0"/>
              <a:ext cx="19396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bwMode="gray">
            <a:xfrm>
              <a:off x="11995438" y="0"/>
              <a:ext cx="1939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ectangle 25"/>
            <p:cNvSpPr/>
            <p:nvPr/>
          </p:nvSpPr>
          <p:spPr bwMode="gray">
            <a:xfrm>
              <a:off x="0"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Rectangle 26"/>
            <p:cNvSpPr/>
            <p:nvPr/>
          </p:nvSpPr>
          <p:spPr bwMode="gray">
            <a:xfrm>
              <a:off x="0"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smtClean="0"/>
              <a:t>XX</a:t>
            </a:r>
            <a:endParaRPr lang="en-US" dirty="0"/>
          </a:p>
        </p:txBody>
      </p:sp>
      <p:sp>
        <p:nvSpPr>
          <p:cNvPr id="2" name="Date Placeholder 1"/>
          <p:cNvSpPr>
            <a:spLocks noGrp="1"/>
          </p:cNvSpPr>
          <p:nvPr>
            <p:ph type="dt" sz="half" idx="14"/>
          </p:nvPr>
        </p:nvSpPr>
        <p:spPr/>
        <p:txBody>
          <a:bodyPr/>
          <a:lstStyle>
            <a:lvl1pPr>
              <a:defRPr>
                <a:solidFill>
                  <a:schemeClr val="bg1"/>
                </a:solidFill>
              </a:defRPr>
            </a:lvl1pPr>
          </a:lstStyle>
          <a:p>
            <a:fld id="{28352D36-20D0-594F-8CC6-217E0EA33825}" type="datetime1">
              <a:rPr lang="cs-CZ" smtClean="0"/>
              <a:t>25.11.15</a:t>
            </a:fld>
            <a:endParaRPr lang="en-US"/>
          </a:p>
        </p:txBody>
      </p:sp>
      <p:sp>
        <p:nvSpPr>
          <p:cNvPr id="4" name="Footer Placeholder 3"/>
          <p:cNvSpPr>
            <a:spLocks noGrp="1"/>
          </p:cNvSpPr>
          <p:nvPr>
            <p:ph type="ftr" sz="quarter" idx="15"/>
          </p:nvPr>
        </p:nvSpPr>
        <p:spPr/>
        <p:txBody>
          <a:bodyPr/>
          <a:lstStyle>
            <a:lvl1pPr>
              <a:defRPr>
                <a:solidFill>
                  <a:schemeClr val="bg1"/>
                </a:solidFill>
              </a:defRPr>
            </a:lvl1pPr>
          </a:lstStyle>
          <a:p>
            <a:r>
              <a:rPr lang="en-US" smtClean="0"/>
              <a:t>Oracle Confidential – Internal/Restricted/Highly Restricted</a:t>
            </a:r>
            <a:endParaRPr lang="en-US"/>
          </a:p>
        </p:txBody>
      </p:sp>
      <p:sp>
        <p:nvSpPr>
          <p:cNvPr id="9" name="Slide Number Placeholder 8"/>
          <p:cNvSpPr>
            <a:spLocks noGrp="1"/>
          </p:cNvSpPr>
          <p:nvPr>
            <p:ph type="sldNum" sz="quarter" idx="16"/>
          </p:nvPr>
        </p:nvSpPr>
        <p:spPr/>
        <p:txBody>
          <a:bodyPr/>
          <a:lstStyle>
            <a:lvl1pPr>
              <a:defRPr>
                <a:solidFill>
                  <a:schemeClr val="bg1"/>
                </a:solidFill>
              </a:defRPr>
            </a:lvl1pPr>
          </a:lstStyle>
          <a:p>
            <a:fld id="{C51EAA63-D034-42AE-91FA-B13B9518C7BE}" type="slidenum">
              <a:rPr lang="en-US" smtClean="0"/>
              <a:pPr/>
              <a:t>‹#›</a:t>
            </a:fld>
            <a:endParaRPr lang="en-US"/>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bg1"/>
                </a:solidFill>
              </a:rPr>
              <a:t>Copyright </a:t>
            </a:r>
            <a:r>
              <a:rPr sz="850">
                <a:solidFill>
                  <a:schemeClr val="bg1"/>
                </a:solidFill>
              </a:rPr>
              <a:t>© </a:t>
            </a:r>
            <a:r>
              <a:rPr sz="850" smtClean="0">
                <a:solidFill>
                  <a:schemeClr val="bg1"/>
                </a:solidFill>
              </a:rPr>
              <a:t>201</a:t>
            </a:r>
            <a:r>
              <a:rPr lang="en-US" sz="850" smtClean="0">
                <a:solidFill>
                  <a:schemeClr val="bg1"/>
                </a:solidFill>
              </a:rPr>
              <a:t>5,</a:t>
            </a:r>
            <a:r>
              <a:rPr sz="850" smtClean="0">
                <a:solidFill>
                  <a:schemeClr val="bg1"/>
                </a:solidFill>
              </a:rPr>
              <a:t> </a:t>
            </a:r>
            <a:r>
              <a:rPr sz="850" dirty="0">
                <a:solidFill>
                  <a:schemeClr val="bg1"/>
                </a:solidFill>
              </a:rPr>
              <a:t>Oracle and/or its affiliates. All rights reserved.  </a:t>
            </a:r>
            <a:r>
              <a:rPr sz="850" dirty="0" smtClean="0">
                <a:solidFill>
                  <a:schemeClr val="bg1"/>
                </a:solidFill>
              </a:rPr>
              <a:t>|</a:t>
            </a:r>
            <a:endParaRPr sz="850" dirty="0">
              <a:solidFill>
                <a:schemeClr val="bg1"/>
              </a:solidFill>
            </a:endParaRPr>
          </a:p>
        </p:txBody>
      </p:sp>
      <p:pic>
        <p:nvPicPr>
          <p:cNvPr id="15" name="Picture 14" descr="Horizontal JavaOne-Oracle co-branded logo in white on blue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474588"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86EA0-F9FD-E048-A0FC-77E3CB9317CB}" type="datetime1">
              <a:rPr lang="cs-CZ" smtClean="0"/>
              <a:t>25.11.15</a:t>
            </a:fld>
            <a:endParaRPr/>
          </a:p>
        </p:txBody>
      </p:sp>
      <p:sp>
        <p:nvSpPr>
          <p:cNvPr id="3" name="Footer Placeholder 2"/>
          <p:cNvSpPr>
            <a:spLocks noGrp="1"/>
          </p:cNvSpPr>
          <p:nvPr>
            <p:ph type="ftr" sz="quarter" idx="11"/>
          </p:nvPr>
        </p:nvSpPr>
        <p:spPr/>
        <p:txBody>
          <a:bodyPr/>
          <a:lstStyle/>
          <a:p>
            <a:r>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229C9-2230-0545-9C69-024E70E44DB8}" type="datetime1">
              <a:rPr lang="cs-CZ" smtClean="0"/>
              <a:t>25.11.15</a:t>
            </a:fld>
            <a:endParaRPr/>
          </a:p>
        </p:txBody>
      </p:sp>
      <p:sp>
        <p:nvSpPr>
          <p:cNvPr id="3" name="Footer Placeholder 2"/>
          <p:cNvSpPr>
            <a:spLocks noGrp="1"/>
          </p:cNvSpPr>
          <p:nvPr>
            <p:ph type="ftr" sz="quarter" idx="11"/>
          </p:nvPr>
        </p:nvSpPr>
        <p:spPr/>
        <p:txBody>
          <a:bodyPr/>
          <a:lstStyle/>
          <a:p>
            <a:r>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992C2-319D-EA40-BC1A-B1D587690BB4}" type="datetime1">
              <a:rPr lang="cs-CZ" smtClean="0"/>
              <a:t>25.11.15</a:t>
            </a:fld>
            <a:endParaRPr/>
          </a:p>
        </p:txBody>
      </p:sp>
      <p:sp>
        <p:nvSpPr>
          <p:cNvPr id="3" name="Footer Placeholder 2"/>
          <p:cNvSpPr>
            <a:spLocks noGrp="1"/>
          </p:cNvSpPr>
          <p:nvPr>
            <p:ph type="ftr" sz="quarter" idx="11"/>
          </p:nvPr>
        </p:nvSpPr>
        <p:spPr/>
        <p:txBody>
          <a:bodyPr/>
          <a:lstStyle/>
          <a:p>
            <a:r>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a:p>
        </p:txBody>
      </p:sp>
      <p:pic>
        <p:nvPicPr>
          <p:cNvPr id="52" name="Picture 51" descr="&quot;Integrated Cloud Applications &amp; Platform Services&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Oracle Signature">
    <p:spTree>
      <p:nvGrpSpPr>
        <p:cNvPr id="1" name=""/>
        <p:cNvGrpSpPr/>
        <p:nvPr/>
      </p:nvGrpSpPr>
      <p:grpSpPr>
        <a:xfrm>
          <a:off x="0" y="0"/>
          <a:ext cx="0" cy="0"/>
          <a:chOff x="0" y="0"/>
          <a:chExt cx="0" cy="0"/>
        </a:xfrm>
      </p:grpSpPr>
      <p:grpSp>
        <p:nvGrpSpPr>
          <p:cNvPr id="12" name="Group 11"/>
          <p:cNvGrpSpPr/>
          <p:nvPr userDrawn="1"/>
        </p:nvGrpSpPr>
        <p:grpSpPr>
          <a:xfrm>
            <a:off x="0" y="0"/>
            <a:ext cx="12189398" cy="6858000"/>
            <a:chOff x="0" y="0"/>
            <a:chExt cx="12189398" cy="6858000"/>
          </a:xfrm>
        </p:grpSpPr>
        <p:sp>
          <p:nvSpPr>
            <p:cNvPr id="13" name="Rectangle 12"/>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11995438"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3" name="Picture 2" descr="Oracle logo in red on white staging background. Light blue frame around perimete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0" y="2860002"/>
            <a:ext cx="4544720" cy="569995"/>
          </a:xfrm>
          <a:prstGeom prst="rect">
            <a:avLst/>
          </a:prstGeom>
        </p:spPr>
      </p:pic>
    </p:spTree>
    <p:extLst>
      <p:ext uri="{BB962C8B-B14F-4D97-AF65-F5344CB8AC3E}">
        <p14:creationId xmlns:p14="http://schemas.microsoft.com/office/powerpoint/2010/main" val="343664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Java-Oracle Cobrand Logo">
    <p:bg bwMode="auto">
      <p:bgPr>
        <a:blipFill rotWithShape="1">
          <a:blip r:embed="rId2" cstate="print"/>
          <a:stretch>
            <a:fillRect/>
          </a:stretch>
        </a:blipFill>
        <a:effectLst/>
      </p:bgPr>
    </p:bg>
    <p:spTree>
      <p:nvGrpSpPr>
        <p:cNvPr id="1" name=""/>
        <p:cNvGrpSpPr/>
        <p:nvPr/>
      </p:nvGrpSpPr>
      <p:grpSpPr>
        <a:xfrm>
          <a:off x="0" y="0"/>
          <a:ext cx="0" cy="0"/>
          <a:chOff x="0" y="0"/>
          <a:chExt cx="0" cy="0"/>
        </a:xfrm>
      </p:grpSpPr>
      <p:grpSp>
        <p:nvGrpSpPr>
          <p:cNvPr id="10" name="Group 9"/>
          <p:cNvGrpSpPr/>
          <p:nvPr userDrawn="1"/>
        </p:nvGrpSpPr>
        <p:grpSpPr>
          <a:xfrm>
            <a:off x="0" y="0"/>
            <a:ext cx="12189398" cy="6858000"/>
            <a:chOff x="0" y="0"/>
            <a:chExt cx="12189398" cy="6858000"/>
          </a:xfrm>
        </p:grpSpPr>
        <p:sp>
          <p:nvSpPr>
            <p:cNvPr id="12" name="Rectangle 11"/>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438"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7FB837-99F5-254F-B5D4-DFB6EEFD64FB}" type="datetime1">
              <a:rPr lang="cs-CZ" smtClean="0"/>
              <a:t>25.11.15</a:t>
            </a:fld>
            <a:endParaRPr lang="en-US"/>
          </a:p>
        </p:txBody>
      </p:sp>
      <p:sp>
        <p:nvSpPr>
          <p:cNvPr id="8" name="Footer Placeholder 7"/>
          <p:cNvSpPr>
            <a:spLocks noGrp="1"/>
          </p:cNvSpPr>
          <p:nvPr>
            <p:ph type="ftr" sz="quarter" idx="11"/>
          </p:nvPr>
        </p:nvSpPr>
        <p:spPr/>
        <p:txBody>
          <a:bodyPr/>
          <a:lstStyle/>
          <a:p>
            <a:r>
              <a:rPr lang="en-US" smtClean="0"/>
              <a:t>Oracle Confidential – Internal/Restricted/Highly Restricted</a:t>
            </a:r>
            <a:endParaRPr lang="en-US"/>
          </a:p>
        </p:txBody>
      </p:sp>
      <p:sp>
        <p:nvSpPr>
          <p:cNvPr id="9" name="Slide Number Placeholder 8"/>
          <p:cNvSpPr>
            <a:spLocks noGrp="1"/>
          </p:cNvSpPr>
          <p:nvPr>
            <p:ph type="sldNum" sz="quarter" idx="12"/>
          </p:nvPr>
        </p:nvSpPr>
        <p:spPr/>
        <p:txBody>
          <a:bodyPr/>
          <a:lstStyle/>
          <a:p>
            <a:fld id="{C51EAA63-D034-42AE-91FA-B13B9518C7BE}"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bwMode="ltGray">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B54ABEE-7350-E94B-A32D-7129F11BD197}" type="datetime1">
              <a:rPr lang="cs-CZ" smtClean="0"/>
              <a:t>25.11.15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smtClean="0">
                <a:solidFill>
                  <a:schemeClr val="tx1"/>
                </a:solidFill>
              </a:rPr>
              <a:t>Copyright © 2015, Oracle and/or its affiliates. All rights reserved.  |</a:t>
            </a:r>
            <a:endParaRPr lang="en-US" sz="850" dirty="0">
              <a:solidFill>
                <a:schemeClr val="tx1"/>
              </a:solidFill>
            </a:endParaRPr>
          </a:p>
        </p:txBody>
      </p:sp>
      <p:pic>
        <p:nvPicPr>
          <p:cNvPr id="14" name="Picture 13" descr="Horizontal JavaOne-Oracle co-branded logo in white on blue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474588" cy="594360"/>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6C79E1AD-CDBE-284F-B410-1541A117140C}" type="datetime1">
              <a:rPr lang="cs-CZ" smtClean="0"/>
              <a:t>25.11.15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_Two Pictures with Captions">
    <p:spTree>
      <p:nvGrpSpPr>
        <p:cNvPr id="1" name=""/>
        <p:cNvGrpSpPr/>
        <p:nvPr/>
      </p:nvGrpSpPr>
      <p:grpSpPr>
        <a:xfrm>
          <a:off x="0" y="0"/>
          <a:ext cx="0" cy="0"/>
          <a:chOff x="0" y="0"/>
          <a:chExt cx="0" cy="0"/>
        </a:xfrm>
      </p:grpSpPr>
      <p:sp>
        <p:nvSpPr>
          <p:cNvPr id="143" name="Shape 143"/>
          <p:cNvSpPr/>
          <p:nvPr/>
        </p:nvSpPr>
        <p:spPr>
          <a:xfrm flipH="1">
            <a:off x="6099179" y="1524001"/>
            <a:ext cx="1" cy="4419601"/>
          </a:xfrm>
          <a:prstGeom prst="line">
            <a:avLst/>
          </a:prstGeom>
          <a:ln w="19050">
            <a:solidFill>
              <a:srgbClr val="DCE3E4"/>
            </a:solidFill>
            <a:miter/>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144" name="Shape 144"/>
          <p:cNvSpPr>
            <a:spLocks noGrp="1"/>
          </p:cNvSpPr>
          <p:nvPr>
            <p:ph type="body" idx="1"/>
          </p:nvPr>
        </p:nvSpPr>
        <p:spPr>
          <a:xfrm>
            <a:off x="532228" y="5105400"/>
            <a:ext cx="5414432" cy="1752600"/>
          </a:xfrm>
          <a:prstGeom prst="rect">
            <a:avLst/>
          </a:prstGeom>
        </p:spPr>
        <p:txBody>
          <a:bodyPr/>
          <a:lstStyle>
            <a:lvl1pPr marL="0" indent="0">
              <a:buClrTx/>
              <a:buSzTx/>
              <a:buFontTx/>
              <a:buNone/>
              <a:defRPr sz="1800"/>
            </a:lvl1pPr>
          </a:lstStyle>
          <a:p>
            <a:pPr lvl="0">
              <a:defRPr>
                <a:solidFill>
                  <a:srgbClr val="000000"/>
                </a:solidFill>
              </a:defRPr>
            </a:pPr>
            <a:r>
              <a:rPr>
                <a:solidFill>
                  <a:srgbClr val="5F5F5F"/>
                </a:solidFill>
              </a:rPr>
              <a:t>Click to edit Master text styles</a:t>
            </a:r>
          </a:p>
        </p:txBody>
      </p:sp>
      <p:sp>
        <p:nvSpPr>
          <p:cNvPr id="145" name="Shape 145"/>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46" name="Shape 146"/>
          <p:cNvSpPr>
            <a:spLocks noGrp="1"/>
          </p:cNvSpPr>
          <p:nvPr>
            <p:ph type="title"/>
          </p:nvPr>
        </p:nvSpPr>
        <p:spPr>
          <a:xfrm>
            <a:off x="532228" y="0"/>
            <a:ext cx="11133902" cy="1295400"/>
          </a:xfrm>
          <a:prstGeom prst="rect">
            <a:avLst/>
          </a:prstGeom>
        </p:spPr>
        <p:txBody>
          <a:bodyPr/>
          <a:lstStyle/>
          <a:p>
            <a:pPr lvl="0">
              <a:defRPr sz="1800">
                <a:solidFill>
                  <a:srgbClr val="000000"/>
                </a:solidFill>
              </a:defRPr>
            </a:pPr>
            <a:r>
              <a:rPr sz="3600">
                <a:solidFill>
                  <a:srgbClr val="5F5F5F"/>
                </a:solidFill>
              </a:rPr>
              <a:t>Click to edit Master title style</a:t>
            </a:r>
          </a:p>
        </p:txBody>
      </p:sp>
    </p:spTree>
    <p:extLst>
      <p:ext uri="{BB962C8B-B14F-4D97-AF65-F5344CB8AC3E}">
        <p14:creationId xmlns:p14="http://schemas.microsoft.com/office/powerpoint/2010/main" val="3639374540"/>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bwMode="ltGray">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2 Customer/Partner logos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985F815A-4065-404D-A54A-1F3966D1662B}" type="datetime1">
              <a:rPr lang="cs-CZ" smtClean="0"/>
              <a:t>25.11.15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smtClean="0">
                <a:solidFill>
                  <a:schemeClr val="tx1"/>
                </a:solidFill>
              </a:rPr>
              <a:t>Copyright © 2015, Oracle and/or its affiliates. All rights reserved.  |</a:t>
            </a:r>
            <a:endParaRPr lang="en-US" sz="850" dirty="0">
              <a:solidFill>
                <a:schemeClr val="tx1"/>
              </a:solidFill>
            </a:endParaRPr>
          </a:p>
        </p:txBody>
      </p:sp>
      <p:pic>
        <p:nvPicPr>
          <p:cNvPr id="14" name="Picture 13" descr="Horizontal JavaOne-Oracle co-branded logo in white on blue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474588" cy="594360"/>
          </a:xfrm>
          <a:prstGeom prst="rect">
            <a:avLst/>
          </a:prstGeom>
        </p:spPr>
      </p:pic>
    </p:spTree>
    <p:extLst>
      <p:ext uri="{BB962C8B-B14F-4D97-AF65-F5344CB8AC3E}">
        <p14:creationId xmlns:p14="http://schemas.microsoft.com/office/powerpoint/2010/main" val="4070003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Date Placeholder 6"/>
          <p:cNvSpPr>
            <a:spLocks noGrp="1"/>
          </p:cNvSpPr>
          <p:nvPr>
            <p:ph type="dt" sz="half" idx="10"/>
          </p:nvPr>
        </p:nvSpPr>
        <p:spPr/>
        <p:txBody>
          <a:bodyPr/>
          <a:lstStyle/>
          <a:p>
            <a:fld id="{18D8CE9C-DD43-DF49-AA8E-1A9AF0003F02}" type="datetime1">
              <a:rPr lang="cs-CZ" smtClean="0"/>
              <a:t>25.11.15</a:t>
            </a:fld>
            <a:endParaRPr lang="en-US"/>
          </a:p>
        </p:txBody>
      </p:sp>
      <p:sp>
        <p:nvSpPr>
          <p:cNvPr id="8" name="Footer Placeholder 7"/>
          <p:cNvSpPr>
            <a:spLocks noGrp="1"/>
          </p:cNvSpPr>
          <p:nvPr>
            <p:ph type="ftr" sz="quarter" idx="11"/>
          </p:nvPr>
        </p:nvSpPr>
        <p:spPr/>
        <p:txBody>
          <a:bodyPr/>
          <a:lstStyle/>
          <a:p>
            <a:r>
              <a:rPr lang="en-US" smtClean="0"/>
              <a:t>Oracle Confidential – Internal/Restricted/Highly Restricted</a:t>
            </a:r>
            <a:endParaRPr lang="en-US"/>
          </a:p>
        </p:txBody>
      </p:sp>
      <p:sp>
        <p:nvSpPr>
          <p:cNvPr id="9" name="Slide Number Placeholder 8"/>
          <p:cNvSpPr>
            <a:spLocks noGrp="1"/>
          </p:cNvSpPr>
          <p:nvPr>
            <p:ph type="sldNum" sz="quarter" idx="12"/>
          </p:nvPr>
        </p:nvSpPr>
        <p:spPr/>
        <p:txBody>
          <a:bodyPr/>
          <a:lstStyle/>
          <a:p>
            <a:fld id="{C51EAA63-D034-42AE-91FA-B13B9518C7BE}" type="slidenum">
              <a:rPr lang="en-US" smtClean="0"/>
              <a:pPr/>
              <a:t>‹#›</a:t>
            </a:fld>
            <a:endParaRPr lang="en-US"/>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649E1E12-2177-6C46-8C60-B4693B5BFC6A}" type="datetime1">
              <a:rPr lang="cs-CZ" smtClean="0"/>
              <a:t>25.11.15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1FD6C366-18AB-8748-A06A-57E36B827586}" type="datetime1">
              <a:rPr lang="cs-CZ" smtClean="0"/>
              <a:t>25.11.15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41C79B-BC87-F740-A5DD-0749060A45E8}" type="datetime1">
              <a:rPr lang="cs-CZ" smtClean="0"/>
              <a:t>25.11.15</a:t>
            </a:fld>
            <a:endParaRPr/>
          </a:p>
        </p:txBody>
      </p:sp>
      <p:sp>
        <p:nvSpPr>
          <p:cNvPr id="5" name="Footer Placeholder 4"/>
          <p:cNvSpPr>
            <a:spLocks noGrp="1"/>
          </p:cNvSpPr>
          <p:nvPr>
            <p:ph type="ftr" sz="quarter" idx="11"/>
          </p:nvPr>
        </p:nvSpPr>
        <p:spPr/>
        <p:txBody>
          <a:bodyPr/>
          <a:lstStyle/>
          <a:p>
            <a:r>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theme" Target="../theme/theme1.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438"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dirty="0"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178808"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8C862F40-E8C8-204F-8121-0005D24EFC25}" type="datetime1">
              <a:rPr lang="cs-CZ" smtClean="0"/>
              <a:t>25.11.15</a:t>
            </a:fld>
            <a:endParaRPr lang="en-US"/>
          </a:p>
        </p:txBody>
      </p:sp>
      <p:sp>
        <p:nvSpPr>
          <p:cNvPr id="5" name="Footer Placeholder 4"/>
          <p:cNvSpPr>
            <a:spLocks noGrp="1"/>
          </p:cNvSpPr>
          <p:nvPr>
            <p:ph type="ftr" sz="quarter" idx="3"/>
          </p:nvPr>
        </p:nvSpPr>
        <p:spPr>
          <a:xfrm>
            <a:off x="8622792"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smtClean="0"/>
              <a:t>Oracle Confidential – Internal/Restricted/Highly Restricted</a:t>
            </a:r>
            <a:endParaRPr lang="en-US"/>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a:t>
            </a:r>
            <a:r>
              <a:rPr sz="850">
                <a:solidFill>
                  <a:schemeClr val="tx1"/>
                </a:solidFill>
              </a:rPr>
              <a:t>© </a:t>
            </a:r>
            <a:r>
              <a:rPr sz="850" smtClean="0">
                <a:solidFill>
                  <a:schemeClr val="tx1"/>
                </a:solidFill>
              </a:rPr>
              <a:t>201</a:t>
            </a:r>
            <a:r>
              <a:rPr lang="en-US" sz="850" smtClean="0">
                <a:solidFill>
                  <a:schemeClr val="tx1"/>
                </a:solidFill>
              </a:rPr>
              <a:t>5,</a:t>
            </a:r>
            <a:r>
              <a:rPr sz="85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Horizontal JavaOne-Oracle co-branded logo in white on blue staging background."/>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a:xfrm>
            <a:off x="530352" y="6263640"/>
            <a:ext cx="147458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92" r:id="rId5"/>
    <p:sldLayoutId id="2147483650" r:id="rId6"/>
    <p:sldLayoutId id="2147483663" r:id="rId7"/>
    <p:sldLayoutId id="2147483686" r:id="rId8"/>
    <p:sldLayoutId id="2147483651" r:id="rId9"/>
    <p:sldLayoutId id="2147483665" r:id="rId10"/>
    <p:sldLayoutId id="2147483669" r:id="rId11"/>
    <p:sldLayoutId id="2147483689"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93" r:id="rId23"/>
    <p:sldLayoutId id="2147483655" r:id="rId24"/>
    <p:sldLayoutId id="2147483656" r:id="rId25"/>
    <p:sldLayoutId id="2147483657" r:id="rId26"/>
    <p:sldLayoutId id="2147483673" r:id="rId27"/>
    <p:sldLayoutId id="2147483674" r:id="rId28"/>
    <p:sldLayoutId id="2147483682" r:id="rId29"/>
    <p:sldLayoutId id="2147483684" r:id="rId30"/>
    <p:sldLayoutId id="2147483690" r:id="rId31"/>
    <p:sldLayoutId id="2147483691" r:id="rId32"/>
    <p:sldLayoutId id="2147483668" r:id="rId33"/>
    <p:sldLayoutId id="2147483675" r:id="rId34"/>
    <p:sldLayoutId id="2147483676" r:id="rId35"/>
    <p:sldLayoutId id="2147483667" r:id="rId36"/>
    <p:sldLayoutId id="2147483694" r:id="rId37"/>
    <p:sldLayoutId id="2147483661" r:id="rId38"/>
    <p:sldLayoutId id="2147483687" r:id="rId39"/>
    <p:sldLayoutId id="2147483659" r:id="rId40"/>
    <p:sldLayoutId id="2147483695"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hyperlink" Target="https://tyrus.java.n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hyperlink" Target="http://tinyurl.com/oraday15" TargetMode="External"/><Relationship Id="rId1" Type="http://schemas.openxmlformats.org/officeDocument/2006/relationships/slideLayout" Target="../slideLayouts/slideLayout41.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8.JPG"/><Relationship Id="rId7" Type="http://schemas.openxmlformats.org/officeDocument/2006/relationships/image" Target="../media/image16.jpg"/><Relationship Id="rId8" Type="http://schemas.openxmlformats.org/officeDocument/2006/relationships/image" Target="../media/image22.png"/><Relationship Id="rId9"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8.JPG"/><Relationship Id="rId7" Type="http://schemas.openxmlformats.org/officeDocument/2006/relationships/image" Target="../media/image16.jpg"/><Relationship Id="rId8" Type="http://schemas.openxmlformats.org/officeDocument/2006/relationships/image" Target="../media/image22.png"/><Relationship Id="rId9" Type="http://schemas.openxmlformats.org/officeDocument/2006/relationships/image" Target="../media/image23.jpg"/><Relationship Id="rId10" Type="http://schemas.openxmlformats.org/officeDocument/2006/relationships/image" Target="../media/image24.jpg"/><Relationship Id="rId11"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hyperlink" Target="mailto:Martin.mares@oracle.com" TargetMode="External"/><Relationship Id="rId4" Type="http://schemas.openxmlformats.org/officeDocument/2006/relationships/image" Target="../media/image25.gif"/><Relationship Id="rId5" Type="http://schemas.openxmlformats.org/officeDocument/2006/relationships/image" Target="../media/image26.gif"/><Relationship Id="rId6" Type="http://schemas.openxmlformats.org/officeDocument/2006/relationships/image" Target="../media/image27.png"/><Relationship Id="rId7" Type="http://schemas.openxmlformats.org/officeDocument/2006/relationships/hyperlink" Target="mailto:petr.janouch@oracle.com" TargetMode="External"/><Relationship Id="rId8" Type="http://schemas.openxmlformats.org/officeDocument/2006/relationships/hyperlink" Target="https://jcp.org/en/jsr/detail?id=339" TargetMode="External"/><Relationship Id="rId9" Type="http://schemas.openxmlformats.org/officeDocument/2006/relationships/hyperlink" Target="https://www.jcp.org/en/jsr/detail?id=370" TargetMode="External"/><Relationship Id="rId10" Type="http://schemas.openxmlformats.org/officeDocument/2006/relationships/hyperlink" Target="https://jcp.org/en/jsr/detail?id=356" TargetMode="External"/><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png"/><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g"/><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JPG"/><Relationship Id="rId6" Type="http://schemas.openxmlformats.org/officeDocument/2006/relationships/image" Target="../media/image16.jpg"/><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JPG"/><Relationship Id="rId6" Type="http://schemas.openxmlformats.org/officeDocument/2006/relationships/image" Target="../media/image16.jpg"/><Relationship Id="rId7"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16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xfrm>
            <a:off x="532228" y="406400"/>
            <a:ext cx="11133902" cy="889000"/>
          </a:xfrm>
          <a:prstGeom prst="rect">
            <a:avLst/>
          </a:prstGeom>
        </p:spPr>
        <p:txBody>
          <a:bodyPr>
            <a:normAutofit/>
          </a:bodyPr>
          <a:lstStyle/>
          <a:p>
            <a:pPr lvl="0" defTabSz="850391">
              <a:defRPr sz="1800">
                <a:solidFill>
                  <a:srgbClr val="000000"/>
                </a:solidFill>
              </a:defRPr>
            </a:pPr>
            <a:r>
              <a:rPr sz="3348">
                <a:solidFill>
                  <a:srgbClr val="5F5F5F"/>
                </a:solidFill>
              </a:rPr>
              <a:t>Motivation for WebSocket</a:t>
            </a:r>
            <a:br>
              <a:rPr sz="3348">
                <a:solidFill>
                  <a:srgbClr val="5F5F5F"/>
                </a:solidFill>
              </a:rPr>
            </a:br>
            <a:endParaRPr sz="3348">
              <a:solidFill>
                <a:srgbClr val="5F5F5F"/>
              </a:solidFill>
            </a:endParaRPr>
          </a:p>
        </p:txBody>
      </p:sp>
      <p:sp>
        <p:nvSpPr>
          <p:cNvPr id="270" name="Shape 270"/>
          <p:cNvSpPr>
            <a:spLocks noGrp="1"/>
          </p:cNvSpPr>
          <p:nvPr>
            <p:ph type="body" idx="1"/>
          </p:nvPr>
        </p:nvSpPr>
        <p:spPr>
          <a:xfrm>
            <a:off x="532228" y="5105400"/>
            <a:ext cx="5414432" cy="838200"/>
          </a:xfrm>
          <a:prstGeom prst="rect">
            <a:avLst/>
          </a:prstGeom>
        </p:spPr>
        <p:txBody>
          <a:bodyPr>
            <a:normAutofit/>
          </a:bodyPr>
          <a:lstStyle>
            <a:lvl1pPr algn="ctr"/>
          </a:lstStyle>
          <a:p>
            <a:pPr lvl="0">
              <a:defRPr>
                <a:solidFill>
                  <a:srgbClr val="000000"/>
                </a:solidFill>
              </a:defRPr>
            </a:pPr>
            <a:r>
              <a:rPr>
                <a:solidFill>
                  <a:srgbClr val="5F5F5F"/>
                </a:solidFill>
              </a:rPr>
              <a:t>Long polling</a:t>
            </a:r>
          </a:p>
        </p:txBody>
      </p:sp>
      <p:sp>
        <p:nvSpPr>
          <p:cNvPr id="271" name="Shape 271"/>
          <p:cNvSpPr/>
          <p:nvPr/>
        </p:nvSpPr>
        <p:spPr>
          <a:xfrm>
            <a:off x="6251696" y="5105400"/>
            <a:ext cx="5414432" cy="2539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0000"/>
              </a:lnSpc>
              <a:spcBef>
                <a:spcPts val="1200"/>
              </a:spcBef>
            </a:lvl1pPr>
          </a:lstStyle>
          <a:p>
            <a:pPr lvl="0">
              <a:defRPr>
                <a:solidFill>
                  <a:srgbClr val="000000"/>
                </a:solidFill>
              </a:defRPr>
            </a:pPr>
            <a:r>
              <a:rPr>
                <a:solidFill>
                  <a:srgbClr val="5F5F5F"/>
                </a:solidFill>
              </a:rPr>
              <a:t>WebSocket</a:t>
            </a:r>
          </a:p>
        </p:txBody>
      </p:sp>
      <p:sp>
        <p:nvSpPr>
          <p:cNvPr id="272" name="Shape 272"/>
          <p:cNvSpPr/>
          <p:nvPr/>
        </p:nvSpPr>
        <p:spPr>
          <a:xfrm>
            <a:off x="4574383" y="1533176"/>
            <a:ext cx="602729" cy="2539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90000"/>
              </a:lnSpc>
              <a:defRPr u="sng"/>
            </a:lvl1pPr>
          </a:lstStyle>
          <a:p>
            <a:pPr lvl="0">
              <a:defRPr u="none">
                <a:solidFill>
                  <a:srgbClr val="000000"/>
                </a:solidFill>
              </a:defRPr>
            </a:pPr>
            <a:r>
              <a:rPr u="sng">
                <a:solidFill>
                  <a:srgbClr val="5F5F5F"/>
                </a:solidFill>
              </a:rPr>
              <a:t>Server</a:t>
            </a:r>
          </a:p>
        </p:txBody>
      </p:sp>
      <p:sp>
        <p:nvSpPr>
          <p:cNvPr id="273" name="Shape 273"/>
          <p:cNvSpPr/>
          <p:nvPr/>
        </p:nvSpPr>
        <p:spPr>
          <a:xfrm>
            <a:off x="4843046" y="1770638"/>
            <a:ext cx="10335" cy="3241871"/>
          </a:xfrm>
          <a:prstGeom prst="line">
            <a:avLst/>
          </a:prstGeom>
          <a:ln w="19050">
            <a:solidFill>
              <a:srgbClr val="8DA6B1"/>
            </a:solidFill>
            <a:miter/>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74" name="Shape 274"/>
          <p:cNvSpPr/>
          <p:nvPr/>
        </p:nvSpPr>
        <p:spPr>
          <a:xfrm>
            <a:off x="1498579" y="1533176"/>
            <a:ext cx="542479" cy="2539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90000"/>
              </a:lnSpc>
              <a:defRPr u="sng"/>
            </a:lvl1pPr>
          </a:lstStyle>
          <a:p>
            <a:pPr lvl="0">
              <a:defRPr u="none">
                <a:solidFill>
                  <a:srgbClr val="000000"/>
                </a:solidFill>
              </a:defRPr>
            </a:pPr>
            <a:r>
              <a:rPr u="sng">
                <a:solidFill>
                  <a:srgbClr val="5F5F5F"/>
                </a:solidFill>
              </a:rPr>
              <a:t>Client</a:t>
            </a:r>
          </a:p>
        </p:txBody>
      </p:sp>
      <p:sp>
        <p:nvSpPr>
          <p:cNvPr id="275" name="Shape 275"/>
          <p:cNvSpPr/>
          <p:nvPr/>
        </p:nvSpPr>
        <p:spPr>
          <a:xfrm>
            <a:off x="1767243" y="1770638"/>
            <a:ext cx="10335" cy="3241871"/>
          </a:xfrm>
          <a:prstGeom prst="line">
            <a:avLst/>
          </a:prstGeom>
          <a:ln w="19050">
            <a:solidFill>
              <a:srgbClr val="8DA6B1"/>
            </a:solidFill>
            <a:miter/>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76" name="Shape 276"/>
          <p:cNvSpPr/>
          <p:nvPr/>
        </p:nvSpPr>
        <p:spPr>
          <a:xfrm>
            <a:off x="1760326" y="2057399"/>
            <a:ext cx="3082160" cy="533402"/>
          </a:xfrm>
          <a:prstGeom prst="line">
            <a:avLst/>
          </a:prstGeom>
          <a:ln w="19050">
            <a:solidFill>
              <a:srgbClr val="8DA6B1"/>
            </a:solidFill>
            <a:miter/>
            <a:tailEnd type="triangle"/>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77" name="Shape 277"/>
          <p:cNvSpPr/>
          <p:nvPr/>
        </p:nvSpPr>
        <p:spPr>
          <a:xfrm flipH="1">
            <a:off x="1779390" y="2793999"/>
            <a:ext cx="3063094" cy="520702"/>
          </a:xfrm>
          <a:prstGeom prst="line">
            <a:avLst/>
          </a:prstGeom>
          <a:ln w="19050">
            <a:solidFill>
              <a:srgbClr val="8DA6B1"/>
            </a:solidFill>
            <a:miter/>
            <a:tailEnd type="triangle"/>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78" name="Shape 278"/>
          <p:cNvSpPr/>
          <p:nvPr/>
        </p:nvSpPr>
        <p:spPr>
          <a:xfrm>
            <a:off x="1779391" y="3841749"/>
            <a:ext cx="3082160" cy="533402"/>
          </a:xfrm>
          <a:prstGeom prst="line">
            <a:avLst/>
          </a:prstGeom>
          <a:ln w="19050">
            <a:solidFill>
              <a:srgbClr val="8DA6B1"/>
            </a:solidFill>
            <a:miter/>
            <a:tailEnd type="triangle"/>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79" name="Shape 279"/>
          <p:cNvSpPr/>
          <p:nvPr/>
        </p:nvSpPr>
        <p:spPr>
          <a:xfrm>
            <a:off x="1779391" y="3987799"/>
            <a:ext cx="3082160" cy="533402"/>
          </a:xfrm>
          <a:prstGeom prst="line">
            <a:avLst/>
          </a:prstGeom>
          <a:ln w="19050">
            <a:solidFill>
              <a:srgbClr val="8DA6B1"/>
            </a:solidFill>
            <a:miter/>
            <a:tailEnd type="triangle"/>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80" name="Shape 280"/>
          <p:cNvSpPr/>
          <p:nvPr/>
        </p:nvSpPr>
        <p:spPr>
          <a:xfrm>
            <a:off x="1773036" y="4140199"/>
            <a:ext cx="3082160" cy="533402"/>
          </a:xfrm>
          <a:prstGeom prst="line">
            <a:avLst/>
          </a:prstGeom>
          <a:ln w="19050">
            <a:solidFill>
              <a:srgbClr val="8DA6B1"/>
            </a:solidFill>
            <a:miter/>
            <a:tailEnd type="triangle"/>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81" name="Shape 281"/>
          <p:cNvSpPr/>
          <p:nvPr/>
        </p:nvSpPr>
        <p:spPr>
          <a:xfrm rot="583336">
            <a:off x="2747329" y="2034992"/>
            <a:ext cx="1090718" cy="1974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ct val="90000"/>
              </a:lnSpc>
              <a:defRPr sz="1400"/>
            </a:lvl1pPr>
          </a:lstStyle>
          <a:p>
            <a:pPr lvl="0">
              <a:defRPr sz="1800">
                <a:solidFill>
                  <a:srgbClr val="000000"/>
                </a:solidFill>
              </a:defRPr>
            </a:pPr>
            <a:r>
              <a:rPr sz="1400">
                <a:solidFill>
                  <a:srgbClr val="5F5F5F"/>
                </a:solidFill>
              </a:rPr>
              <a:t>Polling request</a:t>
            </a:r>
          </a:p>
        </p:txBody>
      </p:sp>
      <p:sp>
        <p:nvSpPr>
          <p:cNvPr id="282" name="Shape 282"/>
          <p:cNvSpPr/>
          <p:nvPr/>
        </p:nvSpPr>
        <p:spPr>
          <a:xfrm rot="21072642">
            <a:off x="2021864" y="2777917"/>
            <a:ext cx="2548224" cy="1974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ct val="90000"/>
              </a:lnSpc>
              <a:defRPr sz="1400"/>
            </a:lvl1pPr>
          </a:lstStyle>
          <a:p>
            <a:pPr lvl="0">
              <a:defRPr sz="1800">
                <a:solidFill>
                  <a:srgbClr val="000000"/>
                </a:solidFill>
              </a:defRPr>
            </a:pPr>
            <a:r>
              <a:rPr sz="1400">
                <a:solidFill>
                  <a:srgbClr val="5F5F5F"/>
                </a:solidFill>
              </a:rPr>
              <a:t>Response (server -&gt; client channel)</a:t>
            </a:r>
          </a:p>
        </p:txBody>
      </p:sp>
      <p:sp>
        <p:nvSpPr>
          <p:cNvPr id="283" name="Shape 283"/>
          <p:cNvSpPr/>
          <p:nvPr/>
        </p:nvSpPr>
        <p:spPr>
          <a:xfrm rot="583336">
            <a:off x="1843204" y="3774891"/>
            <a:ext cx="2898968" cy="1974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ct val="90000"/>
              </a:lnSpc>
              <a:defRPr sz="1400"/>
            </a:lvl1pPr>
          </a:lstStyle>
          <a:p>
            <a:pPr lvl="0">
              <a:defRPr sz="1800">
                <a:solidFill>
                  <a:srgbClr val="000000"/>
                </a:solidFill>
              </a:defRPr>
            </a:pPr>
            <a:r>
              <a:rPr sz="1400">
                <a:solidFill>
                  <a:srgbClr val="5F5F5F"/>
                </a:solidFill>
              </a:rPr>
              <a:t>HTTP requests (client -&gt; server channel)</a:t>
            </a:r>
          </a:p>
        </p:txBody>
      </p:sp>
      <p:sp>
        <p:nvSpPr>
          <p:cNvPr id="284" name="Shape 284"/>
          <p:cNvSpPr/>
          <p:nvPr/>
        </p:nvSpPr>
        <p:spPr>
          <a:xfrm>
            <a:off x="10166754" y="1533176"/>
            <a:ext cx="602729" cy="2539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90000"/>
              </a:lnSpc>
              <a:defRPr u="sng"/>
            </a:lvl1pPr>
          </a:lstStyle>
          <a:p>
            <a:pPr lvl="0">
              <a:defRPr u="none">
                <a:solidFill>
                  <a:srgbClr val="000000"/>
                </a:solidFill>
              </a:defRPr>
            </a:pPr>
            <a:r>
              <a:rPr u="sng">
                <a:solidFill>
                  <a:srgbClr val="5F5F5F"/>
                </a:solidFill>
              </a:rPr>
              <a:t>Server</a:t>
            </a:r>
          </a:p>
        </p:txBody>
      </p:sp>
      <p:sp>
        <p:nvSpPr>
          <p:cNvPr id="285" name="Shape 285"/>
          <p:cNvSpPr/>
          <p:nvPr/>
        </p:nvSpPr>
        <p:spPr>
          <a:xfrm>
            <a:off x="10435416" y="1770638"/>
            <a:ext cx="10335" cy="3241871"/>
          </a:xfrm>
          <a:prstGeom prst="line">
            <a:avLst/>
          </a:prstGeom>
          <a:ln w="19050">
            <a:solidFill>
              <a:srgbClr val="8DA6B1"/>
            </a:solidFill>
            <a:miter/>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86" name="Shape 286"/>
          <p:cNvSpPr/>
          <p:nvPr/>
        </p:nvSpPr>
        <p:spPr>
          <a:xfrm>
            <a:off x="7090950" y="1533176"/>
            <a:ext cx="542479" cy="2539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90000"/>
              </a:lnSpc>
              <a:defRPr u="sng"/>
            </a:lvl1pPr>
          </a:lstStyle>
          <a:p>
            <a:pPr lvl="0">
              <a:defRPr u="none">
                <a:solidFill>
                  <a:srgbClr val="000000"/>
                </a:solidFill>
              </a:defRPr>
            </a:pPr>
            <a:r>
              <a:rPr u="sng">
                <a:solidFill>
                  <a:srgbClr val="5F5F5F"/>
                </a:solidFill>
              </a:rPr>
              <a:t>Client</a:t>
            </a:r>
          </a:p>
        </p:txBody>
      </p:sp>
      <p:sp>
        <p:nvSpPr>
          <p:cNvPr id="287" name="Shape 287"/>
          <p:cNvSpPr/>
          <p:nvPr/>
        </p:nvSpPr>
        <p:spPr>
          <a:xfrm>
            <a:off x="7359613" y="1770638"/>
            <a:ext cx="10335" cy="3241871"/>
          </a:xfrm>
          <a:prstGeom prst="line">
            <a:avLst/>
          </a:prstGeom>
          <a:ln w="19050">
            <a:solidFill>
              <a:srgbClr val="8DA6B1"/>
            </a:solidFill>
            <a:miter/>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88" name="Shape 288"/>
          <p:cNvSpPr/>
          <p:nvPr/>
        </p:nvSpPr>
        <p:spPr>
          <a:xfrm>
            <a:off x="7359051" y="2082799"/>
            <a:ext cx="3082160" cy="533402"/>
          </a:xfrm>
          <a:prstGeom prst="line">
            <a:avLst/>
          </a:prstGeom>
          <a:ln w="19050">
            <a:solidFill>
              <a:srgbClr val="8DA6B1"/>
            </a:solidFill>
            <a:miter/>
            <a:tailEnd type="triangle"/>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89" name="Shape 289"/>
          <p:cNvSpPr/>
          <p:nvPr/>
        </p:nvSpPr>
        <p:spPr>
          <a:xfrm flipH="1">
            <a:off x="7365405" y="2819399"/>
            <a:ext cx="3075806" cy="527052"/>
          </a:xfrm>
          <a:prstGeom prst="line">
            <a:avLst/>
          </a:prstGeom>
          <a:ln w="19050">
            <a:solidFill>
              <a:srgbClr val="8DA6B1"/>
            </a:solidFill>
            <a:miter/>
            <a:tailEnd type="triangle"/>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90" name="Shape 290"/>
          <p:cNvSpPr/>
          <p:nvPr/>
        </p:nvSpPr>
        <p:spPr>
          <a:xfrm rot="583336">
            <a:off x="7905015" y="2060392"/>
            <a:ext cx="1972796" cy="1974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ct val="90000"/>
              </a:lnSpc>
              <a:defRPr sz="1400"/>
            </a:lvl1pPr>
          </a:lstStyle>
          <a:p>
            <a:pPr lvl="0">
              <a:defRPr sz="1800">
                <a:solidFill>
                  <a:srgbClr val="000000"/>
                </a:solidFill>
              </a:defRPr>
            </a:pPr>
            <a:r>
              <a:rPr sz="1400">
                <a:solidFill>
                  <a:srgbClr val="5F5F5F"/>
                </a:solidFill>
              </a:rPr>
              <a:t>Handshake Request (HTTP)</a:t>
            </a:r>
          </a:p>
        </p:txBody>
      </p:sp>
      <p:sp>
        <p:nvSpPr>
          <p:cNvPr id="291" name="Shape 291"/>
          <p:cNvSpPr/>
          <p:nvPr/>
        </p:nvSpPr>
        <p:spPr>
          <a:xfrm rot="21072642">
            <a:off x="7855924" y="2803317"/>
            <a:ext cx="2077554" cy="1974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ct val="90000"/>
              </a:lnSpc>
              <a:defRPr sz="1400"/>
            </a:lvl1pPr>
          </a:lstStyle>
          <a:p>
            <a:pPr lvl="0">
              <a:defRPr sz="1800">
                <a:solidFill>
                  <a:srgbClr val="000000"/>
                </a:solidFill>
              </a:defRPr>
            </a:pPr>
            <a:r>
              <a:rPr sz="1400">
                <a:solidFill>
                  <a:srgbClr val="5F5F5F"/>
                </a:solidFill>
              </a:rPr>
              <a:t>Handshake Response (HTTP)</a:t>
            </a:r>
          </a:p>
        </p:txBody>
      </p:sp>
      <p:sp>
        <p:nvSpPr>
          <p:cNvPr id="292" name="Shape 292"/>
          <p:cNvSpPr/>
          <p:nvPr/>
        </p:nvSpPr>
        <p:spPr>
          <a:xfrm>
            <a:off x="8896953" y="3086100"/>
            <a:ext cx="0" cy="1282700"/>
          </a:xfrm>
          <a:prstGeom prst="line">
            <a:avLst/>
          </a:prstGeom>
          <a:ln w="19050">
            <a:solidFill>
              <a:srgbClr val="8DA6B1"/>
            </a:solidFill>
            <a:prstDash val="sysDash"/>
            <a:miter/>
          </a:ln>
        </p:spPr>
        <p:txBody>
          <a:bodyPr lIns="0" tIns="0" rIns="0" bIns="0"/>
          <a:lstStyle/>
          <a:p>
            <a:pPr lvl="0" defTabSz="457200">
              <a:defRPr sz="1200">
                <a:solidFill>
                  <a:srgbClr val="000000"/>
                </a:solidFill>
                <a:latin typeface="+mj-lt"/>
                <a:ea typeface="+mj-ea"/>
                <a:cs typeface="+mj-cs"/>
                <a:sym typeface="Helvetica"/>
              </a:defRPr>
            </a:pPr>
            <a:endParaRPr/>
          </a:p>
        </p:txBody>
      </p:sp>
      <p:grpSp>
        <p:nvGrpSpPr>
          <p:cNvPr id="295" name="Group 295"/>
          <p:cNvGrpSpPr/>
          <p:nvPr/>
        </p:nvGrpSpPr>
        <p:grpSpPr>
          <a:xfrm>
            <a:off x="7761381" y="3644900"/>
            <a:ext cx="2269556" cy="222250"/>
            <a:chOff x="-1" y="0"/>
            <a:chExt cx="2267781" cy="222250"/>
          </a:xfrm>
        </p:grpSpPr>
        <p:sp>
          <p:nvSpPr>
            <p:cNvPr id="293" name="Shape 293"/>
            <p:cNvSpPr/>
            <p:nvPr/>
          </p:nvSpPr>
          <p:spPr>
            <a:xfrm>
              <a:off x="-1" y="0"/>
              <a:ext cx="2267781" cy="222250"/>
            </a:xfrm>
            <a:prstGeom prst="rect">
              <a:avLst/>
            </a:prstGeom>
            <a:solidFill>
              <a:srgbClr val="FFFFFF"/>
            </a:solidFill>
            <a:ln w="12700" cap="flat">
              <a:noFill/>
              <a:miter lim="400000"/>
            </a:ln>
            <a:effectLst/>
          </p:spPr>
          <p:txBody>
            <a:bodyPr wrap="square" lIns="0" tIns="0" rIns="0" bIns="0" numCol="1" anchor="t">
              <a:noAutofit/>
            </a:bodyPr>
            <a:lstStyle/>
            <a:p>
              <a:pPr lvl="0" algn="ctr">
                <a:lnSpc>
                  <a:spcPct val="90000"/>
                </a:lnSpc>
              </a:pPr>
              <a:endParaRPr/>
            </a:p>
          </p:txBody>
        </p:sp>
        <p:sp>
          <p:nvSpPr>
            <p:cNvPr id="294" name="Shape 294"/>
            <p:cNvSpPr/>
            <p:nvPr/>
          </p:nvSpPr>
          <p:spPr>
            <a:xfrm>
              <a:off x="289380" y="0"/>
              <a:ext cx="1689020" cy="197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lnSpc>
                  <a:spcPct val="90000"/>
                </a:lnSpc>
                <a:defRPr sz="1400"/>
              </a:lvl1pPr>
            </a:lstStyle>
            <a:p>
              <a:pPr lvl="0">
                <a:defRPr sz="1800">
                  <a:solidFill>
                    <a:srgbClr val="000000"/>
                  </a:solidFill>
                </a:defRPr>
              </a:pPr>
              <a:r>
                <a:rPr sz="1400">
                  <a:solidFill>
                    <a:srgbClr val="5F5F5F"/>
                  </a:solidFill>
                </a:rPr>
                <a:t>Messages (WebSocket)</a:t>
              </a:r>
            </a:p>
          </p:txBody>
        </p:sp>
      </p:grpSp>
      <p:sp>
        <p:nvSpPr>
          <p:cNvPr id="296" name="Shape 296"/>
          <p:cNvSpPr/>
          <p:nvPr/>
        </p:nvSpPr>
        <p:spPr>
          <a:xfrm flipH="1">
            <a:off x="7371760" y="4387849"/>
            <a:ext cx="3069450" cy="539752"/>
          </a:xfrm>
          <a:prstGeom prst="line">
            <a:avLst/>
          </a:prstGeom>
          <a:ln w="19050">
            <a:solidFill>
              <a:srgbClr val="8DA6B1"/>
            </a:solidFill>
            <a:miter/>
            <a:tailEnd type="triangle"/>
          </a:ln>
        </p:spPr>
        <p:txBody>
          <a:bodyPr lIns="0" tIns="0" rIns="0" bIns="0"/>
          <a:lstStyle/>
          <a:p>
            <a:pPr lvl="0" defTabSz="457200">
              <a:defRPr sz="1200">
                <a:solidFill>
                  <a:srgbClr val="000000"/>
                </a:solidFill>
                <a:latin typeface="+mj-lt"/>
                <a:ea typeface="+mj-ea"/>
                <a:cs typeface="+mj-cs"/>
                <a:sym typeface="Helvetica"/>
              </a:defRPr>
            </a:pPr>
            <a:endParaRPr/>
          </a:p>
        </p:txBody>
      </p:sp>
      <p:sp>
        <p:nvSpPr>
          <p:cNvPr id="297" name="Shape 297"/>
          <p:cNvSpPr/>
          <p:nvPr/>
        </p:nvSpPr>
        <p:spPr>
          <a:xfrm rot="21072642">
            <a:off x="7919087" y="4371767"/>
            <a:ext cx="1951230" cy="1974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ct val="90000"/>
              </a:lnSpc>
              <a:defRPr sz="1400"/>
            </a:lvl1pPr>
          </a:lstStyle>
          <a:p>
            <a:pPr lvl="0">
              <a:defRPr sz="1800">
                <a:solidFill>
                  <a:srgbClr val="000000"/>
                </a:solidFill>
              </a:defRPr>
            </a:pPr>
            <a:r>
              <a:rPr sz="1400">
                <a:solidFill>
                  <a:srgbClr val="5F5F5F"/>
                </a:solidFill>
              </a:rPr>
              <a:t>Session Close (WebSocket)</a:t>
            </a:r>
          </a:p>
        </p:txBody>
      </p:sp>
    </p:spTree>
    <p:extLst>
      <p:ext uri="{BB962C8B-B14F-4D97-AF65-F5344CB8AC3E}">
        <p14:creationId xmlns:p14="http://schemas.microsoft.com/office/powerpoint/2010/main" val="2567463600"/>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title"/>
          </p:nvPr>
        </p:nvSpPr>
        <p:spPr>
          <a:xfrm>
            <a:off x="532228" y="406400"/>
            <a:ext cx="11133902" cy="889000"/>
          </a:xfrm>
          <a:prstGeom prst="rect">
            <a:avLst/>
          </a:prstGeom>
        </p:spPr>
        <p:txBody>
          <a:bodyPr>
            <a:normAutofit/>
          </a:bodyPr>
          <a:lstStyle/>
          <a:p>
            <a:pPr lvl="0" defTabSz="850391">
              <a:defRPr sz="1800">
                <a:solidFill>
                  <a:srgbClr val="000000"/>
                </a:solidFill>
              </a:defRPr>
            </a:pPr>
            <a:r>
              <a:rPr sz="3348">
                <a:solidFill>
                  <a:srgbClr val="5F5F5F"/>
                </a:solidFill>
              </a:rPr>
              <a:t>WebSocket protocol</a:t>
            </a:r>
            <a:br>
              <a:rPr sz="3348">
                <a:solidFill>
                  <a:srgbClr val="5F5F5F"/>
                </a:solidFill>
              </a:rPr>
            </a:br>
            <a:endParaRPr sz="3348">
              <a:solidFill>
                <a:srgbClr val="5F5F5F"/>
              </a:solidFill>
            </a:endParaRPr>
          </a:p>
        </p:txBody>
      </p:sp>
      <p:sp>
        <p:nvSpPr>
          <p:cNvPr id="300" name="Shape 300"/>
          <p:cNvSpPr>
            <a:spLocks noGrp="1"/>
          </p:cNvSpPr>
          <p:nvPr>
            <p:ph type="body" idx="1"/>
          </p:nvPr>
        </p:nvSpPr>
        <p:spPr>
          <a:xfrm>
            <a:off x="531566" y="1242814"/>
            <a:ext cx="11135224" cy="4776986"/>
          </a:xfrm>
          <a:prstGeom prst="rect">
            <a:avLst/>
          </a:prstGeom>
        </p:spPr>
        <p:txBody>
          <a:bodyPr>
            <a:normAutofit/>
          </a:bodyPr>
          <a:lstStyle/>
          <a:p>
            <a:pPr lvl="0">
              <a:defRPr sz="1800">
                <a:solidFill>
                  <a:srgbClr val="000000"/>
                </a:solidFill>
              </a:defRPr>
            </a:pPr>
            <a:r>
              <a:rPr sz="2800">
                <a:solidFill>
                  <a:srgbClr val="5F5F5F"/>
                </a:solidFill>
              </a:rPr>
              <a:t>RFC 6455 (December 2011)</a:t>
            </a:r>
          </a:p>
          <a:p>
            <a:pPr lvl="0">
              <a:defRPr sz="1800">
                <a:solidFill>
                  <a:srgbClr val="000000"/>
                </a:solidFill>
              </a:defRPr>
            </a:pPr>
            <a:r>
              <a:rPr sz="2800">
                <a:solidFill>
                  <a:srgbClr val="5F5F5F"/>
                </a:solidFill>
              </a:rPr>
              <a:t>Two-way communication, replacement for Long-polling</a:t>
            </a:r>
          </a:p>
          <a:p>
            <a:pPr marL="502919" lvl="1" indent="-228600">
              <a:spcBef>
                <a:spcPts val="800"/>
              </a:spcBef>
              <a:defRPr sz="1800">
                <a:solidFill>
                  <a:srgbClr val="000000"/>
                </a:solidFill>
              </a:defRPr>
            </a:pPr>
            <a:r>
              <a:rPr sz="2400">
                <a:solidFill>
                  <a:srgbClr val="5F5F5F"/>
                </a:solidFill>
              </a:rPr>
              <a:t>Better resource utilisation</a:t>
            </a:r>
          </a:p>
          <a:p>
            <a:pPr lvl="0">
              <a:defRPr sz="1800">
                <a:solidFill>
                  <a:srgbClr val="000000"/>
                </a:solidFill>
              </a:defRPr>
            </a:pPr>
            <a:r>
              <a:rPr sz="2800">
                <a:solidFill>
                  <a:srgbClr val="5F5F5F"/>
                </a:solidFill>
              </a:rPr>
              <a:t>WebSocket handshake uses HTTP, connection is then </a:t>
            </a:r>
            <a:r>
              <a:rPr sz="2800" b="1">
                <a:solidFill>
                  <a:srgbClr val="5F5F5F"/>
                </a:solidFill>
              </a:rPr>
              <a:t>UPGRADE</a:t>
            </a:r>
            <a:r>
              <a:rPr sz="2800">
                <a:solidFill>
                  <a:srgbClr val="5F5F5F"/>
                </a:solidFill>
              </a:rPr>
              <a:t>d to “websocket” protocol</a:t>
            </a:r>
          </a:p>
          <a:p>
            <a:pPr marL="502919" lvl="1" indent="-228600">
              <a:spcBef>
                <a:spcPts val="800"/>
              </a:spcBef>
              <a:defRPr sz="1800">
                <a:solidFill>
                  <a:srgbClr val="000000"/>
                </a:solidFill>
              </a:defRPr>
            </a:pPr>
            <a:r>
              <a:rPr sz="2400">
                <a:solidFill>
                  <a:srgbClr val="5F5F5F"/>
                </a:solidFill>
              </a:rPr>
              <a:t>No HTTP from this point, only WebSocket frames are allowed to be sent or received</a:t>
            </a:r>
          </a:p>
          <a:p>
            <a:pPr marL="502919" lvl="1" indent="-228600">
              <a:spcBef>
                <a:spcPts val="800"/>
              </a:spcBef>
              <a:defRPr sz="1800">
                <a:solidFill>
                  <a:srgbClr val="000000"/>
                </a:solidFill>
              </a:defRPr>
            </a:pPr>
            <a:r>
              <a:rPr sz="2400">
                <a:solidFill>
                  <a:srgbClr val="5F5F5F"/>
                </a:solidFill>
              </a:rPr>
              <a:t>Connection can be closed using Close frame or just closing underlying TCP connection</a:t>
            </a:r>
          </a:p>
          <a:p>
            <a:pPr lvl="0">
              <a:defRPr sz="1800">
                <a:solidFill>
                  <a:srgbClr val="000000"/>
                </a:solidFill>
              </a:defRPr>
            </a:pPr>
            <a:r>
              <a:rPr sz="2800">
                <a:solidFill>
                  <a:srgbClr val="5F5F5F"/>
                </a:solidFill>
              </a:rPr>
              <a:t>Extensions, SubProtocol</a:t>
            </a:r>
          </a:p>
        </p:txBody>
      </p:sp>
    </p:spTree>
    <p:extLst>
      <p:ext uri="{BB962C8B-B14F-4D97-AF65-F5344CB8AC3E}">
        <p14:creationId xmlns:p14="http://schemas.microsoft.com/office/powerpoint/2010/main" val="1239265969"/>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p:cNvSpPr>
          <p:nvPr>
            <p:ph type="title"/>
          </p:nvPr>
        </p:nvSpPr>
        <p:spPr>
          <a:xfrm>
            <a:off x="532228" y="406400"/>
            <a:ext cx="11133902" cy="889000"/>
          </a:xfrm>
          <a:prstGeom prst="rect">
            <a:avLst/>
          </a:prstGeom>
        </p:spPr>
        <p:txBody>
          <a:bodyPr>
            <a:normAutofit/>
          </a:bodyPr>
          <a:lstStyle/>
          <a:p>
            <a:pPr lvl="0" defTabSz="850391">
              <a:defRPr sz="1800">
                <a:solidFill>
                  <a:srgbClr val="000000"/>
                </a:solidFill>
              </a:defRPr>
            </a:pPr>
            <a:r>
              <a:rPr sz="3348">
                <a:solidFill>
                  <a:srgbClr val="5F5F5F"/>
                </a:solidFill>
              </a:rPr>
              <a:t>WebSocket protocol - Frame</a:t>
            </a:r>
            <a:br>
              <a:rPr sz="3348">
                <a:solidFill>
                  <a:srgbClr val="5F5F5F"/>
                </a:solidFill>
              </a:rPr>
            </a:br>
            <a:endParaRPr sz="3348">
              <a:solidFill>
                <a:srgbClr val="5F5F5F"/>
              </a:solidFill>
            </a:endParaRPr>
          </a:p>
        </p:txBody>
      </p:sp>
      <p:sp>
        <p:nvSpPr>
          <p:cNvPr id="305" name="Shape 305"/>
          <p:cNvSpPr>
            <a:spLocks noGrp="1"/>
          </p:cNvSpPr>
          <p:nvPr>
            <p:ph type="body" idx="1"/>
          </p:nvPr>
        </p:nvSpPr>
        <p:spPr>
          <a:xfrm>
            <a:off x="532228" y="1373740"/>
            <a:ext cx="11133902" cy="343300"/>
          </a:xfrm>
          <a:prstGeom prst="rect">
            <a:avLst/>
          </a:prstGeom>
        </p:spPr>
        <p:txBody>
          <a:bodyPr>
            <a:normAutofit/>
          </a:bodyPr>
          <a:lstStyle/>
          <a:p>
            <a:pPr marL="0" lvl="0" indent="1572" defTabSz="905255">
              <a:spcBef>
                <a:spcPts val="0"/>
              </a:spcBef>
              <a:buSzTx/>
              <a:buNone/>
              <a:defRPr sz="2376" b="1"/>
            </a:pPr>
            <a:endParaRPr/>
          </a:p>
        </p:txBody>
      </p:sp>
      <p:pic>
        <p:nvPicPr>
          <p:cNvPr id="306" name="image15.png" descr="Screen Shot 2014-09-28 at 07.42.09.png"/>
          <p:cNvPicPr/>
          <p:nvPr/>
        </p:nvPicPr>
        <p:blipFill>
          <a:blip r:embed="rId3">
            <a:extLst/>
          </a:blip>
          <a:stretch>
            <a:fillRect/>
          </a:stretch>
        </p:blipFill>
        <p:spPr>
          <a:xfrm>
            <a:off x="2360267" y="1981200"/>
            <a:ext cx="7477822" cy="3962400"/>
          </a:xfrm>
          <a:prstGeom prst="rect">
            <a:avLst/>
          </a:prstGeom>
          <a:ln w="12700">
            <a:miter lim="400000"/>
          </a:ln>
        </p:spPr>
      </p:pic>
    </p:spTree>
    <p:extLst>
      <p:ext uri="{BB962C8B-B14F-4D97-AF65-F5344CB8AC3E}">
        <p14:creationId xmlns:p14="http://schemas.microsoft.com/office/powerpoint/2010/main" val="278613357"/>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xfrm>
            <a:off x="532228" y="406400"/>
            <a:ext cx="11133902" cy="889000"/>
          </a:xfrm>
          <a:prstGeom prst="rect">
            <a:avLst/>
          </a:prstGeom>
        </p:spPr>
        <p:txBody>
          <a:bodyPr>
            <a:normAutofit/>
          </a:bodyPr>
          <a:lstStyle/>
          <a:p>
            <a:pPr lvl="0" defTabSz="850391">
              <a:defRPr sz="1800">
                <a:solidFill>
                  <a:srgbClr val="000000"/>
                </a:solidFill>
              </a:defRPr>
            </a:pPr>
            <a:r>
              <a:rPr sz="3348">
                <a:solidFill>
                  <a:srgbClr val="5F5F5F"/>
                </a:solidFill>
              </a:rPr>
              <a:t>WebSocket in browsers</a:t>
            </a:r>
            <a:br>
              <a:rPr sz="3348">
                <a:solidFill>
                  <a:srgbClr val="5F5F5F"/>
                </a:solidFill>
              </a:rPr>
            </a:br>
            <a:endParaRPr sz="3348">
              <a:solidFill>
                <a:srgbClr val="5F5F5F"/>
              </a:solidFill>
            </a:endParaRPr>
          </a:p>
        </p:txBody>
      </p:sp>
      <p:sp>
        <p:nvSpPr>
          <p:cNvPr id="311" name="Shape 311"/>
          <p:cNvSpPr>
            <a:spLocks noGrp="1"/>
          </p:cNvSpPr>
          <p:nvPr>
            <p:ph type="body" idx="1"/>
          </p:nvPr>
        </p:nvSpPr>
        <p:spPr>
          <a:xfrm>
            <a:off x="531566" y="1166614"/>
            <a:ext cx="11135224" cy="1190725"/>
          </a:xfrm>
          <a:prstGeom prst="rect">
            <a:avLst/>
          </a:prstGeom>
        </p:spPr>
        <p:txBody>
          <a:bodyPr>
            <a:normAutofit/>
          </a:bodyPr>
          <a:lstStyle/>
          <a:p>
            <a:pPr marL="185165" lvl="0" indent="-185165" defTabSz="740663">
              <a:spcBef>
                <a:spcPts val="900"/>
              </a:spcBef>
              <a:defRPr sz="1800">
                <a:solidFill>
                  <a:srgbClr val="000000"/>
                </a:solidFill>
              </a:defRPr>
            </a:pPr>
            <a:r>
              <a:rPr sz="2268">
                <a:solidFill>
                  <a:srgbClr val="5F5F5F"/>
                </a:solidFill>
              </a:rPr>
              <a:t>Supported in all modern browsers</a:t>
            </a:r>
          </a:p>
          <a:p>
            <a:pPr marL="185165" lvl="0" indent="-185165" defTabSz="740663">
              <a:spcBef>
                <a:spcPts val="900"/>
              </a:spcBef>
              <a:defRPr sz="1800">
                <a:solidFill>
                  <a:srgbClr val="000000"/>
                </a:solidFill>
              </a:defRPr>
            </a:pPr>
            <a:r>
              <a:rPr sz="2268">
                <a:solidFill>
                  <a:srgbClr val="5F5F5F"/>
                </a:solidFill>
              </a:rPr>
              <a:t>Part of HTML 5</a:t>
            </a:r>
          </a:p>
          <a:p>
            <a:pPr marL="185165" lvl="0" indent="-185165" defTabSz="740663">
              <a:spcBef>
                <a:spcPts val="900"/>
              </a:spcBef>
              <a:defRPr sz="1800">
                <a:solidFill>
                  <a:srgbClr val="000000"/>
                </a:solidFill>
              </a:defRPr>
            </a:pPr>
            <a:r>
              <a:rPr sz="2268">
                <a:solidFill>
                  <a:srgbClr val="5F5F5F"/>
                </a:solidFill>
              </a:rPr>
              <a:t>W3C standardised javascript API:</a:t>
            </a:r>
          </a:p>
        </p:txBody>
      </p:sp>
      <p:sp>
        <p:nvSpPr>
          <p:cNvPr id="312" name="Shape 312"/>
          <p:cNvSpPr/>
          <p:nvPr/>
        </p:nvSpPr>
        <p:spPr>
          <a:xfrm>
            <a:off x="848918" y="2631512"/>
            <a:ext cx="10817873" cy="31342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lnSpcReduction="10000"/>
          </a:bodyPr>
          <a:lstStyle/>
          <a:p>
            <a:pPr lvl="0" defTabSz="905255">
              <a:lnSpc>
                <a:spcPct val="90000"/>
              </a:lnSpc>
              <a:buClr>
                <a:srgbClr val="DCE3E4"/>
              </a:buClr>
              <a:buFont typeface="Arial"/>
              <a:defRPr>
                <a:solidFill>
                  <a:srgbClr val="000000"/>
                </a:solidFill>
              </a:defRPr>
            </a:pPr>
            <a:r>
              <a:rPr sz="1782">
                <a:solidFill>
                  <a:srgbClr val="5F5F5F"/>
                </a:solidFill>
                <a:latin typeface="Consolas"/>
                <a:ea typeface="Consolas"/>
                <a:cs typeface="Consolas"/>
                <a:sym typeface="Consolas"/>
              </a:rPr>
              <a:t>var webSocket = new WebSocket(“ws://myhost:8080/myapp/myendpoint”);</a:t>
            </a:r>
          </a:p>
          <a:p>
            <a:pPr lvl="0" defTabSz="905255">
              <a:lnSpc>
                <a:spcPct val="90000"/>
              </a:lnSpc>
              <a:buClr>
                <a:srgbClr val="DCE3E4"/>
              </a:buClr>
              <a:buFont typeface="Arial"/>
              <a:defRPr>
                <a:solidFill>
                  <a:srgbClr val="000000"/>
                </a:solidFill>
              </a:defRPr>
            </a:pPr>
            <a:endParaRPr sz="1782">
              <a:solidFill>
                <a:srgbClr val="5F5F5F"/>
              </a:solidFill>
              <a:latin typeface="Consolas"/>
              <a:ea typeface="Consolas"/>
              <a:cs typeface="Consolas"/>
              <a:sym typeface="Consolas"/>
            </a:endParaRPr>
          </a:p>
          <a:p>
            <a:pPr lvl="0" defTabSz="905255">
              <a:lnSpc>
                <a:spcPct val="90000"/>
              </a:lnSpc>
              <a:buClr>
                <a:srgbClr val="DCE3E4"/>
              </a:buClr>
              <a:buFont typeface="Arial"/>
              <a:defRPr>
                <a:solidFill>
                  <a:srgbClr val="000000"/>
                </a:solidFill>
              </a:defRPr>
            </a:pPr>
            <a:r>
              <a:rPr sz="1782">
                <a:solidFill>
                  <a:srgbClr val="5F5F5F"/>
                </a:solidFill>
                <a:latin typeface="Consolas"/>
                <a:ea typeface="Consolas"/>
                <a:cs typeface="Consolas"/>
                <a:sym typeface="Consolas"/>
              </a:rPr>
              <a:t>webSocket.onmessage(function(msg) {</a:t>
            </a:r>
          </a:p>
          <a:p>
            <a:pPr lvl="0" defTabSz="905255">
              <a:lnSpc>
                <a:spcPct val="90000"/>
              </a:lnSpc>
              <a:buClr>
                <a:srgbClr val="DCE3E4"/>
              </a:buClr>
              <a:buFont typeface="Arial"/>
              <a:defRPr>
                <a:solidFill>
                  <a:srgbClr val="000000"/>
                </a:solidFill>
              </a:defRPr>
            </a:pPr>
            <a:r>
              <a:rPr sz="1782">
                <a:solidFill>
                  <a:srgbClr val="5F5F5F"/>
                </a:solidFill>
                <a:latin typeface="Consolas"/>
                <a:ea typeface="Consolas"/>
                <a:cs typeface="Consolas"/>
                <a:sym typeface="Consolas"/>
              </a:rPr>
              <a:t>    console.log(msg.data)</a:t>
            </a:r>
          </a:p>
          <a:p>
            <a:pPr lvl="0" defTabSz="905255">
              <a:lnSpc>
                <a:spcPct val="90000"/>
              </a:lnSpc>
              <a:buClr>
                <a:srgbClr val="DCE3E4"/>
              </a:buClr>
              <a:buFont typeface="Arial"/>
              <a:defRPr>
                <a:solidFill>
                  <a:srgbClr val="000000"/>
                </a:solidFill>
              </a:defRPr>
            </a:pPr>
            <a:r>
              <a:rPr sz="1782">
                <a:solidFill>
                  <a:srgbClr val="5F5F5F"/>
                </a:solidFill>
                <a:latin typeface="Consolas"/>
                <a:ea typeface="Consolas"/>
                <a:cs typeface="Consolas"/>
                <a:sym typeface="Consolas"/>
              </a:rPr>
              <a:t>});</a:t>
            </a:r>
          </a:p>
          <a:p>
            <a:pPr lvl="0" defTabSz="905255">
              <a:lnSpc>
                <a:spcPct val="90000"/>
              </a:lnSpc>
              <a:buClr>
                <a:srgbClr val="DCE3E4"/>
              </a:buClr>
              <a:buFont typeface="Arial"/>
              <a:defRPr>
                <a:solidFill>
                  <a:srgbClr val="000000"/>
                </a:solidFill>
              </a:defRPr>
            </a:pPr>
            <a:endParaRPr sz="1782">
              <a:solidFill>
                <a:srgbClr val="5F5F5F"/>
              </a:solidFill>
              <a:latin typeface="Consolas"/>
              <a:ea typeface="Consolas"/>
              <a:cs typeface="Consolas"/>
              <a:sym typeface="Consolas"/>
            </a:endParaRPr>
          </a:p>
          <a:p>
            <a:pPr lvl="0" defTabSz="905255">
              <a:lnSpc>
                <a:spcPct val="90000"/>
              </a:lnSpc>
              <a:buClr>
                <a:srgbClr val="DCE3E4"/>
              </a:buClr>
              <a:buFont typeface="Arial"/>
              <a:defRPr>
                <a:solidFill>
                  <a:srgbClr val="000000"/>
                </a:solidFill>
              </a:defRPr>
            </a:pPr>
            <a:r>
              <a:rPr sz="1782">
                <a:solidFill>
                  <a:srgbClr val="5F5F5F"/>
                </a:solidFill>
                <a:latin typeface="Consolas"/>
                <a:ea typeface="Consolas"/>
                <a:cs typeface="Consolas"/>
                <a:sym typeface="Consolas"/>
              </a:rPr>
              <a:t>webSocket.onerror(function(error) {</a:t>
            </a:r>
          </a:p>
          <a:p>
            <a:pPr lvl="0" defTabSz="905255">
              <a:lnSpc>
                <a:spcPct val="90000"/>
              </a:lnSpc>
              <a:buClr>
                <a:srgbClr val="DCE3E4"/>
              </a:buClr>
              <a:buFont typeface="Arial"/>
              <a:defRPr>
                <a:solidFill>
                  <a:srgbClr val="000000"/>
                </a:solidFill>
              </a:defRPr>
            </a:pPr>
            <a:r>
              <a:rPr sz="1782">
                <a:solidFill>
                  <a:srgbClr val="5F5F5F"/>
                </a:solidFill>
                <a:latin typeface="Consolas"/>
                <a:ea typeface="Consolas"/>
                <a:cs typeface="Consolas"/>
                <a:sym typeface="Consolas"/>
              </a:rPr>
              <a:t>    console.log(error)</a:t>
            </a:r>
          </a:p>
          <a:p>
            <a:pPr lvl="0" defTabSz="905255">
              <a:lnSpc>
                <a:spcPct val="90000"/>
              </a:lnSpc>
              <a:buClr>
                <a:srgbClr val="DCE3E4"/>
              </a:buClr>
              <a:buFont typeface="Arial"/>
              <a:defRPr>
                <a:solidFill>
                  <a:srgbClr val="000000"/>
                </a:solidFill>
              </a:defRPr>
            </a:pPr>
            <a:r>
              <a:rPr sz="1782">
                <a:solidFill>
                  <a:srgbClr val="5F5F5F"/>
                </a:solidFill>
                <a:latin typeface="Consolas"/>
                <a:ea typeface="Consolas"/>
                <a:cs typeface="Consolas"/>
                <a:sym typeface="Consolas"/>
              </a:rPr>
              <a:t>});</a:t>
            </a:r>
          </a:p>
          <a:p>
            <a:pPr lvl="0" defTabSz="905255">
              <a:lnSpc>
                <a:spcPct val="90000"/>
              </a:lnSpc>
              <a:buClr>
                <a:srgbClr val="DCE3E4"/>
              </a:buClr>
              <a:buFont typeface="Arial"/>
              <a:defRPr>
                <a:solidFill>
                  <a:srgbClr val="000000"/>
                </a:solidFill>
              </a:defRPr>
            </a:pPr>
            <a:endParaRPr sz="1782">
              <a:solidFill>
                <a:srgbClr val="5F5F5F"/>
              </a:solidFill>
              <a:latin typeface="Consolas"/>
              <a:ea typeface="Consolas"/>
              <a:cs typeface="Consolas"/>
              <a:sym typeface="Consolas"/>
            </a:endParaRPr>
          </a:p>
          <a:p>
            <a:pPr lvl="0" defTabSz="905255">
              <a:lnSpc>
                <a:spcPct val="90000"/>
              </a:lnSpc>
              <a:buClr>
                <a:srgbClr val="DCE3E4"/>
              </a:buClr>
              <a:buFont typeface="Arial"/>
              <a:defRPr>
                <a:solidFill>
                  <a:srgbClr val="000000"/>
                </a:solidFill>
              </a:defRPr>
            </a:pPr>
            <a:r>
              <a:rPr sz="1782">
                <a:solidFill>
                  <a:srgbClr val="5F5F5F"/>
                </a:solidFill>
                <a:latin typeface="Consolas"/>
                <a:ea typeface="Consolas"/>
                <a:cs typeface="Consolas"/>
                <a:sym typeface="Consolas"/>
              </a:rPr>
              <a:t>webSocket.onopen( . . .);</a:t>
            </a:r>
          </a:p>
          <a:p>
            <a:pPr lvl="0" defTabSz="905255">
              <a:lnSpc>
                <a:spcPct val="90000"/>
              </a:lnSpc>
              <a:buClr>
                <a:srgbClr val="DCE3E4"/>
              </a:buClr>
              <a:buFont typeface="Arial"/>
              <a:defRPr>
                <a:solidFill>
                  <a:srgbClr val="000000"/>
                </a:solidFill>
              </a:defRPr>
            </a:pPr>
            <a:endParaRPr sz="1782">
              <a:solidFill>
                <a:srgbClr val="5F5F5F"/>
              </a:solidFill>
              <a:latin typeface="Consolas"/>
              <a:ea typeface="Consolas"/>
              <a:cs typeface="Consolas"/>
              <a:sym typeface="Consolas"/>
            </a:endParaRPr>
          </a:p>
          <a:p>
            <a:pPr lvl="0" defTabSz="905255">
              <a:lnSpc>
                <a:spcPct val="90000"/>
              </a:lnSpc>
              <a:buClr>
                <a:srgbClr val="DCE3E4"/>
              </a:buClr>
              <a:buFont typeface="Arial"/>
              <a:defRPr>
                <a:solidFill>
                  <a:srgbClr val="000000"/>
                </a:solidFill>
              </a:defRPr>
            </a:pPr>
            <a:r>
              <a:rPr sz="1782">
                <a:solidFill>
                  <a:srgbClr val="5F5F5F"/>
                </a:solidFill>
                <a:latin typeface="Consolas"/>
                <a:ea typeface="Consolas"/>
                <a:cs typeface="Consolas"/>
                <a:sym typeface="Consolas"/>
              </a:rPr>
              <a:t>webSocket.onclose( . . .);</a:t>
            </a:r>
          </a:p>
        </p:txBody>
      </p:sp>
    </p:spTree>
    <p:extLst>
      <p:ext uri="{BB962C8B-B14F-4D97-AF65-F5344CB8AC3E}">
        <p14:creationId xmlns:p14="http://schemas.microsoft.com/office/powerpoint/2010/main" val="2895860400"/>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title"/>
          </p:nvPr>
        </p:nvSpPr>
        <p:spPr>
          <a:xfrm>
            <a:off x="532228" y="419100"/>
            <a:ext cx="11133902" cy="889000"/>
          </a:xfrm>
          <a:prstGeom prst="rect">
            <a:avLst/>
          </a:prstGeom>
        </p:spPr>
        <p:txBody>
          <a:bodyPr>
            <a:normAutofit/>
          </a:bodyPr>
          <a:lstStyle/>
          <a:p>
            <a:pPr lvl="0" defTabSz="850391">
              <a:defRPr sz="1800">
                <a:solidFill>
                  <a:srgbClr val="000000"/>
                </a:solidFill>
              </a:defRPr>
            </a:pPr>
            <a:r>
              <a:rPr sz="3348">
                <a:solidFill>
                  <a:srgbClr val="5F5F5F"/>
                </a:solidFill>
              </a:rPr>
              <a:t>Java API for WebSocket</a:t>
            </a:r>
            <a:br>
              <a:rPr sz="3348">
                <a:solidFill>
                  <a:srgbClr val="5F5F5F"/>
                </a:solidFill>
              </a:rPr>
            </a:br>
            <a:endParaRPr sz="3348">
              <a:solidFill>
                <a:srgbClr val="5F5F5F"/>
              </a:solidFill>
            </a:endParaRPr>
          </a:p>
        </p:txBody>
      </p:sp>
      <p:sp>
        <p:nvSpPr>
          <p:cNvPr id="317" name="Shape 317"/>
          <p:cNvSpPr>
            <a:spLocks noGrp="1"/>
          </p:cNvSpPr>
          <p:nvPr>
            <p:ph type="body" idx="1"/>
          </p:nvPr>
        </p:nvSpPr>
        <p:spPr>
          <a:xfrm>
            <a:off x="531566" y="1053635"/>
            <a:ext cx="11135224" cy="4915366"/>
          </a:xfrm>
          <a:prstGeom prst="rect">
            <a:avLst/>
          </a:prstGeom>
        </p:spPr>
        <p:txBody>
          <a:bodyPr>
            <a:normAutofit/>
          </a:bodyPr>
          <a:lstStyle/>
          <a:p>
            <a:pPr lvl="0">
              <a:defRPr sz="1800">
                <a:solidFill>
                  <a:srgbClr val="000000"/>
                </a:solidFill>
              </a:defRPr>
            </a:pPr>
            <a:r>
              <a:rPr sz="2800">
                <a:solidFill>
                  <a:srgbClr val="5F5F5F"/>
                </a:solidFill>
              </a:rPr>
              <a:t>JSR 356 – Part of Java EE 7</a:t>
            </a:r>
          </a:p>
          <a:p>
            <a:pPr marL="502919" lvl="1" indent="-228600">
              <a:spcBef>
                <a:spcPts val="800"/>
              </a:spcBef>
              <a:defRPr sz="1800">
                <a:solidFill>
                  <a:srgbClr val="000000"/>
                </a:solidFill>
              </a:defRPr>
            </a:pPr>
            <a:r>
              <a:rPr sz="2400">
                <a:solidFill>
                  <a:srgbClr val="5F5F5F"/>
                </a:solidFill>
              </a:rPr>
              <a:t>1.0 (May 2013)</a:t>
            </a:r>
          </a:p>
          <a:p>
            <a:pPr marL="502919" lvl="1" indent="-228600">
              <a:spcBef>
                <a:spcPts val="800"/>
              </a:spcBef>
              <a:defRPr sz="1800">
                <a:solidFill>
                  <a:srgbClr val="000000"/>
                </a:solidFill>
              </a:defRPr>
            </a:pPr>
            <a:r>
              <a:rPr sz="2400">
                <a:solidFill>
                  <a:srgbClr val="5F5F5F"/>
                </a:solidFill>
              </a:rPr>
              <a:t>1.1 (August 2014)</a:t>
            </a:r>
          </a:p>
          <a:p>
            <a:pPr lvl="0">
              <a:defRPr sz="1800">
                <a:solidFill>
                  <a:srgbClr val="000000"/>
                </a:solidFill>
              </a:defRPr>
            </a:pPr>
            <a:r>
              <a:rPr sz="2800">
                <a:solidFill>
                  <a:srgbClr val="5F5F5F"/>
                </a:solidFill>
              </a:rPr>
              <a:t>Project Tyrus</a:t>
            </a:r>
            <a:endParaRPr sz="2400">
              <a:solidFill>
                <a:srgbClr val="5F5F5F"/>
              </a:solidFill>
            </a:endParaRPr>
          </a:p>
          <a:p>
            <a:pPr marL="502919" lvl="1" indent="-228600">
              <a:spcBef>
                <a:spcPts val="800"/>
              </a:spcBef>
              <a:defRPr sz="1800">
                <a:solidFill>
                  <a:srgbClr val="000000"/>
                </a:solidFill>
              </a:defRPr>
            </a:pPr>
            <a:r>
              <a:rPr sz="2400">
                <a:solidFill>
                  <a:srgbClr val="5F5F5F"/>
                </a:solidFill>
              </a:rPr>
              <a:t>Reference Implementation for JSR 356</a:t>
            </a:r>
          </a:p>
          <a:p>
            <a:pPr marL="502919" lvl="1" indent="-228600">
              <a:spcBef>
                <a:spcPts val="800"/>
              </a:spcBef>
              <a:defRPr sz="1800">
                <a:solidFill>
                  <a:srgbClr val="000000"/>
                </a:solidFill>
              </a:defRPr>
            </a:pPr>
            <a:r>
              <a:rPr sz="2400">
                <a:solidFill>
                  <a:srgbClr val="5F5F5F"/>
                </a:solidFill>
              </a:rPr>
              <a:t>In Oracle WebLogic Server and GlassFish</a:t>
            </a:r>
          </a:p>
          <a:p>
            <a:pPr marL="502919" lvl="1" indent="-228600">
              <a:spcBef>
                <a:spcPts val="800"/>
              </a:spcBef>
              <a:defRPr sz="1800">
                <a:solidFill>
                  <a:srgbClr val="000000"/>
                </a:solidFill>
              </a:defRPr>
            </a:pPr>
            <a:r>
              <a:rPr sz="2400">
                <a:solidFill>
                  <a:srgbClr val="5F5F5F"/>
                </a:solidFill>
              </a:rPr>
              <a:t>Works outside application servers, too</a:t>
            </a:r>
          </a:p>
          <a:p>
            <a:pPr marL="502919" lvl="1" indent="-228600">
              <a:spcBef>
                <a:spcPts val="800"/>
              </a:spcBef>
              <a:defRPr sz="1800">
                <a:solidFill>
                  <a:srgbClr val="000000"/>
                </a:solidFill>
              </a:defRPr>
            </a:pPr>
            <a:r>
              <a:rPr sz="2400" u="sng">
                <a:solidFill>
                  <a:srgbClr val="8DA6B1"/>
                </a:solidFill>
                <a:uFill>
                  <a:solidFill>
                    <a:srgbClr val="8DA6B1"/>
                  </a:solidFill>
                </a:uFill>
                <a:hlinkClick r:id="rId2"/>
              </a:rPr>
              <a:t>https://tyrus.java.net</a:t>
            </a:r>
          </a:p>
        </p:txBody>
      </p:sp>
    </p:spTree>
    <p:extLst>
      <p:ext uri="{BB962C8B-B14F-4D97-AF65-F5344CB8AC3E}">
        <p14:creationId xmlns:p14="http://schemas.microsoft.com/office/powerpoint/2010/main" val="3947988305"/>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sldNum" sz="quarter" idx="4294967295"/>
          </p:nvPr>
        </p:nvSpPr>
        <p:spPr>
          <a:xfrm>
            <a:off x="11284829" y="6492748"/>
            <a:ext cx="381960" cy="127001"/>
          </a:xfrm>
          <a:prstGeom prst="rect">
            <a:avLst/>
          </a:prstGeom>
          <a:extLst>
            <a:ext uri="{C572A759-6A51-4108-AA02-DFA0A04FC94B}">
              <ma14:wrappingTextBoxFlag xmlns:ma14="http://schemas.microsoft.com/office/mac/drawingml/2011/main" val="1"/>
            </a:ext>
          </a:extLst>
        </p:spPr>
        <p:txBody>
          <a:bodyPr wrap="square">
            <a:normAutofit fontScale="25000" lnSpcReduction="20000"/>
          </a:bodyPr>
          <a:lstStyle/>
          <a:p>
            <a:pPr lvl="0">
              <a:defRPr sz="1800">
                <a:solidFill>
                  <a:srgbClr val="000000"/>
                </a:solidFill>
              </a:defRPr>
            </a:pPr>
            <a:fld id="{86CB4B4D-7CA3-9044-876B-883B54F8677D}" type="slidenum">
              <a:rPr sz="800">
                <a:solidFill>
                  <a:srgbClr val="5F5F5F"/>
                </a:solidFill>
              </a:rPr>
              <a:t>15</a:t>
            </a:fld>
            <a:endParaRPr sz="800">
              <a:solidFill>
                <a:srgbClr val="5F5F5F"/>
              </a:solidFill>
            </a:endParaRPr>
          </a:p>
        </p:txBody>
      </p:sp>
      <p:sp>
        <p:nvSpPr>
          <p:cNvPr id="320" name="Shape 320"/>
          <p:cNvSpPr>
            <a:spLocks noGrp="1"/>
          </p:cNvSpPr>
          <p:nvPr>
            <p:ph type="body" idx="1"/>
          </p:nvPr>
        </p:nvSpPr>
        <p:spPr>
          <a:xfrm>
            <a:off x="531566" y="1524000"/>
            <a:ext cx="11135224" cy="4648200"/>
          </a:xfrm>
          <a:prstGeom prst="rect">
            <a:avLst/>
          </a:prstGeom>
        </p:spPr>
        <p:txBody>
          <a:bodyPr/>
          <a:lstStyle/>
          <a:p>
            <a:pPr marL="0" lvl="0" indent="0">
              <a:buSzTx/>
              <a:buNone/>
              <a:defRPr>
                <a:solidFill>
                  <a:srgbClr val="000000"/>
                </a:solidFill>
              </a:defRPr>
            </a:pPr>
            <a:r>
              <a:rPr>
                <a:solidFill>
                  <a:srgbClr val="5F5F5F"/>
                </a:solidFill>
              </a:rPr>
              <a:t>@ServerEndpoint(“/echo”)</a:t>
            </a:r>
          </a:p>
          <a:p>
            <a:pPr marL="0" lvl="0" indent="0">
              <a:buSzTx/>
              <a:buNone/>
              <a:defRPr>
                <a:solidFill>
                  <a:srgbClr val="000000"/>
                </a:solidFill>
              </a:defRPr>
            </a:pPr>
            <a:r>
              <a:rPr>
                <a:solidFill>
                  <a:srgbClr val="5F5F5F"/>
                </a:solidFill>
              </a:rPr>
              <a:t>public class EchoEndpoint {</a:t>
            </a:r>
          </a:p>
          <a:p>
            <a:pPr marL="0" lvl="0" indent="0">
              <a:buSzTx/>
              <a:buNone/>
              <a:defRPr>
                <a:solidFill>
                  <a:srgbClr val="000000"/>
                </a:solidFill>
              </a:defRPr>
            </a:pPr>
            <a:endParaRPr>
              <a:solidFill>
                <a:srgbClr val="5F5F5F"/>
              </a:solidFill>
            </a:endParaRPr>
          </a:p>
          <a:p>
            <a:pPr marL="0" lvl="0" indent="0">
              <a:buSzTx/>
              <a:buNone/>
              <a:defRPr>
                <a:solidFill>
                  <a:srgbClr val="000000"/>
                </a:solidFill>
              </a:defRPr>
            </a:pPr>
            <a:r>
              <a:rPr>
                <a:solidFill>
                  <a:srgbClr val="5F5F5F"/>
                </a:solidFill>
              </a:rPr>
              <a:t>    @OnOpen</a:t>
            </a:r>
          </a:p>
          <a:p>
            <a:pPr marL="0" lvl="0" indent="0">
              <a:buSzTx/>
              <a:buNone/>
              <a:defRPr>
                <a:solidFill>
                  <a:srgbClr val="000000"/>
                </a:solidFill>
              </a:defRPr>
            </a:pPr>
            <a:r>
              <a:rPr>
                <a:solidFill>
                  <a:srgbClr val="5F5F5F"/>
                </a:solidFill>
              </a:rPr>
              <a:t>    public void onOpen(Session session) throws IOException {</a:t>
            </a:r>
          </a:p>
          <a:p>
            <a:pPr marL="0" lvl="0" indent="0">
              <a:buSzTx/>
              <a:buNone/>
              <a:defRPr>
                <a:solidFill>
                  <a:srgbClr val="000000"/>
                </a:solidFill>
              </a:defRPr>
            </a:pPr>
            <a:r>
              <a:rPr>
                <a:solidFill>
                  <a:srgbClr val="5F5F5F"/>
                </a:solidFill>
              </a:rPr>
              <a:t>        session.getBasicRemote().sendText(“onOpen”);</a:t>
            </a:r>
          </a:p>
          <a:p>
            <a:pPr marL="0" lvl="0" indent="0">
              <a:buSzTx/>
              <a:buNone/>
              <a:defRPr>
                <a:solidFill>
                  <a:srgbClr val="000000"/>
                </a:solidFill>
              </a:defRPr>
            </a:pPr>
            <a:r>
              <a:rPr>
                <a:solidFill>
                  <a:srgbClr val="5F5F5F"/>
                </a:solidFill>
              </a:rPr>
              <a:t>    }</a:t>
            </a:r>
          </a:p>
          <a:p>
            <a:pPr marL="0" lvl="0" indent="0">
              <a:buSzTx/>
              <a:buNone/>
              <a:defRPr>
                <a:solidFill>
                  <a:srgbClr val="000000"/>
                </a:solidFill>
              </a:defRPr>
            </a:pPr>
            <a:endParaRPr>
              <a:solidFill>
                <a:srgbClr val="5F5F5F"/>
              </a:solidFill>
            </a:endParaRPr>
          </a:p>
          <a:p>
            <a:pPr marL="0" lvl="0" indent="0">
              <a:buSzTx/>
              <a:buNone/>
              <a:defRPr>
                <a:solidFill>
                  <a:srgbClr val="000000"/>
                </a:solidFill>
              </a:defRPr>
            </a:pPr>
            <a:r>
              <a:rPr>
                <a:solidFill>
                  <a:srgbClr val="5F5F5F"/>
                </a:solidFill>
              </a:rPr>
              <a:t>    @OnMessage</a:t>
            </a:r>
          </a:p>
          <a:p>
            <a:pPr marL="0" lvl="0" indent="0">
              <a:buSzTx/>
              <a:buNone/>
              <a:defRPr>
                <a:solidFill>
                  <a:srgbClr val="000000"/>
                </a:solidFill>
              </a:defRPr>
            </a:pPr>
            <a:r>
              <a:rPr>
                <a:solidFill>
                  <a:srgbClr val="5F5F5F"/>
                </a:solidFill>
              </a:rPr>
              <a:t>    public void echo(Session session, String message) throws IOException{</a:t>
            </a:r>
          </a:p>
          <a:p>
            <a:pPr marL="0" lvl="0" indent="0">
              <a:buSzTx/>
              <a:buNone/>
              <a:defRPr>
                <a:solidFill>
                  <a:srgbClr val="000000"/>
                </a:solidFill>
              </a:defRPr>
            </a:pPr>
            <a:r>
              <a:rPr>
                <a:solidFill>
                  <a:srgbClr val="5F5F5F"/>
                </a:solidFill>
              </a:rPr>
              <a:t>        session.getBasicRemote().sendText(message + “ (from your server)”)</a:t>
            </a:r>
          </a:p>
          <a:p>
            <a:pPr marL="0" lvl="0" indent="0">
              <a:buSzTx/>
              <a:buNone/>
              <a:defRPr>
                <a:solidFill>
                  <a:srgbClr val="000000"/>
                </a:solidFill>
              </a:defRPr>
            </a:pPr>
            <a:r>
              <a:rPr>
                <a:solidFill>
                  <a:srgbClr val="5F5F5F"/>
                </a:solidFill>
              </a:rPr>
              <a:t>    }</a:t>
            </a:r>
          </a:p>
          <a:p>
            <a:pPr marL="0" lvl="0" indent="0">
              <a:buSzTx/>
              <a:buNone/>
              <a:defRPr>
                <a:solidFill>
                  <a:srgbClr val="000000"/>
                </a:solidFill>
              </a:defRPr>
            </a:pPr>
            <a:endParaRPr>
              <a:solidFill>
                <a:srgbClr val="5F5F5F"/>
              </a:solidFill>
            </a:endParaRPr>
          </a:p>
          <a:p>
            <a:pPr marL="0" lvl="0" indent="0">
              <a:buSzTx/>
              <a:buNone/>
              <a:defRPr>
                <a:solidFill>
                  <a:srgbClr val="000000"/>
                </a:solidFill>
              </a:defRPr>
            </a:pPr>
            <a:r>
              <a:rPr>
                <a:solidFill>
                  <a:srgbClr val="5F5F5F"/>
                </a:solidFill>
              </a:rPr>
              <a:t>    @OnError</a:t>
            </a:r>
          </a:p>
          <a:p>
            <a:pPr marL="0" lvl="0" indent="0">
              <a:buSzTx/>
              <a:buNone/>
              <a:defRPr>
                <a:solidFill>
                  <a:srgbClr val="000000"/>
                </a:solidFill>
              </a:defRPr>
            </a:pPr>
            <a:r>
              <a:rPr>
                <a:solidFill>
                  <a:srgbClr val="5F5F5F"/>
                </a:solidFill>
              </a:rPr>
              <a:t>    public void onError(Throwable t) {</a:t>
            </a:r>
          </a:p>
          <a:p>
            <a:pPr marL="0" lvl="0" indent="0">
              <a:buSzTx/>
              <a:buNone/>
              <a:defRPr>
                <a:solidFill>
                  <a:srgbClr val="000000"/>
                </a:solidFill>
              </a:defRPr>
            </a:pPr>
            <a:r>
              <a:rPr>
                <a:solidFill>
                  <a:srgbClr val="5F5F5F"/>
                </a:solidFill>
              </a:rPr>
              <a:t>        t.printStackTrace()</a:t>
            </a:r>
          </a:p>
          <a:p>
            <a:pPr marL="0" lvl="0" indent="0">
              <a:buSzTx/>
              <a:buNone/>
              <a:defRPr>
                <a:solidFill>
                  <a:srgbClr val="000000"/>
                </a:solidFill>
              </a:defRPr>
            </a:pPr>
            <a:r>
              <a:rPr>
                <a:solidFill>
                  <a:srgbClr val="5F5F5F"/>
                </a:solidFill>
              </a:rPr>
              <a:t>    }</a:t>
            </a:r>
          </a:p>
          <a:p>
            <a:pPr marL="0" lvl="0" indent="0">
              <a:buSzTx/>
              <a:buNone/>
              <a:defRPr>
                <a:solidFill>
                  <a:srgbClr val="000000"/>
                </a:solidFill>
              </a:defRPr>
            </a:pPr>
            <a:r>
              <a:rPr>
                <a:solidFill>
                  <a:srgbClr val="5F5F5F"/>
                </a:solidFill>
              </a:rPr>
              <a:t>}</a:t>
            </a:r>
          </a:p>
        </p:txBody>
      </p:sp>
      <p:sp>
        <p:nvSpPr>
          <p:cNvPr id="321" name="Shape 321"/>
          <p:cNvSpPr>
            <a:spLocks noGrp="1"/>
          </p:cNvSpPr>
          <p:nvPr>
            <p:ph type="title"/>
          </p:nvPr>
        </p:nvSpPr>
        <p:spPr>
          <a:xfrm>
            <a:off x="532228" y="406400"/>
            <a:ext cx="11133902" cy="889000"/>
          </a:xfrm>
          <a:prstGeom prst="rect">
            <a:avLst/>
          </a:prstGeom>
        </p:spPr>
        <p:txBody>
          <a:bodyPr>
            <a:normAutofit/>
          </a:bodyPr>
          <a:lstStyle/>
          <a:p>
            <a:pPr lvl="0">
              <a:defRPr sz="1800">
                <a:solidFill>
                  <a:srgbClr val="000000"/>
                </a:solidFill>
              </a:defRPr>
            </a:pPr>
            <a:r>
              <a:rPr sz="3600">
                <a:solidFill>
                  <a:srgbClr val="5F5F5F"/>
                </a:solidFill>
              </a:rPr>
              <a:t>Java API for WebSocket - Server Endpoint</a:t>
            </a:r>
          </a:p>
        </p:txBody>
      </p:sp>
    </p:spTree>
    <p:extLst>
      <p:ext uri="{BB962C8B-B14F-4D97-AF65-F5344CB8AC3E}">
        <p14:creationId xmlns:p14="http://schemas.microsoft.com/office/powerpoint/2010/main" val="3813021566"/>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p:cNvSpPr>
          <p:nvPr>
            <p:ph type="sldNum" sz="quarter" idx="4294967295"/>
          </p:nvPr>
        </p:nvSpPr>
        <p:spPr>
          <a:xfrm>
            <a:off x="11284829" y="6492748"/>
            <a:ext cx="381960" cy="127001"/>
          </a:xfrm>
          <a:prstGeom prst="rect">
            <a:avLst/>
          </a:prstGeom>
          <a:extLst>
            <a:ext uri="{C572A759-6A51-4108-AA02-DFA0A04FC94B}">
              <ma14:wrappingTextBoxFlag xmlns:ma14="http://schemas.microsoft.com/office/mac/drawingml/2011/main" val="1"/>
            </a:ext>
          </a:extLst>
        </p:spPr>
        <p:txBody>
          <a:bodyPr wrap="square">
            <a:normAutofit fontScale="25000" lnSpcReduction="20000"/>
          </a:bodyPr>
          <a:lstStyle/>
          <a:p>
            <a:pPr lvl="0">
              <a:defRPr sz="1800">
                <a:solidFill>
                  <a:srgbClr val="000000"/>
                </a:solidFill>
              </a:defRPr>
            </a:pPr>
            <a:fld id="{86CB4B4D-7CA3-9044-876B-883B54F8677D}" type="slidenum">
              <a:rPr sz="800">
                <a:solidFill>
                  <a:srgbClr val="5F5F5F"/>
                </a:solidFill>
              </a:rPr>
              <a:t>16</a:t>
            </a:fld>
            <a:endParaRPr sz="800">
              <a:solidFill>
                <a:srgbClr val="5F5F5F"/>
              </a:solidFill>
            </a:endParaRPr>
          </a:p>
        </p:txBody>
      </p:sp>
      <p:sp>
        <p:nvSpPr>
          <p:cNvPr id="326" name="Shape 326"/>
          <p:cNvSpPr>
            <a:spLocks noGrp="1"/>
          </p:cNvSpPr>
          <p:nvPr>
            <p:ph type="body" idx="1"/>
          </p:nvPr>
        </p:nvSpPr>
        <p:spPr>
          <a:xfrm>
            <a:off x="531566" y="1524000"/>
            <a:ext cx="11135224" cy="4648200"/>
          </a:xfrm>
          <a:prstGeom prst="rect">
            <a:avLst/>
          </a:prstGeom>
        </p:spPr>
        <p:txBody>
          <a:bodyPr/>
          <a:lstStyle/>
          <a:p>
            <a:pPr marL="0" lvl="0" indent="0">
              <a:buSzTx/>
              <a:buNone/>
              <a:defRPr>
                <a:solidFill>
                  <a:srgbClr val="000000"/>
                </a:solidFill>
              </a:defRPr>
            </a:pPr>
            <a:r>
              <a:rPr dirty="0">
                <a:solidFill>
                  <a:srgbClr val="5F5F5F"/>
                </a:solidFill>
              </a:rPr>
              <a:t>Session session = new SessionBuilder()</a:t>
            </a:r>
          </a:p>
          <a:p>
            <a:pPr marL="0" lvl="0" indent="0">
              <a:buSzTx/>
              <a:buNone/>
              <a:defRPr>
                <a:solidFill>
                  <a:srgbClr val="000000"/>
                </a:solidFill>
              </a:defRPr>
            </a:pPr>
            <a:r>
              <a:rPr dirty="0">
                <a:solidFill>
                  <a:srgbClr val="5F5F5F"/>
                </a:solidFill>
              </a:rPr>
              <a:t>    .uri(“ws://myhost:8080/myapp/myendpoint”)</a:t>
            </a:r>
          </a:p>
          <a:p>
            <a:pPr marL="0" lvl="0" indent="0">
              <a:buSzTx/>
              <a:buNone/>
              <a:defRPr>
                <a:solidFill>
                  <a:srgbClr val="000000"/>
                </a:solidFill>
              </a:defRPr>
            </a:pPr>
            <a:r>
              <a:rPr dirty="0">
                <a:solidFill>
                  <a:srgbClr val="5F5F5F"/>
                </a:solidFill>
              </a:rPr>
              <a:t>    .messageHandler(message -&gt; {</a:t>
            </a:r>
          </a:p>
          <a:p>
            <a:pPr marL="0" lvl="0" indent="0">
              <a:buSzTx/>
              <a:buNone/>
              <a:defRPr>
                <a:solidFill>
                  <a:srgbClr val="000000"/>
                </a:solidFill>
              </a:defRPr>
            </a:pPr>
            <a:r>
              <a:rPr dirty="0">
                <a:solidFill>
                  <a:srgbClr val="5F5F5F"/>
                </a:solidFill>
              </a:rPr>
              <a:t>        // do something useful</a:t>
            </a:r>
          </a:p>
          <a:p>
            <a:pPr marL="0" lvl="0" indent="0">
              <a:buSzTx/>
              <a:buNone/>
              <a:defRPr>
                <a:solidFill>
                  <a:srgbClr val="000000"/>
                </a:solidFill>
              </a:defRPr>
            </a:pPr>
            <a:r>
              <a:rPr dirty="0">
                <a:solidFill>
                  <a:srgbClr val="5F5F5F"/>
                </a:solidFill>
              </a:rPr>
              <a:t>    })</a:t>
            </a:r>
          </a:p>
          <a:p>
            <a:pPr marL="0" lvl="0" indent="0">
              <a:buSzTx/>
              <a:buNone/>
              <a:defRPr>
                <a:solidFill>
                  <a:srgbClr val="000000"/>
                </a:solidFill>
              </a:defRPr>
            </a:pPr>
            <a:r>
              <a:rPr dirty="0">
                <a:solidFill>
                  <a:srgbClr val="5F5F5F"/>
                </a:solidFill>
              </a:rPr>
              <a:t>    .onOpen((wsSession, endpointConfig) -&gt; . . . ))</a:t>
            </a:r>
          </a:p>
          <a:p>
            <a:pPr marL="0" lvl="0" indent="0">
              <a:buSzTx/>
              <a:buNone/>
              <a:defRPr>
                <a:solidFill>
                  <a:srgbClr val="000000"/>
                </a:solidFill>
              </a:defRPr>
            </a:pPr>
            <a:r>
              <a:rPr dirty="0">
                <a:solidFill>
                  <a:srgbClr val="5F5F5F"/>
                </a:solidFill>
              </a:rPr>
              <a:t>    .onError((wsSession, throwable) -&gt; . . . )</a:t>
            </a:r>
          </a:p>
          <a:p>
            <a:pPr marL="0" lvl="0" indent="0">
              <a:buSzTx/>
              <a:buNone/>
              <a:defRPr>
                <a:solidFill>
                  <a:srgbClr val="000000"/>
                </a:solidFill>
              </a:defRPr>
            </a:pPr>
            <a:r>
              <a:rPr dirty="0">
                <a:solidFill>
                  <a:srgbClr val="5F5F5F"/>
                </a:solidFill>
              </a:rPr>
              <a:t>    .onClose((wsSession, closeReason) -&gt; . . . )</a:t>
            </a:r>
          </a:p>
          <a:p>
            <a:pPr marL="0" lvl="0" indent="0">
              <a:buSzTx/>
              <a:buNone/>
              <a:defRPr>
                <a:solidFill>
                  <a:srgbClr val="000000"/>
                </a:solidFill>
              </a:defRPr>
            </a:pPr>
            <a:r>
              <a:rPr dirty="0">
                <a:solidFill>
                  <a:srgbClr val="5F5F5F"/>
                </a:solidFill>
              </a:rPr>
              <a:t>    .connect();</a:t>
            </a:r>
          </a:p>
          <a:p>
            <a:pPr marL="0" lvl="0" indent="0">
              <a:buSzTx/>
              <a:buNone/>
              <a:defRPr>
                <a:solidFill>
                  <a:srgbClr val="000000"/>
                </a:solidFill>
              </a:defRPr>
            </a:pPr>
            <a:endParaRPr dirty="0">
              <a:solidFill>
                <a:srgbClr val="5F5F5F"/>
              </a:solidFill>
            </a:endParaRPr>
          </a:p>
          <a:p>
            <a:pPr marL="0" lvl="0" indent="0">
              <a:buSzTx/>
              <a:buNone/>
              <a:defRPr>
                <a:solidFill>
                  <a:srgbClr val="000000"/>
                </a:solidFill>
              </a:defRPr>
            </a:pPr>
            <a:r>
              <a:rPr dirty="0">
                <a:solidFill>
                  <a:srgbClr val="5F5F5F"/>
                </a:solidFill>
              </a:rPr>
              <a:t>session.getBasicRemote().sendText("My awesome message");</a:t>
            </a:r>
          </a:p>
        </p:txBody>
      </p:sp>
      <p:sp>
        <p:nvSpPr>
          <p:cNvPr id="327" name="Shape 327"/>
          <p:cNvSpPr>
            <a:spLocks noGrp="1"/>
          </p:cNvSpPr>
          <p:nvPr>
            <p:ph type="title"/>
          </p:nvPr>
        </p:nvSpPr>
        <p:spPr>
          <a:xfrm>
            <a:off x="532228" y="406400"/>
            <a:ext cx="11133902" cy="889000"/>
          </a:xfrm>
          <a:prstGeom prst="rect">
            <a:avLst/>
          </a:prstGeom>
        </p:spPr>
        <p:txBody>
          <a:bodyPr>
            <a:normAutofit/>
          </a:bodyPr>
          <a:lstStyle/>
          <a:p>
            <a:pPr lvl="0">
              <a:defRPr sz="1800">
                <a:solidFill>
                  <a:srgbClr val="000000"/>
                </a:solidFill>
              </a:defRPr>
            </a:pPr>
            <a:r>
              <a:rPr sz="3600">
                <a:solidFill>
                  <a:srgbClr val="5F5F5F"/>
                </a:solidFill>
              </a:rPr>
              <a:t>Java API for WebSocket - Client side</a:t>
            </a:r>
          </a:p>
        </p:txBody>
      </p:sp>
      <p:sp>
        <p:nvSpPr>
          <p:cNvPr id="2" name="TextBox 1"/>
          <p:cNvSpPr txBox="1"/>
          <p:nvPr/>
        </p:nvSpPr>
        <p:spPr>
          <a:xfrm>
            <a:off x="13311505" y="-275391"/>
            <a:ext cx="914400" cy="914400"/>
          </a:xfrm>
          <a:prstGeom prst="rect">
            <a:avLst/>
          </a:prstGeom>
          <a:noFill/>
        </p:spPr>
        <p:txBody>
          <a:bodyPr wrap="none" lIns="0" tIns="0" rIns="0" bIns="0" rtlCol="0">
            <a:noAutofit/>
          </a:bodyPr>
          <a:lstStyle/>
          <a:p>
            <a:pPr>
              <a:lnSpc>
                <a:spcPct val="90000"/>
              </a:lnSpc>
            </a:pPr>
            <a:endParaRPr lang="en-US" dirty="0" smtClean="0"/>
          </a:p>
        </p:txBody>
      </p:sp>
    </p:spTree>
    <p:extLst>
      <p:ext uri="{BB962C8B-B14F-4D97-AF65-F5344CB8AC3E}">
        <p14:creationId xmlns:p14="http://schemas.microsoft.com/office/powerpoint/2010/main" val="1396945288"/>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p:cNvSpPr>
          <p:nvPr>
            <p:ph type="title"/>
          </p:nvPr>
        </p:nvSpPr>
        <p:spPr>
          <a:xfrm>
            <a:off x="532228" y="406400"/>
            <a:ext cx="11133902" cy="889000"/>
          </a:xfrm>
          <a:prstGeom prst="rect">
            <a:avLst/>
          </a:prstGeom>
        </p:spPr>
        <p:txBody>
          <a:bodyPr>
            <a:normAutofit/>
          </a:bodyPr>
          <a:lstStyle/>
          <a:p>
            <a:pPr lvl="0" defTabSz="850391">
              <a:defRPr sz="1800">
                <a:solidFill>
                  <a:srgbClr val="000000"/>
                </a:solidFill>
              </a:defRPr>
            </a:pPr>
            <a:r>
              <a:rPr sz="3348">
                <a:solidFill>
                  <a:srgbClr val="5F5F5F"/>
                </a:solidFill>
              </a:rPr>
              <a:t>WebSocket use cases</a:t>
            </a:r>
            <a:br>
              <a:rPr sz="3348">
                <a:solidFill>
                  <a:srgbClr val="5F5F5F"/>
                </a:solidFill>
              </a:rPr>
            </a:br>
            <a:endParaRPr sz="3348">
              <a:solidFill>
                <a:srgbClr val="5F5F5F"/>
              </a:solidFill>
            </a:endParaRPr>
          </a:p>
        </p:txBody>
      </p:sp>
      <p:sp>
        <p:nvSpPr>
          <p:cNvPr id="332" name="Shape 332"/>
          <p:cNvSpPr>
            <a:spLocks noGrp="1"/>
          </p:cNvSpPr>
          <p:nvPr>
            <p:ph type="body" idx="1"/>
          </p:nvPr>
        </p:nvSpPr>
        <p:spPr>
          <a:xfrm>
            <a:off x="532228" y="1524001"/>
            <a:ext cx="5414432" cy="4419601"/>
          </a:xfrm>
          <a:prstGeom prst="rect">
            <a:avLst/>
          </a:prstGeom>
        </p:spPr>
        <p:txBody>
          <a:bodyPr>
            <a:normAutofit/>
          </a:bodyPr>
          <a:lstStyle/>
          <a:p>
            <a:pPr lvl="0">
              <a:defRPr sz="1800">
                <a:solidFill>
                  <a:srgbClr val="000000"/>
                </a:solidFill>
              </a:defRPr>
            </a:pPr>
            <a:r>
              <a:rPr sz="2800" dirty="0">
                <a:solidFill>
                  <a:srgbClr val="5F5F5F"/>
                </a:solidFill>
              </a:rPr>
              <a:t>Chat-like applications</a:t>
            </a:r>
          </a:p>
          <a:p>
            <a:pPr marL="502919" lvl="1" indent="-228600">
              <a:spcBef>
                <a:spcPts val="800"/>
              </a:spcBef>
              <a:defRPr sz="1800">
                <a:solidFill>
                  <a:srgbClr val="000000"/>
                </a:solidFill>
              </a:defRPr>
            </a:pPr>
            <a:r>
              <a:rPr sz="2400" dirty="0">
                <a:solidFill>
                  <a:srgbClr val="5F5F5F"/>
                </a:solidFill>
              </a:rPr>
              <a:t>Various implementations options</a:t>
            </a:r>
          </a:p>
          <a:p>
            <a:pPr marL="502919" lvl="1" indent="-228600">
              <a:spcBef>
                <a:spcPts val="800"/>
              </a:spcBef>
              <a:defRPr sz="1800">
                <a:solidFill>
                  <a:srgbClr val="000000"/>
                </a:solidFill>
              </a:defRPr>
            </a:pPr>
            <a:r>
              <a:rPr sz="2400" dirty="0">
                <a:solidFill>
                  <a:srgbClr val="5F5F5F"/>
                </a:solidFill>
              </a:rPr>
              <a:t>XMPP (Jabber) over WebSocket</a:t>
            </a:r>
          </a:p>
          <a:p>
            <a:pPr lvl="0">
              <a:defRPr sz="1800">
                <a:solidFill>
                  <a:srgbClr val="000000"/>
                </a:solidFill>
              </a:defRPr>
            </a:pPr>
            <a:r>
              <a:rPr sz="2800" dirty="0">
                <a:solidFill>
                  <a:srgbClr val="5F5F5F"/>
                </a:solidFill>
              </a:rPr>
              <a:t>Trading and transactions</a:t>
            </a:r>
          </a:p>
          <a:p>
            <a:pPr marL="502919" lvl="1" indent="-228600">
              <a:spcBef>
                <a:spcPts val="800"/>
              </a:spcBef>
              <a:defRPr sz="1800">
                <a:solidFill>
                  <a:srgbClr val="000000"/>
                </a:solidFill>
              </a:defRPr>
            </a:pPr>
            <a:r>
              <a:rPr sz="2400" dirty="0">
                <a:solidFill>
                  <a:srgbClr val="5F5F5F"/>
                </a:solidFill>
              </a:rPr>
              <a:t>Fast feedback/execution</a:t>
            </a:r>
          </a:p>
          <a:p>
            <a:pPr lvl="0">
              <a:defRPr sz="1800">
                <a:solidFill>
                  <a:srgbClr val="000000"/>
                </a:solidFill>
              </a:defRPr>
            </a:pPr>
            <a:r>
              <a:rPr sz="2800" dirty="0">
                <a:solidFill>
                  <a:srgbClr val="5F5F5F"/>
                </a:solidFill>
              </a:rPr>
              <a:t>Real-time monitoring</a:t>
            </a:r>
          </a:p>
          <a:p>
            <a:pPr marL="502919" lvl="1" indent="-228600">
              <a:spcBef>
                <a:spcPts val="800"/>
              </a:spcBef>
              <a:defRPr sz="1800">
                <a:solidFill>
                  <a:srgbClr val="000000"/>
                </a:solidFill>
              </a:defRPr>
            </a:pPr>
            <a:r>
              <a:rPr sz="2400" dirty="0">
                <a:solidFill>
                  <a:srgbClr val="5F5F5F"/>
                </a:solidFill>
              </a:rPr>
              <a:t>Depends on the data source</a:t>
            </a:r>
          </a:p>
          <a:p>
            <a:pPr marL="502919" lvl="1" indent="-228600">
              <a:spcBef>
                <a:spcPts val="800"/>
              </a:spcBef>
              <a:defRPr sz="1800">
                <a:solidFill>
                  <a:srgbClr val="000000"/>
                </a:solidFill>
              </a:defRPr>
            </a:pPr>
            <a:r>
              <a:rPr sz="2400" dirty="0">
                <a:solidFill>
                  <a:srgbClr val="5F5F5F"/>
                </a:solidFill>
              </a:rPr>
              <a:t>Interaction with monitored object</a:t>
            </a:r>
          </a:p>
          <a:p>
            <a:pPr marL="502919" lvl="1" indent="-228600">
              <a:spcBef>
                <a:spcPts val="800"/>
              </a:spcBef>
              <a:defRPr sz="1800">
                <a:solidFill>
                  <a:srgbClr val="000000"/>
                </a:solidFill>
              </a:defRPr>
            </a:pPr>
            <a:r>
              <a:rPr sz="2400" dirty="0">
                <a:solidFill>
                  <a:srgbClr val="5F5F5F"/>
                </a:solidFill>
              </a:rPr>
              <a:t>(SSE?)</a:t>
            </a:r>
          </a:p>
        </p:txBody>
      </p:sp>
      <p:sp>
        <p:nvSpPr>
          <p:cNvPr id="333" name="Shape 333"/>
          <p:cNvSpPr/>
          <p:nvPr/>
        </p:nvSpPr>
        <p:spPr>
          <a:xfrm>
            <a:off x="6251700" y="1524001"/>
            <a:ext cx="5414430" cy="39846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lvl="0" indent="-228600">
              <a:lnSpc>
                <a:spcPct val="90000"/>
              </a:lnSpc>
              <a:spcBef>
                <a:spcPts val="1200"/>
              </a:spcBef>
              <a:buClr>
                <a:srgbClr val="9F9F9F"/>
              </a:buClr>
              <a:buSzPct val="100000"/>
              <a:buFont typeface="Arial"/>
              <a:buChar char="•"/>
              <a:defRPr>
                <a:solidFill>
                  <a:srgbClr val="000000"/>
                </a:solidFill>
              </a:defRPr>
            </a:pPr>
            <a:r>
              <a:rPr sz="2800">
                <a:solidFill>
                  <a:srgbClr val="5F5F5F"/>
                </a:solidFill>
              </a:rPr>
              <a:t>Remote control</a:t>
            </a:r>
          </a:p>
          <a:p>
            <a:pPr marL="502919" lvl="1" indent="-228600">
              <a:lnSpc>
                <a:spcPct val="90000"/>
              </a:lnSpc>
              <a:spcBef>
                <a:spcPts val="800"/>
              </a:spcBef>
              <a:buClr>
                <a:srgbClr val="9F9F9F"/>
              </a:buClr>
              <a:buSzPct val="100000"/>
              <a:buFont typeface="Arial"/>
              <a:buChar char="–"/>
              <a:defRPr>
                <a:solidFill>
                  <a:srgbClr val="000000"/>
                </a:solidFill>
              </a:defRPr>
            </a:pPr>
            <a:r>
              <a:rPr sz="2400">
                <a:solidFill>
                  <a:srgbClr val="5F5F5F"/>
                </a:solidFill>
              </a:rPr>
              <a:t>Input with “real-time” feedback</a:t>
            </a:r>
          </a:p>
          <a:p>
            <a:pPr marL="502919" lvl="1" indent="-228600">
              <a:lnSpc>
                <a:spcPct val="90000"/>
              </a:lnSpc>
              <a:spcBef>
                <a:spcPts val="800"/>
              </a:spcBef>
              <a:buClr>
                <a:srgbClr val="9F9F9F"/>
              </a:buClr>
              <a:buSzPct val="100000"/>
              <a:buFont typeface="Arial"/>
              <a:buChar char="–"/>
              <a:defRPr>
                <a:solidFill>
                  <a:srgbClr val="000000"/>
                </a:solidFill>
              </a:defRPr>
            </a:pPr>
            <a:r>
              <a:rPr sz="2400">
                <a:solidFill>
                  <a:srgbClr val="5F5F5F"/>
                </a:solidFill>
              </a:rPr>
              <a:t>From industry application to fun apps</a:t>
            </a:r>
          </a:p>
          <a:p>
            <a:pPr marL="228600" lvl="0" indent="-228600">
              <a:lnSpc>
                <a:spcPct val="90000"/>
              </a:lnSpc>
              <a:spcBef>
                <a:spcPts val="1200"/>
              </a:spcBef>
              <a:buClr>
                <a:srgbClr val="9F9F9F"/>
              </a:buClr>
              <a:buSzPct val="100000"/>
              <a:buFont typeface="Arial"/>
              <a:buChar char="•"/>
              <a:defRPr>
                <a:solidFill>
                  <a:srgbClr val="000000"/>
                </a:solidFill>
              </a:defRPr>
            </a:pPr>
            <a:r>
              <a:rPr sz="2800">
                <a:solidFill>
                  <a:srgbClr val="5F5F5F"/>
                </a:solidFill>
              </a:rPr>
              <a:t>Games</a:t>
            </a:r>
          </a:p>
          <a:p>
            <a:pPr marL="502919" lvl="1" indent="-228600">
              <a:lnSpc>
                <a:spcPct val="90000"/>
              </a:lnSpc>
              <a:spcBef>
                <a:spcPts val="800"/>
              </a:spcBef>
              <a:buClr>
                <a:srgbClr val="9F9F9F"/>
              </a:buClr>
              <a:buSzPct val="100000"/>
              <a:buFont typeface="Arial"/>
              <a:buChar char="–"/>
              <a:defRPr>
                <a:solidFill>
                  <a:srgbClr val="000000"/>
                </a:solidFill>
              </a:defRPr>
            </a:pPr>
            <a:r>
              <a:rPr sz="2400">
                <a:solidFill>
                  <a:srgbClr val="5F5F5F"/>
                </a:solidFill>
              </a:rPr>
              <a:t>HTML5 “native” transport</a:t>
            </a:r>
          </a:p>
          <a:p>
            <a:pPr marL="502919" lvl="1" indent="-228600">
              <a:lnSpc>
                <a:spcPct val="90000"/>
              </a:lnSpc>
              <a:spcBef>
                <a:spcPts val="800"/>
              </a:spcBef>
              <a:buClr>
                <a:srgbClr val="9F9F9F"/>
              </a:buClr>
              <a:buSzPct val="100000"/>
              <a:buFont typeface="Arial"/>
              <a:buChar char="–"/>
              <a:defRPr>
                <a:solidFill>
                  <a:srgbClr val="000000"/>
                </a:solidFill>
              </a:defRPr>
            </a:pPr>
            <a:r>
              <a:rPr sz="2400">
                <a:solidFill>
                  <a:srgbClr val="5F5F5F"/>
                </a:solidFill>
              </a:rPr>
              <a:t>Supported by improvements in browsers 2D/3D canvas support</a:t>
            </a:r>
          </a:p>
          <a:p>
            <a:pPr marL="228600" lvl="0" indent="-228600">
              <a:lnSpc>
                <a:spcPct val="90000"/>
              </a:lnSpc>
              <a:spcBef>
                <a:spcPts val="1200"/>
              </a:spcBef>
              <a:buClr>
                <a:srgbClr val="9F9F9F"/>
              </a:buClr>
              <a:buSzPct val="100000"/>
              <a:buFont typeface="Arial"/>
              <a:buChar char="•"/>
              <a:defRPr>
                <a:solidFill>
                  <a:srgbClr val="000000"/>
                </a:solidFill>
              </a:defRPr>
            </a:pPr>
            <a:r>
              <a:rPr sz="2800">
                <a:solidFill>
                  <a:srgbClr val="5F5F5F"/>
                </a:solidFill>
              </a:rPr>
              <a:t>General collaboration</a:t>
            </a:r>
          </a:p>
          <a:p>
            <a:pPr marL="502919" lvl="1" indent="-228600">
              <a:lnSpc>
                <a:spcPct val="90000"/>
              </a:lnSpc>
              <a:spcBef>
                <a:spcPts val="800"/>
              </a:spcBef>
              <a:buClr>
                <a:srgbClr val="9F9F9F"/>
              </a:buClr>
              <a:buSzPct val="100000"/>
              <a:buFont typeface="Arial"/>
              <a:buChar char="–"/>
              <a:defRPr>
                <a:solidFill>
                  <a:srgbClr val="000000"/>
                </a:solidFill>
              </a:defRPr>
            </a:pPr>
            <a:r>
              <a:rPr sz="2400">
                <a:solidFill>
                  <a:srgbClr val="5F5F5F"/>
                </a:solidFill>
              </a:rPr>
              <a:t>Customer service, Social apps, …</a:t>
            </a:r>
          </a:p>
        </p:txBody>
      </p:sp>
    </p:spTree>
    <p:extLst>
      <p:ext uri="{BB962C8B-B14F-4D97-AF65-F5344CB8AC3E}">
        <p14:creationId xmlns:p14="http://schemas.microsoft.com/office/powerpoint/2010/main" val="3162962097"/>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hape 337"/>
          <p:cNvSpPr>
            <a:spLocks noGrp="1"/>
          </p:cNvSpPr>
          <p:nvPr>
            <p:ph type="title"/>
          </p:nvPr>
        </p:nvSpPr>
        <p:spPr>
          <a:xfrm>
            <a:off x="313103" y="406401"/>
            <a:ext cx="11133902" cy="673945"/>
          </a:xfrm>
          <a:prstGeom prst="rect">
            <a:avLst/>
          </a:prstGeom>
        </p:spPr>
        <p:txBody>
          <a:bodyPr>
            <a:normAutofit/>
          </a:bodyPr>
          <a:lstStyle/>
          <a:p>
            <a:pPr defTabSz="850391">
              <a:defRPr sz="1800">
                <a:solidFill>
                  <a:srgbClr val="000000"/>
                </a:solidFill>
              </a:defRPr>
            </a:pPr>
            <a:r>
              <a:rPr sz="3348" dirty="0">
                <a:solidFill>
                  <a:srgbClr val="5F5F5F"/>
                </a:solidFill>
              </a:rPr>
              <a:t>WebSocket </a:t>
            </a:r>
            <a:r>
              <a:rPr sz="3348" dirty="0" smtClean="0">
                <a:solidFill>
                  <a:srgbClr val="5F5F5F"/>
                </a:solidFill>
              </a:rPr>
              <a:t>demo</a:t>
            </a:r>
            <a:endParaRPr sz="3348" b="1" dirty="0">
              <a:solidFill>
                <a:srgbClr val="5F5F5F"/>
              </a:solidFill>
            </a:endParaRPr>
          </a:p>
        </p:txBody>
      </p:sp>
      <p:pic>
        <p:nvPicPr>
          <p:cNvPr id="2" name="Picture 1" descr="qrc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485" y="259224"/>
            <a:ext cx="6169269" cy="6164448"/>
          </a:xfrm>
          <a:prstGeom prst="rect">
            <a:avLst/>
          </a:prstGeom>
        </p:spPr>
      </p:pic>
      <p:sp>
        <p:nvSpPr>
          <p:cNvPr id="4" name="TextBox 3"/>
          <p:cNvSpPr txBox="1"/>
          <p:nvPr/>
        </p:nvSpPr>
        <p:spPr>
          <a:xfrm>
            <a:off x="438249" y="5065942"/>
            <a:ext cx="5258999" cy="7694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3200" b="1" u="sng" dirty="0">
                <a:solidFill>
                  <a:srgbClr val="8DA6B1"/>
                </a:solidFill>
                <a:uFill>
                  <a:solidFill>
                    <a:srgbClr val="8DA6B1"/>
                  </a:solidFill>
                </a:uFill>
                <a:hlinkClick r:id="rId4"/>
              </a:rPr>
              <a:t>http://tinyurl.com/oraday15</a:t>
            </a:r>
            <a:r>
              <a:rPr lang="en-US" b="1" u="sng" dirty="0">
                <a:solidFill>
                  <a:srgbClr val="8DA6B1"/>
                </a:solidFill>
                <a:uFill>
                  <a:solidFill>
                    <a:srgbClr val="8DA6B1"/>
                  </a:solidFill>
                </a:uFill>
              </a:rPr>
              <a:t/>
            </a:r>
            <a:br>
              <a:rPr lang="en-US" b="1" u="sng" dirty="0">
                <a:solidFill>
                  <a:srgbClr val="8DA6B1"/>
                </a:solidFill>
                <a:uFill>
                  <a:solidFill>
                    <a:srgbClr val="8DA6B1"/>
                  </a:solidFill>
                </a:uFill>
              </a:rPr>
            </a:br>
            <a:endParaRPr kumimoji="0" lang="en-US" sz="1800" b="0" i="0" u="none" strike="noStrike" cap="none" spc="0" normalizeH="0" baseline="0" dirty="0">
              <a:ln>
                <a:noFill/>
              </a:ln>
              <a:solidFill>
                <a:srgbClr val="5F5F5F"/>
              </a:solidFill>
              <a:effectLst/>
              <a:uFillTx/>
              <a:latin typeface="Calibri"/>
              <a:ea typeface="Calibri"/>
              <a:cs typeface="Calibri"/>
              <a:sym typeface="Calibri"/>
            </a:endParaRPr>
          </a:p>
        </p:txBody>
      </p:sp>
    </p:spTree>
    <p:extLst>
      <p:ext uri="{BB962C8B-B14F-4D97-AF65-F5344CB8AC3E}">
        <p14:creationId xmlns:p14="http://schemas.microsoft.com/office/powerpoint/2010/main" val="1921226067"/>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19</a:t>
            </a:fld>
            <a:endParaRPr lang="en-US"/>
          </a:p>
        </p:txBody>
      </p:sp>
      <p:pic>
        <p:nvPicPr>
          <p:cNvPr id="5" name="Picture 4" descr="app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2475" y="2432620"/>
            <a:ext cx="959278" cy="1178061"/>
          </a:xfrm>
          <a:prstGeom prst="rect">
            <a:avLst/>
          </a:prstGeom>
        </p:spPr>
      </p:pic>
      <p:pic>
        <p:nvPicPr>
          <p:cNvPr id="6" name="Picture 5" descr="Twitter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332" y="611980"/>
            <a:ext cx="1251670" cy="1016982"/>
          </a:xfrm>
          <a:prstGeom prst="rect">
            <a:avLst/>
          </a:prstGeom>
        </p:spPr>
      </p:pic>
      <p:cxnSp>
        <p:nvCxnSpPr>
          <p:cNvPr id="8" name="Straight Arrow Connector 7"/>
          <p:cNvCxnSpPr/>
          <p:nvPr/>
        </p:nvCxnSpPr>
        <p:spPr>
          <a:xfrm flipH="1" flipV="1">
            <a:off x="2432792" y="1545249"/>
            <a:ext cx="1514759" cy="1208662"/>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2" name="Picture 1" descr="Raspi-PGB0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4197" y="397786"/>
            <a:ext cx="2050140" cy="1824624"/>
          </a:xfrm>
          <a:prstGeom prst="rect">
            <a:avLst/>
          </a:prstGeom>
        </p:spPr>
      </p:pic>
      <p:cxnSp>
        <p:nvCxnSpPr>
          <p:cNvPr id="9" name="Straight Arrow Connector 8"/>
          <p:cNvCxnSpPr/>
          <p:nvPr/>
        </p:nvCxnSpPr>
        <p:spPr>
          <a:xfrm flipV="1">
            <a:off x="5171596" y="1881838"/>
            <a:ext cx="2034977" cy="933271"/>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12" name="Picture 11" descr="Solenoid.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69478" y="649782"/>
            <a:ext cx="2084792" cy="1522748"/>
          </a:xfrm>
          <a:prstGeom prst="rect">
            <a:avLst/>
          </a:prstGeom>
        </p:spPr>
      </p:pic>
      <p:cxnSp>
        <p:nvCxnSpPr>
          <p:cNvPr id="14" name="Straight Connector 13"/>
          <p:cNvCxnSpPr/>
          <p:nvPr/>
        </p:nvCxnSpPr>
        <p:spPr>
          <a:xfrm>
            <a:off x="8736632" y="1499351"/>
            <a:ext cx="994537" cy="1"/>
          </a:xfrm>
          <a:prstGeom prst="line">
            <a:avLst/>
          </a:prstGeom>
          <a:ln w="19050">
            <a:solidFill>
              <a:schemeClr val="accent3"/>
            </a:solidFill>
            <a:miter lim="800000"/>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36618" y="1759442"/>
            <a:ext cx="810931" cy="428386"/>
          </a:xfrm>
          <a:prstGeom prst="rect">
            <a:avLst/>
          </a:prstGeom>
          <a:noFill/>
        </p:spPr>
        <p:txBody>
          <a:bodyPr wrap="none" lIns="0" tIns="0" rIns="0" bIns="0" rtlCol="0">
            <a:noAutofit/>
          </a:bodyPr>
          <a:lstStyle/>
          <a:p>
            <a:pPr>
              <a:lnSpc>
                <a:spcPct val="90000"/>
              </a:lnSpc>
            </a:pPr>
            <a:r>
              <a:rPr lang="en-US" sz="2400" dirty="0" smtClean="0"/>
              <a:t>REST</a:t>
            </a:r>
            <a:endParaRPr lang="en-US" dirty="0" smtClean="0"/>
          </a:p>
        </p:txBody>
      </p:sp>
      <p:sp>
        <p:nvSpPr>
          <p:cNvPr id="22" name="TextBox 21"/>
          <p:cNvSpPr txBox="1"/>
          <p:nvPr/>
        </p:nvSpPr>
        <p:spPr>
          <a:xfrm>
            <a:off x="5599406" y="1835344"/>
            <a:ext cx="810931" cy="428386"/>
          </a:xfrm>
          <a:prstGeom prst="rect">
            <a:avLst/>
          </a:prstGeom>
          <a:noFill/>
        </p:spPr>
        <p:txBody>
          <a:bodyPr wrap="none" lIns="0" tIns="0" rIns="0" bIns="0" rtlCol="0">
            <a:noAutofit/>
          </a:bodyPr>
          <a:lstStyle/>
          <a:p>
            <a:pPr>
              <a:lnSpc>
                <a:spcPct val="90000"/>
              </a:lnSpc>
            </a:pPr>
            <a:r>
              <a:rPr lang="en-US" sz="2400" dirty="0" smtClean="0"/>
              <a:t>REST</a:t>
            </a:r>
            <a:endParaRPr lang="en-US" dirty="0" smtClean="0"/>
          </a:p>
        </p:txBody>
      </p:sp>
      <p:sp>
        <p:nvSpPr>
          <p:cNvPr id="23" name="TextBox 22"/>
          <p:cNvSpPr txBox="1"/>
          <p:nvPr/>
        </p:nvSpPr>
        <p:spPr>
          <a:xfrm>
            <a:off x="8935539" y="1116863"/>
            <a:ext cx="914400" cy="914400"/>
          </a:xfrm>
          <a:prstGeom prst="rect">
            <a:avLst/>
          </a:prstGeom>
          <a:noFill/>
        </p:spPr>
        <p:txBody>
          <a:bodyPr wrap="none" lIns="0" tIns="0" rIns="0" bIns="0" rtlCol="0">
            <a:noAutofit/>
          </a:bodyPr>
          <a:lstStyle/>
          <a:p>
            <a:pPr>
              <a:lnSpc>
                <a:spcPct val="90000"/>
              </a:lnSpc>
            </a:pPr>
            <a:r>
              <a:rPr lang="en-US" sz="2400" dirty="0" smtClean="0"/>
              <a:t>GPIO</a:t>
            </a:r>
            <a:endParaRPr lang="en-US" sz="2400" dirty="0" smtClean="0"/>
          </a:p>
        </p:txBody>
      </p:sp>
      <p:pic>
        <p:nvPicPr>
          <p:cNvPr id="26" name="Picture 25" descr="geeky-ginger-gir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109" y="2570316"/>
            <a:ext cx="1135223" cy="1499351"/>
          </a:xfrm>
          <a:prstGeom prst="rect">
            <a:avLst/>
          </a:prstGeom>
        </p:spPr>
      </p:pic>
      <p:cxnSp>
        <p:nvCxnSpPr>
          <p:cNvPr id="27" name="Straight Arrow Connector 26"/>
          <p:cNvCxnSpPr/>
          <p:nvPr/>
        </p:nvCxnSpPr>
        <p:spPr>
          <a:xfrm flipV="1">
            <a:off x="1346451" y="1774742"/>
            <a:ext cx="520220" cy="1070965"/>
          </a:xfrm>
          <a:prstGeom prst="straightConnector1">
            <a:avLst/>
          </a:prstGeom>
          <a:ln w="19050">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97152" y="2278434"/>
            <a:ext cx="810931" cy="428386"/>
          </a:xfrm>
          <a:prstGeom prst="rect">
            <a:avLst/>
          </a:prstGeom>
          <a:noFill/>
        </p:spPr>
        <p:txBody>
          <a:bodyPr wrap="none" lIns="0" tIns="0" rIns="0" bIns="0" rtlCol="0">
            <a:noAutofit/>
          </a:bodyPr>
          <a:lstStyle/>
          <a:p>
            <a:pPr>
              <a:lnSpc>
                <a:spcPct val="90000"/>
              </a:lnSpc>
            </a:pPr>
            <a:r>
              <a:rPr lang="en-US" sz="2400" dirty="0" smtClean="0"/>
              <a:t>HTTP</a:t>
            </a:r>
            <a:endParaRPr lang="en-US" dirty="0" smtClean="0"/>
          </a:p>
        </p:txBody>
      </p:sp>
      <p:pic>
        <p:nvPicPr>
          <p:cNvPr id="3" name="Picture 2" descr="cloud.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9237" y="5079434"/>
            <a:ext cx="1457421" cy="1059490"/>
          </a:xfrm>
          <a:prstGeom prst="rect">
            <a:avLst/>
          </a:prstGeom>
        </p:spPr>
      </p:pic>
      <p:cxnSp>
        <p:nvCxnSpPr>
          <p:cNvPr id="17" name="Straight Arrow Connector 16"/>
          <p:cNvCxnSpPr/>
          <p:nvPr/>
        </p:nvCxnSpPr>
        <p:spPr>
          <a:xfrm>
            <a:off x="1239347" y="3931971"/>
            <a:ext cx="290711" cy="1132163"/>
          </a:xfrm>
          <a:prstGeom prst="straightConnector1">
            <a:avLst/>
          </a:prstGeom>
          <a:ln w="38100" cmpd="sng">
            <a:solidFill>
              <a:schemeClr val="accent6"/>
            </a:solidFill>
            <a:miter lim="800000"/>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90535" y="3960783"/>
            <a:ext cx="1929691" cy="428386"/>
          </a:xfrm>
          <a:prstGeom prst="rect">
            <a:avLst/>
          </a:prstGeom>
          <a:noFill/>
        </p:spPr>
        <p:txBody>
          <a:bodyPr wrap="none" lIns="0" tIns="0" rIns="0" bIns="0" rtlCol="0">
            <a:noAutofit/>
          </a:bodyPr>
          <a:lstStyle/>
          <a:p>
            <a:pPr>
              <a:lnSpc>
                <a:spcPct val="90000"/>
              </a:lnSpc>
            </a:pPr>
            <a:r>
              <a:rPr lang="en-US" sz="2400" dirty="0" smtClean="0"/>
              <a:t>HTTP + </a:t>
            </a:r>
            <a:r>
              <a:rPr lang="en-US" sz="2400" dirty="0" err="1" smtClean="0"/>
              <a:t>WebSockets</a:t>
            </a:r>
            <a:endParaRPr lang="en-US" dirty="0" smtClean="0"/>
          </a:p>
        </p:txBody>
      </p:sp>
      <p:cxnSp>
        <p:nvCxnSpPr>
          <p:cNvPr id="24" name="Straight Arrow Connector 23"/>
          <p:cNvCxnSpPr/>
          <p:nvPr/>
        </p:nvCxnSpPr>
        <p:spPr>
          <a:xfrm flipH="1">
            <a:off x="2295087" y="3794276"/>
            <a:ext cx="2233885" cy="1560548"/>
          </a:xfrm>
          <a:prstGeom prst="straightConnector1">
            <a:avLst/>
          </a:prstGeom>
          <a:ln w="19050">
            <a:solidFill>
              <a:schemeClr val="accent6"/>
            </a:solidFill>
            <a:miter lim="800000"/>
            <a:headEnd type="arrow"/>
            <a:tailEnd type="arrow"/>
          </a:ln>
        </p:spPr>
        <p:style>
          <a:lnRef idx="1">
            <a:schemeClr val="accent1"/>
          </a:lnRef>
          <a:fillRef idx="0">
            <a:schemeClr val="accent1"/>
          </a:fillRef>
          <a:effectRef idx="0">
            <a:schemeClr val="accent1"/>
          </a:effectRef>
          <a:fontRef idx="minor">
            <a:schemeClr val="tx1"/>
          </a:fontRef>
        </p:style>
      </p:cxnSp>
      <p:pic>
        <p:nvPicPr>
          <p:cNvPr id="25" name="Picture 24" descr="Growl-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00017" y="2474134"/>
            <a:ext cx="1614383" cy="1301391"/>
          </a:xfrm>
          <a:prstGeom prst="rect">
            <a:avLst/>
          </a:prstGeom>
        </p:spPr>
      </p:pic>
      <p:cxnSp>
        <p:nvCxnSpPr>
          <p:cNvPr id="29" name="Straight Arrow Connector 28"/>
          <p:cNvCxnSpPr/>
          <p:nvPr/>
        </p:nvCxnSpPr>
        <p:spPr>
          <a:xfrm>
            <a:off x="5202197" y="3166997"/>
            <a:ext cx="3090718" cy="15299"/>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79129" y="2691521"/>
            <a:ext cx="810931" cy="428386"/>
          </a:xfrm>
          <a:prstGeom prst="rect">
            <a:avLst/>
          </a:prstGeom>
          <a:noFill/>
        </p:spPr>
        <p:txBody>
          <a:bodyPr wrap="none" lIns="0" tIns="0" rIns="0" bIns="0" rtlCol="0">
            <a:noAutofit/>
          </a:bodyPr>
          <a:lstStyle/>
          <a:p>
            <a:pPr>
              <a:lnSpc>
                <a:spcPct val="90000"/>
              </a:lnSpc>
            </a:pPr>
            <a:r>
              <a:rPr lang="en-US" sz="2400" dirty="0" smtClean="0"/>
              <a:t>SSE</a:t>
            </a:r>
            <a:endParaRPr lang="en-US" dirty="0" smtClean="0"/>
          </a:p>
        </p:txBody>
      </p:sp>
    </p:spTree>
    <p:extLst>
      <p:ext uri="{BB962C8B-B14F-4D97-AF65-F5344CB8AC3E}">
        <p14:creationId xmlns:p14="http://schemas.microsoft.com/office/powerpoint/2010/main" val="285293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2" name="Title 1" descr="Title slide with Java FY15 Theme background"/>
          <p:cNvSpPr>
            <a:spLocks noGrp="1"/>
          </p:cNvSpPr>
          <p:nvPr>
            <p:ph type="ctrTitle"/>
          </p:nvPr>
        </p:nvSpPr>
        <p:spPr>
          <a:xfrm>
            <a:off x="531813" y="739775"/>
            <a:ext cx="6110681" cy="1470025"/>
          </a:xfrm>
        </p:spPr>
        <p:txBody>
          <a:bodyPr/>
          <a:lstStyle/>
          <a:p>
            <a:r>
              <a:rPr lang="en-US" dirty="0" smtClean="0"/>
              <a:t>Jersey and </a:t>
            </a:r>
            <a:r>
              <a:rPr lang="en-US" dirty="0" err="1" smtClean="0"/>
              <a:t>Tyrus</a:t>
            </a:r>
            <a:endParaRPr lang="en-US" dirty="0"/>
          </a:p>
        </p:txBody>
      </p:sp>
      <p:sp>
        <p:nvSpPr>
          <p:cNvPr id="6" name="Text Placeholder 5"/>
          <p:cNvSpPr>
            <a:spLocks noGrp="1"/>
          </p:cNvSpPr>
          <p:nvPr>
            <p:ph type="body" sz="quarter" idx="13"/>
          </p:nvPr>
        </p:nvSpPr>
        <p:spPr>
          <a:xfrm>
            <a:off x="531814" y="3429451"/>
            <a:ext cx="4830564" cy="2514149"/>
          </a:xfrm>
        </p:spPr>
        <p:txBody>
          <a:bodyPr/>
          <a:lstStyle/>
          <a:p>
            <a:r>
              <a:rPr lang="en-US" dirty="0" smtClean="0"/>
              <a:t>Martin Mareš</a:t>
            </a:r>
          </a:p>
          <a:p>
            <a:r>
              <a:rPr lang="en-US" dirty="0" err="1" smtClean="0"/>
              <a:t>Petr</a:t>
            </a:r>
            <a:r>
              <a:rPr lang="en-US" dirty="0" smtClean="0"/>
              <a:t> </a:t>
            </a:r>
            <a:r>
              <a:rPr lang="en-US" dirty="0" err="1" smtClean="0"/>
              <a:t>Janouch</a:t>
            </a:r>
            <a:endParaRPr lang="en-US" dirty="0" smtClean="0"/>
          </a:p>
        </p:txBody>
      </p:sp>
      <p:sp>
        <p:nvSpPr>
          <p:cNvPr id="10" name="TextBox 9"/>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9" name="Picture 8" descr="Horizontal JavaOne-Oracle co-branded logo in white on blue staging backgroun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352" y="6263640"/>
            <a:ext cx="1474588" cy="594360"/>
          </a:xfrm>
          <a:prstGeom prst="rect">
            <a:avLst/>
          </a:prstGeom>
        </p:spPr>
      </p:pic>
      <p:sp>
        <p:nvSpPr>
          <p:cNvPr id="7" name="Title 1" descr="Title slide with Java FY15 Theme background"/>
          <p:cNvSpPr txBox="1">
            <a:spLocks/>
          </p:cNvSpPr>
          <p:nvPr/>
        </p:nvSpPr>
        <p:spPr>
          <a:xfrm>
            <a:off x="546508" y="2299730"/>
            <a:ext cx="6110681" cy="147002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r>
              <a:rPr lang="en-US" sz="2800" dirty="0" smtClean="0"/>
              <a:t>JAX-RS</a:t>
            </a:r>
          </a:p>
          <a:p>
            <a:r>
              <a:rPr lang="en-US" sz="2800" dirty="0" smtClean="0"/>
              <a:t>Java API for </a:t>
            </a:r>
            <a:r>
              <a:rPr lang="en-US" sz="2800" dirty="0" err="1" smtClean="0"/>
              <a:t>WebSockets</a:t>
            </a:r>
            <a:endParaRPr lang="en-US" sz="2800" dirty="0"/>
          </a:p>
        </p:txBody>
      </p:sp>
    </p:spTree>
    <p:extLst>
      <p:ext uri="{BB962C8B-B14F-4D97-AF65-F5344CB8AC3E}">
        <p14:creationId xmlns:p14="http://schemas.microsoft.com/office/powerpoint/2010/main" val="336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20</a:t>
            </a:fld>
            <a:endParaRPr lang="en-US"/>
          </a:p>
        </p:txBody>
      </p:sp>
      <p:pic>
        <p:nvPicPr>
          <p:cNvPr id="5" name="Picture 4" descr="app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2475" y="2432620"/>
            <a:ext cx="959278" cy="1178061"/>
          </a:xfrm>
          <a:prstGeom prst="rect">
            <a:avLst/>
          </a:prstGeom>
        </p:spPr>
      </p:pic>
      <p:pic>
        <p:nvPicPr>
          <p:cNvPr id="6" name="Picture 5" descr="Twitter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332" y="611980"/>
            <a:ext cx="1251670" cy="1016982"/>
          </a:xfrm>
          <a:prstGeom prst="rect">
            <a:avLst/>
          </a:prstGeom>
        </p:spPr>
      </p:pic>
      <p:cxnSp>
        <p:nvCxnSpPr>
          <p:cNvPr id="8" name="Straight Arrow Connector 7"/>
          <p:cNvCxnSpPr/>
          <p:nvPr/>
        </p:nvCxnSpPr>
        <p:spPr>
          <a:xfrm flipH="1" flipV="1">
            <a:off x="2432792" y="1545249"/>
            <a:ext cx="1514759" cy="1208662"/>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2" name="Picture 1" descr="Raspi-PGB0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4197" y="397786"/>
            <a:ext cx="2050140" cy="1824624"/>
          </a:xfrm>
          <a:prstGeom prst="rect">
            <a:avLst/>
          </a:prstGeom>
        </p:spPr>
      </p:pic>
      <p:cxnSp>
        <p:nvCxnSpPr>
          <p:cNvPr id="9" name="Straight Arrow Connector 8"/>
          <p:cNvCxnSpPr/>
          <p:nvPr/>
        </p:nvCxnSpPr>
        <p:spPr>
          <a:xfrm flipV="1">
            <a:off x="5171596" y="1881838"/>
            <a:ext cx="2034977" cy="933271"/>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12" name="Picture 11" descr="Solenoid.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69478" y="649782"/>
            <a:ext cx="2084792" cy="1522748"/>
          </a:xfrm>
          <a:prstGeom prst="rect">
            <a:avLst/>
          </a:prstGeom>
        </p:spPr>
      </p:pic>
      <p:cxnSp>
        <p:nvCxnSpPr>
          <p:cNvPr id="14" name="Straight Connector 13"/>
          <p:cNvCxnSpPr/>
          <p:nvPr/>
        </p:nvCxnSpPr>
        <p:spPr>
          <a:xfrm>
            <a:off x="8736632" y="1499351"/>
            <a:ext cx="994537" cy="1"/>
          </a:xfrm>
          <a:prstGeom prst="line">
            <a:avLst/>
          </a:prstGeom>
          <a:ln w="19050">
            <a:solidFill>
              <a:schemeClr val="accent3"/>
            </a:solidFill>
            <a:miter lim="800000"/>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36618" y="1759442"/>
            <a:ext cx="810931" cy="428386"/>
          </a:xfrm>
          <a:prstGeom prst="rect">
            <a:avLst/>
          </a:prstGeom>
          <a:noFill/>
        </p:spPr>
        <p:txBody>
          <a:bodyPr wrap="none" lIns="0" tIns="0" rIns="0" bIns="0" rtlCol="0">
            <a:noAutofit/>
          </a:bodyPr>
          <a:lstStyle/>
          <a:p>
            <a:pPr>
              <a:lnSpc>
                <a:spcPct val="90000"/>
              </a:lnSpc>
            </a:pPr>
            <a:r>
              <a:rPr lang="en-US" sz="2400" dirty="0" smtClean="0"/>
              <a:t>REST</a:t>
            </a:r>
            <a:endParaRPr lang="en-US" dirty="0" smtClean="0"/>
          </a:p>
        </p:txBody>
      </p:sp>
      <p:sp>
        <p:nvSpPr>
          <p:cNvPr id="22" name="TextBox 21"/>
          <p:cNvSpPr txBox="1"/>
          <p:nvPr/>
        </p:nvSpPr>
        <p:spPr>
          <a:xfrm>
            <a:off x="5599406" y="1835344"/>
            <a:ext cx="810931" cy="428386"/>
          </a:xfrm>
          <a:prstGeom prst="rect">
            <a:avLst/>
          </a:prstGeom>
          <a:noFill/>
        </p:spPr>
        <p:txBody>
          <a:bodyPr wrap="none" lIns="0" tIns="0" rIns="0" bIns="0" rtlCol="0">
            <a:noAutofit/>
          </a:bodyPr>
          <a:lstStyle/>
          <a:p>
            <a:pPr>
              <a:lnSpc>
                <a:spcPct val="90000"/>
              </a:lnSpc>
            </a:pPr>
            <a:r>
              <a:rPr lang="en-US" sz="2400" dirty="0" smtClean="0"/>
              <a:t>REST</a:t>
            </a:r>
            <a:endParaRPr lang="en-US" dirty="0" smtClean="0"/>
          </a:p>
        </p:txBody>
      </p:sp>
      <p:sp>
        <p:nvSpPr>
          <p:cNvPr id="23" name="TextBox 22"/>
          <p:cNvSpPr txBox="1"/>
          <p:nvPr/>
        </p:nvSpPr>
        <p:spPr>
          <a:xfrm>
            <a:off x="8935539" y="1116863"/>
            <a:ext cx="914400" cy="351889"/>
          </a:xfrm>
          <a:prstGeom prst="rect">
            <a:avLst/>
          </a:prstGeom>
          <a:noFill/>
        </p:spPr>
        <p:txBody>
          <a:bodyPr wrap="none" lIns="0" tIns="0" rIns="0" bIns="0" rtlCol="0">
            <a:noAutofit/>
          </a:bodyPr>
          <a:lstStyle/>
          <a:p>
            <a:pPr>
              <a:lnSpc>
                <a:spcPct val="90000"/>
              </a:lnSpc>
            </a:pPr>
            <a:r>
              <a:rPr lang="en-US" sz="2400" dirty="0" smtClean="0"/>
              <a:t>GPIO</a:t>
            </a:r>
            <a:endParaRPr lang="en-US" sz="2400" dirty="0" smtClean="0"/>
          </a:p>
        </p:txBody>
      </p:sp>
      <p:pic>
        <p:nvPicPr>
          <p:cNvPr id="26" name="Picture 25" descr="geeky-ginger-gir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109" y="2570316"/>
            <a:ext cx="1135223" cy="1499351"/>
          </a:xfrm>
          <a:prstGeom prst="rect">
            <a:avLst/>
          </a:prstGeom>
        </p:spPr>
      </p:pic>
      <p:cxnSp>
        <p:nvCxnSpPr>
          <p:cNvPr id="27" name="Straight Arrow Connector 26"/>
          <p:cNvCxnSpPr/>
          <p:nvPr/>
        </p:nvCxnSpPr>
        <p:spPr>
          <a:xfrm flipV="1">
            <a:off x="1346451" y="1774742"/>
            <a:ext cx="520220" cy="1070965"/>
          </a:xfrm>
          <a:prstGeom prst="straightConnector1">
            <a:avLst/>
          </a:prstGeom>
          <a:ln w="19050">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97152" y="2278434"/>
            <a:ext cx="810931" cy="428386"/>
          </a:xfrm>
          <a:prstGeom prst="rect">
            <a:avLst/>
          </a:prstGeom>
          <a:noFill/>
        </p:spPr>
        <p:txBody>
          <a:bodyPr wrap="none" lIns="0" tIns="0" rIns="0" bIns="0" rtlCol="0">
            <a:noAutofit/>
          </a:bodyPr>
          <a:lstStyle/>
          <a:p>
            <a:pPr>
              <a:lnSpc>
                <a:spcPct val="90000"/>
              </a:lnSpc>
            </a:pPr>
            <a:r>
              <a:rPr lang="en-US" sz="2400" dirty="0" smtClean="0"/>
              <a:t>HTTP</a:t>
            </a:r>
            <a:endParaRPr lang="en-US" dirty="0" smtClean="0"/>
          </a:p>
        </p:txBody>
      </p:sp>
      <p:pic>
        <p:nvPicPr>
          <p:cNvPr id="3" name="Picture 2" descr="cloud.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9237" y="5079434"/>
            <a:ext cx="1457421" cy="1059490"/>
          </a:xfrm>
          <a:prstGeom prst="rect">
            <a:avLst/>
          </a:prstGeom>
        </p:spPr>
      </p:pic>
      <p:cxnSp>
        <p:nvCxnSpPr>
          <p:cNvPr id="17" name="Straight Arrow Connector 16"/>
          <p:cNvCxnSpPr/>
          <p:nvPr/>
        </p:nvCxnSpPr>
        <p:spPr>
          <a:xfrm>
            <a:off x="1239347" y="3931971"/>
            <a:ext cx="290711" cy="1132163"/>
          </a:xfrm>
          <a:prstGeom prst="straightConnector1">
            <a:avLst/>
          </a:prstGeom>
          <a:ln w="38100" cmpd="sng">
            <a:solidFill>
              <a:schemeClr val="accent6"/>
            </a:solidFill>
            <a:miter lim="800000"/>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90535" y="3960783"/>
            <a:ext cx="2557015" cy="428386"/>
          </a:xfrm>
          <a:prstGeom prst="rect">
            <a:avLst/>
          </a:prstGeom>
          <a:noFill/>
        </p:spPr>
        <p:txBody>
          <a:bodyPr wrap="none" lIns="0" tIns="0" rIns="0" bIns="0" rtlCol="0">
            <a:noAutofit/>
          </a:bodyPr>
          <a:lstStyle/>
          <a:p>
            <a:pPr>
              <a:lnSpc>
                <a:spcPct val="90000"/>
              </a:lnSpc>
            </a:pPr>
            <a:r>
              <a:rPr lang="en-US" sz="2400" dirty="0" smtClean="0"/>
              <a:t>HTTP + </a:t>
            </a:r>
            <a:r>
              <a:rPr lang="en-US" sz="2400" dirty="0" err="1" smtClean="0"/>
              <a:t>WebSocket</a:t>
            </a:r>
            <a:endParaRPr lang="en-US" dirty="0" smtClean="0"/>
          </a:p>
        </p:txBody>
      </p:sp>
      <p:cxnSp>
        <p:nvCxnSpPr>
          <p:cNvPr id="24" name="Straight Arrow Connector 23"/>
          <p:cNvCxnSpPr/>
          <p:nvPr/>
        </p:nvCxnSpPr>
        <p:spPr>
          <a:xfrm flipH="1">
            <a:off x="2295087" y="3794276"/>
            <a:ext cx="2233885" cy="1560548"/>
          </a:xfrm>
          <a:prstGeom prst="straightConnector1">
            <a:avLst/>
          </a:prstGeom>
          <a:ln w="19050">
            <a:solidFill>
              <a:schemeClr val="accent6"/>
            </a:solidFill>
            <a:miter lim="800000"/>
            <a:headEnd type="arrow"/>
            <a:tailEnd type="arrow"/>
          </a:ln>
        </p:spPr>
        <p:style>
          <a:lnRef idx="1">
            <a:schemeClr val="accent1"/>
          </a:lnRef>
          <a:fillRef idx="0">
            <a:schemeClr val="accent1"/>
          </a:fillRef>
          <a:effectRef idx="0">
            <a:schemeClr val="accent1"/>
          </a:effectRef>
          <a:fontRef idx="minor">
            <a:schemeClr val="tx1"/>
          </a:fontRef>
        </p:style>
      </p:cxnSp>
      <p:pic>
        <p:nvPicPr>
          <p:cNvPr id="7" name="Picture 6" descr="android_vector.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11383" y="4482752"/>
            <a:ext cx="2371423" cy="1778567"/>
          </a:xfrm>
          <a:prstGeom prst="rect">
            <a:avLst/>
          </a:prstGeom>
        </p:spPr>
      </p:pic>
      <p:cxnSp>
        <p:nvCxnSpPr>
          <p:cNvPr id="25" name="Straight Arrow Connector 24"/>
          <p:cNvCxnSpPr>
            <a:stCxn id="3" idx="3"/>
          </p:cNvCxnSpPr>
          <p:nvPr/>
        </p:nvCxnSpPr>
        <p:spPr>
          <a:xfrm>
            <a:off x="2436658" y="5609179"/>
            <a:ext cx="4831118" cy="21036"/>
          </a:xfrm>
          <a:prstGeom prst="straightConnector1">
            <a:avLst/>
          </a:prstGeom>
          <a:ln w="38100" cmpd="sng">
            <a:solidFill>
              <a:schemeClr val="accent6"/>
            </a:solidFill>
            <a:miter lim="800000"/>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358847" y="5169444"/>
            <a:ext cx="1547177" cy="428386"/>
          </a:xfrm>
          <a:prstGeom prst="rect">
            <a:avLst/>
          </a:prstGeom>
          <a:noFill/>
        </p:spPr>
        <p:txBody>
          <a:bodyPr wrap="none" lIns="0" tIns="0" rIns="0" bIns="0" rtlCol="0">
            <a:noAutofit/>
          </a:bodyPr>
          <a:lstStyle/>
          <a:p>
            <a:pPr>
              <a:lnSpc>
                <a:spcPct val="90000"/>
              </a:lnSpc>
            </a:pPr>
            <a:r>
              <a:rPr lang="en-US" sz="2400" dirty="0" err="1" smtClean="0"/>
              <a:t>WebSocket</a:t>
            </a:r>
            <a:endParaRPr lang="en-US" dirty="0" smtClean="0"/>
          </a:p>
        </p:txBody>
      </p:sp>
      <p:pic>
        <p:nvPicPr>
          <p:cNvPr id="13" name="Picture 12" descr="sphero.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0062" y="4589849"/>
            <a:ext cx="1696248" cy="1625571"/>
          </a:xfrm>
          <a:prstGeom prst="rect">
            <a:avLst/>
          </a:prstGeom>
        </p:spPr>
      </p:pic>
      <p:cxnSp>
        <p:nvCxnSpPr>
          <p:cNvPr id="30" name="Straight Connector 29"/>
          <p:cNvCxnSpPr>
            <a:endCxn id="13" idx="1"/>
          </p:cNvCxnSpPr>
          <p:nvPr/>
        </p:nvCxnSpPr>
        <p:spPr>
          <a:xfrm flipV="1">
            <a:off x="8629527" y="5402635"/>
            <a:ext cx="1480535" cy="13387"/>
          </a:xfrm>
          <a:prstGeom prst="line">
            <a:avLst/>
          </a:prstGeom>
          <a:ln w="19050">
            <a:solidFill>
              <a:schemeClr val="accent3"/>
            </a:solidFill>
            <a:miter lim="800000"/>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97227" y="4972337"/>
            <a:ext cx="1301155" cy="366593"/>
          </a:xfrm>
          <a:prstGeom prst="rect">
            <a:avLst/>
          </a:prstGeom>
          <a:noFill/>
        </p:spPr>
        <p:txBody>
          <a:bodyPr wrap="none" lIns="0" tIns="0" rIns="0" bIns="0" rtlCol="0">
            <a:noAutofit/>
          </a:bodyPr>
          <a:lstStyle/>
          <a:p>
            <a:pPr>
              <a:lnSpc>
                <a:spcPct val="90000"/>
              </a:lnSpc>
            </a:pPr>
            <a:r>
              <a:rPr lang="en-US" sz="2400" dirty="0" smtClean="0"/>
              <a:t>Bluetooth</a:t>
            </a:r>
            <a:endParaRPr lang="en-US" sz="2400" dirty="0" smtClean="0"/>
          </a:p>
        </p:txBody>
      </p:sp>
      <p:pic>
        <p:nvPicPr>
          <p:cNvPr id="32" name="Picture 31" descr="Growl-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0017" y="2474134"/>
            <a:ext cx="1614383" cy="1301391"/>
          </a:xfrm>
          <a:prstGeom prst="rect">
            <a:avLst/>
          </a:prstGeom>
        </p:spPr>
      </p:pic>
      <p:cxnSp>
        <p:nvCxnSpPr>
          <p:cNvPr id="33" name="Straight Arrow Connector 32"/>
          <p:cNvCxnSpPr/>
          <p:nvPr/>
        </p:nvCxnSpPr>
        <p:spPr>
          <a:xfrm>
            <a:off x="5202197" y="3166997"/>
            <a:ext cx="3090718" cy="15299"/>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79129" y="2691521"/>
            <a:ext cx="810931" cy="428386"/>
          </a:xfrm>
          <a:prstGeom prst="rect">
            <a:avLst/>
          </a:prstGeom>
          <a:noFill/>
        </p:spPr>
        <p:txBody>
          <a:bodyPr wrap="none" lIns="0" tIns="0" rIns="0" bIns="0" rtlCol="0">
            <a:noAutofit/>
          </a:bodyPr>
          <a:lstStyle/>
          <a:p>
            <a:pPr>
              <a:lnSpc>
                <a:spcPct val="90000"/>
              </a:lnSpc>
            </a:pPr>
            <a:r>
              <a:rPr lang="en-US" sz="2400" dirty="0" smtClean="0"/>
              <a:t>SSE</a:t>
            </a:r>
            <a:endParaRPr lang="en-US" dirty="0" smtClean="0"/>
          </a:p>
        </p:txBody>
      </p:sp>
    </p:spTree>
    <p:extLst>
      <p:ext uri="{BB962C8B-B14F-4D97-AF65-F5344CB8AC3E}">
        <p14:creationId xmlns:p14="http://schemas.microsoft.com/office/powerpoint/2010/main" val="248284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 and so</a:t>
            </a:r>
            <a:endParaRPr lang="en-US" dirty="0"/>
          </a:p>
        </p:txBody>
      </p:sp>
      <p:sp>
        <p:nvSpPr>
          <p:cNvPr id="3" name="Content Placeholder 2"/>
          <p:cNvSpPr>
            <a:spLocks noGrp="1"/>
          </p:cNvSpPr>
          <p:nvPr>
            <p:ph idx="1"/>
          </p:nvPr>
        </p:nvSpPr>
        <p:spPr>
          <a:xfrm>
            <a:off x="531151" y="1988936"/>
            <a:ext cx="5436075" cy="2050132"/>
          </a:xfrm>
        </p:spPr>
        <p:txBody>
          <a:bodyPr/>
          <a:lstStyle/>
          <a:p>
            <a:r>
              <a:rPr lang="en-US" dirty="0" smtClean="0"/>
              <a:t>Martin Mareš</a:t>
            </a:r>
          </a:p>
          <a:p>
            <a:pPr marL="1188720" lvl="5" indent="0">
              <a:lnSpc>
                <a:spcPct val="100000"/>
              </a:lnSpc>
              <a:buNone/>
            </a:pPr>
            <a:r>
              <a:rPr lang="en-US" sz="2400" dirty="0">
                <a:hlinkClick r:id="rId3"/>
              </a:rPr>
              <a:t>m</a:t>
            </a:r>
            <a:r>
              <a:rPr lang="en-US" sz="2400" dirty="0" smtClean="0">
                <a:hlinkClick r:id="rId3"/>
              </a:rPr>
              <a:t>artin.mares@oracle.com</a:t>
            </a:r>
            <a:endParaRPr lang="en-US" sz="2400" dirty="0" smtClean="0"/>
          </a:p>
          <a:p>
            <a:pPr marL="1188720" lvl="5" indent="0">
              <a:lnSpc>
                <a:spcPct val="100000"/>
              </a:lnSpc>
              <a:buNone/>
            </a:pPr>
            <a:r>
              <a:rPr lang="en-US" sz="2400" dirty="0" smtClean="0"/>
              <a:t>@</a:t>
            </a:r>
            <a:r>
              <a:rPr lang="en-US" sz="2400" dirty="0" err="1" smtClean="0"/>
              <a:t>MartinJMares</a:t>
            </a:r>
            <a:endParaRPr lang="en-US" sz="2400" dirty="0" smtClean="0"/>
          </a:p>
          <a:p>
            <a:pPr marL="1188720" lvl="5" indent="0">
              <a:lnSpc>
                <a:spcPct val="100000"/>
              </a:lnSpc>
              <a:buNone/>
            </a:pPr>
            <a:r>
              <a:rPr lang="en-US" sz="2400" dirty="0"/>
              <a:t>https://github.com/</a:t>
            </a:r>
            <a:r>
              <a:rPr lang="en-US" sz="2400" dirty="0" err="1" smtClean="0"/>
              <a:t>martinjmares</a:t>
            </a:r>
            <a:endParaRPr lang="en-US" sz="2400" dirty="0" smtClean="0"/>
          </a:p>
          <a:p>
            <a:pPr lvl="1"/>
            <a:endParaRPr lang="en-US" dirty="0"/>
          </a:p>
          <a:p>
            <a:pPr lvl="1"/>
            <a:endParaRPr lang="en-US" dirty="0"/>
          </a:p>
          <a:p>
            <a:pPr marL="274320" lvl="1" indent="0">
              <a:buNone/>
            </a:pPr>
            <a:endParaRPr lang="en-US" dirty="0"/>
          </a:p>
        </p:txBody>
      </p:sp>
      <p:sp>
        <p:nvSpPr>
          <p:cNvPr id="6" name="Text Placeholder 5"/>
          <p:cNvSpPr>
            <a:spLocks noGrp="1"/>
          </p:cNvSpPr>
          <p:nvPr>
            <p:ph type="body" sz="quarter" idx="13"/>
          </p:nvPr>
        </p:nvSpPr>
        <p:spPr/>
        <p:txBody>
          <a:bodyPr/>
          <a:lstStyle/>
          <a:p>
            <a:r>
              <a:rPr lang="en-US" dirty="0" smtClean="0"/>
              <a:t>Carpe diem!</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21</a:t>
            </a:fld>
            <a:endParaRPr lang="en-US"/>
          </a:p>
        </p:txBody>
      </p:sp>
      <p:pic>
        <p:nvPicPr>
          <p:cNvPr id="7" name="Picture 6" descr="ic-Email-gray.gif"/>
          <p:cNvPicPr>
            <a:picLocks noChangeAspect="1"/>
          </p:cNvPicPr>
          <p:nvPr/>
        </p:nvPicPr>
        <p:blipFill rotWithShape="1">
          <a:blip r:embed="rId4">
            <a:extLst>
              <a:ext uri="{28A0092B-C50C-407E-A947-70E740481C1C}">
                <a14:useLocalDpi xmlns:a14="http://schemas.microsoft.com/office/drawing/2010/main" val="0"/>
              </a:ext>
            </a:extLst>
          </a:blip>
          <a:srcRect l="17122" t="24668" r="14390" b="27393"/>
          <a:stretch/>
        </p:blipFill>
        <p:spPr>
          <a:xfrm>
            <a:off x="1055740" y="2417320"/>
            <a:ext cx="568307" cy="397788"/>
          </a:xfrm>
          <a:prstGeom prst="rect">
            <a:avLst/>
          </a:prstGeom>
        </p:spPr>
      </p:pic>
      <p:pic>
        <p:nvPicPr>
          <p:cNvPr id="9" name="Picture 8" descr="ic-Twitter-gray.gif"/>
          <p:cNvPicPr>
            <a:picLocks noChangeAspect="1"/>
          </p:cNvPicPr>
          <p:nvPr/>
        </p:nvPicPr>
        <p:blipFill rotWithShape="1">
          <a:blip r:embed="rId5">
            <a:extLst>
              <a:ext uri="{28A0092B-C50C-407E-A947-70E740481C1C}">
                <a14:useLocalDpi xmlns:a14="http://schemas.microsoft.com/office/drawing/2010/main" val="0"/>
              </a:ext>
            </a:extLst>
          </a:blip>
          <a:srcRect l="15771" t="18182" r="18315" b="15909"/>
          <a:stretch/>
        </p:blipFill>
        <p:spPr>
          <a:xfrm>
            <a:off x="1116943" y="2861007"/>
            <a:ext cx="443717" cy="443685"/>
          </a:xfrm>
          <a:prstGeom prst="rect">
            <a:avLst/>
          </a:prstGeom>
        </p:spPr>
      </p:pic>
      <p:pic>
        <p:nvPicPr>
          <p:cNvPr id="10" name="Picture 9" descr="GitHub-Mark.png"/>
          <p:cNvPicPr>
            <a:picLocks noChangeAspect="1"/>
          </p:cNvPicPr>
          <p:nvPr/>
        </p:nvPicPr>
        <p:blipFill rotWithShape="1">
          <a:blip r:embed="rId6">
            <a:extLst>
              <a:ext uri="{28A0092B-C50C-407E-A947-70E740481C1C}">
                <a14:useLocalDpi xmlns:a14="http://schemas.microsoft.com/office/drawing/2010/main" val="0"/>
              </a:ext>
            </a:extLst>
          </a:blip>
          <a:srcRect l="9787" t="11111" r="12430" b="8334"/>
          <a:stretch/>
        </p:blipFill>
        <p:spPr>
          <a:xfrm>
            <a:off x="1132243" y="3335291"/>
            <a:ext cx="428416" cy="443685"/>
          </a:xfrm>
          <a:prstGeom prst="rect">
            <a:avLst/>
          </a:prstGeom>
        </p:spPr>
      </p:pic>
      <p:sp>
        <p:nvSpPr>
          <p:cNvPr id="11" name="Content Placeholder 2"/>
          <p:cNvSpPr txBox="1">
            <a:spLocks/>
          </p:cNvSpPr>
          <p:nvPr/>
        </p:nvSpPr>
        <p:spPr>
          <a:xfrm>
            <a:off x="6298864" y="2018941"/>
            <a:ext cx="5436075" cy="205013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dirty="0" err="1" smtClean="0"/>
              <a:t>Petr</a:t>
            </a:r>
            <a:r>
              <a:rPr lang="en-US" dirty="0" smtClean="0"/>
              <a:t> </a:t>
            </a:r>
            <a:r>
              <a:rPr lang="en-US" dirty="0" err="1" smtClean="0"/>
              <a:t>Janouch</a:t>
            </a:r>
            <a:endParaRPr lang="en-US" dirty="0" smtClean="0"/>
          </a:p>
          <a:p>
            <a:pPr marL="1188720" lvl="5" indent="0">
              <a:lnSpc>
                <a:spcPct val="100000"/>
              </a:lnSpc>
              <a:buFont typeface="Arial" panose="020B0604020202020204" pitchFamily="34" charset="0"/>
              <a:buNone/>
            </a:pPr>
            <a:r>
              <a:rPr lang="en-US" sz="2400" dirty="0">
                <a:hlinkClick r:id="rId7"/>
              </a:rPr>
              <a:t>p</a:t>
            </a:r>
            <a:r>
              <a:rPr lang="en-US" sz="2400" dirty="0" smtClean="0">
                <a:hlinkClick r:id="rId7"/>
              </a:rPr>
              <a:t>etr.janouch@oracle.com</a:t>
            </a:r>
            <a:endParaRPr lang="en-US" sz="2400" dirty="0" smtClean="0"/>
          </a:p>
          <a:p>
            <a:pPr marL="1188720" lvl="5" indent="0">
              <a:lnSpc>
                <a:spcPct val="100000"/>
              </a:lnSpc>
              <a:buFont typeface="Arial" panose="020B0604020202020204" pitchFamily="34" charset="0"/>
              <a:buNone/>
            </a:pPr>
            <a:r>
              <a:rPr lang="en-US" sz="2400" dirty="0" smtClean="0"/>
              <a:t>https://</a:t>
            </a:r>
            <a:r>
              <a:rPr lang="en-US" sz="2400" dirty="0" err="1" smtClean="0"/>
              <a:t>github.com</a:t>
            </a:r>
            <a:r>
              <a:rPr lang="en-US" sz="2400" dirty="0" smtClean="0"/>
              <a:t>/</a:t>
            </a:r>
            <a:r>
              <a:rPr lang="en-US" sz="2400" dirty="0" err="1" smtClean="0"/>
              <a:t>PetrJanouch</a:t>
            </a:r>
            <a:endParaRPr lang="en-US" sz="2400" dirty="0" smtClean="0"/>
          </a:p>
          <a:p>
            <a:pPr lvl="1"/>
            <a:endParaRPr lang="en-US" dirty="0" smtClean="0"/>
          </a:p>
          <a:p>
            <a:pPr lvl="1"/>
            <a:endParaRPr lang="en-US" dirty="0" smtClean="0"/>
          </a:p>
          <a:p>
            <a:pPr marL="274320" lvl="1" indent="0">
              <a:buFont typeface="Arial" panose="020B0604020202020204" pitchFamily="34" charset="0"/>
              <a:buNone/>
            </a:pPr>
            <a:endParaRPr lang="en-US" dirty="0"/>
          </a:p>
        </p:txBody>
      </p:sp>
      <p:pic>
        <p:nvPicPr>
          <p:cNvPr id="12" name="Picture 11" descr="ic-Email-gray.gif"/>
          <p:cNvPicPr>
            <a:picLocks noChangeAspect="1"/>
          </p:cNvPicPr>
          <p:nvPr/>
        </p:nvPicPr>
        <p:blipFill rotWithShape="1">
          <a:blip r:embed="rId4">
            <a:extLst>
              <a:ext uri="{28A0092B-C50C-407E-A947-70E740481C1C}">
                <a14:useLocalDpi xmlns:a14="http://schemas.microsoft.com/office/drawing/2010/main" val="0"/>
              </a:ext>
            </a:extLst>
          </a:blip>
          <a:srcRect l="17122" t="24668" r="14390" b="27393"/>
          <a:stretch/>
        </p:blipFill>
        <p:spPr>
          <a:xfrm>
            <a:off x="6854054" y="2462624"/>
            <a:ext cx="568307" cy="397788"/>
          </a:xfrm>
          <a:prstGeom prst="rect">
            <a:avLst/>
          </a:prstGeom>
        </p:spPr>
      </p:pic>
      <p:pic>
        <p:nvPicPr>
          <p:cNvPr id="14" name="Picture 13" descr="GitHub-Mark.png"/>
          <p:cNvPicPr>
            <a:picLocks noChangeAspect="1"/>
          </p:cNvPicPr>
          <p:nvPr/>
        </p:nvPicPr>
        <p:blipFill rotWithShape="1">
          <a:blip r:embed="rId6">
            <a:extLst>
              <a:ext uri="{28A0092B-C50C-407E-A947-70E740481C1C}">
                <a14:useLocalDpi xmlns:a14="http://schemas.microsoft.com/office/drawing/2010/main" val="0"/>
              </a:ext>
            </a:extLst>
          </a:blip>
          <a:srcRect l="9787" t="11111" r="12430" b="8334"/>
          <a:stretch/>
        </p:blipFill>
        <p:spPr>
          <a:xfrm>
            <a:off x="6930557" y="2936910"/>
            <a:ext cx="428416" cy="443685"/>
          </a:xfrm>
          <a:prstGeom prst="rect">
            <a:avLst/>
          </a:prstGeom>
        </p:spPr>
      </p:pic>
      <p:sp>
        <p:nvSpPr>
          <p:cNvPr id="15" name="Content Placeholder 2"/>
          <p:cNvSpPr txBox="1">
            <a:spLocks/>
          </p:cNvSpPr>
          <p:nvPr/>
        </p:nvSpPr>
        <p:spPr>
          <a:xfrm>
            <a:off x="652950" y="4406254"/>
            <a:ext cx="10669480" cy="1850645"/>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dirty="0"/>
              <a:t>JAX-RS 2.0 (JSR 339): </a:t>
            </a:r>
            <a:r>
              <a:rPr lang="en-US" dirty="0">
                <a:hlinkClick r:id="rId8"/>
              </a:rPr>
              <a:t>https://jcp.org/en/jsr/detail?id=</a:t>
            </a:r>
            <a:r>
              <a:rPr lang="en-US" dirty="0" smtClean="0">
                <a:hlinkClick r:id="rId8"/>
              </a:rPr>
              <a:t>339</a:t>
            </a:r>
            <a:endParaRPr lang="en-US" dirty="0" smtClean="0"/>
          </a:p>
          <a:p>
            <a:r>
              <a:rPr lang="en-US" dirty="0"/>
              <a:t>JAX-RS 2.1 (JSR 370): </a:t>
            </a:r>
            <a:r>
              <a:rPr lang="en-US" dirty="0">
                <a:hlinkClick r:id="rId9"/>
              </a:rPr>
              <a:t>https:/</a:t>
            </a:r>
            <a:r>
              <a:rPr lang="en-US" dirty="0" smtClean="0">
                <a:hlinkClick r:id="rId9"/>
              </a:rPr>
              <a:t>/jcp.org</a:t>
            </a:r>
            <a:r>
              <a:rPr lang="en-US" dirty="0">
                <a:hlinkClick r:id="rId9"/>
              </a:rPr>
              <a:t>/en/jsr/detail?id=</a:t>
            </a:r>
            <a:r>
              <a:rPr lang="en-US" dirty="0" smtClean="0">
                <a:hlinkClick r:id="rId9"/>
              </a:rPr>
              <a:t>370</a:t>
            </a:r>
            <a:endParaRPr lang="en-US" dirty="0" smtClean="0"/>
          </a:p>
          <a:p>
            <a:r>
              <a:rPr lang="en-US" dirty="0" smtClean="0"/>
              <a:t>Java API for </a:t>
            </a:r>
            <a:r>
              <a:rPr lang="en-US" dirty="0" err="1" smtClean="0"/>
              <a:t>WebSocket</a:t>
            </a:r>
            <a:r>
              <a:rPr lang="en-US" dirty="0"/>
              <a:t> (JSR 356): </a:t>
            </a:r>
            <a:r>
              <a:rPr lang="en-US" dirty="0">
                <a:hlinkClick r:id="rId10"/>
              </a:rPr>
              <a:t>https://jcp.org/en/jsr/detail?id=</a:t>
            </a:r>
            <a:r>
              <a:rPr lang="en-US" dirty="0" smtClean="0">
                <a:hlinkClick r:id="rId10"/>
              </a:rPr>
              <a:t>356</a:t>
            </a:r>
            <a:endParaRPr lang="en-US" dirty="0" smtClean="0"/>
          </a:p>
          <a:p>
            <a:endParaRPr lang="en-US" dirty="0" smtClean="0"/>
          </a:p>
          <a:p>
            <a:pPr lvl="1"/>
            <a:endParaRPr lang="en-US" dirty="0" smtClean="0"/>
          </a:p>
          <a:p>
            <a:pPr marL="274320" lvl="1" indent="0">
              <a:buFont typeface="Arial" panose="020B0604020202020204" pitchFamily="34" charset="0"/>
              <a:buNone/>
            </a:pPr>
            <a:endParaRPr lang="en-US" dirty="0"/>
          </a:p>
        </p:txBody>
      </p:sp>
    </p:spTree>
    <p:extLst>
      <p:ext uri="{BB962C8B-B14F-4D97-AF65-F5344CB8AC3E}">
        <p14:creationId xmlns:p14="http://schemas.microsoft.com/office/powerpoint/2010/main" val="9132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2"/>
          <p:cNvGrpSpPr/>
          <p:nvPr/>
        </p:nvGrpSpPr>
        <p:grpSpPr>
          <a:xfrm flipH="1">
            <a:off x="6187236" y="2501387"/>
            <a:ext cx="3006910" cy="2958320"/>
            <a:chOff x="808298" y="1844040"/>
            <a:chExt cx="2695314" cy="2651760"/>
          </a:xfrm>
        </p:grpSpPr>
        <p:sp>
          <p:nvSpPr>
            <p:cNvPr id="54" name="Oval 53"/>
            <p:cNvSpPr/>
            <p:nvPr/>
          </p:nvSpPr>
          <p:spPr>
            <a:xfrm>
              <a:off x="851852" y="1844040"/>
              <a:ext cx="2651760" cy="2651760"/>
            </a:xfrm>
            <a:prstGeom prst="ellipse">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3" name="Group 68"/>
            <p:cNvGrpSpPr/>
            <p:nvPr/>
          </p:nvGrpSpPr>
          <p:grpSpPr>
            <a:xfrm>
              <a:off x="808298" y="1943100"/>
              <a:ext cx="2151802" cy="2255520"/>
              <a:chOff x="808298" y="1943100"/>
              <a:chExt cx="2151802" cy="2255520"/>
            </a:xfrm>
          </p:grpSpPr>
          <p:sp>
            <p:nvSpPr>
              <p:cNvPr id="56" name="Oval 55"/>
              <p:cNvSpPr/>
              <p:nvPr/>
            </p:nvSpPr>
            <p:spPr>
              <a:xfrm>
                <a:off x="2274300" y="2499360"/>
                <a:ext cx="685800" cy="685800"/>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7" name="Oval 56"/>
              <p:cNvSpPr/>
              <p:nvPr/>
            </p:nvSpPr>
            <p:spPr>
              <a:xfrm>
                <a:off x="1600778" y="3048000"/>
                <a:ext cx="685800" cy="685800"/>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8" name="Oval 57"/>
              <p:cNvSpPr/>
              <p:nvPr/>
            </p:nvSpPr>
            <p:spPr>
              <a:xfrm>
                <a:off x="2221722" y="3512820"/>
                <a:ext cx="685800" cy="685800"/>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9" name="Rectangle 58"/>
              <p:cNvSpPr/>
              <p:nvPr/>
            </p:nvSpPr>
            <p:spPr>
              <a:xfrm>
                <a:off x="1097858" y="2234184"/>
                <a:ext cx="579120" cy="118872"/>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0" name="Oval 59"/>
              <p:cNvSpPr/>
              <p:nvPr/>
            </p:nvSpPr>
            <p:spPr>
              <a:xfrm>
                <a:off x="1636712" y="1943100"/>
                <a:ext cx="685800" cy="685800"/>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1" name="Rectangle 60"/>
              <p:cNvSpPr/>
              <p:nvPr/>
            </p:nvSpPr>
            <p:spPr>
              <a:xfrm>
                <a:off x="884499" y="2782824"/>
                <a:ext cx="1463040" cy="118872"/>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2" name="Rectangle 61"/>
              <p:cNvSpPr/>
              <p:nvPr/>
            </p:nvSpPr>
            <p:spPr>
              <a:xfrm>
                <a:off x="808298" y="3331464"/>
                <a:ext cx="1005840" cy="118872"/>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3" name="Rectangle 62"/>
              <p:cNvSpPr/>
              <p:nvPr/>
            </p:nvSpPr>
            <p:spPr>
              <a:xfrm>
                <a:off x="991178" y="3834384"/>
                <a:ext cx="1280160" cy="118872"/>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grpSp>
      <p:grpSp>
        <p:nvGrpSpPr>
          <p:cNvPr id="4" name="Group 63"/>
          <p:cNvGrpSpPr/>
          <p:nvPr/>
        </p:nvGrpSpPr>
        <p:grpSpPr>
          <a:xfrm>
            <a:off x="2991700" y="2501387"/>
            <a:ext cx="3006910" cy="2958320"/>
            <a:chOff x="808298" y="1844040"/>
            <a:chExt cx="2695314" cy="2651760"/>
          </a:xfrm>
        </p:grpSpPr>
        <p:sp>
          <p:nvSpPr>
            <p:cNvPr id="65" name="Oval 64"/>
            <p:cNvSpPr/>
            <p:nvPr/>
          </p:nvSpPr>
          <p:spPr>
            <a:xfrm>
              <a:off x="851852" y="1844040"/>
              <a:ext cx="2651760" cy="2651760"/>
            </a:xfrm>
            <a:prstGeom prst="ellips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5" name="Group 83"/>
            <p:cNvGrpSpPr/>
            <p:nvPr/>
          </p:nvGrpSpPr>
          <p:grpSpPr>
            <a:xfrm>
              <a:off x="808298" y="1943100"/>
              <a:ext cx="2151802" cy="2255520"/>
              <a:chOff x="808298" y="1943100"/>
              <a:chExt cx="2151802" cy="2255520"/>
            </a:xfrm>
          </p:grpSpPr>
          <p:sp>
            <p:nvSpPr>
              <p:cNvPr id="67" name="Oval 66"/>
              <p:cNvSpPr/>
              <p:nvPr/>
            </p:nvSpPr>
            <p:spPr>
              <a:xfrm>
                <a:off x="2274300" y="2499360"/>
                <a:ext cx="685800" cy="685800"/>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8" name="Oval 67"/>
              <p:cNvSpPr/>
              <p:nvPr/>
            </p:nvSpPr>
            <p:spPr>
              <a:xfrm>
                <a:off x="1600778" y="3048000"/>
                <a:ext cx="685800" cy="685800"/>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9" name="Oval 68"/>
              <p:cNvSpPr/>
              <p:nvPr/>
            </p:nvSpPr>
            <p:spPr>
              <a:xfrm>
                <a:off x="2221722" y="3512820"/>
                <a:ext cx="685800" cy="685800"/>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0" name="Rectangle 69"/>
              <p:cNvSpPr/>
              <p:nvPr/>
            </p:nvSpPr>
            <p:spPr>
              <a:xfrm>
                <a:off x="1097858" y="2234184"/>
                <a:ext cx="579120" cy="118872"/>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1" name="Oval 70"/>
              <p:cNvSpPr/>
              <p:nvPr/>
            </p:nvSpPr>
            <p:spPr>
              <a:xfrm>
                <a:off x="1636712" y="1943100"/>
                <a:ext cx="685800" cy="685800"/>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2" name="Rectangle 71"/>
              <p:cNvSpPr/>
              <p:nvPr/>
            </p:nvSpPr>
            <p:spPr>
              <a:xfrm>
                <a:off x="884499" y="2782824"/>
                <a:ext cx="1463040" cy="118872"/>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3" name="Rectangle 72"/>
              <p:cNvSpPr/>
              <p:nvPr/>
            </p:nvSpPr>
            <p:spPr>
              <a:xfrm>
                <a:off x="808298" y="3331464"/>
                <a:ext cx="1005840" cy="118872"/>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4" name="Rectangle 73"/>
              <p:cNvSpPr/>
              <p:nvPr/>
            </p:nvSpPr>
            <p:spPr>
              <a:xfrm>
                <a:off x="991178" y="3834384"/>
                <a:ext cx="1280160" cy="118872"/>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grpSp>
      <p:pic>
        <p:nvPicPr>
          <p:cNvPr id="75" name="Picture 74" descr="O_University_clr.bmp"/>
          <p:cNvPicPr>
            <a:picLocks noChangeAspect="1"/>
          </p:cNvPicPr>
          <p:nvPr/>
        </p:nvPicPr>
        <p:blipFill>
          <a:blip r:embed="rId3" cstate="print"/>
          <a:stretch>
            <a:fillRect/>
          </a:stretch>
        </p:blipFill>
        <p:spPr>
          <a:xfrm>
            <a:off x="4529880" y="914400"/>
            <a:ext cx="3162806" cy="1530195"/>
          </a:xfrm>
          <a:prstGeom prst="rect">
            <a:avLst/>
          </a:prstGeom>
        </p:spPr>
      </p:pic>
      <p:sp>
        <p:nvSpPr>
          <p:cNvPr id="77" name="Slide Number Placeholder 6"/>
          <p:cNvSpPr>
            <a:spLocks noGrp="1"/>
          </p:cNvSpPr>
          <p:nvPr>
            <p:ph type="sldNum" sz="quarter" idx="12"/>
          </p:nvPr>
        </p:nvSpPr>
        <p:spPr>
          <a:xfrm>
            <a:off x="11276013" y="6556375"/>
            <a:ext cx="381000" cy="182563"/>
          </a:xfrm>
          <a:prstGeom prst="rect">
            <a:avLst/>
          </a:prstGeom>
        </p:spPr>
        <p:txBody>
          <a:bodyPr/>
          <a:lstStyle/>
          <a:p>
            <a:fld id="{C51EAA63-D034-42AE-91FA-B13B9518C7BE}" type="slidenum">
              <a:rPr lang="en-US" smtClean="0"/>
              <a:pPr/>
              <a:t>22</a:t>
            </a:fld>
            <a:endParaRPr lang="en-US" dirty="0"/>
          </a:p>
        </p:txBody>
      </p:sp>
      <p:sp>
        <p:nvSpPr>
          <p:cNvPr id="78" name="Content Placeholder 13"/>
          <p:cNvSpPr txBox="1">
            <a:spLocks/>
          </p:cNvSpPr>
          <p:nvPr/>
        </p:nvSpPr>
        <p:spPr>
          <a:xfrm>
            <a:off x="98854" y="2450488"/>
            <a:ext cx="2860410" cy="2832412"/>
          </a:xfrm>
          <a:prstGeom prst="rect">
            <a:avLst/>
          </a:prstGeom>
          <a:noFill/>
          <a:ln w="9525">
            <a:noFill/>
            <a:miter lim="800000"/>
            <a:headEnd/>
            <a:tailEnd/>
          </a:ln>
        </p:spPr>
        <p:txBody>
          <a:bodyPr vert="horz" wrap="square" lIns="0" tIns="0" rIns="0" bIns="0" numCol="1" rtlCol="0" anchor="ctr" anchorCtr="0" compatLnSpc="1">
            <a:prstTxWarp prst="textNoShape">
              <a:avLst/>
            </a:prstTxWarp>
            <a:noAutofit/>
          </a:bodyPr>
          <a:lstStyle/>
          <a:p>
            <a:pPr marL="0" marR="0" lvl="0" indent="0" algn="r" defTabSz="914400" rtl="0" eaLnBrk="1" fontAlgn="auto" latinLnBrk="0" hangingPunct="1">
              <a:lnSpc>
                <a:spcPct val="150000"/>
              </a:lnSpc>
              <a:spcBef>
                <a:spcPts val="1200"/>
              </a:spcBef>
              <a:spcAft>
                <a:spcPts val="0"/>
              </a:spcAft>
              <a:buClr>
                <a:schemeClr val="tx1">
                  <a:lumMod val="60000"/>
                  <a:lumOff val="40000"/>
                </a:schemeClr>
              </a:buClr>
              <a:buSzTx/>
              <a:buFont typeface="Arial" panose="020B0604020202020204"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Classroom Training</a:t>
            </a:r>
          </a:p>
          <a:p>
            <a:pPr marL="0" marR="0" lvl="0" indent="0" algn="r" defTabSz="914400" rtl="0" eaLnBrk="1" fontAlgn="auto" latinLnBrk="0" hangingPunct="1">
              <a:lnSpc>
                <a:spcPct val="150000"/>
              </a:lnSpc>
              <a:spcBef>
                <a:spcPts val="1200"/>
              </a:spcBef>
              <a:spcAft>
                <a:spcPts val="0"/>
              </a:spcAft>
              <a:buClr>
                <a:schemeClr val="tx1">
                  <a:lumMod val="60000"/>
                  <a:lumOff val="40000"/>
                </a:schemeClr>
              </a:buClr>
              <a:buSzTx/>
              <a:buFont typeface="Arial" panose="020B0604020202020204"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Learning Subscription</a:t>
            </a:r>
          </a:p>
          <a:p>
            <a:pPr marL="0" marR="0" lvl="0" indent="0" algn="r" defTabSz="914400" rtl="0" eaLnBrk="1" fontAlgn="auto" latinLnBrk="0" hangingPunct="1">
              <a:lnSpc>
                <a:spcPct val="150000"/>
              </a:lnSpc>
              <a:spcBef>
                <a:spcPts val="1200"/>
              </a:spcBef>
              <a:spcAft>
                <a:spcPts val="0"/>
              </a:spcAft>
              <a:buClr>
                <a:schemeClr val="tx1">
                  <a:lumMod val="60000"/>
                  <a:lumOff val="40000"/>
                </a:schemeClr>
              </a:buClr>
              <a:buSzTx/>
              <a:buFont typeface="Arial" panose="020B0604020202020204"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Live Virtual Class</a:t>
            </a:r>
          </a:p>
          <a:p>
            <a:pPr marL="0" marR="0" lvl="0" indent="0" algn="r" defTabSz="914400" rtl="0" eaLnBrk="1" fontAlgn="auto" latinLnBrk="0" hangingPunct="1">
              <a:lnSpc>
                <a:spcPct val="150000"/>
              </a:lnSpc>
              <a:spcBef>
                <a:spcPts val="1200"/>
              </a:spcBef>
              <a:spcAft>
                <a:spcPts val="0"/>
              </a:spcAft>
              <a:buClr>
                <a:schemeClr val="tx1">
                  <a:lumMod val="60000"/>
                  <a:lumOff val="40000"/>
                </a:schemeClr>
              </a:buClr>
              <a:buSzTx/>
              <a:buFont typeface="Arial" panose="020B0604020202020204"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Training On Demand</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9" name="Title 7"/>
          <p:cNvSpPr txBox="1">
            <a:spLocks/>
          </p:cNvSpPr>
          <p:nvPr/>
        </p:nvSpPr>
        <p:spPr>
          <a:xfrm>
            <a:off x="684212" y="533400"/>
            <a:ext cx="10821988" cy="533400"/>
          </a:xfrm>
          <a:prstGeom prst="rect">
            <a:avLst/>
          </a:prstGeom>
        </p:spPr>
        <p:txBody>
          <a:bodyPr vert="horz" lIns="0" tIns="0" rIns="0" bIns="0" rtlCol="0" anchor="b">
            <a:no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mj-lt"/>
                <a:ea typeface="+mj-ea"/>
                <a:cs typeface="+mj-cs"/>
              </a:rPr>
              <a:t>Keep Learning with Oracle University</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80" name="Content Placeholder 19" descr="ic-Traininig-red.png"/>
          <p:cNvPicPr>
            <a:picLocks noChangeAspect="1"/>
          </p:cNvPicPr>
          <p:nvPr/>
        </p:nvPicPr>
        <p:blipFill>
          <a:blip r:embed="rId4" cstate="print"/>
          <a:stretch>
            <a:fillRect/>
          </a:stretch>
        </p:blipFill>
        <p:spPr>
          <a:xfrm>
            <a:off x="3886070" y="2605814"/>
            <a:ext cx="797552" cy="797552"/>
          </a:xfrm>
          <a:prstGeom prst="rect">
            <a:avLst/>
          </a:prstGeom>
        </p:spPr>
      </p:pic>
      <p:pic>
        <p:nvPicPr>
          <p:cNvPr id="81" name="Content Placeholder 21" descr="LVC.png"/>
          <p:cNvPicPr>
            <a:picLocks noChangeAspect="1"/>
          </p:cNvPicPr>
          <p:nvPr/>
        </p:nvPicPr>
        <p:blipFill>
          <a:blip r:embed="rId5" cstate="print"/>
          <a:stretch>
            <a:fillRect/>
          </a:stretch>
        </p:blipFill>
        <p:spPr>
          <a:xfrm>
            <a:off x="3866208" y="3825439"/>
            <a:ext cx="792141" cy="792141"/>
          </a:xfrm>
          <a:prstGeom prst="rect">
            <a:avLst/>
          </a:prstGeom>
        </p:spPr>
      </p:pic>
      <p:grpSp>
        <p:nvGrpSpPr>
          <p:cNvPr id="6" name="Group 19"/>
          <p:cNvGrpSpPr/>
          <p:nvPr/>
        </p:nvGrpSpPr>
        <p:grpSpPr>
          <a:xfrm>
            <a:off x="4559955" y="4363109"/>
            <a:ext cx="792140" cy="792140"/>
            <a:chOff x="6018216" y="1371599"/>
            <a:chExt cx="2362201" cy="2362202"/>
          </a:xfrm>
        </p:grpSpPr>
        <p:pic>
          <p:nvPicPr>
            <p:cNvPr id="83" name="Picture 82" descr="ic-IT_Administration-red.png"/>
            <p:cNvPicPr>
              <a:picLocks noChangeAspect="1"/>
            </p:cNvPicPr>
            <p:nvPr/>
          </p:nvPicPr>
          <p:blipFill>
            <a:blip r:embed="rId6" cstate="print"/>
            <a:stretch>
              <a:fillRect/>
            </a:stretch>
          </p:blipFill>
          <p:spPr>
            <a:xfrm>
              <a:off x="6018216" y="1371599"/>
              <a:ext cx="2362201" cy="2362202"/>
            </a:xfrm>
            <a:prstGeom prst="rect">
              <a:avLst/>
            </a:prstGeom>
          </p:spPr>
        </p:pic>
        <p:sp>
          <p:nvSpPr>
            <p:cNvPr id="84" name="Rectangle 83"/>
            <p:cNvSpPr/>
            <p:nvPr/>
          </p:nvSpPr>
          <p:spPr>
            <a:xfrm>
              <a:off x="6856415" y="2133600"/>
              <a:ext cx="762001" cy="609601"/>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85" name="Isosceles Triangle 84"/>
            <p:cNvSpPr>
              <a:spLocks noChangeAspect="1"/>
            </p:cNvSpPr>
            <p:nvPr/>
          </p:nvSpPr>
          <p:spPr>
            <a:xfrm rot="5400000">
              <a:off x="7117950" y="2311990"/>
              <a:ext cx="308609" cy="257176"/>
            </a:xfrm>
            <a:prstGeom prst="triangle">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86" name="Oval 85"/>
            <p:cNvSpPr>
              <a:spLocks noChangeAspect="1"/>
            </p:cNvSpPr>
            <p:nvPr/>
          </p:nvSpPr>
          <p:spPr>
            <a:xfrm>
              <a:off x="6912203" y="2166259"/>
              <a:ext cx="548639" cy="548639"/>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grpSp>
        <p:nvGrpSpPr>
          <p:cNvPr id="7" name="Group 30"/>
          <p:cNvGrpSpPr/>
          <p:nvPr/>
        </p:nvGrpSpPr>
        <p:grpSpPr>
          <a:xfrm>
            <a:off x="4605986" y="3331717"/>
            <a:ext cx="834574" cy="834574"/>
            <a:chOff x="6323010" y="4103914"/>
            <a:chExt cx="1948540" cy="1948540"/>
          </a:xfrm>
        </p:grpSpPr>
        <p:pic>
          <p:nvPicPr>
            <p:cNvPr id="88" name="Picture 87" descr="Tablet.png"/>
            <p:cNvPicPr>
              <a:picLocks noChangeAspect="1"/>
            </p:cNvPicPr>
            <p:nvPr/>
          </p:nvPicPr>
          <p:blipFill>
            <a:blip r:embed="rId7" cstate="print"/>
            <a:stretch>
              <a:fillRect/>
            </a:stretch>
          </p:blipFill>
          <p:spPr>
            <a:xfrm>
              <a:off x="6323010" y="4103914"/>
              <a:ext cx="1948540" cy="1948540"/>
            </a:xfrm>
            <a:prstGeom prst="rect">
              <a:avLst/>
            </a:prstGeom>
          </p:spPr>
        </p:pic>
        <p:pic>
          <p:nvPicPr>
            <p:cNvPr id="89" name="Picture 88" descr="learning_streams.png"/>
            <p:cNvPicPr>
              <a:picLocks noChangeAspect="1"/>
            </p:cNvPicPr>
            <p:nvPr/>
          </p:nvPicPr>
          <p:blipFill>
            <a:blip r:embed="rId8" cstate="print"/>
            <a:stretch>
              <a:fillRect/>
            </a:stretch>
          </p:blipFill>
          <p:spPr>
            <a:xfrm>
              <a:off x="6942756" y="4560369"/>
              <a:ext cx="679680" cy="461212"/>
            </a:xfrm>
            <a:prstGeom prst="rect">
              <a:avLst/>
            </a:prstGeom>
          </p:spPr>
        </p:pic>
      </p:grpSp>
      <p:sp>
        <p:nvSpPr>
          <p:cNvPr id="90" name="Content Placeholder 13"/>
          <p:cNvSpPr txBox="1">
            <a:spLocks/>
          </p:cNvSpPr>
          <p:nvPr/>
        </p:nvSpPr>
        <p:spPr>
          <a:xfrm>
            <a:off x="3766937" y="5943600"/>
            <a:ext cx="4648200" cy="457199"/>
          </a:xfrm>
          <a:prstGeom prst="rect">
            <a:avLst/>
          </a:prstGeom>
        </p:spPr>
        <p:txBody>
          <a:bodyPr vert="horz" lIns="0" tIns="0" rIns="0" bIns="0" rtlCol="0">
            <a:noAutofit/>
          </a:bodyPr>
          <a:lstStyle/>
          <a:p>
            <a:pPr marL="403225" lvl="0" indent="-403225" algn="ctr">
              <a:lnSpc>
                <a:spcPct val="90000"/>
              </a:lnSpc>
              <a:spcBef>
                <a:spcPts val="1200"/>
              </a:spcBef>
              <a:buClr>
                <a:schemeClr val="tx1">
                  <a:lumMod val="60000"/>
                  <a:lumOff val="40000"/>
                </a:schemeClr>
              </a:buClr>
            </a:pPr>
            <a:r>
              <a:rPr lang="en-US" sz="3600" b="1" dirty="0" smtClean="0">
                <a:solidFill>
                  <a:schemeClr val="tx2"/>
                </a:solidFill>
                <a:latin typeface="+mn-lt"/>
              </a:rPr>
              <a:t>education.oracle.com</a:t>
            </a:r>
          </a:p>
        </p:txBody>
      </p:sp>
      <p:sp>
        <p:nvSpPr>
          <p:cNvPr id="91" name="Content Placeholder 13"/>
          <p:cNvSpPr txBox="1">
            <a:spLocks/>
          </p:cNvSpPr>
          <p:nvPr/>
        </p:nvSpPr>
        <p:spPr bwMode="auto">
          <a:xfrm>
            <a:off x="9194146" y="2321026"/>
            <a:ext cx="2996267" cy="309133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lnSpc>
                <a:spcPct val="150000"/>
              </a:lnSpc>
              <a:spcBef>
                <a:spcPts val="1200"/>
              </a:spcBef>
              <a:buClr>
                <a:srgbClr val="9F9F9F"/>
              </a:buClr>
            </a:pPr>
            <a:r>
              <a:rPr lang="en-US" sz="2400" dirty="0" smtClean="0">
                <a:latin typeface="+mn-lt"/>
                <a:cs typeface="+mn-cs"/>
              </a:rPr>
              <a:t>Cloud</a:t>
            </a:r>
          </a:p>
          <a:p>
            <a:pPr lvl="0">
              <a:lnSpc>
                <a:spcPct val="150000"/>
              </a:lnSpc>
              <a:spcBef>
                <a:spcPts val="1200"/>
              </a:spcBef>
              <a:buClr>
                <a:srgbClr val="9F9F9F"/>
              </a:buClr>
            </a:pPr>
            <a:r>
              <a:rPr lang="en-US" sz="2400" dirty="0" smtClean="0">
                <a:latin typeface="+mn-lt"/>
                <a:cs typeface="+mn-cs"/>
              </a:rPr>
              <a:t>Technology</a:t>
            </a:r>
          </a:p>
          <a:p>
            <a:pPr lvl="0">
              <a:lnSpc>
                <a:spcPct val="150000"/>
              </a:lnSpc>
              <a:spcBef>
                <a:spcPts val="1200"/>
              </a:spcBef>
              <a:buClr>
                <a:srgbClr val="9F9F9F"/>
              </a:buClr>
            </a:pPr>
            <a:r>
              <a:rPr lang="en-US" sz="2400" dirty="0" smtClean="0">
                <a:latin typeface="+mn-lt"/>
                <a:cs typeface="+mn-cs"/>
              </a:rPr>
              <a:t>Applications</a:t>
            </a:r>
          </a:p>
          <a:p>
            <a:pPr lvl="0">
              <a:lnSpc>
                <a:spcPct val="150000"/>
              </a:lnSpc>
              <a:spcBef>
                <a:spcPts val="1200"/>
              </a:spcBef>
              <a:buClr>
                <a:srgbClr val="9F9F9F"/>
              </a:buClr>
            </a:pPr>
            <a:r>
              <a:rPr lang="en-US" sz="2400" dirty="0" smtClean="0">
                <a:latin typeface="+mn-lt"/>
                <a:cs typeface="+mn-cs"/>
              </a:rPr>
              <a:t>Industries</a:t>
            </a:r>
          </a:p>
        </p:txBody>
      </p:sp>
      <p:pic>
        <p:nvPicPr>
          <p:cNvPr id="92" name="Picture 2"/>
          <p:cNvPicPr>
            <a:picLocks noChangeAspect="1" noChangeArrowheads="1"/>
          </p:cNvPicPr>
          <p:nvPr/>
        </p:nvPicPr>
        <p:blipFill rotWithShape="1">
          <a:blip r:embed="rId9" cstate="print">
            <a:duotone>
              <a:schemeClr val="accent2">
                <a:shade val="45000"/>
                <a:satMod val="135000"/>
              </a:schemeClr>
              <a:prstClr val="white"/>
            </a:duotone>
          </a:blip>
          <a:srcRect l="3859" t="6941" r="7926" b="12805"/>
          <a:stretch/>
        </p:blipFill>
        <p:spPr bwMode="auto">
          <a:xfrm>
            <a:off x="7581702" y="2790172"/>
            <a:ext cx="611436" cy="360123"/>
          </a:xfrm>
          <a:prstGeom prst="rect">
            <a:avLst/>
          </a:prstGeom>
          <a:solidFill>
            <a:schemeClr val="accent2"/>
          </a:solidFill>
          <a:ln w="9525">
            <a:noFill/>
            <a:miter lim="800000"/>
            <a:headEnd/>
            <a:tailEnd/>
          </a:ln>
        </p:spPr>
      </p:pic>
      <p:pic>
        <p:nvPicPr>
          <p:cNvPr id="93" name="Picture 3"/>
          <p:cNvPicPr>
            <a:picLocks noChangeAspect="1" noChangeArrowheads="1"/>
          </p:cNvPicPr>
          <p:nvPr/>
        </p:nvPicPr>
        <p:blipFill>
          <a:blip r:embed="rId10" cstate="print">
            <a:duotone>
              <a:schemeClr val="accent2">
                <a:shade val="45000"/>
                <a:satMod val="135000"/>
              </a:schemeClr>
              <a:prstClr val="white"/>
            </a:duotone>
          </a:blip>
          <a:srcRect/>
          <a:stretch>
            <a:fillRect/>
          </a:stretch>
        </p:blipFill>
        <p:spPr bwMode="auto">
          <a:xfrm>
            <a:off x="6924621" y="3377826"/>
            <a:ext cx="495087" cy="466706"/>
          </a:xfrm>
          <a:prstGeom prst="rect">
            <a:avLst/>
          </a:prstGeom>
          <a:solidFill>
            <a:schemeClr val="accent2"/>
          </a:solidFill>
          <a:ln w="9525">
            <a:noFill/>
            <a:miter lim="800000"/>
            <a:headEnd/>
            <a:tailEnd/>
          </a:ln>
        </p:spPr>
      </p:pic>
      <p:pic>
        <p:nvPicPr>
          <p:cNvPr id="94" name="Picture 4"/>
          <p:cNvPicPr>
            <a:picLocks noChangeAspect="1" noChangeArrowheads="1"/>
          </p:cNvPicPr>
          <p:nvPr/>
        </p:nvPicPr>
        <p:blipFill>
          <a:blip r:embed="rId11" cstate="print">
            <a:duotone>
              <a:schemeClr val="accent2">
                <a:shade val="45000"/>
                <a:satMod val="135000"/>
              </a:schemeClr>
              <a:prstClr val="white"/>
            </a:duotone>
          </a:blip>
          <a:srcRect/>
          <a:stretch>
            <a:fillRect/>
          </a:stretch>
        </p:blipFill>
        <p:spPr bwMode="auto">
          <a:xfrm>
            <a:off x="7668502" y="3959257"/>
            <a:ext cx="518012" cy="535632"/>
          </a:xfrm>
          <a:prstGeom prst="rect">
            <a:avLst/>
          </a:prstGeom>
          <a:solidFill>
            <a:schemeClr val="accent2"/>
          </a:solidFill>
          <a:ln w="9525">
            <a:noFill/>
            <a:miter lim="800000"/>
            <a:headEnd/>
            <a:tailEnd/>
          </a:ln>
        </p:spPr>
      </p:pic>
      <p:pic>
        <p:nvPicPr>
          <p:cNvPr id="95" name="Picture 5"/>
          <p:cNvPicPr>
            <a:picLocks noChangeAspect="1" noChangeArrowheads="1"/>
          </p:cNvPicPr>
          <p:nvPr/>
        </p:nvPicPr>
        <p:blipFill>
          <a:blip r:embed="rId12" cstate="print">
            <a:duotone>
              <a:schemeClr val="accent2">
                <a:shade val="45000"/>
                <a:satMod val="135000"/>
              </a:schemeClr>
              <a:prstClr val="white"/>
            </a:duotone>
          </a:blip>
          <a:srcRect/>
          <a:stretch>
            <a:fillRect/>
          </a:stretch>
        </p:blipFill>
        <p:spPr bwMode="auto">
          <a:xfrm>
            <a:off x="6963348" y="4501017"/>
            <a:ext cx="523007" cy="509153"/>
          </a:xfrm>
          <a:prstGeom prst="rect">
            <a:avLst/>
          </a:prstGeom>
          <a:solidFill>
            <a:schemeClr val="accent2"/>
          </a:solidFill>
          <a:ln w="9525">
            <a:noFill/>
            <a:miter lim="800000"/>
            <a:headEnd/>
            <a:tailEnd/>
          </a:ln>
        </p:spPr>
      </p:pic>
    </p:spTree>
    <p:extLst>
      <p:ext uri="{BB962C8B-B14F-4D97-AF65-F5344CB8AC3E}">
        <p14:creationId xmlns:p14="http://schemas.microsoft.com/office/powerpoint/2010/main" val="26623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51EAA63-D034-42AE-91FA-B13B9518C7BE}" type="slidenum">
              <a:rPr lang="en-US" smtClean="0"/>
              <a:pPr/>
              <a:t>3</a:t>
            </a:fld>
            <a:endParaRPr lang="en-US"/>
          </a:p>
        </p:txBody>
      </p:sp>
    </p:spTree>
    <p:extLst>
      <p:ext uri="{BB962C8B-B14F-4D97-AF65-F5344CB8AC3E}">
        <p14:creationId xmlns:p14="http://schemas.microsoft.com/office/powerpoint/2010/main" val="308531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can see and enjoy today</a:t>
            </a:r>
            <a:endParaRPr lang="en-US" dirty="0"/>
          </a:p>
        </p:txBody>
      </p:sp>
      <p:sp>
        <p:nvSpPr>
          <p:cNvPr id="3" name="Content Placeholder 2"/>
          <p:cNvSpPr>
            <a:spLocks noGrp="1"/>
          </p:cNvSpPr>
          <p:nvPr>
            <p:ph idx="1"/>
          </p:nvPr>
        </p:nvSpPr>
        <p:spPr/>
        <p:txBody>
          <a:bodyPr/>
          <a:lstStyle/>
          <a:p>
            <a:r>
              <a:rPr lang="en-US" dirty="0" smtClean="0"/>
              <a:t>What we are doing and why we </a:t>
            </a:r>
            <a:r>
              <a:rPr lang="en-US" dirty="0" smtClean="0">
                <a:solidFill>
                  <a:schemeClr val="accent6"/>
                </a:solidFill>
              </a:rPr>
              <a:t>like it </a:t>
            </a:r>
            <a:r>
              <a:rPr lang="en-US" dirty="0" smtClean="0"/>
              <a:t>so much!</a:t>
            </a:r>
          </a:p>
          <a:p>
            <a:r>
              <a:rPr lang="en-US" dirty="0" smtClean="0"/>
              <a:t>JAX-RS and </a:t>
            </a:r>
            <a:r>
              <a:rPr lang="en-US" dirty="0" err="1" smtClean="0"/>
              <a:t>WebSockets</a:t>
            </a:r>
            <a:r>
              <a:rPr lang="en-US" dirty="0" smtClean="0"/>
              <a:t> </a:t>
            </a:r>
            <a:r>
              <a:rPr lang="en-US" dirty="0" smtClean="0">
                <a:solidFill>
                  <a:srgbClr val="F05C25"/>
                </a:solidFill>
              </a:rPr>
              <a:t>101</a:t>
            </a:r>
          </a:p>
          <a:p>
            <a:r>
              <a:rPr lang="en-US" dirty="0" smtClean="0"/>
              <a:t>What is coming </a:t>
            </a:r>
            <a:r>
              <a:rPr lang="en-US" dirty="0" smtClean="0">
                <a:solidFill>
                  <a:srgbClr val="F05C25"/>
                </a:solidFill>
              </a:rPr>
              <a:t>next</a:t>
            </a:r>
          </a:p>
          <a:p>
            <a:endParaRPr lang="en-US" dirty="0"/>
          </a:p>
          <a:p>
            <a:r>
              <a:rPr lang="en-US" dirty="0" smtClean="0"/>
              <a:t>Play! </a:t>
            </a:r>
            <a:r>
              <a:rPr lang="en-US" dirty="0" smtClean="0">
                <a:solidFill>
                  <a:srgbClr val="F05C25"/>
                </a:solidFill>
              </a:rPr>
              <a:t>Play!</a:t>
            </a:r>
            <a:r>
              <a:rPr lang="en-US" dirty="0" smtClean="0"/>
              <a:t> Play! – Hopefully with your cooperation</a:t>
            </a:r>
          </a:p>
          <a:p>
            <a:endParaRPr lang="en-US" dirty="0" smtClean="0"/>
          </a:p>
          <a:p>
            <a:endParaRPr lang="en-US" dirty="0" smtClean="0"/>
          </a:p>
          <a:p>
            <a:pPr marL="0" indent="0" algn="ctr">
              <a:buNone/>
            </a:pPr>
            <a:r>
              <a:rPr lang="en-US" i="1" dirty="0" smtClean="0">
                <a:solidFill>
                  <a:schemeClr val="accent2"/>
                </a:solidFill>
              </a:rPr>
              <a:t>“What is the difference between me and 10 years old boy? - 25 years.!”</a:t>
            </a:r>
            <a:endParaRPr lang="en-US" i="1" dirty="0">
              <a:solidFill>
                <a:schemeClr val="accent2"/>
              </a:solidFill>
            </a:endParaRPr>
          </a:p>
          <a:p>
            <a:endParaRPr lang="en-US" dirty="0" smtClean="0"/>
          </a:p>
          <a:p>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4</a:t>
            </a:fld>
            <a:endParaRPr lang="en-US"/>
          </a:p>
        </p:txBody>
      </p:sp>
    </p:spTree>
    <p:extLst>
      <p:ext uri="{BB962C8B-B14F-4D97-AF65-F5344CB8AC3E}">
        <p14:creationId xmlns:p14="http://schemas.microsoft.com/office/powerpoint/2010/main" val="44178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the code</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5</a:t>
            </a:fld>
            <a:endParaRPr lang="en-US"/>
          </a:p>
        </p:txBody>
      </p:sp>
    </p:spTree>
    <p:extLst>
      <p:ext uri="{BB962C8B-B14F-4D97-AF65-F5344CB8AC3E}">
        <p14:creationId xmlns:p14="http://schemas.microsoft.com/office/powerpoint/2010/main" val="228154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6</a:t>
            </a:fld>
            <a:endParaRPr lang="en-US"/>
          </a:p>
        </p:txBody>
      </p:sp>
      <p:pic>
        <p:nvPicPr>
          <p:cNvPr id="5" name="Picture 4" descr="app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176" y="2447920"/>
            <a:ext cx="959278" cy="1178061"/>
          </a:xfrm>
          <a:prstGeom prst="rect">
            <a:avLst/>
          </a:prstGeom>
        </p:spPr>
      </p:pic>
      <p:pic>
        <p:nvPicPr>
          <p:cNvPr id="6" name="Picture 5" descr="Twitter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730" y="642580"/>
            <a:ext cx="1251670" cy="1016982"/>
          </a:xfrm>
          <a:prstGeom prst="rect">
            <a:avLst/>
          </a:prstGeom>
        </p:spPr>
      </p:pic>
      <p:cxnSp>
        <p:nvCxnSpPr>
          <p:cNvPr id="8" name="Straight Arrow Connector 7"/>
          <p:cNvCxnSpPr/>
          <p:nvPr/>
        </p:nvCxnSpPr>
        <p:spPr>
          <a:xfrm flipH="1" flipV="1">
            <a:off x="2463393" y="1606447"/>
            <a:ext cx="1422955" cy="994469"/>
          </a:xfrm>
          <a:prstGeom prst="straightConnector1">
            <a:avLst/>
          </a:prstGeom>
          <a:ln w="38100" cmpd="sng">
            <a:solidFill>
              <a:schemeClr val="accent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87926" y="1881242"/>
            <a:ext cx="810931" cy="428386"/>
          </a:xfrm>
          <a:prstGeom prst="rect">
            <a:avLst/>
          </a:prstGeom>
          <a:noFill/>
        </p:spPr>
        <p:txBody>
          <a:bodyPr wrap="none" lIns="0" tIns="0" rIns="0" bIns="0" rtlCol="0">
            <a:noAutofit/>
          </a:bodyPr>
          <a:lstStyle/>
          <a:p>
            <a:pPr>
              <a:lnSpc>
                <a:spcPct val="90000"/>
              </a:lnSpc>
            </a:pPr>
            <a:r>
              <a:rPr lang="en-US" sz="2400" dirty="0" smtClean="0"/>
              <a:t>REST</a:t>
            </a:r>
            <a:endParaRPr lang="en-US" dirty="0" smtClean="0"/>
          </a:p>
        </p:txBody>
      </p:sp>
      <p:pic>
        <p:nvPicPr>
          <p:cNvPr id="11" name="Picture 10" descr="geeky-ginger-gir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109" y="2570316"/>
            <a:ext cx="1135223" cy="1499351"/>
          </a:xfrm>
          <a:prstGeom prst="rect">
            <a:avLst/>
          </a:prstGeom>
        </p:spPr>
      </p:pic>
      <p:cxnSp>
        <p:nvCxnSpPr>
          <p:cNvPr id="14" name="Straight Arrow Connector 13"/>
          <p:cNvCxnSpPr/>
          <p:nvPr/>
        </p:nvCxnSpPr>
        <p:spPr>
          <a:xfrm flipV="1">
            <a:off x="1346451" y="1774742"/>
            <a:ext cx="520220" cy="1070965"/>
          </a:xfrm>
          <a:prstGeom prst="straightConnector1">
            <a:avLst/>
          </a:prstGeom>
          <a:ln w="19050">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12453" y="2247835"/>
            <a:ext cx="810931" cy="428386"/>
          </a:xfrm>
          <a:prstGeom prst="rect">
            <a:avLst/>
          </a:prstGeom>
          <a:noFill/>
        </p:spPr>
        <p:txBody>
          <a:bodyPr wrap="none" lIns="0" tIns="0" rIns="0" bIns="0" rtlCol="0">
            <a:noAutofit/>
          </a:bodyPr>
          <a:lstStyle/>
          <a:p>
            <a:pPr>
              <a:lnSpc>
                <a:spcPct val="90000"/>
              </a:lnSpc>
            </a:pPr>
            <a:r>
              <a:rPr lang="en-US" sz="2400" dirty="0" smtClean="0"/>
              <a:t>HTTP</a:t>
            </a:r>
            <a:endParaRPr lang="en-US" dirty="0" smtClean="0"/>
          </a:p>
        </p:txBody>
      </p:sp>
      <p:sp>
        <p:nvSpPr>
          <p:cNvPr id="16" name="TextBox 15"/>
          <p:cNvSpPr txBox="1"/>
          <p:nvPr/>
        </p:nvSpPr>
        <p:spPr>
          <a:xfrm>
            <a:off x="7084168" y="826173"/>
            <a:ext cx="4299463" cy="2141930"/>
          </a:xfrm>
          <a:prstGeom prst="rect">
            <a:avLst/>
          </a:prstGeom>
          <a:noFill/>
        </p:spPr>
        <p:txBody>
          <a:bodyPr wrap="none" lIns="0" tIns="0" rIns="0" bIns="0" rtlCol="0">
            <a:noAutofit/>
          </a:bodyPr>
          <a:lstStyle/>
          <a:p>
            <a:pPr>
              <a:lnSpc>
                <a:spcPct val="90000"/>
              </a:lnSpc>
            </a:pPr>
            <a:r>
              <a:rPr lang="en-US" sz="2800" b="1" dirty="0" smtClean="0"/>
              <a:t>Wi-Fi: clear-guest</a:t>
            </a:r>
          </a:p>
          <a:p>
            <a:pPr>
              <a:lnSpc>
                <a:spcPct val="90000"/>
              </a:lnSpc>
            </a:pPr>
            <a:r>
              <a:rPr lang="en-US" sz="2800" dirty="0"/>
              <a:t>g</a:t>
            </a:r>
            <a:r>
              <a:rPr lang="en-US" sz="2800" dirty="0" smtClean="0"/>
              <a:t>uest </a:t>
            </a:r>
            <a:r>
              <a:rPr lang="en-US" sz="2800" dirty="0"/>
              <a:t>/ </a:t>
            </a:r>
            <a:r>
              <a:rPr lang="en-US" sz="2800" dirty="0" smtClean="0"/>
              <a:t>7tcJK6yX</a:t>
            </a:r>
          </a:p>
          <a:p>
            <a:pPr>
              <a:lnSpc>
                <a:spcPct val="90000"/>
              </a:lnSpc>
            </a:pPr>
            <a:endParaRPr lang="en-US" sz="2800" dirty="0"/>
          </a:p>
          <a:p>
            <a:pPr>
              <a:lnSpc>
                <a:spcPct val="90000"/>
              </a:lnSpc>
            </a:pPr>
            <a:endParaRPr lang="en-US" sz="2800" dirty="0" smtClean="0"/>
          </a:p>
          <a:p>
            <a:pPr>
              <a:lnSpc>
                <a:spcPct val="90000"/>
              </a:lnSpc>
            </a:pPr>
            <a:r>
              <a:rPr lang="en-US" sz="2800" dirty="0" smtClean="0">
                <a:solidFill>
                  <a:schemeClr val="accent6"/>
                </a:solidFill>
              </a:rPr>
              <a:t>#</a:t>
            </a:r>
            <a:r>
              <a:rPr lang="en-US" sz="2800" dirty="0" err="1" smtClean="0">
                <a:solidFill>
                  <a:schemeClr val="accent6"/>
                </a:solidFill>
              </a:rPr>
              <a:t>OracleStudentsDay</a:t>
            </a:r>
            <a:endParaRPr lang="en-US" sz="2800" dirty="0" smtClean="0">
              <a:solidFill>
                <a:schemeClr val="accent6"/>
              </a:solidFill>
            </a:endParaRPr>
          </a:p>
        </p:txBody>
      </p:sp>
    </p:spTree>
    <p:extLst>
      <p:ext uri="{BB962C8B-B14F-4D97-AF65-F5344CB8AC3E}">
        <p14:creationId xmlns:p14="http://schemas.microsoft.com/office/powerpoint/2010/main" val="305945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7</a:t>
            </a:fld>
            <a:endParaRPr lang="en-US"/>
          </a:p>
        </p:txBody>
      </p:sp>
      <p:pic>
        <p:nvPicPr>
          <p:cNvPr id="5" name="Picture 4" descr="app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475" y="2432620"/>
            <a:ext cx="959278" cy="1178061"/>
          </a:xfrm>
          <a:prstGeom prst="rect">
            <a:avLst/>
          </a:prstGeom>
        </p:spPr>
      </p:pic>
      <p:pic>
        <p:nvPicPr>
          <p:cNvPr id="6" name="Picture 5" descr="Twitter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32" y="611980"/>
            <a:ext cx="1251670" cy="1016982"/>
          </a:xfrm>
          <a:prstGeom prst="rect">
            <a:avLst/>
          </a:prstGeom>
        </p:spPr>
      </p:pic>
      <p:cxnSp>
        <p:nvCxnSpPr>
          <p:cNvPr id="8" name="Straight Arrow Connector 7"/>
          <p:cNvCxnSpPr/>
          <p:nvPr/>
        </p:nvCxnSpPr>
        <p:spPr>
          <a:xfrm flipH="1" flipV="1">
            <a:off x="2432792" y="1545249"/>
            <a:ext cx="1514759" cy="1208662"/>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2" name="Picture 1" descr="Raspi-PGB0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4197" y="397786"/>
            <a:ext cx="2050140" cy="1824624"/>
          </a:xfrm>
          <a:prstGeom prst="rect">
            <a:avLst/>
          </a:prstGeom>
        </p:spPr>
      </p:pic>
      <p:cxnSp>
        <p:nvCxnSpPr>
          <p:cNvPr id="9" name="Straight Arrow Connector 8"/>
          <p:cNvCxnSpPr/>
          <p:nvPr/>
        </p:nvCxnSpPr>
        <p:spPr>
          <a:xfrm flipV="1">
            <a:off x="5171596" y="1881838"/>
            <a:ext cx="2034977" cy="933271"/>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12" name="Picture 11" descr="Solenoi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9478" y="649782"/>
            <a:ext cx="2084792" cy="1522748"/>
          </a:xfrm>
          <a:prstGeom prst="rect">
            <a:avLst/>
          </a:prstGeom>
        </p:spPr>
      </p:pic>
      <p:cxnSp>
        <p:nvCxnSpPr>
          <p:cNvPr id="14" name="Straight Connector 13"/>
          <p:cNvCxnSpPr/>
          <p:nvPr/>
        </p:nvCxnSpPr>
        <p:spPr>
          <a:xfrm>
            <a:off x="8736632" y="1499351"/>
            <a:ext cx="994537" cy="1"/>
          </a:xfrm>
          <a:prstGeom prst="line">
            <a:avLst/>
          </a:prstGeom>
          <a:ln w="19050">
            <a:solidFill>
              <a:schemeClr val="accent3"/>
            </a:solidFill>
            <a:miter lim="800000"/>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36618" y="1759442"/>
            <a:ext cx="810931" cy="428386"/>
          </a:xfrm>
          <a:prstGeom prst="rect">
            <a:avLst/>
          </a:prstGeom>
          <a:noFill/>
        </p:spPr>
        <p:txBody>
          <a:bodyPr wrap="none" lIns="0" tIns="0" rIns="0" bIns="0" rtlCol="0">
            <a:noAutofit/>
          </a:bodyPr>
          <a:lstStyle/>
          <a:p>
            <a:pPr>
              <a:lnSpc>
                <a:spcPct val="90000"/>
              </a:lnSpc>
            </a:pPr>
            <a:r>
              <a:rPr lang="en-US" sz="2400" dirty="0" smtClean="0"/>
              <a:t>REST</a:t>
            </a:r>
            <a:endParaRPr lang="en-US" dirty="0" smtClean="0"/>
          </a:p>
        </p:txBody>
      </p:sp>
      <p:sp>
        <p:nvSpPr>
          <p:cNvPr id="22" name="TextBox 21"/>
          <p:cNvSpPr txBox="1"/>
          <p:nvPr/>
        </p:nvSpPr>
        <p:spPr>
          <a:xfrm>
            <a:off x="5599406" y="1835344"/>
            <a:ext cx="810931" cy="428386"/>
          </a:xfrm>
          <a:prstGeom prst="rect">
            <a:avLst/>
          </a:prstGeom>
          <a:noFill/>
        </p:spPr>
        <p:txBody>
          <a:bodyPr wrap="none" lIns="0" tIns="0" rIns="0" bIns="0" rtlCol="0">
            <a:noAutofit/>
          </a:bodyPr>
          <a:lstStyle/>
          <a:p>
            <a:pPr>
              <a:lnSpc>
                <a:spcPct val="90000"/>
              </a:lnSpc>
            </a:pPr>
            <a:r>
              <a:rPr lang="en-US" sz="2400" dirty="0" smtClean="0"/>
              <a:t>REST</a:t>
            </a:r>
            <a:endParaRPr lang="en-US" dirty="0" smtClean="0"/>
          </a:p>
        </p:txBody>
      </p:sp>
      <p:sp>
        <p:nvSpPr>
          <p:cNvPr id="23" name="TextBox 22"/>
          <p:cNvSpPr txBox="1"/>
          <p:nvPr/>
        </p:nvSpPr>
        <p:spPr>
          <a:xfrm>
            <a:off x="8935539" y="1116863"/>
            <a:ext cx="914400" cy="914400"/>
          </a:xfrm>
          <a:prstGeom prst="rect">
            <a:avLst/>
          </a:prstGeom>
          <a:noFill/>
        </p:spPr>
        <p:txBody>
          <a:bodyPr wrap="none" lIns="0" tIns="0" rIns="0" bIns="0" rtlCol="0">
            <a:noAutofit/>
          </a:bodyPr>
          <a:lstStyle/>
          <a:p>
            <a:pPr>
              <a:lnSpc>
                <a:spcPct val="90000"/>
              </a:lnSpc>
            </a:pPr>
            <a:r>
              <a:rPr lang="en-US" sz="2400" dirty="0" smtClean="0"/>
              <a:t>GPIO</a:t>
            </a:r>
            <a:endParaRPr lang="en-US" sz="2400" dirty="0" smtClean="0"/>
          </a:p>
        </p:txBody>
      </p:sp>
      <p:pic>
        <p:nvPicPr>
          <p:cNvPr id="26" name="Picture 25" descr="geeky-ginger-girl.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109" y="2570316"/>
            <a:ext cx="1135223" cy="1499351"/>
          </a:xfrm>
          <a:prstGeom prst="rect">
            <a:avLst/>
          </a:prstGeom>
        </p:spPr>
      </p:pic>
      <p:cxnSp>
        <p:nvCxnSpPr>
          <p:cNvPr id="27" name="Straight Arrow Connector 26"/>
          <p:cNvCxnSpPr/>
          <p:nvPr/>
        </p:nvCxnSpPr>
        <p:spPr>
          <a:xfrm flipV="1">
            <a:off x="1346451" y="1774742"/>
            <a:ext cx="520220" cy="1070965"/>
          </a:xfrm>
          <a:prstGeom prst="straightConnector1">
            <a:avLst/>
          </a:prstGeom>
          <a:ln w="19050">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97152" y="2247835"/>
            <a:ext cx="810931" cy="428386"/>
          </a:xfrm>
          <a:prstGeom prst="rect">
            <a:avLst/>
          </a:prstGeom>
          <a:noFill/>
        </p:spPr>
        <p:txBody>
          <a:bodyPr wrap="none" lIns="0" tIns="0" rIns="0" bIns="0" rtlCol="0">
            <a:noAutofit/>
          </a:bodyPr>
          <a:lstStyle/>
          <a:p>
            <a:pPr>
              <a:lnSpc>
                <a:spcPct val="90000"/>
              </a:lnSpc>
            </a:pPr>
            <a:r>
              <a:rPr lang="en-US" sz="2400" dirty="0" smtClean="0"/>
              <a:t>HTTP</a:t>
            </a:r>
            <a:endParaRPr lang="en-US" dirty="0" smtClean="0"/>
          </a:p>
        </p:txBody>
      </p:sp>
    </p:spTree>
    <p:extLst>
      <p:ext uri="{BB962C8B-B14F-4D97-AF65-F5344CB8AC3E}">
        <p14:creationId xmlns:p14="http://schemas.microsoft.com/office/powerpoint/2010/main" val="127640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8</a:t>
            </a:fld>
            <a:endParaRPr lang="en-US"/>
          </a:p>
        </p:txBody>
      </p:sp>
      <p:pic>
        <p:nvPicPr>
          <p:cNvPr id="5" name="Picture 4" descr="app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475" y="2432620"/>
            <a:ext cx="959278" cy="1178061"/>
          </a:xfrm>
          <a:prstGeom prst="rect">
            <a:avLst/>
          </a:prstGeom>
        </p:spPr>
      </p:pic>
      <p:pic>
        <p:nvPicPr>
          <p:cNvPr id="6" name="Picture 5" descr="Twitter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32" y="611980"/>
            <a:ext cx="1251670" cy="1016982"/>
          </a:xfrm>
          <a:prstGeom prst="rect">
            <a:avLst/>
          </a:prstGeom>
        </p:spPr>
      </p:pic>
      <p:cxnSp>
        <p:nvCxnSpPr>
          <p:cNvPr id="8" name="Straight Arrow Connector 7"/>
          <p:cNvCxnSpPr/>
          <p:nvPr/>
        </p:nvCxnSpPr>
        <p:spPr>
          <a:xfrm flipH="1" flipV="1">
            <a:off x="2432792" y="1545249"/>
            <a:ext cx="1514759" cy="1208662"/>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2" name="Picture 1" descr="Raspi-PGB0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4197" y="397786"/>
            <a:ext cx="2050140" cy="1824624"/>
          </a:xfrm>
          <a:prstGeom prst="rect">
            <a:avLst/>
          </a:prstGeom>
        </p:spPr>
      </p:pic>
      <p:cxnSp>
        <p:nvCxnSpPr>
          <p:cNvPr id="9" name="Straight Arrow Connector 8"/>
          <p:cNvCxnSpPr/>
          <p:nvPr/>
        </p:nvCxnSpPr>
        <p:spPr>
          <a:xfrm flipV="1">
            <a:off x="5171596" y="1881838"/>
            <a:ext cx="2034977" cy="933271"/>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12" name="Picture 11" descr="Solenoi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9478" y="649782"/>
            <a:ext cx="2084792" cy="1522748"/>
          </a:xfrm>
          <a:prstGeom prst="rect">
            <a:avLst/>
          </a:prstGeom>
        </p:spPr>
      </p:pic>
      <p:cxnSp>
        <p:nvCxnSpPr>
          <p:cNvPr id="14" name="Straight Connector 13"/>
          <p:cNvCxnSpPr/>
          <p:nvPr/>
        </p:nvCxnSpPr>
        <p:spPr>
          <a:xfrm>
            <a:off x="8736632" y="1499351"/>
            <a:ext cx="994537" cy="1"/>
          </a:xfrm>
          <a:prstGeom prst="line">
            <a:avLst/>
          </a:prstGeom>
          <a:ln w="19050">
            <a:solidFill>
              <a:schemeClr val="accent3"/>
            </a:solidFill>
            <a:miter lim="800000"/>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36618" y="1759442"/>
            <a:ext cx="810931" cy="428386"/>
          </a:xfrm>
          <a:prstGeom prst="rect">
            <a:avLst/>
          </a:prstGeom>
          <a:noFill/>
        </p:spPr>
        <p:txBody>
          <a:bodyPr wrap="none" lIns="0" tIns="0" rIns="0" bIns="0" rtlCol="0">
            <a:noAutofit/>
          </a:bodyPr>
          <a:lstStyle/>
          <a:p>
            <a:pPr>
              <a:lnSpc>
                <a:spcPct val="90000"/>
              </a:lnSpc>
            </a:pPr>
            <a:r>
              <a:rPr lang="en-US" sz="2400" dirty="0" smtClean="0"/>
              <a:t>REST</a:t>
            </a:r>
            <a:endParaRPr lang="en-US" dirty="0" smtClean="0"/>
          </a:p>
        </p:txBody>
      </p:sp>
      <p:sp>
        <p:nvSpPr>
          <p:cNvPr id="22" name="TextBox 21"/>
          <p:cNvSpPr txBox="1"/>
          <p:nvPr/>
        </p:nvSpPr>
        <p:spPr>
          <a:xfrm>
            <a:off x="5599406" y="1835344"/>
            <a:ext cx="810931" cy="428386"/>
          </a:xfrm>
          <a:prstGeom prst="rect">
            <a:avLst/>
          </a:prstGeom>
          <a:noFill/>
        </p:spPr>
        <p:txBody>
          <a:bodyPr wrap="none" lIns="0" tIns="0" rIns="0" bIns="0" rtlCol="0">
            <a:noAutofit/>
          </a:bodyPr>
          <a:lstStyle/>
          <a:p>
            <a:pPr>
              <a:lnSpc>
                <a:spcPct val="90000"/>
              </a:lnSpc>
            </a:pPr>
            <a:r>
              <a:rPr lang="en-US" sz="2400" dirty="0" smtClean="0"/>
              <a:t>REST</a:t>
            </a:r>
            <a:endParaRPr lang="en-US" dirty="0" smtClean="0"/>
          </a:p>
        </p:txBody>
      </p:sp>
      <p:sp>
        <p:nvSpPr>
          <p:cNvPr id="23" name="TextBox 22"/>
          <p:cNvSpPr txBox="1"/>
          <p:nvPr/>
        </p:nvSpPr>
        <p:spPr>
          <a:xfrm>
            <a:off x="8935539" y="1116863"/>
            <a:ext cx="914400" cy="914400"/>
          </a:xfrm>
          <a:prstGeom prst="rect">
            <a:avLst/>
          </a:prstGeom>
          <a:noFill/>
        </p:spPr>
        <p:txBody>
          <a:bodyPr wrap="none" lIns="0" tIns="0" rIns="0" bIns="0" rtlCol="0">
            <a:noAutofit/>
          </a:bodyPr>
          <a:lstStyle/>
          <a:p>
            <a:pPr>
              <a:lnSpc>
                <a:spcPct val="90000"/>
              </a:lnSpc>
            </a:pPr>
            <a:r>
              <a:rPr lang="en-US" sz="2400" dirty="0" smtClean="0"/>
              <a:t>GPIO</a:t>
            </a:r>
            <a:endParaRPr lang="en-US" sz="2400" dirty="0" smtClean="0"/>
          </a:p>
        </p:txBody>
      </p:sp>
      <p:pic>
        <p:nvPicPr>
          <p:cNvPr id="26" name="Picture 25" descr="geeky-ginger-girl.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109" y="2570316"/>
            <a:ext cx="1135223" cy="1499351"/>
          </a:xfrm>
          <a:prstGeom prst="rect">
            <a:avLst/>
          </a:prstGeom>
        </p:spPr>
      </p:pic>
      <p:cxnSp>
        <p:nvCxnSpPr>
          <p:cNvPr id="27" name="Straight Arrow Connector 26"/>
          <p:cNvCxnSpPr/>
          <p:nvPr/>
        </p:nvCxnSpPr>
        <p:spPr>
          <a:xfrm flipV="1">
            <a:off x="1346451" y="1774742"/>
            <a:ext cx="520220" cy="1070965"/>
          </a:xfrm>
          <a:prstGeom prst="straightConnector1">
            <a:avLst/>
          </a:prstGeom>
          <a:ln w="19050">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97152" y="2247835"/>
            <a:ext cx="810931" cy="428386"/>
          </a:xfrm>
          <a:prstGeom prst="rect">
            <a:avLst/>
          </a:prstGeom>
          <a:noFill/>
        </p:spPr>
        <p:txBody>
          <a:bodyPr wrap="none" lIns="0" tIns="0" rIns="0" bIns="0" rtlCol="0">
            <a:noAutofit/>
          </a:bodyPr>
          <a:lstStyle/>
          <a:p>
            <a:pPr>
              <a:lnSpc>
                <a:spcPct val="90000"/>
              </a:lnSpc>
            </a:pPr>
            <a:r>
              <a:rPr lang="en-US" sz="2400" dirty="0" smtClean="0"/>
              <a:t>HTTP</a:t>
            </a:r>
            <a:endParaRPr lang="en-US" dirty="0" smtClean="0"/>
          </a:p>
        </p:txBody>
      </p:sp>
      <p:pic>
        <p:nvPicPr>
          <p:cNvPr id="3" name="Picture 2" descr="Growl-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0017" y="2474134"/>
            <a:ext cx="1614383" cy="1301391"/>
          </a:xfrm>
          <a:prstGeom prst="rect">
            <a:avLst/>
          </a:prstGeom>
        </p:spPr>
      </p:pic>
      <p:cxnSp>
        <p:nvCxnSpPr>
          <p:cNvPr id="17" name="Straight Arrow Connector 16"/>
          <p:cNvCxnSpPr/>
          <p:nvPr/>
        </p:nvCxnSpPr>
        <p:spPr>
          <a:xfrm>
            <a:off x="5202197" y="3166997"/>
            <a:ext cx="3090718" cy="15299"/>
          </a:xfrm>
          <a:prstGeom prst="straightConnector1">
            <a:avLst/>
          </a:prstGeom>
          <a:ln w="38100" cmpd="sng">
            <a:solidFill>
              <a:schemeClr val="accent3"/>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79129" y="2691521"/>
            <a:ext cx="810931" cy="428386"/>
          </a:xfrm>
          <a:prstGeom prst="rect">
            <a:avLst/>
          </a:prstGeom>
          <a:noFill/>
        </p:spPr>
        <p:txBody>
          <a:bodyPr wrap="none" lIns="0" tIns="0" rIns="0" bIns="0" rtlCol="0">
            <a:noAutofit/>
          </a:bodyPr>
          <a:lstStyle/>
          <a:p>
            <a:pPr>
              <a:lnSpc>
                <a:spcPct val="90000"/>
              </a:lnSpc>
            </a:pPr>
            <a:r>
              <a:rPr lang="en-US" sz="2400" dirty="0" smtClean="0"/>
              <a:t>SSE</a:t>
            </a:r>
            <a:endParaRPr lang="en-US" dirty="0" smtClean="0"/>
          </a:p>
        </p:txBody>
      </p:sp>
    </p:spTree>
    <p:extLst>
      <p:ext uri="{BB962C8B-B14F-4D97-AF65-F5344CB8AC3E}">
        <p14:creationId xmlns:p14="http://schemas.microsoft.com/office/powerpoint/2010/main" val="2010241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for </a:t>
            </a:r>
            <a:r>
              <a:rPr lang="en-US" dirty="0" err="1" smtClean="0"/>
              <a:t>WebSockets</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9</a:t>
            </a:fld>
            <a:endParaRPr lang="en-US"/>
          </a:p>
        </p:txBody>
      </p:sp>
    </p:spTree>
    <p:extLst>
      <p:ext uri="{BB962C8B-B14F-4D97-AF65-F5344CB8AC3E}">
        <p14:creationId xmlns:p14="http://schemas.microsoft.com/office/powerpoint/2010/main" val="26410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Java_16x9_2015">
  <a:themeElements>
    <a:clrScheme name="Java">
      <a:dk1>
        <a:srgbClr val="5F5F5F"/>
      </a:dk1>
      <a:lt1>
        <a:srgbClr val="FFFFFF"/>
      </a:lt1>
      <a:dk2>
        <a:srgbClr val="7F7F7F"/>
      </a:dk2>
      <a:lt2>
        <a:srgbClr val="DCE3E4"/>
      </a:lt2>
      <a:accent1>
        <a:srgbClr val="46575E"/>
      </a:accent1>
      <a:accent2>
        <a:srgbClr val="5382A1"/>
      </a:accent2>
      <a:accent3>
        <a:srgbClr val="8DA6B1"/>
      </a:accent3>
      <a:accent4>
        <a:srgbClr val="5D979A"/>
      </a:accent4>
      <a:accent5>
        <a:srgbClr val="FFA518"/>
      </a:accent5>
      <a:accent6>
        <a:srgbClr val="F05C25"/>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3"/>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 xmlns:thm15="http://schemas.microsoft.com/office/thememl/2012/main" name="Java_16x9_2014-v2.1.x" id="{7EE8F01C-EA43-4A82-9015-D2757FBB67E5}" vid="{6584C844-0766-4697-8304-B5542E8CA452}"/>
    </a:ext>
  </a:extLst>
</a:theme>
</file>

<file path=ppt/theme/theme2.xml><?xml version="1.0" encoding="utf-8"?>
<a:theme xmlns:a="http://schemas.openxmlformats.org/drawingml/2006/main" name="Office Theme">
  <a:themeElements>
    <a:clrScheme name="Java">
      <a:dk1>
        <a:srgbClr val="5F5F5F"/>
      </a:dk1>
      <a:lt1>
        <a:srgbClr val="FFFFFF"/>
      </a:lt1>
      <a:dk2>
        <a:srgbClr val="7F7F7F"/>
      </a:dk2>
      <a:lt2>
        <a:srgbClr val="DCE3E4"/>
      </a:lt2>
      <a:accent1>
        <a:srgbClr val="46575E"/>
      </a:accent1>
      <a:accent2>
        <a:srgbClr val="5382A1"/>
      </a:accent2>
      <a:accent3>
        <a:srgbClr val="8DA6B1"/>
      </a:accent3>
      <a:accent4>
        <a:srgbClr val="5D979A"/>
      </a:accent4>
      <a:accent5>
        <a:srgbClr val="FFA518"/>
      </a:accent5>
      <a:accent6>
        <a:srgbClr val="F05C25"/>
      </a:accent6>
      <a:hlink>
        <a:srgbClr val="5D979A"/>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ava">
      <a:dk1>
        <a:srgbClr val="5F5F5F"/>
      </a:dk1>
      <a:lt1>
        <a:srgbClr val="FFFFFF"/>
      </a:lt1>
      <a:dk2>
        <a:srgbClr val="7F7F7F"/>
      </a:dk2>
      <a:lt2>
        <a:srgbClr val="DCE3E4"/>
      </a:lt2>
      <a:accent1>
        <a:srgbClr val="46575E"/>
      </a:accent1>
      <a:accent2>
        <a:srgbClr val="5382A1"/>
      </a:accent2>
      <a:accent3>
        <a:srgbClr val="8DA6B1"/>
      </a:accent3>
      <a:accent4>
        <a:srgbClr val="5D979A"/>
      </a:accent4>
      <a:accent5>
        <a:srgbClr val="FFA518"/>
      </a:accent5>
      <a:accent6>
        <a:srgbClr val="F05C25"/>
      </a:accent6>
      <a:hlink>
        <a:srgbClr val="5D979A"/>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14216</TotalTime>
  <Words>924</Words>
  <Application>Microsoft Macintosh PowerPoint</Application>
  <PresentationFormat>Custom</PresentationFormat>
  <Paragraphs>218</Paragraphs>
  <Slides>22</Slides>
  <Notes>14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Java_16x9_2015</vt:lpstr>
      <vt:lpstr>PowerPoint Presentation</vt:lpstr>
      <vt:lpstr>Jersey and Tyrus</vt:lpstr>
      <vt:lpstr>PowerPoint Presentation</vt:lpstr>
      <vt:lpstr>What you can see and enjoy today</vt:lpstr>
      <vt:lpstr>GO TO the code</vt:lpstr>
      <vt:lpstr>PowerPoint Presentation</vt:lpstr>
      <vt:lpstr>PowerPoint Presentation</vt:lpstr>
      <vt:lpstr>PowerPoint Presentation</vt:lpstr>
      <vt:lpstr>Java API for WebSockets</vt:lpstr>
      <vt:lpstr>Motivation for WebSocket </vt:lpstr>
      <vt:lpstr>WebSocket protocol </vt:lpstr>
      <vt:lpstr>WebSocket protocol - Frame </vt:lpstr>
      <vt:lpstr>WebSocket in browsers </vt:lpstr>
      <vt:lpstr>Java API for WebSocket </vt:lpstr>
      <vt:lpstr>Java API for WebSocket - Server Endpoint</vt:lpstr>
      <vt:lpstr>Java API for WebSocket - Client side</vt:lpstr>
      <vt:lpstr>WebSocket use cases </vt:lpstr>
      <vt:lpstr>WebSocket demo</vt:lpstr>
      <vt:lpstr>PowerPoint Presentation</vt:lpstr>
      <vt:lpstr>PowerPoint Presentation</vt:lpstr>
      <vt:lpstr>URLs and so</vt:lpstr>
      <vt:lpstr>PowerPoint Presentation</vt:lpstr>
    </vt:vector>
  </TitlesOfParts>
  <Company>Oracle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The Presentation Company</dc:creator>
  <cp:lastModifiedBy>Martin Mareš</cp:lastModifiedBy>
  <cp:revision>472</cp:revision>
  <cp:lastPrinted>2014-07-15T22:40:20Z</cp:lastPrinted>
  <dcterms:created xsi:type="dcterms:W3CDTF">2014-04-23T00:57:37Z</dcterms:created>
  <dcterms:modified xsi:type="dcterms:W3CDTF">2015-11-26T10:33:04Z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DISdDocName">
    <vt:lpwstr>CNT2452151</vt:lpwstr>
  </property>
  <property fmtid="{D5CDD505-2E9C-101B-9397-08002B2CF9AE}" pid="6" name="DISProperties">
    <vt:lpwstr>DISdDocName,DIScgiUrl,DISdUser,DISdID,DISidcName,DISTaskPaneUrl</vt:lpwstr>
  </property>
  <property fmtid="{D5CDD505-2E9C-101B-9397-08002B2CF9AE}" pid="7" name="DIScgiUrl">
    <vt:lpwstr>http://content.oracle.com/content/idcplg</vt:lpwstr>
  </property>
  <property fmtid="{D5CDD505-2E9C-101B-9397-08002B2CF9AE}" pid="8" name="DISdUser">
    <vt:lpwstr>anonymous</vt:lpwstr>
  </property>
  <property fmtid="{D5CDD505-2E9C-101B-9397-08002B2CF9AE}" pid="9" name="DISdID">
    <vt:lpwstr>6158867</vt:lpwstr>
  </property>
  <property fmtid="{D5CDD505-2E9C-101B-9397-08002B2CF9AE}" pid="10" name="DISidcName">
    <vt:lpwstr>sites_contrib_prod</vt:lpwstr>
  </property>
  <property fmtid="{D5CDD505-2E9C-101B-9397-08002B2CF9AE}" pid="11" name="DISTaskPaneUrl">
    <vt:lpwstr>http://content.oracle.com/content/idcplg?IdcService=DESKTOP_DOC_INFO&amp;dDocName=CNT2452151&amp;dID=6158867&amp;ClientControlled=DocMan,taskpane&amp;coreContentOnly=1</vt:lpwstr>
  </property>
</Properties>
</file>