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59" r:id="rId5"/>
    <p:sldId id="260" r:id="rId6"/>
    <p:sldId id="261" r:id="rId7"/>
    <p:sldId id="273" r:id="rId8"/>
    <p:sldId id="263" r:id="rId9"/>
    <p:sldId id="262" r:id="rId10"/>
    <p:sldId id="268" r:id="rId11"/>
    <p:sldId id="264" r:id="rId12"/>
    <p:sldId id="265" r:id="rId13"/>
    <p:sldId id="269" r:id="rId14"/>
    <p:sldId id="266" r:id="rId15"/>
    <p:sldId id="267" r:id="rId16"/>
    <p:sldId id="270" r:id="rId17"/>
    <p:sldId id="274" r:id="rId18"/>
    <p:sldId id="271" r:id="rId19"/>
    <p:sldId id="277" r:id="rId20"/>
    <p:sldId id="279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63" autoAdjust="0"/>
  </p:normalViewPr>
  <p:slideViewPr>
    <p:cSldViewPr snapToGrid="0">
      <p:cViewPr varScale="1">
        <p:scale>
          <a:sx n="99" d="100"/>
          <a:sy n="99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bh1528\Downloads\4&#54016;\4&#54016;%20&#45936;&#51060;&#53552;%20&#51068;&#48512;%20&#52628;&#44032;%20&#48143;%20&#49688;&#51221;(&#45684;&#49828;&#44592;&#49324;&#45936;&#51060;&#53552;,&#44552;&#47532;&#45936;&#51060;&#53552;%20&#52628;&#44032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ngbh1528\Downloads\4&#54016;\4&#54016;%20&#45936;&#51060;&#53552;%20&#51068;&#48512;%20&#52628;&#44032;%20&#48143;%20&#49688;&#51221;(&#45684;&#49828;&#44592;&#49324;&#45936;&#51060;&#53552;,&#44552;&#47532;&#45936;&#51060;&#53552;%20&#52628;&#44032;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포켓몬빵 기사 언급횟수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'포켓몬빵 기사'!$O$1:$O$59</c:f>
              <c:numCache>
                <c:formatCode>General</c:formatCode>
                <c:ptCount val="59"/>
                <c:pt idx="0">
                  <c:v>20220222</c:v>
                </c:pt>
                <c:pt idx="1">
                  <c:v>20220223</c:v>
                </c:pt>
                <c:pt idx="2">
                  <c:v>20220224</c:v>
                </c:pt>
                <c:pt idx="3">
                  <c:v>20220225</c:v>
                </c:pt>
                <c:pt idx="4">
                  <c:v>20220226</c:v>
                </c:pt>
                <c:pt idx="5">
                  <c:v>20220227</c:v>
                </c:pt>
                <c:pt idx="6">
                  <c:v>20220228</c:v>
                </c:pt>
                <c:pt idx="7">
                  <c:v>20220301</c:v>
                </c:pt>
                <c:pt idx="8">
                  <c:v>20220302</c:v>
                </c:pt>
                <c:pt idx="9">
                  <c:v>20220303</c:v>
                </c:pt>
                <c:pt idx="10">
                  <c:v>20220304</c:v>
                </c:pt>
                <c:pt idx="11">
                  <c:v>20220305</c:v>
                </c:pt>
                <c:pt idx="12">
                  <c:v>20220306</c:v>
                </c:pt>
                <c:pt idx="13">
                  <c:v>20220307</c:v>
                </c:pt>
                <c:pt idx="14">
                  <c:v>20220308</c:v>
                </c:pt>
                <c:pt idx="15">
                  <c:v>20220309</c:v>
                </c:pt>
                <c:pt idx="16">
                  <c:v>20220310</c:v>
                </c:pt>
                <c:pt idx="17">
                  <c:v>20220311</c:v>
                </c:pt>
                <c:pt idx="18">
                  <c:v>20220312</c:v>
                </c:pt>
                <c:pt idx="19">
                  <c:v>20220313</c:v>
                </c:pt>
                <c:pt idx="20">
                  <c:v>20220314</c:v>
                </c:pt>
                <c:pt idx="21">
                  <c:v>20220315</c:v>
                </c:pt>
                <c:pt idx="22">
                  <c:v>20220316</c:v>
                </c:pt>
                <c:pt idx="23">
                  <c:v>20220317</c:v>
                </c:pt>
                <c:pt idx="24">
                  <c:v>20220318</c:v>
                </c:pt>
                <c:pt idx="25">
                  <c:v>20220319</c:v>
                </c:pt>
                <c:pt idx="26">
                  <c:v>20220320</c:v>
                </c:pt>
                <c:pt idx="27">
                  <c:v>20220321</c:v>
                </c:pt>
                <c:pt idx="28">
                  <c:v>20220322</c:v>
                </c:pt>
                <c:pt idx="29">
                  <c:v>20220323</c:v>
                </c:pt>
                <c:pt idx="30">
                  <c:v>20220324</c:v>
                </c:pt>
                <c:pt idx="31">
                  <c:v>20220325</c:v>
                </c:pt>
                <c:pt idx="32">
                  <c:v>20220326</c:v>
                </c:pt>
                <c:pt idx="33">
                  <c:v>20220327</c:v>
                </c:pt>
                <c:pt idx="34">
                  <c:v>20220328</c:v>
                </c:pt>
                <c:pt idx="35">
                  <c:v>20220329</c:v>
                </c:pt>
                <c:pt idx="36">
                  <c:v>20220330</c:v>
                </c:pt>
                <c:pt idx="37">
                  <c:v>20220331</c:v>
                </c:pt>
                <c:pt idx="38">
                  <c:v>20220401</c:v>
                </c:pt>
                <c:pt idx="39">
                  <c:v>20220402</c:v>
                </c:pt>
                <c:pt idx="40">
                  <c:v>20220403</c:v>
                </c:pt>
                <c:pt idx="41">
                  <c:v>20220404</c:v>
                </c:pt>
                <c:pt idx="42">
                  <c:v>20220405</c:v>
                </c:pt>
                <c:pt idx="43">
                  <c:v>20220406</c:v>
                </c:pt>
                <c:pt idx="44">
                  <c:v>20220407</c:v>
                </c:pt>
                <c:pt idx="45">
                  <c:v>20220408</c:v>
                </c:pt>
                <c:pt idx="46">
                  <c:v>20220409</c:v>
                </c:pt>
                <c:pt idx="47">
                  <c:v>20220410</c:v>
                </c:pt>
                <c:pt idx="48">
                  <c:v>20220411</c:v>
                </c:pt>
                <c:pt idx="49">
                  <c:v>20220412</c:v>
                </c:pt>
                <c:pt idx="50">
                  <c:v>20220413</c:v>
                </c:pt>
                <c:pt idx="51">
                  <c:v>20220414</c:v>
                </c:pt>
                <c:pt idx="52">
                  <c:v>20220415</c:v>
                </c:pt>
                <c:pt idx="53">
                  <c:v>20220416</c:v>
                </c:pt>
                <c:pt idx="54">
                  <c:v>20220417</c:v>
                </c:pt>
                <c:pt idx="55">
                  <c:v>20220418</c:v>
                </c:pt>
                <c:pt idx="56">
                  <c:v>20220419</c:v>
                </c:pt>
                <c:pt idx="57">
                  <c:v>20220420</c:v>
                </c:pt>
                <c:pt idx="58">
                  <c:v>20220421</c:v>
                </c:pt>
              </c:numCache>
            </c:numRef>
          </c:cat>
          <c:val>
            <c:numRef>
              <c:f>'포켓몬빵 기사'!$P$1:$P$59</c:f>
              <c:numCache>
                <c:formatCode>General</c:formatCode>
                <c:ptCount val="59"/>
                <c:pt idx="0">
                  <c:v>0</c:v>
                </c:pt>
                <c:pt idx="1">
                  <c:v>5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7</c:v>
                </c:pt>
                <c:pt idx="9">
                  <c:v>20</c:v>
                </c:pt>
                <c:pt idx="10">
                  <c:v>10</c:v>
                </c:pt>
                <c:pt idx="11">
                  <c:v>3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7</c:v>
                </c:pt>
                <c:pt idx="16">
                  <c:v>4</c:v>
                </c:pt>
                <c:pt idx="17">
                  <c:v>4</c:v>
                </c:pt>
                <c:pt idx="18">
                  <c:v>2</c:v>
                </c:pt>
                <c:pt idx="19">
                  <c:v>1</c:v>
                </c:pt>
                <c:pt idx="20">
                  <c:v>13</c:v>
                </c:pt>
                <c:pt idx="21">
                  <c:v>10</c:v>
                </c:pt>
                <c:pt idx="22">
                  <c:v>13</c:v>
                </c:pt>
                <c:pt idx="23">
                  <c:v>10</c:v>
                </c:pt>
                <c:pt idx="24">
                  <c:v>4</c:v>
                </c:pt>
                <c:pt idx="25">
                  <c:v>4</c:v>
                </c:pt>
                <c:pt idx="26">
                  <c:v>2</c:v>
                </c:pt>
                <c:pt idx="27">
                  <c:v>24</c:v>
                </c:pt>
                <c:pt idx="28">
                  <c:v>32</c:v>
                </c:pt>
                <c:pt idx="29">
                  <c:v>12</c:v>
                </c:pt>
                <c:pt idx="30">
                  <c:v>19</c:v>
                </c:pt>
                <c:pt idx="31">
                  <c:v>13</c:v>
                </c:pt>
                <c:pt idx="32">
                  <c:v>3</c:v>
                </c:pt>
                <c:pt idx="33">
                  <c:v>6</c:v>
                </c:pt>
                <c:pt idx="34">
                  <c:v>11</c:v>
                </c:pt>
                <c:pt idx="35">
                  <c:v>4</c:v>
                </c:pt>
                <c:pt idx="36">
                  <c:v>5</c:v>
                </c:pt>
                <c:pt idx="37">
                  <c:v>5</c:v>
                </c:pt>
                <c:pt idx="38">
                  <c:v>4</c:v>
                </c:pt>
                <c:pt idx="39">
                  <c:v>4</c:v>
                </c:pt>
                <c:pt idx="40">
                  <c:v>1</c:v>
                </c:pt>
                <c:pt idx="41">
                  <c:v>12</c:v>
                </c:pt>
                <c:pt idx="42">
                  <c:v>13</c:v>
                </c:pt>
                <c:pt idx="43">
                  <c:v>8</c:v>
                </c:pt>
                <c:pt idx="44">
                  <c:v>27</c:v>
                </c:pt>
                <c:pt idx="45">
                  <c:v>13</c:v>
                </c:pt>
                <c:pt idx="46">
                  <c:v>5</c:v>
                </c:pt>
                <c:pt idx="47">
                  <c:v>7</c:v>
                </c:pt>
                <c:pt idx="48">
                  <c:v>6</c:v>
                </c:pt>
                <c:pt idx="49">
                  <c:v>18</c:v>
                </c:pt>
                <c:pt idx="50">
                  <c:v>6</c:v>
                </c:pt>
                <c:pt idx="51">
                  <c:v>4</c:v>
                </c:pt>
                <c:pt idx="52">
                  <c:v>7</c:v>
                </c:pt>
                <c:pt idx="53">
                  <c:v>2</c:v>
                </c:pt>
                <c:pt idx="54">
                  <c:v>0</c:v>
                </c:pt>
                <c:pt idx="55">
                  <c:v>5</c:v>
                </c:pt>
                <c:pt idx="56">
                  <c:v>10</c:v>
                </c:pt>
                <c:pt idx="57">
                  <c:v>7</c:v>
                </c:pt>
                <c:pt idx="5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3-45D0-ABA2-7F007A6236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5849584"/>
        <c:axId val="525847944"/>
      </c:barChart>
      <c:catAx>
        <c:axId val="52584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847944"/>
        <c:crosses val="autoZero"/>
        <c:auto val="1"/>
        <c:lblAlgn val="ctr"/>
        <c:lblOffset val="100"/>
        <c:noMultiLvlLbl val="0"/>
      </c:catAx>
      <c:valAx>
        <c:axId val="525847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84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허니버터칩 기사 언급횟수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허니버터칩!$L$1:$L$403</c:f>
              <c:numCache>
                <c:formatCode>General</c:formatCode>
                <c:ptCount val="403"/>
                <c:pt idx="0">
                  <c:v>20141119</c:v>
                </c:pt>
                <c:pt idx="1">
                  <c:v>20141120</c:v>
                </c:pt>
                <c:pt idx="2">
                  <c:v>20141121</c:v>
                </c:pt>
                <c:pt idx="3">
                  <c:v>20141122</c:v>
                </c:pt>
                <c:pt idx="4">
                  <c:v>20141123</c:v>
                </c:pt>
                <c:pt idx="5">
                  <c:v>20141124</c:v>
                </c:pt>
                <c:pt idx="6">
                  <c:v>20141125</c:v>
                </c:pt>
                <c:pt idx="7">
                  <c:v>20141126</c:v>
                </c:pt>
                <c:pt idx="8">
                  <c:v>20141127</c:v>
                </c:pt>
                <c:pt idx="9">
                  <c:v>20141128</c:v>
                </c:pt>
                <c:pt idx="10">
                  <c:v>20141129</c:v>
                </c:pt>
                <c:pt idx="11">
                  <c:v>20141130</c:v>
                </c:pt>
                <c:pt idx="12">
                  <c:v>20141201</c:v>
                </c:pt>
                <c:pt idx="13">
                  <c:v>20141202</c:v>
                </c:pt>
                <c:pt idx="14">
                  <c:v>20141203</c:v>
                </c:pt>
                <c:pt idx="15">
                  <c:v>20141204</c:v>
                </c:pt>
                <c:pt idx="16">
                  <c:v>20141205</c:v>
                </c:pt>
                <c:pt idx="17">
                  <c:v>20141206</c:v>
                </c:pt>
                <c:pt idx="18">
                  <c:v>20141207</c:v>
                </c:pt>
                <c:pt idx="19">
                  <c:v>20141208</c:v>
                </c:pt>
                <c:pt idx="20">
                  <c:v>20141209</c:v>
                </c:pt>
                <c:pt idx="21">
                  <c:v>20141210</c:v>
                </c:pt>
                <c:pt idx="22">
                  <c:v>20141211</c:v>
                </c:pt>
                <c:pt idx="23">
                  <c:v>20141212</c:v>
                </c:pt>
                <c:pt idx="24">
                  <c:v>20141213</c:v>
                </c:pt>
                <c:pt idx="25">
                  <c:v>20141214</c:v>
                </c:pt>
                <c:pt idx="26">
                  <c:v>20141215</c:v>
                </c:pt>
                <c:pt idx="27">
                  <c:v>20141216</c:v>
                </c:pt>
                <c:pt idx="28">
                  <c:v>20141217</c:v>
                </c:pt>
                <c:pt idx="29">
                  <c:v>20141218</c:v>
                </c:pt>
                <c:pt idx="30">
                  <c:v>20141219</c:v>
                </c:pt>
                <c:pt idx="31">
                  <c:v>20141220</c:v>
                </c:pt>
                <c:pt idx="32">
                  <c:v>20141221</c:v>
                </c:pt>
                <c:pt idx="33">
                  <c:v>20141222</c:v>
                </c:pt>
                <c:pt idx="34">
                  <c:v>20141223</c:v>
                </c:pt>
                <c:pt idx="35">
                  <c:v>20141224</c:v>
                </c:pt>
                <c:pt idx="36">
                  <c:v>20141225</c:v>
                </c:pt>
                <c:pt idx="37">
                  <c:v>20141226</c:v>
                </c:pt>
                <c:pt idx="38">
                  <c:v>20141227</c:v>
                </c:pt>
                <c:pt idx="39">
                  <c:v>20141228</c:v>
                </c:pt>
                <c:pt idx="40">
                  <c:v>20141229</c:v>
                </c:pt>
                <c:pt idx="41">
                  <c:v>20141230</c:v>
                </c:pt>
                <c:pt idx="42">
                  <c:v>20141231</c:v>
                </c:pt>
                <c:pt idx="43">
                  <c:v>20150101</c:v>
                </c:pt>
                <c:pt idx="44">
                  <c:v>20150102</c:v>
                </c:pt>
                <c:pt idx="45">
                  <c:v>20150103</c:v>
                </c:pt>
                <c:pt idx="46">
                  <c:v>20150104</c:v>
                </c:pt>
                <c:pt idx="47">
                  <c:v>20150105</c:v>
                </c:pt>
                <c:pt idx="48">
                  <c:v>20150106</c:v>
                </c:pt>
                <c:pt idx="49">
                  <c:v>20150107</c:v>
                </c:pt>
                <c:pt idx="50">
                  <c:v>20150108</c:v>
                </c:pt>
                <c:pt idx="51">
                  <c:v>20150109</c:v>
                </c:pt>
                <c:pt idx="52">
                  <c:v>20150110</c:v>
                </c:pt>
                <c:pt idx="53">
                  <c:v>20150111</c:v>
                </c:pt>
                <c:pt idx="54">
                  <c:v>20150112</c:v>
                </c:pt>
                <c:pt idx="55">
                  <c:v>20150113</c:v>
                </c:pt>
                <c:pt idx="56">
                  <c:v>20150114</c:v>
                </c:pt>
                <c:pt idx="57">
                  <c:v>20150115</c:v>
                </c:pt>
                <c:pt idx="58">
                  <c:v>20150116</c:v>
                </c:pt>
                <c:pt idx="59">
                  <c:v>20150117</c:v>
                </c:pt>
                <c:pt idx="60">
                  <c:v>20150118</c:v>
                </c:pt>
                <c:pt idx="61">
                  <c:v>20150119</c:v>
                </c:pt>
                <c:pt idx="62">
                  <c:v>20150120</c:v>
                </c:pt>
                <c:pt idx="63">
                  <c:v>20150121</c:v>
                </c:pt>
                <c:pt idx="64">
                  <c:v>20150122</c:v>
                </c:pt>
                <c:pt idx="65">
                  <c:v>20150123</c:v>
                </c:pt>
                <c:pt idx="66">
                  <c:v>20150124</c:v>
                </c:pt>
                <c:pt idx="67">
                  <c:v>20150125</c:v>
                </c:pt>
                <c:pt idx="68">
                  <c:v>20150126</c:v>
                </c:pt>
                <c:pt idx="69">
                  <c:v>20150127</c:v>
                </c:pt>
                <c:pt idx="70">
                  <c:v>20150128</c:v>
                </c:pt>
                <c:pt idx="71">
                  <c:v>20150129</c:v>
                </c:pt>
                <c:pt idx="72">
                  <c:v>20150130</c:v>
                </c:pt>
                <c:pt idx="73">
                  <c:v>20150131</c:v>
                </c:pt>
                <c:pt idx="74">
                  <c:v>20150201</c:v>
                </c:pt>
                <c:pt idx="75">
                  <c:v>20150202</c:v>
                </c:pt>
                <c:pt idx="76">
                  <c:v>20150203</c:v>
                </c:pt>
                <c:pt idx="77">
                  <c:v>20150204</c:v>
                </c:pt>
                <c:pt idx="78">
                  <c:v>20150205</c:v>
                </c:pt>
                <c:pt idx="79">
                  <c:v>20150206</c:v>
                </c:pt>
                <c:pt idx="80">
                  <c:v>20150207</c:v>
                </c:pt>
                <c:pt idx="81">
                  <c:v>20150208</c:v>
                </c:pt>
                <c:pt idx="82">
                  <c:v>20150209</c:v>
                </c:pt>
                <c:pt idx="83">
                  <c:v>20150210</c:v>
                </c:pt>
                <c:pt idx="84">
                  <c:v>20150211</c:v>
                </c:pt>
                <c:pt idx="85">
                  <c:v>20150212</c:v>
                </c:pt>
                <c:pt idx="86">
                  <c:v>20150213</c:v>
                </c:pt>
                <c:pt idx="87">
                  <c:v>20150214</c:v>
                </c:pt>
                <c:pt idx="88">
                  <c:v>20150215</c:v>
                </c:pt>
                <c:pt idx="89">
                  <c:v>20150216</c:v>
                </c:pt>
                <c:pt idx="90">
                  <c:v>20150217</c:v>
                </c:pt>
                <c:pt idx="91">
                  <c:v>20150218</c:v>
                </c:pt>
                <c:pt idx="92">
                  <c:v>20150219</c:v>
                </c:pt>
                <c:pt idx="93">
                  <c:v>20150220</c:v>
                </c:pt>
                <c:pt idx="94">
                  <c:v>20150221</c:v>
                </c:pt>
                <c:pt idx="95">
                  <c:v>20150222</c:v>
                </c:pt>
                <c:pt idx="96">
                  <c:v>20150223</c:v>
                </c:pt>
                <c:pt idx="97">
                  <c:v>20150224</c:v>
                </c:pt>
                <c:pt idx="98">
                  <c:v>20150225</c:v>
                </c:pt>
                <c:pt idx="99">
                  <c:v>20150226</c:v>
                </c:pt>
                <c:pt idx="100">
                  <c:v>20150227</c:v>
                </c:pt>
                <c:pt idx="101">
                  <c:v>20150228</c:v>
                </c:pt>
                <c:pt idx="102">
                  <c:v>20150301</c:v>
                </c:pt>
                <c:pt idx="103">
                  <c:v>20150302</c:v>
                </c:pt>
                <c:pt idx="104">
                  <c:v>20150303</c:v>
                </c:pt>
                <c:pt idx="105">
                  <c:v>20150304</c:v>
                </c:pt>
                <c:pt idx="106">
                  <c:v>20150305</c:v>
                </c:pt>
                <c:pt idx="107">
                  <c:v>20150306</c:v>
                </c:pt>
                <c:pt idx="108">
                  <c:v>20150307</c:v>
                </c:pt>
                <c:pt idx="109">
                  <c:v>20150308</c:v>
                </c:pt>
                <c:pt idx="110">
                  <c:v>20150309</c:v>
                </c:pt>
                <c:pt idx="111">
                  <c:v>20150310</c:v>
                </c:pt>
                <c:pt idx="112">
                  <c:v>20150311</c:v>
                </c:pt>
                <c:pt idx="113">
                  <c:v>20150312</c:v>
                </c:pt>
                <c:pt idx="114">
                  <c:v>20150313</c:v>
                </c:pt>
                <c:pt idx="115">
                  <c:v>20150314</c:v>
                </c:pt>
                <c:pt idx="116">
                  <c:v>20150315</c:v>
                </c:pt>
                <c:pt idx="117">
                  <c:v>20150316</c:v>
                </c:pt>
                <c:pt idx="118">
                  <c:v>20150317</c:v>
                </c:pt>
                <c:pt idx="119">
                  <c:v>20150318</c:v>
                </c:pt>
                <c:pt idx="120">
                  <c:v>20150319</c:v>
                </c:pt>
                <c:pt idx="121">
                  <c:v>20150320</c:v>
                </c:pt>
                <c:pt idx="122">
                  <c:v>20150321</c:v>
                </c:pt>
                <c:pt idx="123">
                  <c:v>20150322</c:v>
                </c:pt>
                <c:pt idx="124">
                  <c:v>20150323</c:v>
                </c:pt>
                <c:pt idx="125">
                  <c:v>20150324</c:v>
                </c:pt>
                <c:pt idx="126">
                  <c:v>20150325</c:v>
                </c:pt>
                <c:pt idx="127">
                  <c:v>20150326</c:v>
                </c:pt>
                <c:pt idx="128">
                  <c:v>20150327</c:v>
                </c:pt>
                <c:pt idx="129">
                  <c:v>20150328</c:v>
                </c:pt>
                <c:pt idx="130">
                  <c:v>20150329</c:v>
                </c:pt>
                <c:pt idx="131">
                  <c:v>20150330</c:v>
                </c:pt>
                <c:pt idx="132">
                  <c:v>20150331</c:v>
                </c:pt>
                <c:pt idx="133">
                  <c:v>20150401</c:v>
                </c:pt>
                <c:pt idx="134">
                  <c:v>20150402</c:v>
                </c:pt>
                <c:pt idx="135">
                  <c:v>20150403</c:v>
                </c:pt>
                <c:pt idx="136">
                  <c:v>20150404</c:v>
                </c:pt>
                <c:pt idx="137">
                  <c:v>20150405</c:v>
                </c:pt>
                <c:pt idx="138">
                  <c:v>20150406</c:v>
                </c:pt>
                <c:pt idx="139">
                  <c:v>20150407</c:v>
                </c:pt>
                <c:pt idx="140">
                  <c:v>20150408</c:v>
                </c:pt>
                <c:pt idx="141">
                  <c:v>20150409</c:v>
                </c:pt>
                <c:pt idx="142">
                  <c:v>20150410</c:v>
                </c:pt>
                <c:pt idx="143">
                  <c:v>20150411</c:v>
                </c:pt>
                <c:pt idx="144">
                  <c:v>20150412</c:v>
                </c:pt>
                <c:pt idx="145">
                  <c:v>20150413</c:v>
                </c:pt>
                <c:pt idx="146">
                  <c:v>20150414</c:v>
                </c:pt>
                <c:pt idx="147">
                  <c:v>20150415</c:v>
                </c:pt>
                <c:pt idx="148">
                  <c:v>20150416</c:v>
                </c:pt>
                <c:pt idx="149">
                  <c:v>20150417</c:v>
                </c:pt>
                <c:pt idx="150">
                  <c:v>20150418</c:v>
                </c:pt>
                <c:pt idx="151">
                  <c:v>20150419</c:v>
                </c:pt>
                <c:pt idx="152">
                  <c:v>20150420</c:v>
                </c:pt>
                <c:pt idx="153">
                  <c:v>20150421</c:v>
                </c:pt>
                <c:pt idx="154">
                  <c:v>20150422</c:v>
                </c:pt>
                <c:pt idx="155">
                  <c:v>20150423</c:v>
                </c:pt>
                <c:pt idx="156">
                  <c:v>20150424</c:v>
                </c:pt>
                <c:pt idx="157">
                  <c:v>20150425</c:v>
                </c:pt>
                <c:pt idx="158">
                  <c:v>20150426</c:v>
                </c:pt>
                <c:pt idx="159">
                  <c:v>20150427</c:v>
                </c:pt>
                <c:pt idx="160">
                  <c:v>20150428</c:v>
                </c:pt>
                <c:pt idx="161">
                  <c:v>20150429</c:v>
                </c:pt>
                <c:pt idx="162">
                  <c:v>20150430</c:v>
                </c:pt>
                <c:pt idx="163">
                  <c:v>20150501</c:v>
                </c:pt>
                <c:pt idx="164">
                  <c:v>20150502</c:v>
                </c:pt>
                <c:pt idx="165">
                  <c:v>20150503</c:v>
                </c:pt>
                <c:pt idx="166">
                  <c:v>20150504</c:v>
                </c:pt>
                <c:pt idx="167">
                  <c:v>20150505</c:v>
                </c:pt>
                <c:pt idx="168">
                  <c:v>20150506</c:v>
                </c:pt>
                <c:pt idx="169">
                  <c:v>20150507</c:v>
                </c:pt>
                <c:pt idx="170">
                  <c:v>20150508</c:v>
                </c:pt>
                <c:pt idx="171">
                  <c:v>20150509</c:v>
                </c:pt>
                <c:pt idx="172">
                  <c:v>20150510</c:v>
                </c:pt>
                <c:pt idx="173">
                  <c:v>20150511</c:v>
                </c:pt>
                <c:pt idx="174">
                  <c:v>20150512</c:v>
                </c:pt>
                <c:pt idx="175">
                  <c:v>20150513</c:v>
                </c:pt>
                <c:pt idx="176">
                  <c:v>20150514</c:v>
                </c:pt>
                <c:pt idx="177">
                  <c:v>20150515</c:v>
                </c:pt>
                <c:pt idx="178">
                  <c:v>20150516</c:v>
                </c:pt>
                <c:pt idx="179">
                  <c:v>20150517</c:v>
                </c:pt>
                <c:pt idx="180">
                  <c:v>20150518</c:v>
                </c:pt>
                <c:pt idx="181">
                  <c:v>20150519</c:v>
                </c:pt>
                <c:pt idx="182">
                  <c:v>20150520</c:v>
                </c:pt>
                <c:pt idx="183">
                  <c:v>20150521</c:v>
                </c:pt>
                <c:pt idx="184">
                  <c:v>20150522</c:v>
                </c:pt>
                <c:pt idx="185">
                  <c:v>20150523</c:v>
                </c:pt>
                <c:pt idx="186">
                  <c:v>20150524</c:v>
                </c:pt>
                <c:pt idx="187">
                  <c:v>20150525</c:v>
                </c:pt>
                <c:pt idx="188">
                  <c:v>20150526</c:v>
                </c:pt>
                <c:pt idx="189">
                  <c:v>20150527</c:v>
                </c:pt>
                <c:pt idx="190">
                  <c:v>20150528</c:v>
                </c:pt>
                <c:pt idx="191">
                  <c:v>20150529</c:v>
                </c:pt>
                <c:pt idx="192">
                  <c:v>20150530</c:v>
                </c:pt>
                <c:pt idx="193">
                  <c:v>20150531</c:v>
                </c:pt>
                <c:pt idx="194">
                  <c:v>20150601</c:v>
                </c:pt>
                <c:pt idx="195">
                  <c:v>20150602</c:v>
                </c:pt>
                <c:pt idx="196">
                  <c:v>20150603</c:v>
                </c:pt>
                <c:pt idx="197">
                  <c:v>20150604</c:v>
                </c:pt>
                <c:pt idx="198">
                  <c:v>20150605</c:v>
                </c:pt>
                <c:pt idx="199">
                  <c:v>20150606</c:v>
                </c:pt>
                <c:pt idx="200">
                  <c:v>20150607</c:v>
                </c:pt>
                <c:pt idx="201">
                  <c:v>20150608</c:v>
                </c:pt>
                <c:pt idx="202">
                  <c:v>20150609</c:v>
                </c:pt>
                <c:pt idx="203">
                  <c:v>20150610</c:v>
                </c:pt>
                <c:pt idx="204">
                  <c:v>20150611</c:v>
                </c:pt>
                <c:pt idx="205">
                  <c:v>20150612</c:v>
                </c:pt>
                <c:pt idx="206">
                  <c:v>20150613</c:v>
                </c:pt>
                <c:pt idx="207">
                  <c:v>20150614</c:v>
                </c:pt>
                <c:pt idx="208">
                  <c:v>20150615</c:v>
                </c:pt>
                <c:pt idx="209">
                  <c:v>20150616</c:v>
                </c:pt>
                <c:pt idx="210">
                  <c:v>20150617</c:v>
                </c:pt>
                <c:pt idx="211">
                  <c:v>20150618</c:v>
                </c:pt>
                <c:pt idx="212">
                  <c:v>20150619</c:v>
                </c:pt>
                <c:pt idx="213">
                  <c:v>20150620</c:v>
                </c:pt>
                <c:pt idx="214">
                  <c:v>20150621</c:v>
                </c:pt>
                <c:pt idx="215">
                  <c:v>20150622</c:v>
                </c:pt>
                <c:pt idx="216">
                  <c:v>20150623</c:v>
                </c:pt>
                <c:pt idx="217">
                  <c:v>20150624</c:v>
                </c:pt>
                <c:pt idx="218">
                  <c:v>20150625</c:v>
                </c:pt>
                <c:pt idx="219">
                  <c:v>20150626</c:v>
                </c:pt>
                <c:pt idx="220">
                  <c:v>20150627</c:v>
                </c:pt>
                <c:pt idx="221">
                  <c:v>20150628</c:v>
                </c:pt>
                <c:pt idx="222">
                  <c:v>20150629</c:v>
                </c:pt>
                <c:pt idx="223">
                  <c:v>20150630</c:v>
                </c:pt>
                <c:pt idx="224">
                  <c:v>20150701</c:v>
                </c:pt>
                <c:pt idx="225">
                  <c:v>20150702</c:v>
                </c:pt>
                <c:pt idx="226">
                  <c:v>20150703</c:v>
                </c:pt>
                <c:pt idx="227">
                  <c:v>20150704</c:v>
                </c:pt>
                <c:pt idx="228">
                  <c:v>20150705</c:v>
                </c:pt>
                <c:pt idx="229">
                  <c:v>20150706</c:v>
                </c:pt>
                <c:pt idx="230">
                  <c:v>20150707</c:v>
                </c:pt>
                <c:pt idx="231">
                  <c:v>20150708</c:v>
                </c:pt>
                <c:pt idx="232">
                  <c:v>20150709</c:v>
                </c:pt>
                <c:pt idx="233">
                  <c:v>20150710</c:v>
                </c:pt>
                <c:pt idx="234">
                  <c:v>20150711</c:v>
                </c:pt>
                <c:pt idx="235">
                  <c:v>20150712</c:v>
                </c:pt>
                <c:pt idx="236">
                  <c:v>20150713</c:v>
                </c:pt>
                <c:pt idx="237">
                  <c:v>20150714</c:v>
                </c:pt>
                <c:pt idx="238">
                  <c:v>20150715</c:v>
                </c:pt>
                <c:pt idx="239">
                  <c:v>20150716</c:v>
                </c:pt>
                <c:pt idx="240">
                  <c:v>20150717</c:v>
                </c:pt>
                <c:pt idx="241">
                  <c:v>20150718</c:v>
                </c:pt>
                <c:pt idx="242">
                  <c:v>20150719</c:v>
                </c:pt>
                <c:pt idx="243">
                  <c:v>20150720</c:v>
                </c:pt>
                <c:pt idx="244">
                  <c:v>20150721</c:v>
                </c:pt>
                <c:pt idx="245">
                  <c:v>20150722</c:v>
                </c:pt>
                <c:pt idx="246">
                  <c:v>20150723</c:v>
                </c:pt>
                <c:pt idx="247">
                  <c:v>20150724</c:v>
                </c:pt>
                <c:pt idx="248">
                  <c:v>20150725</c:v>
                </c:pt>
                <c:pt idx="249">
                  <c:v>20150726</c:v>
                </c:pt>
                <c:pt idx="250">
                  <c:v>20150727</c:v>
                </c:pt>
                <c:pt idx="251">
                  <c:v>20150728</c:v>
                </c:pt>
                <c:pt idx="252">
                  <c:v>20150729</c:v>
                </c:pt>
                <c:pt idx="253">
                  <c:v>20150730</c:v>
                </c:pt>
                <c:pt idx="254">
                  <c:v>20150731</c:v>
                </c:pt>
                <c:pt idx="255">
                  <c:v>20150801</c:v>
                </c:pt>
                <c:pt idx="256">
                  <c:v>20150802</c:v>
                </c:pt>
                <c:pt idx="257">
                  <c:v>20150803</c:v>
                </c:pt>
                <c:pt idx="258">
                  <c:v>20150804</c:v>
                </c:pt>
                <c:pt idx="259">
                  <c:v>20150805</c:v>
                </c:pt>
                <c:pt idx="260">
                  <c:v>20150806</c:v>
                </c:pt>
                <c:pt idx="261">
                  <c:v>20150807</c:v>
                </c:pt>
                <c:pt idx="262">
                  <c:v>20150808</c:v>
                </c:pt>
                <c:pt idx="263">
                  <c:v>20150809</c:v>
                </c:pt>
                <c:pt idx="264">
                  <c:v>20150810</c:v>
                </c:pt>
                <c:pt idx="265">
                  <c:v>20150811</c:v>
                </c:pt>
                <c:pt idx="266">
                  <c:v>20150812</c:v>
                </c:pt>
                <c:pt idx="267">
                  <c:v>20150813</c:v>
                </c:pt>
                <c:pt idx="268">
                  <c:v>20150814</c:v>
                </c:pt>
                <c:pt idx="269">
                  <c:v>20150815</c:v>
                </c:pt>
                <c:pt idx="270">
                  <c:v>20150816</c:v>
                </c:pt>
                <c:pt idx="271">
                  <c:v>20150817</c:v>
                </c:pt>
                <c:pt idx="272">
                  <c:v>20150818</c:v>
                </c:pt>
                <c:pt idx="273">
                  <c:v>20150819</c:v>
                </c:pt>
                <c:pt idx="274">
                  <c:v>20150820</c:v>
                </c:pt>
                <c:pt idx="275">
                  <c:v>20150821</c:v>
                </c:pt>
                <c:pt idx="276">
                  <c:v>20150822</c:v>
                </c:pt>
                <c:pt idx="277">
                  <c:v>20150823</c:v>
                </c:pt>
                <c:pt idx="278">
                  <c:v>20150824</c:v>
                </c:pt>
                <c:pt idx="279">
                  <c:v>20150825</c:v>
                </c:pt>
                <c:pt idx="280">
                  <c:v>20150826</c:v>
                </c:pt>
                <c:pt idx="281">
                  <c:v>20150827</c:v>
                </c:pt>
                <c:pt idx="282">
                  <c:v>20150828</c:v>
                </c:pt>
                <c:pt idx="283">
                  <c:v>20150829</c:v>
                </c:pt>
                <c:pt idx="284">
                  <c:v>20150830</c:v>
                </c:pt>
                <c:pt idx="285">
                  <c:v>20150831</c:v>
                </c:pt>
                <c:pt idx="286">
                  <c:v>20150901</c:v>
                </c:pt>
                <c:pt idx="287">
                  <c:v>20150902</c:v>
                </c:pt>
                <c:pt idx="288">
                  <c:v>20150903</c:v>
                </c:pt>
                <c:pt idx="289">
                  <c:v>20150904</c:v>
                </c:pt>
                <c:pt idx="290">
                  <c:v>20150905</c:v>
                </c:pt>
                <c:pt idx="291">
                  <c:v>20150906</c:v>
                </c:pt>
                <c:pt idx="292">
                  <c:v>20150907</c:v>
                </c:pt>
                <c:pt idx="293">
                  <c:v>20150908</c:v>
                </c:pt>
                <c:pt idx="294">
                  <c:v>20150909</c:v>
                </c:pt>
                <c:pt idx="295">
                  <c:v>20150910</c:v>
                </c:pt>
                <c:pt idx="296">
                  <c:v>20150911</c:v>
                </c:pt>
                <c:pt idx="297">
                  <c:v>20150912</c:v>
                </c:pt>
                <c:pt idx="298">
                  <c:v>20150913</c:v>
                </c:pt>
                <c:pt idx="299">
                  <c:v>20150914</c:v>
                </c:pt>
                <c:pt idx="300">
                  <c:v>20150915</c:v>
                </c:pt>
                <c:pt idx="301">
                  <c:v>20150916</c:v>
                </c:pt>
                <c:pt idx="302">
                  <c:v>20150917</c:v>
                </c:pt>
                <c:pt idx="303">
                  <c:v>20150918</c:v>
                </c:pt>
                <c:pt idx="304">
                  <c:v>20150919</c:v>
                </c:pt>
                <c:pt idx="305">
                  <c:v>20150920</c:v>
                </c:pt>
                <c:pt idx="306">
                  <c:v>20150921</c:v>
                </c:pt>
                <c:pt idx="307">
                  <c:v>20150922</c:v>
                </c:pt>
                <c:pt idx="308">
                  <c:v>20150923</c:v>
                </c:pt>
                <c:pt idx="309">
                  <c:v>20150924</c:v>
                </c:pt>
                <c:pt idx="310">
                  <c:v>20150925</c:v>
                </c:pt>
                <c:pt idx="311">
                  <c:v>20150926</c:v>
                </c:pt>
                <c:pt idx="312">
                  <c:v>20150927</c:v>
                </c:pt>
                <c:pt idx="313">
                  <c:v>20150928</c:v>
                </c:pt>
                <c:pt idx="314">
                  <c:v>20150929</c:v>
                </c:pt>
                <c:pt idx="315">
                  <c:v>20150930</c:v>
                </c:pt>
                <c:pt idx="316">
                  <c:v>20151001</c:v>
                </c:pt>
                <c:pt idx="317">
                  <c:v>20151002</c:v>
                </c:pt>
                <c:pt idx="318">
                  <c:v>20151003</c:v>
                </c:pt>
                <c:pt idx="319">
                  <c:v>20151004</c:v>
                </c:pt>
                <c:pt idx="320">
                  <c:v>20151005</c:v>
                </c:pt>
                <c:pt idx="321">
                  <c:v>20151006</c:v>
                </c:pt>
                <c:pt idx="322">
                  <c:v>20151007</c:v>
                </c:pt>
                <c:pt idx="323">
                  <c:v>20151008</c:v>
                </c:pt>
                <c:pt idx="324">
                  <c:v>20151009</c:v>
                </c:pt>
                <c:pt idx="325">
                  <c:v>20151010</c:v>
                </c:pt>
                <c:pt idx="326">
                  <c:v>20151011</c:v>
                </c:pt>
                <c:pt idx="327">
                  <c:v>20151012</c:v>
                </c:pt>
                <c:pt idx="328">
                  <c:v>20151013</c:v>
                </c:pt>
                <c:pt idx="329">
                  <c:v>20151014</c:v>
                </c:pt>
                <c:pt idx="330">
                  <c:v>20151015</c:v>
                </c:pt>
                <c:pt idx="331">
                  <c:v>20151016</c:v>
                </c:pt>
                <c:pt idx="332">
                  <c:v>20151017</c:v>
                </c:pt>
                <c:pt idx="333">
                  <c:v>20151018</c:v>
                </c:pt>
                <c:pt idx="334">
                  <c:v>20151019</c:v>
                </c:pt>
                <c:pt idx="335">
                  <c:v>20151020</c:v>
                </c:pt>
                <c:pt idx="336">
                  <c:v>20151021</c:v>
                </c:pt>
                <c:pt idx="337">
                  <c:v>20151022</c:v>
                </c:pt>
                <c:pt idx="338">
                  <c:v>20151023</c:v>
                </c:pt>
                <c:pt idx="339">
                  <c:v>20151024</c:v>
                </c:pt>
                <c:pt idx="340">
                  <c:v>20151025</c:v>
                </c:pt>
                <c:pt idx="341">
                  <c:v>20151026</c:v>
                </c:pt>
                <c:pt idx="342">
                  <c:v>20151027</c:v>
                </c:pt>
                <c:pt idx="343">
                  <c:v>20151028</c:v>
                </c:pt>
                <c:pt idx="344">
                  <c:v>20151029</c:v>
                </c:pt>
                <c:pt idx="345">
                  <c:v>20151030</c:v>
                </c:pt>
                <c:pt idx="346">
                  <c:v>20151031</c:v>
                </c:pt>
                <c:pt idx="347">
                  <c:v>20151101</c:v>
                </c:pt>
                <c:pt idx="348">
                  <c:v>20151102</c:v>
                </c:pt>
                <c:pt idx="349">
                  <c:v>20151103</c:v>
                </c:pt>
                <c:pt idx="350">
                  <c:v>20151104</c:v>
                </c:pt>
                <c:pt idx="351">
                  <c:v>20151105</c:v>
                </c:pt>
                <c:pt idx="352">
                  <c:v>20151106</c:v>
                </c:pt>
                <c:pt idx="353">
                  <c:v>20151107</c:v>
                </c:pt>
                <c:pt idx="354">
                  <c:v>20151108</c:v>
                </c:pt>
                <c:pt idx="355">
                  <c:v>20151109</c:v>
                </c:pt>
                <c:pt idx="356">
                  <c:v>20151110</c:v>
                </c:pt>
                <c:pt idx="357">
                  <c:v>20151111</c:v>
                </c:pt>
                <c:pt idx="358">
                  <c:v>20151112</c:v>
                </c:pt>
                <c:pt idx="359">
                  <c:v>20151113</c:v>
                </c:pt>
                <c:pt idx="360">
                  <c:v>20151114</c:v>
                </c:pt>
                <c:pt idx="361">
                  <c:v>20151115</c:v>
                </c:pt>
                <c:pt idx="362">
                  <c:v>20151116</c:v>
                </c:pt>
                <c:pt idx="363">
                  <c:v>20151117</c:v>
                </c:pt>
                <c:pt idx="364">
                  <c:v>20151118</c:v>
                </c:pt>
                <c:pt idx="365">
                  <c:v>20151119</c:v>
                </c:pt>
                <c:pt idx="366">
                  <c:v>20151120</c:v>
                </c:pt>
                <c:pt idx="367">
                  <c:v>20151121</c:v>
                </c:pt>
                <c:pt idx="368">
                  <c:v>20151122</c:v>
                </c:pt>
                <c:pt idx="369">
                  <c:v>20151123</c:v>
                </c:pt>
                <c:pt idx="370">
                  <c:v>20151124</c:v>
                </c:pt>
                <c:pt idx="371">
                  <c:v>20151125</c:v>
                </c:pt>
                <c:pt idx="372">
                  <c:v>20151126</c:v>
                </c:pt>
                <c:pt idx="373">
                  <c:v>20151127</c:v>
                </c:pt>
                <c:pt idx="374">
                  <c:v>20151128</c:v>
                </c:pt>
                <c:pt idx="375">
                  <c:v>20151129</c:v>
                </c:pt>
                <c:pt idx="376">
                  <c:v>20151130</c:v>
                </c:pt>
                <c:pt idx="377">
                  <c:v>20151201</c:v>
                </c:pt>
                <c:pt idx="378">
                  <c:v>20151202</c:v>
                </c:pt>
                <c:pt idx="379">
                  <c:v>20151203</c:v>
                </c:pt>
                <c:pt idx="380">
                  <c:v>20151204</c:v>
                </c:pt>
                <c:pt idx="381">
                  <c:v>20151205</c:v>
                </c:pt>
                <c:pt idx="382">
                  <c:v>20151206</c:v>
                </c:pt>
                <c:pt idx="383">
                  <c:v>20151207</c:v>
                </c:pt>
                <c:pt idx="384">
                  <c:v>20151208</c:v>
                </c:pt>
                <c:pt idx="385">
                  <c:v>20151209</c:v>
                </c:pt>
                <c:pt idx="386">
                  <c:v>20151210</c:v>
                </c:pt>
                <c:pt idx="387">
                  <c:v>20151211</c:v>
                </c:pt>
                <c:pt idx="388">
                  <c:v>20151212</c:v>
                </c:pt>
                <c:pt idx="389">
                  <c:v>20151213</c:v>
                </c:pt>
                <c:pt idx="390">
                  <c:v>20151214</c:v>
                </c:pt>
                <c:pt idx="391">
                  <c:v>20151215</c:v>
                </c:pt>
                <c:pt idx="392">
                  <c:v>20151216</c:v>
                </c:pt>
                <c:pt idx="393">
                  <c:v>20151217</c:v>
                </c:pt>
                <c:pt idx="394">
                  <c:v>20151218</c:v>
                </c:pt>
                <c:pt idx="395">
                  <c:v>20151219</c:v>
                </c:pt>
                <c:pt idx="396">
                  <c:v>20151220</c:v>
                </c:pt>
                <c:pt idx="397">
                  <c:v>20151221</c:v>
                </c:pt>
                <c:pt idx="398">
                  <c:v>20151222</c:v>
                </c:pt>
                <c:pt idx="399">
                  <c:v>20151223</c:v>
                </c:pt>
                <c:pt idx="400">
                  <c:v>20151224</c:v>
                </c:pt>
                <c:pt idx="401">
                  <c:v>20151225</c:v>
                </c:pt>
                <c:pt idx="402">
                  <c:v>20151226</c:v>
                </c:pt>
              </c:numCache>
            </c:numRef>
          </c:cat>
          <c:val>
            <c:numRef>
              <c:f>허니버터칩!$M$1:$M$403</c:f>
              <c:numCache>
                <c:formatCode>General</c:formatCode>
                <c:ptCount val="403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4</c:v>
                </c:pt>
                <c:pt idx="48">
                  <c:v>1</c:v>
                </c:pt>
                <c:pt idx="49">
                  <c:v>0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1</c:v>
                </c:pt>
                <c:pt idx="84">
                  <c:v>1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1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1</c:v>
                </c:pt>
                <c:pt idx="167">
                  <c:v>0</c:v>
                </c:pt>
                <c:pt idx="168">
                  <c:v>1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1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0-4702-BC2E-93F6AAD9D2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5875168"/>
        <c:axId val="525879432"/>
      </c:barChart>
      <c:catAx>
        <c:axId val="52587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879432"/>
        <c:crosses val="autoZero"/>
        <c:auto val="1"/>
        <c:lblAlgn val="ctr"/>
        <c:lblOffset val="100"/>
        <c:noMultiLvlLbl val="0"/>
      </c:catAx>
      <c:valAx>
        <c:axId val="52587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587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8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82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7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3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6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6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7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93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2ED4B-835E-4DE1-9558-82E7E734D32F}" type="datetimeFigureOut">
              <a:rPr lang="ko-KR" altLang="en-US" smtClean="0"/>
              <a:t>2022-06-16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A780-595C-4CB0-9120-C85F29EB6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9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519196" y="5734021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딥러닝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18168" y="6134131"/>
            <a:ext cx="5850191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/>
              <a:t>RNN VS CNN </a:t>
            </a:r>
            <a:r>
              <a:rPr lang="ko-KR" altLang="ko-KR" b="1"/>
              <a:t>주가 예측을 통한 주가데이터 성질 분석</a:t>
            </a:r>
            <a:endParaRPr lang="ko-KR" altLang="ko-KR"/>
          </a:p>
          <a:p>
            <a:pPr algn="ctr"/>
            <a:r>
              <a:rPr lang="ko-KR" altLang="en-US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altLang="ko-KR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-  </a:t>
            </a:r>
            <a:r>
              <a:rPr lang="ko-KR" altLang="en-US" sz="20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김원겸</a:t>
            </a:r>
            <a:r>
              <a:rPr lang="en-US" altLang="ko-KR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, </a:t>
            </a:r>
            <a:r>
              <a:rPr lang="ko-KR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양병훈</a:t>
            </a:r>
            <a:endParaRPr lang="en-US" altLang="ko-K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7" y="510238"/>
            <a:ext cx="11010098" cy="50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/>
                <a:t>시작점과 끝</a:t>
              </a:r>
              <a:endParaRPr lang="ko-KR" altLang="en-US" sz="4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뉴스 기사로 본 포켓몬 빵</a:t>
              </a:r>
              <a:endParaRPr lang="ko-KR" altLang="en-US" sz="25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05" y="1145410"/>
            <a:ext cx="5365628" cy="4332364"/>
          </a:xfrm>
          <a:prstGeom prst="rect">
            <a:avLst/>
          </a:prstGeom>
        </p:spPr>
      </p:pic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292186"/>
              </p:ext>
            </p:extLst>
          </p:nvPr>
        </p:nvGraphicFramePr>
        <p:xfrm>
          <a:off x="402657" y="1145410"/>
          <a:ext cx="5382126" cy="4332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6" y="1244600"/>
            <a:ext cx="11650751" cy="539749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/>
                <a:t>연관검색어</a:t>
              </a:r>
              <a:endParaRPr lang="ko-KR" altLang="en-US" sz="40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뉴스 기사로 본 </a:t>
              </a:r>
              <a:r>
                <a:rPr lang="ko-KR" altLang="en-US" dirty="0" err="1" smtClean="0"/>
                <a:t>허니버터칩</a:t>
              </a:r>
              <a:endParaRPr lang="ko-KR" altLang="en-US" sz="2500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365607" y="5102168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59810" y="5102168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42206" y="5102168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85678" y="1774613"/>
            <a:ext cx="10715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823412" y="4382347"/>
            <a:ext cx="96235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	</a:t>
              </a:r>
              <a:r>
                <a:rPr lang="ko-KR" altLang="en-US" sz="4000" dirty="0" smtClean="0"/>
                <a:t>키워드 간 관계</a:t>
              </a:r>
              <a:endParaRPr lang="ko-KR" altLang="en-US" sz="4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뉴스 기사로 본 </a:t>
              </a:r>
              <a:r>
                <a:rPr lang="ko-KR" altLang="en-US" dirty="0" err="1" smtClean="0"/>
                <a:t>허니버터칩</a:t>
              </a:r>
              <a:endParaRPr lang="ko-KR" altLang="en-US" sz="2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106978"/>
            <a:ext cx="8746067" cy="542082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427621" y="1203158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183781" y="5497897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300438" y="2136808"/>
            <a:ext cx="1684422" cy="1771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762" y="1164657"/>
            <a:ext cx="2117558" cy="1126156"/>
          </a:xfrm>
          <a:prstGeom prst="ellipse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매출액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3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/>
                <a:t>시작점과 끝</a:t>
              </a:r>
              <a:endParaRPr lang="ko-KR" altLang="en-US" sz="4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</a:t>
              </a:r>
              <a:r>
                <a:rPr lang="ko-KR" altLang="en-US" dirty="0" smtClean="0"/>
                <a:t>뉴스 기사로 본 </a:t>
              </a:r>
              <a:r>
                <a:rPr lang="ko-KR" altLang="en-US" dirty="0" err="1" smtClean="0"/>
                <a:t>허니버터칩</a:t>
              </a:r>
              <a:endParaRPr lang="ko-KR" altLang="en-US" sz="2500" dirty="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86" y="1223048"/>
            <a:ext cx="5530076" cy="4159835"/>
          </a:xfrm>
          <a:prstGeom prst="rect">
            <a:avLst/>
          </a:prstGeom>
        </p:spPr>
      </p:pic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065827"/>
              </p:ext>
            </p:extLst>
          </p:nvPr>
        </p:nvGraphicFramePr>
        <p:xfrm>
          <a:off x="412282" y="1223047"/>
          <a:ext cx="5199246" cy="4159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2022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4" y="1226821"/>
            <a:ext cx="10553700" cy="4953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/>
                <a:t>연관검색어</a:t>
              </a:r>
              <a:endParaRPr lang="ko-KR" altLang="en-US" sz="40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3.</a:t>
              </a:r>
              <a:r>
                <a:rPr lang="ko-KR" altLang="en-US" dirty="0" smtClean="0"/>
                <a:t>뉴스 기사로 본 </a:t>
              </a:r>
              <a:r>
                <a:rPr lang="ko-KR" altLang="en-US" dirty="0" err="1" smtClean="0"/>
                <a:t>꼬북칩</a:t>
              </a:r>
              <a:endParaRPr lang="ko-KR" altLang="en-US" sz="2500" dirty="0"/>
            </a:p>
          </p:txBody>
        </p:sp>
      </p:grpSp>
      <p:sp>
        <p:nvSpPr>
          <p:cNvPr id="19" name="타원 18"/>
          <p:cNvSpPr/>
          <p:nvPr/>
        </p:nvSpPr>
        <p:spPr>
          <a:xfrm>
            <a:off x="365607" y="5403273"/>
            <a:ext cx="739986" cy="6797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230428" y="5398425"/>
            <a:ext cx="739986" cy="6797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714357" y="5398425"/>
            <a:ext cx="739986" cy="67979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35060" y="1674860"/>
            <a:ext cx="100565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572173" y="4875261"/>
            <a:ext cx="81550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3" idx="0"/>
          </p:cNvCxnSpPr>
          <p:nvPr/>
        </p:nvCxnSpPr>
        <p:spPr>
          <a:xfrm>
            <a:off x="9084350" y="5398425"/>
            <a:ext cx="1642917" cy="3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	</a:t>
              </a:r>
              <a:r>
                <a:rPr lang="ko-KR" altLang="en-US" sz="4000" dirty="0" smtClean="0"/>
                <a:t>키워드 간 관계</a:t>
              </a:r>
              <a:endParaRPr lang="ko-KR" altLang="en-US" sz="4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3.</a:t>
              </a:r>
              <a:r>
                <a:rPr lang="ko-KR" altLang="en-US" dirty="0" smtClean="0"/>
                <a:t>뉴스 기사로 본 </a:t>
              </a:r>
              <a:r>
                <a:rPr lang="ko-KR" altLang="en-US" dirty="0" err="1" smtClean="0"/>
                <a:t>꼬북칩</a:t>
              </a:r>
              <a:endParaRPr lang="ko-KR" altLang="en-US" sz="25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78" y="1239376"/>
            <a:ext cx="8587047" cy="5618624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299284" y="2804013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49642" y="3670287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601452" y="4448328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2300438" y="2136808"/>
            <a:ext cx="1684422" cy="1771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42762" y="1164657"/>
            <a:ext cx="2117558" cy="1126156"/>
          </a:xfrm>
          <a:prstGeom prst="ellipse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매출액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smtClean="0"/>
                <a:t>시작점과 끝</a:t>
              </a:r>
              <a:endParaRPr lang="ko-KR" altLang="en-US" sz="4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3.</a:t>
              </a:r>
              <a:r>
                <a:rPr lang="ko-KR" altLang="en-US" dirty="0" smtClean="0"/>
                <a:t>뉴스 기사로 본 </a:t>
              </a:r>
              <a:r>
                <a:rPr lang="ko-KR" altLang="en-US" dirty="0" err="1" smtClean="0"/>
                <a:t>꼬북칩</a:t>
              </a:r>
              <a:endParaRPr lang="ko-KR" altLang="en-US" sz="25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1" y="1162663"/>
            <a:ext cx="5478318" cy="40908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71" y="1162663"/>
            <a:ext cx="5831456" cy="409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5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21013" y="488620"/>
            <a:ext cx="10656915" cy="578150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99699" y="2848442"/>
            <a:ext cx="7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III. 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주가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시계열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데이터 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JOIN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텍스트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마이닝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결과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3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0"/>
            <a:ext cx="4299284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</a:t>
            </a:r>
            <a:r>
              <a:rPr lang="ko-KR" altLang="en-US" dirty="0" smtClean="0"/>
              <a:t>주가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금리로 본 포켓몬 빵</a:t>
            </a:r>
            <a:endParaRPr lang="ko-KR" altLang="en-US" sz="25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97316" y="557482"/>
            <a:ext cx="11962412" cy="6386782"/>
            <a:chOff x="97316" y="557482"/>
            <a:chExt cx="11962412" cy="638678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16" y="557482"/>
              <a:ext cx="11962412" cy="6386782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>
              <a:off x="2234242" y="4520242"/>
              <a:ext cx="0" cy="14837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858767" y="4318959"/>
              <a:ext cx="8281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 </a:t>
              </a:r>
              <a:r>
                <a:rPr lang="ko-KR" altLang="en-US" sz="1000" dirty="0" smtClean="0"/>
                <a:t>  </a:t>
              </a:r>
              <a:r>
                <a:rPr lang="en-US" altLang="ko-KR" sz="1000" dirty="0" smtClean="0"/>
                <a:t>1.5%</a:t>
              </a:r>
              <a:endParaRPr lang="ko-KR" altLang="en-US" sz="1000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10115910" y="2432649"/>
              <a:ext cx="0" cy="357133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9701842" y="2136287"/>
              <a:ext cx="8281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 </a:t>
              </a:r>
              <a:r>
                <a:rPr lang="ko-KR" altLang="en-US" sz="1000" dirty="0" smtClean="0"/>
                <a:t>  </a:t>
              </a:r>
              <a:r>
                <a:rPr lang="en-US" altLang="ko-KR" sz="1000" dirty="0" smtClean="0"/>
                <a:t>1.72%</a:t>
              </a:r>
              <a:endParaRPr lang="ko-KR" altLang="en-US" sz="1000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495691" y="1000295"/>
              <a:ext cx="638355" cy="6559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5691" y="1128228"/>
              <a:ext cx="638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/>
                <a:t>192</a:t>
              </a:r>
              <a:endParaRPr lang="ko-KR" altLang="en-US" sz="2000" dirty="0"/>
            </a:p>
          </p:txBody>
        </p:sp>
        <p:sp>
          <p:nvSpPr>
            <p:cNvPr id="21" name="타원 20"/>
            <p:cNvSpPr/>
            <p:nvPr/>
          </p:nvSpPr>
          <p:spPr>
            <a:xfrm>
              <a:off x="4177835" y="3662982"/>
              <a:ext cx="638355" cy="6559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38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화살표 연결선 22"/>
            <p:cNvCxnSpPr>
              <a:stCxn id="21" idx="7"/>
            </p:cNvCxnSpPr>
            <p:nvPr/>
          </p:nvCxnSpPr>
          <p:spPr>
            <a:xfrm flipV="1">
              <a:off x="4722705" y="1528338"/>
              <a:ext cx="1850623" cy="223071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210350" y="336884"/>
            <a:ext cx="16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성장률 </a:t>
            </a:r>
            <a:r>
              <a:rPr lang="en-US" altLang="ko-KR" dirty="0" smtClean="0"/>
              <a:t>-0.4%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3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0"/>
            <a:ext cx="4299284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주가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금리로 본 </a:t>
            </a:r>
            <a:r>
              <a:rPr lang="ko-KR" altLang="en-US" dirty="0" err="1" smtClean="0"/>
              <a:t>허니버터칩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3" y="572936"/>
            <a:ext cx="11854222" cy="6207425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2475782" y="1958196"/>
            <a:ext cx="0" cy="38560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1714" y="1719349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2.14%</a:t>
            </a:r>
            <a:endParaRPr lang="ko-KR" altLang="en-US" sz="1000" dirty="0"/>
          </a:p>
        </p:txBody>
      </p:sp>
      <p:cxnSp>
        <p:nvCxnSpPr>
          <p:cNvPr id="17" name="직선 연결선 16"/>
          <p:cNvCxnSpPr>
            <a:stCxn id="18" idx="2"/>
          </p:cNvCxnSpPr>
          <p:nvPr/>
        </p:nvCxnSpPr>
        <p:spPr>
          <a:xfrm>
            <a:off x="9468929" y="3583393"/>
            <a:ext cx="0" cy="22381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54861" y="3337172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1.67%</a:t>
            </a:r>
            <a:endParaRPr lang="ko-KR" altLang="en-US" sz="1000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5635925" y="4097547"/>
            <a:ext cx="0" cy="17240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1857" y="3851326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1.64%</a:t>
            </a:r>
            <a:endParaRPr lang="ko-KR" altLang="en-US" sz="1000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6418053" y="4382219"/>
            <a:ext cx="0" cy="14393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16925" y="4150815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1.59%</a:t>
            </a:r>
            <a:endParaRPr lang="ko-KR" altLang="en-US" sz="1000" dirty="0"/>
          </a:p>
        </p:txBody>
      </p:sp>
      <p:sp>
        <p:nvSpPr>
          <p:cNvPr id="26" name="타원 25"/>
          <p:cNvSpPr/>
          <p:nvPr/>
        </p:nvSpPr>
        <p:spPr>
          <a:xfrm>
            <a:off x="1511287" y="4894678"/>
            <a:ext cx="638355" cy="65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00516" y="1842459"/>
            <a:ext cx="638355" cy="65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endCxn id="27" idx="3"/>
          </p:cNvCxnSpPr>
          <p:nvPr/>
        </p:nvCxnSpPr>
        <p:spPr>
          <a:xfrm flipV="1">
            <a:off x="2086745" y="2402370"/>
            <a:ext cx="3207256" cy="26028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10350" y="336884"/>
            <a:ext cx="16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성장률 </a:t>
            </a:r>
            <a:r>
              <a:rPr lang="en-US" altLang="ko-KR" dirty="0" smtClean="0"/>
              <a:t>0.8%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3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315885" y="282632"/>
            <a:ext cx="10656915" cy="6126481"/>
            <a:chOff x="315885" y="282632"/>
            <a:chExt cx="10656915" cy="612648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315885" y="627610"/>
              <a:ext cx="10656915" cy="5781503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698270" y="282632"/>
              <a:ext cx="1753985" cy="689957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목차</a:t>
              </a:r>
              <a:endParaRPr lang="ko-KR" altLang="en-US" b="1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46910" y="1097280"/>
            <a:ext cx="9534698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상품소개</a:t>
            </a:r>
            <a:endParaRPr lang="en-US" altLang="ko-KR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1)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포켓몬 빵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2)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허니버터칩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3)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꼬북칩</a:t>
            </a:r>
            <a:endParaRPr lang="en-US" altLang="ko-KR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400050" indent="-400050">
              <a:lnSpc>
                <a:spcPct val="150000"/>
              </a:lnSpc>
              <a:buAutoNum type="romanUcPeriod" startAt="2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텍스트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마이닝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1)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시작점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2)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끝점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III. 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주가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시계열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데이터 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JOIN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텍스트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마이닝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결과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IV. 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의미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0" y="0"/>
            <a:ext cx="4299284" cy="457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주가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금리로 본 </a:t>
            </a:r>
            <a:r>
              <a:rPr lang="ko-KR" altLang="en-US" dirty="0" err="1" smtClean="0"/>
              <a:t>꼬북칩</a:t>
            </a:r>
            <a:endParaRPr lang="ko-KR" altLang="en-US" sz="2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44"/>
            <a:ext cx="12192000" cy="572531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4425351" y="4218318"/>
            <a:ext cx="0" cy="15872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55853" y="3969347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</a:t>
            </a:r>
            <a:r>
              <a:rPr lang="en-US" altLang="ko-KR" sz="1000" dirty="0" smtClean="0"/>
              <a:t>1.4%</a:t>
            </a:r>
            <a:endParaRPr lang="ko-KR" altLang="en-US" sz="10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5466272" y="3562341"/>
            <a:ext cx="0" cy="224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29842" y="3316120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1.66%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9957759" y="2076344"/>
            <a:ext cx="0" cy="37292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543691" y="1825299"/>
            <a:ext cx="828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1.9%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6961518" y="3562341"/>
            <a:ext cx="638355" cy="65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988834" y="3690274"/>
            <a:ext cx="68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501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2429774" y="1420367"/>
            <a:ext cx="638355" cy="6559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507411" y="1548300"/>
            <a:ext cx="48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34</a:t>
            </a:r>
            <a:endParaRPr lang="ko-KR" altLang="en-US" sz="2000" dirty="0"/>
          </a:p>
        </p:txBody>
      </p:sp>
      <p:cxnSp>
        <p:nvCxnSpPr>
          <p:cNvPr id="34" name="직선 화살표 연결선 33"/>
          <p:cNvCxnSpPr>
            <a:stCxn id="31" idx="6"/>
            <a:endCxn id="29" idx="2"/>
          </p:cNvCxnSpPr>
          <p:nvPr/>
        </p:nvCxnSpPr>
        <p:spPr>
          <a:xfrm>
            <a:off x="3068129" y="1748356"/>
            <a:ext cx="3893389" cy="2141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479857" y="342856"/>
            <a:ext cx="16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성장률 </a:t>
            </a:r>
            <a:r>
              <a:rPr lang="en-US" altLang="ko-KR" dirty="0" smtClean="0"/>
              <a:t>1.6%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4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21013" y="488620"/>
            <a:ext cx="10656915" cy="578150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99699" y="2848442"/>
            <a:ext cx="70995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7550" lvl="6" indent="-514350">
              <a:lnSpc>
                <a:spcPct val="150000"/>
              </a:lnSpc>
              <a:buAutoNum type="romanUcPeriod" startAt="4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의미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3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24637"/>
              </p:ext>
            </p:extLst>
          </p:nvPr>
        </p:nvGraphicFramePr>
        <p:xfrm>
          <a:off x="259880" y="288756"/>
          <a:ext cx="11425188" cy="5852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297">
                  <a:extLst>
                    <a:ext uri="{9D8B030D-6E8A-4147-A177-3AD203B41FA5}">
                      <a16:colId xmlns:a16="http://schemas.microsoft.com/office/drawing/2014/main" val="1820569862"/>
                    </a:ext>
                  </a:extLst>
                </a:gridCol>
                <a:gridCol w="2856297">
                  <a:extLst>
                    <a:ext uri="{9D8B030D-6E8A-4147-A177-3AD203B41FA5}">
                      <a16:colId xmlns:a16="http://schemas.microsoft.com/office/drawing/2014/main" val="2545794842"/>
                    </a:ext>
                  </a:extLst>
                </a:gridCol>
                <a:gridCol w="2856297">
                  <a:extLst>
                    <a:ext uri="{9D8B030D-6E8A-4147-A177-3AD203B41FA5}">
                      <a16:colId xmlns:a16="http://schemas.microsoft.com/office/drawing/2014/main" val="1936311018"/>
                    </a:ext>
                  </a:extLst>
                </a:gridCol>
                <a:gridCol w="2856297">
                  <a:extLst>
                    <a:ext uri="{9D8B030D-6E8A-4147-A177-3AD203B41FA5}">
                      <a16:colId xmlns:a16="http://schemas.microsoft.com/office/drawing/2014/main" val="1787095051"/>
                    </a:ext>
                  </a:extLst>
                </a:gridCol>
              </a:tblGrid>
              <a:tr h="666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품목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금리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52874"/>
                  </a:ext>
                </a:extLst>
              </a:tr>
              <a:tr h="172862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8312"/>
                  </a:ext>
                </a:extLst>
              </a:tr>
              <a:tr h="172862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72458"/>
                  </a:ext>
                </a:extLst>
              </a:tr>
              <a:tr h="1728621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4085"/>
                  </a:ext>
                </a:extLst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0" y="964228"/>
            <a:ext cx="2849080" cy="175009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0" y="2714324"/>
            <a:ext cx="2849080" cy="169404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80" y="4408372"/>
            <a:ext cx="2849080" cy="1732546"/>
          </a:xfrm>
          <a:prstGeom prst="rect">
            <a:avLst/>
          </a:prstGeom>
        </p:spPr>
      </p:pic>
      <p:cxnSp>
        <p:nvCxnSpPr>
          <p:cNvPr id="26" name="직선 화살표 연결선 25"/>
          <p:cNvCxnSpPr/>
          <p:nvPr/>
        </p:nvCxnSpPr>
        <p:spPr>
          <a:xfrm flipV="1">
            <a:off x="3416968" y="1251284"/>
            <a:ext cx="2002055" cy="10587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6395986" y="1309886"/>
            <a:ext cx="2002055" cy="10587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9170467" y="1309886"/>
            <a:ext cx="2002055" cy="10587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90222" y="3088907"/>
            <a:ext cx="1001027" cy="94488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591249" y="3504398"/>
            <a:ext cx="587143" cy="44722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179419" y="2877954"/>
            <a:ext cx="1520792" cy="1269733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7700211" y="3088907"/>
            <a:ext cx="697830" cy="549442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221003" y="3031957"/>
            <a:ext cx="2002055" cy="10587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590222" y="4812631"/>
            <a:ext cx="2002055" cy="10587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6486624" y="4867929"/>
            <a:ext cx="1911417" cy="1066044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9247871" y="4754028"/>
            <a:ext cx="2002055" cy="105877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259880" y="847023"/>
            <a:ext cx="11540693" cy="178067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00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21013" y="488620"/>
            <a:ext cx="10656915" cy="578150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07329" y="2951959"/>
            <a:ext cx="70995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 algn="ctr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061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98965" y="472335"/>
            <a:ext cx="10656915" cy="578150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62639" y="1934043"/>
            <a:ext cx="448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상품소개</a:t>
            </a:r>
            <a:endParaRPr lang="en-US" altLang="ko-KR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1)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포켓몬 빵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2)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허니버터칩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	</a:t>
            </a: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3)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꼬북칩</a:t>
            </a:r>
            <a:endParaRPr lang="en-US" altLang="ko-KR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1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67455" cy="6858000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8877993" y="0"/>
            <a:ext cx="3314007" cy="68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상품명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포켓몬 빵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역사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초판 </a:t>
            </a:r>
            <a:r>
              <a:rPr lang="en-US" altLang="ko-KR" dirty="0" smtClean="0"/>
              <a:t>(1999~2001)</a:t>
            </a:r>
          </a:p>
          <a:p>
            <a:pPr algn="ctr"/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초판 시기 기준 해당 제품 향유 연령층의 강한 소비계층으로 성장하게 되면서 일명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추억 소비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를 하게 되면서 대란이 발생하게 됨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77993" y="0"/>
            <a:ext cx="3314007" cy="68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상품명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허니버터칩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역사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출시 </a:t>
            </a:r>
            <a:r>
              <a:rPr lang="en-US" altLang="ko-KR" dirty="0" smtClean="0"/>
              <a:t>(2014. 8</a:t>
            </a:r>
            <a:r>
              <a:rPr lang="ko-KR" altLang="en-US" dirty="0" smtClean="0"/>
              <a:t>월 경</a:t>
            </a:r>
            <a:r>
              <a:rPr lang="en-US" altLang="ko-KR" dirty="0" smtClean="0"/>
              <a:t>)</a:t>
            </a:r>
          </a:p>
          <a:p>
            <a:pPr algn="ctr"/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상품 출시 이후 제대로 된 광고 없이 </a:t>
            </a:r>
            <a:r>
              <a:rPr lang="en-US" altLang="ko-KR" dirty="0" smtClean="0"/>
              <a:t>SNS</a:t>
            </a:r>
            <a:r>
              <a:rPr lang="ko-KR" altLang="en-US" dirty="0" smtClean="0"/>
              <a:t>로의 입소문으로만 품귀현상이 일어남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제품을 </a:t>
            </a:r>
            <a:r>
              <a:rPr lang="ko-KR" altLang="en-US" dirty="0" err="1" smtClean="0"/>
              <a:t>인형뽑기</a:t>
            </a:r>
            <a:r>
              <a:rPr lang="ko-KR" altLang="en-US" dirty="0" smtClean="0"/>
              <a:t> 기계에서 뽑을 수 밖에 없을 정도로 대란이 심했던 상품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생산 기업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해태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가루비</a:t>
            </a:r>
            <a:r>
              <a:rPr lang="ko-KR" altLang="en-US" dirty="0" smtClean="0"/>
              <a:t> 합작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877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877993" y="0"/>
            <a:ext cx="3314007" cy="6858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상품명 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꼬북칩</a:t>
            </a:r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sz="2400" dirty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sz="2400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역사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출시 </a:t>
            </a:r>
            <a:r>
              <a:rPr lang="en-US" altLang="ko-KR" dirty="0" smtClean="0"/>
              <a:t>(2017. 03. 16)</a:t>
            </a:r>
          </a:p>
          <a:p>
            <a:pPr algn="ctr"/>
            <a:r>
              <a:rPr lang="ko-KR" altLang="en-US" dirty="0" smtClean="0"/>
              <a:t>개요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인기가 있었던 </a:t>
            </a:r>
            <a:r>
              <a:rPr lang="ko-KR" altLang="en-US" dirty="0" err="1" smtClean="0"/>
              <a:t>꼬북칩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초코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츄러스는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2020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출시 되었으며 물량을 조절한 </a:t>
            </a:r>
            <a:r>
              <a:rPr lang="ko-KR" altLang="en-US" dirty="0" err="1" smtClean="0"/>
              <a:t>바이럴</a:t>
            </a:r>
            <a:r>
              <a:rPr lang="ko-KR" altLang="en-US" dirty="0" smtClean="0"/>
              <a:t> 마케팅이 의심될 정도로 품귀현상이 있었음</a:t>
            </a:r>
            <a:r>
              <a:rPr lang="en-US" altLang="ko-KR" dirty="0" smtClean="0"/>
              <a:t>.</a:t>
            </a:r>
          </a:p>
          <a:p>
            <a:pPr algn="ctr"/>
            <a:r>
              <a:rPr lang="ko-KR" altLang="en-US" dirty="0" smtClean="0"/>
              <a:t>생산 기업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오리온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1" y="0"/>
            <a:ext cx="8757892" cy="64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21013" y="488620"/>
            <a:ext cx="10656915" cy="578150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17915" y="2425748"/>
            <a:ext cx="4481030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 startAt="2"/>
            </a:pP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텍스트 </a:t>
            </a:r>
            <a:r>
              <a:rPr lang="ko-KR" altLang="en-US" sz="2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마이닝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1)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시작점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	2) </a:t>
            </a:r>
            <a:r>
              <a:rPr lang="ko-KR" altLang="en-US" sz="24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끝점</a:t>
            </a:r>
            <a:endParaRPr lang="en-US" altLang="ko-KR" sz="2400" b="1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/>
                <a:t>연관검색어</a:t>
              </a:r>
              <a:endParaRPr lang="ko-KR" altLang="en-US" sz="4000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뉴스 기사로 본 포켓몬 빵</a:t>
              </a:r>
              <a:endParaRPr lang="ko-KR" altLang="en-US" sz="2500" dirty="0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346662"/>
            <a:ext cx="11718174" cy="5104013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934692" y="5544589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7794568" y="5519651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748145" y="2011680"/>
            <a:ext cx="10715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334933" y="5231476"/>
            <a:ext cx="71283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826501" y="5465619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7741" y="5430827"/>
            <a:ext cx="922712" cy="9060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826501" y="3154680"/>
            <a:ext cx="107151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5" y="1030778"/>
            <a:ext cx="10241280" cy="5636029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0" y="0"/>
            <a:ext cx="12192000" cy="1030778"/>
            <a:chOff x="0" y="0"/>
            <a:chExt cx="9476509" cy="103077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0" y="0"/>
              <a:ext cx="9476509" cy="103077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/>
                <a:t>	</a:t>
              </a:r>
              <a:r>
                <a:rPr lang="ko-KR" altLang="en-US" sz="4000" dirty="0" smtClean="0"/>
                <a:t>키워드 간 관계</a:t>
              </a:r>
              <a:endParaRPr lang="ko-KR" altLang="en-US" sz="40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0" y="0"/>
              <a:ext cx="3341716" cy="457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 smtClean="0"/>
                <a:t>1.</a:t>
              </a:r>
              <a:r>
                <a:rPr lang="ko-KR" altLang="en-US" dirty="0" smtClean="0"/>
                <a:t>뉴스 기사로 본 포켓몬 빵</a:t>
              </a:r>
              <a:endParaRPr lang="ko-KR" altLang="en-US" sz="2500" dirty="0"/>
            </a:p>
          </p:txBody>
        </p:sp>
      </p:grpSp>
      <p:sp>
        <p:nvSpPr>
          <p:cNvPr id="6" name="타원 5"/>
          <p:cNvSpPr/>
          <p:nvPr/>
        </p:nvSpPr>
        <p:spPr>
          <a:xfrm>
            <a:off x="2627696" y="1703671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149642" y="3670287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664341" y="4645500"/>
            <a:ext cx="1395663" cy="10299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2300438" y="2136808"/>
            <a:ext cx="1684422" cy="177105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442762" y="1164657"/>
            <a:ext cx="2117558" cy="1126156"/>
          </a:xfrm>
          <a:prstGeom prst="ellipse">
            <a:avLst/>
          </a:prstGeom>
          <a:solidFill>
            <a:schemeClr val="tx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매출액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367</Words>
  <Application>Microsoft Office PowerPoint</Application>
  <PresentationFormat>와이드스크린</PresentationFormat>
  <Paragraphs>107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 병훈</dc:creator>
  <cp:lastModifiedBy>양 병훈</cp:lastModifiedBy>
  <cp:revision>25</cp:revision>
  <dcterms:created xsi:type="dcterms:W3CDTF">2022-04-21T10:59:47Z</dcterms:created>
  <dcterms:modified xsi:type="dcterms:W3CDTF">2022-06-16T10:53:30Z</dcterms:modified>
</cp:coreProperties>
</file>