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Nuni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E96F838-1EE8-45BF-B17C-83439B62576B}">
  <a:tblStyle styleId="{9E96F838-1EE8-45BF-B17C-83439B62576B}" styleName="Table_0"/>
</a:tblStyleLst>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define an electronic coin as a chain of digital signatures. Each owner transfers the coin to the next by digitally signing a hash of the previous transaction and the public key of the next owner and adding these to the end of the coin. A payee can verify the signatures to verify the chain of ownership.</a:t>
            </a:r>
          </a:p>
          <a:p>
            <a:pPr lvl="0">
              <a:spcBef>
                <a:spcPts val="0"/>
              </a:spcBef>
              <a:buNone/>
            </a:pPr>
            <a:r>
              <a:t/>
            </a:r>
            <a:endParaRPr/>
          </a:p>
          <a:p>
            <a:pPr lvl="0">
              <a:spcBef>
                <a:spcPts val="0"/>
              </a:spcBef>
              <a:buNone/>
            </a:pPr>
            <a:r>
              <a:rPr lang="en"/>
              <a:t>An issue that you might run into is how do you prevent double spending? Be aware of all transactions. Mint can do this but in this case all the nodes need to do it. </a:t>
            </a:r>
          </a:p>
          <a:p>
            <a:pPr lvl="0">
              <a:spcBef>
                <a:spcPts val="0"/>
              </a:spcBef>
              <a:buNone/>
            </a:pPr>
            <a:r>
              <a:rPr lang="en"/>
              <a:t>This also requires some kind of timestamp to keep track of when transactions occured.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essence, all bitcoin is is really a distributed ledger composed of thousands of nodes. In a centralized system that would look something like this: </a:t>
            </a:r>
          </a:p>
          <a:p>
            <a:pPr lvl="0" rtl="0">
              <a:spcBef>
                <a:spcPts val="0"/>
              </a:spcBef>
              <a:buNone/>
            </a:pPr>
            <a:r>
              <a:rPr lang="en"/>
              <a:t>For a centralized server, checking if someone is trying to spend money they don’t have or to double spend money by using the same money for two transactions it’s fairly easy as they can see the order of transactions and verify account balances.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z</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For a centralized server, checking if someone is trying to spend money they don’t have or to double spend money by using the same money for two transactions it’s fairly easy as they can see the order of transactions and verify account balances. </a:t>
            </a:r>
          </a:p>
          <a:p>
            <a:pPr lvl="0">
              <a:spcBef>
                <a:spcPts val="0"/>
              </a:spcBef>
              <a:buNone/>
            </a:pPr>
            <a:r>
              <a:rPr lang="en"/>
              <a:t>In a system of thousands of nodes, how can you effectively timestamp all these transactions in order to be able to prevent double spending and other issue?. </a:t>
            </a: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blockchain functions in many ways as a timestamp server. In each block, all the transactions are included and a hash is found meaning that if you change a single item it invalidates the hash. The next block has a hash of all the transactions but also includes a hash of the previous block. THat way, if an attacker attempts to change an old block, all the following blocks are invalidated and must be redone.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 as a ledger, bitcoin looks something like this: each block has a hash of the previous blocks as well as all the transactions. So when (point to later transaction) someone tries to send money at this point, it’s fairly easy for the network to check the current balance of that address by looking at all previous transactions.</a:t>
            </a:r>
          </a:p>
          <a:p>
            <a:pPr lvl="0" rtl="0">
              <a:spcBef>
                <a:spcPts val="0"/>
              </a:spcBef>
              <a:buNone/>
            </a:pPr>
            <a:r>
              <a:rPr lang="en"/>
              <a:t>As a solution to who creates these new blocks as well as how bitcoin is issued, a system called proof of work is used.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0" y="2824500"/>
            <a:ext cx="7370400" cy="23190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rot="10800000">
            <a:off x="5058904" y="0"/>
            <a:ext cx="4085100" cy="2052600"/>
          </a:xfrm>
          <a:prstGeom prst="rtTriangle">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grpSp>
        <p:nvGrpSpPr>
          <p:cNvPr id="14" name="Shape 14"/>
          <p:cNvGrpSpPr/>
          <p:nvPr/>
        </p:nvGrpSpPr>
        <p:grpSpPr>
          <a:xfrm>
            <a:off x="255200" y="592"/>
            <a:ext cx="2250362" cy="1044300"/>
            <a:chOff x="255200" y="592"/>
            <a:chExt cx="2250362"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509631" y="592"/>
              <a:ext cx="1741500" cy="10443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grpSp>
        <p:nvGrpSpPr>
          <p:cNvPr id="18" name="Shape 18"/>
          <p:cNvGrpSpPr/>
          <p:nvPr/>
        </p:nvGrpSpPr>
        <p:grpSpPr>
          <a:xfrm>
            <a:off x="905394" y="592"/>
            <a:ext cx="2250362" cy="1044300"/>
            <a:chOff x="905394" y="592"/>
            <a:chExt cx="2250362" cy="1044300"/>
          </a:xfrm>
        </p:grpSpPr>
        <p:sp>
          <p:nvSpPr>
            <p:cNvPr id="19" name="Shape 19"/>
            <p:cNvSpPr/>
            <p:nvPr/>
          </p:nvSpPr>
          <p:spPr>
            <a:xfrm>
              <a:off x="1414257" y="592"/>
              <a:ext cx="1741500" cy="1044300"/>
            </a:xfrm>
            <a:prstGeom prst="parallelogram">
              <a:avLst>
                <a:gd fmla="val 153193"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905394" y="592"/>
              <a:ext cx="1741500" cy="1044300"/>
            </a:xfrm>
            <a:prstGeom prst="parallelogram">
              <a:avLst>
                <a:gd fmla="val 153193"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grpSp>
        <p:nvGrpSpPr>
          <p:cNvPr id="22" name="Shape 22"/>
          <p:cNvGrpSpPr/>
          <p:nvPr/>
        </p:nvGrpSpPr>
        <p:grpSpPr>
          <a:xfrm>
            <a:off x="7057467" y="5088"/>
            <a:ext cx="1851282" cy="752107"/>
            <a:chOff x="6917200" y="0"/>
            <a:chExt cx="2227776"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6917200"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grpSp>
      <p:grpSp>
        <p:nvGrpSpPr>
          <p:cNvPr id="26" name="Shape 26"/>
          <p:cNvGrpSpPr/>
          <p:nvPr/>
        </p:nvGrpSpPr>
        <p:grpSpPr>
          <a:xfrm>
            <a:off x="6553031" y="4217851"/>
            <a:ext cx="2389067" cy="925737"/>
            <a:chOff x="6917200" y="0"/>
            <a:chExt cx="2227776"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6917200" y="0"/>
              <a:ext cx="1503300" cy="863400"/>
            </a:xfrm>
            <a:prstGeom prst="parallelogram">
              <a:avLst>
                <a:gd fmla="val 158024"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grpSp>
        <p:nvGrpSpPr>
          <p:cNvPr id="30" name="Shape 30"/>
          <p:cNvGrpSpPr/>
          <p:nvPr/>
        </p:nvGrpSpPr>
        <p:grpSpPr>
          <a:xfrm>
            <a:off x="199148" y="4055651"/>
            <a:ext cx="2795414" cy="1083307"/>
            <a:chOff x="6917200" y="0"/>
            <a:chExt cx="2227776"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6917200"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600">
                <a:solidFill>
                  <a:schemeClr val="lt1"/>
                </a:solidFill>
              </a:defRPr>
            </a:lvl1pPr>
            <a:lvl2pPr lvl="1" algn="ctr">
              <a:lnSpc>
                <a:spcPct val="100000"/>
              </a:lnSpc>
              <a:spcBef>
                <a:spcPts val="0"/>
              </a:spcBef>
              <a:spcAft>
                <a:spcPts val="0"/>
              </a:spcAft>
              <a:buClr>
                <a:schemeClr val="lt1"/>
              </a:buClr>
              <a:buSzPct val="100000"/>
              <a:buNone/>
              <a:defRPr sz="1600">
                <a:solidFill>
                  <a:schemeClr val="lt1"/>
                </a:solidFill>
              </a:defRPr>
            </a:lvl2pPr>
            <a:lvl3pPr lvl="2" algn="ctr">
              <a:lnSpc>
                <a:spcPct val="100000"/>
              </a:lnSpc>
              <a:spcBef>
                <a:spcPts val="0"/>
              </a:spcBef>
              <a:spcAft>
                <a:spcPts val="0"/>
              </a:spcAft>
              <a:buClr>
                <a:schemeClr val="lt1"/>
              </a:buClr>
              <a:buSzPct val="100000"/>
              <a:buNone/>
              <a:defRPr sz="1600">
                <a:solidFill>
                  <a:schemeClr val="lt1"/>
                </a:solidFill>
              </a:defRPr>
            </a:lvl3pPr>
            <a:lvl4pPr lvl="3" algn="ctr">
              <a:lnSpc>
                <a:spcPct val="100000"/>
              </a:lnSpc>
              <a:spcBef>
                <a:spcPts val="0"/>
              </a:spcBef>
              <a:spcAft>
                <a:spcPts val="0"/>
              </a:spcAft>
              <a:buClr>
                <a:schemeClr val="lt1"/>
              </a:buClr>
              <a:buSzPct val="100000"/>
              <a:buNone/>
              <a:defRPr sz="1600">
                <a:solidFill>
                  <a:schemeClr val="lt1"/>
                </a:solidFill>
              </a:defRPr>
            </a:lvl4pPr>
            <a:lvl5pPr lvl="4" algn="ctr">
              <a:lnSpc>
                <a:spcPct val="100000"/>
              </a:lnSpc>
              <a:spcBef>
                <a:spcPts val="0"/>
              </a:spcBef>
              <a:spcAft>
                <a:spcPts val="0"/>
              </a:spcAft>
              <a:buClr>
                <a:schemeClr val="lt1"/>
              </a:buClr>
              <a:buSzPct val="100000"/>
              <a:buNone/>
              <a:defRPr sz="1600">
                <a:solidFill>
                  <a:schemeClr val="lt1"/>
                </a:solidFill>
              </a:defRPr>
            </a:lvl5pPr>
            <a:lvl6pPr lvl="5" algn="ctr">
              <a:lnSpc>
                <a:spcPct val="100000"/>
              </a:lnSpc>
              <a:spcBef>
                <a:spcPts val="0"/>
              </a:spcBef>
              <a:spcAft>
                <a:spcPts val="0"/>
              </a:spcAft>
              <a:buClr>
                <a:schemeClr val="lt1"/>
              </a:buClr>
              <a:buSzPct val="100000"/>
              <a:buNone/>
              <a:defRPr sz="1600">
                <a:solidFill>
                  <a:schemeClr val="lt1"/>
                </a:solidFill>
              </a:defRPr>
            </a:lvl6pPr>
            <a:lvl7pPr lvl="6" algn="ctr">
              <a:lnSpc>
                <a:spcPct val="100000"/>
              </a:lnSpc>
              <a:spcBef>
                <a:spcPts val="0"/>
              </a:spcBef>
              <a:spcAft>
                <a:spcPts val="0"/>
              </a:spcAft>
              <a:buClr>
                <a:schemeClr val="lt1"/>
              </a:buClr>
              <a:buSzPct val="100000"/>
              <a:buNone/>
              <a:defRPr sz="1600">
                <a:solidFill>
                  <a:schemeClr val="lt1"/>
                </a:solidFill>
              </a:defRPr>
            </a:lvl7pPr>
            <a:lvl8pPr lvl="7" algn="ctr">
              <a:lnSpc>
                <a:spcPct val="100000"/>
              </a:lnSpc>
              <a:spcBef>
                <a:spcPts val="0"/>
              </a:spcBef>
              <a:spcAft>
                <a:spcPts val="0"/>
              </a:spcAft>
              <a:buClr>
                <a:schemeClr val="lt1"/>
              </a:buClr>
              <a:buSzPct val="100000"/>
              <a:buNone/>
              <a:defRPr sz="1600">
                <a:solidFill>
                  <a:schemeClr val="lt1"/>
                </a:solidFill>
              </a:defRPr>
            </a:lvl8pPr>
            <a:lvl9pPr lvl="8" algn="ctr">
              <a:lnSpc>
                <a:spcPct val="100000"/>
              </a:lnSpc>
              <a:spcBef>
                <a:spcPts val="0"/>
              </a:spcBef>
              <a:spcAft>
                <a:spcPts val="0"/>
              </a:spcAft>
              <a:buClr>
                <a:schemeClr val="lt1"/>
              </a:buClr>
              <a:buSzPct val="100000"/>
              <a:buNone/>
              <a:defRPr sz="1600">
                <a:solidFill>
                  <a:schemeClr val="lt1"/>
                </a:solidFill>
              </a:defRPr>
            </a:lvl9pPr>
          </a:lstStyle>
          <a:p/>
        </p:txBody>
      </p:sp>
      <p:sp>
        <p:nvSpPr>
          <p:cNvPr id="36" name="Shape 36"/>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nvGrpSpPr>
          <p:cNvPr id="111" name="Shape 111"/>
          <p:cNvGrpSpPr/>
          <p:nvPr/>
        </p:nvGrpSpPr>
        <p:grpSpPr>
          <a:xfrm>
            <a:off x="5959221" y="4119576"/>
            <a:ext cx="2520951" cy="1024165"/>
            <a:chOff x="6917200" y="0"/>
            <a:chExt cx="2227776"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6917200"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grpSp>
      <p:grpSp>
        <p:nvGrpSpPr>
          <p:cNvPr id="115" name="Shape 115"/>
          <p:cNvGrpSpPr/>
          <p:nvPr/>
        </p:nvGrpSpPr>
        <p:grpSpPr>
          <a:xfrm>
            <a:off x="199148" y="2"/>
            <a:ext cx="2795414" cy="1083307"/>
            <a:chOff x="6917200" y="0"/>
            <a:chExt cx="2227776"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6917200"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rIns="91425" tIns="91425"/>
          <a:lstStyle>
            <a:lvl1pPr lvl="0" algn="ctr">
              <a:spcBef>
                <a:spcPts val="0"/>
              </a:spcBef>
              <a:buClr>
                <a:schemeClr val="dk2"/>
              </a:buClr>
              <a:buSzPct val="100000"/>
              <a:defRPr sz="8600">
                <a:solidFill>
                  <a:schemeClr val="dk2"/>
                </a:solidFill>
              </a:defRPr>
            </a:lvl1pPr>
            <a:lvl2pPr lvl="1" algn="ctr">
              <a:spcBef>
                <a:spcPts val="0"/>
              </a:spcBef>
              <a:buClr>
                <a:schemeClr val="dk2"/>
              </a:buClr>
              <a:buSzPct val="100000"/>
              <a:defRPr sz="8600">
                <a:solidFill>
                  <a:schemeClr val="dk2"/>
                </a:solidFill>
              </a:defRPr>
            </a:lvl2pPr>
            <a:lvl3pPr lvl="2" algn="ctr">
              <a:spcBef>
                <a:spcPts val="0"/>
              </a:spcBef>
              <a:buClr>
                <a:schemeClr val="dk2"/>
              </a:buClr>
              <a:buSzPct val="100000"/>
              <a:defRPr sz="8600">
                <a:solidFill>
                  <a:schemeClr val="dk2"/>
                </a:solidFill>
              </a:defRPr>
            </a:lvl3pPr>
            <a:lvl4pPr lvl="3" algn="ctr">
              <a:spcBef>
                <a:spcPts val="0"/>
              </a:spcBef>
              <a:buClr>
                <a:schemeClr val="dk2"/>
              </a:buClr>
              <a:buSzPct val="100000"/>
              <a:defRPr sz="8600">
                <a:solidFill>
                  <a:schemeClr val="dk2"/>
                </a:solidFill>
              </a:defRPr>
            </a:lvl4pPr>
            <a:lvl5pPr lvl="4" algn="ctr">
              <a:spcBef>
                <a:spcPts val="0"/>
              </a:spcBef>
              <a:buClr>
                <a:schemeClr val="dk2"/>
              </a:buClr>
              <a:buSzPct val="100000"/>
              <a:defRPr sz="8600">
                <a:solidFill>
                  <a:schemeClr val="dk2"/>
                </a:solidFill>
              </a:defRPr>
            </a:lvl5pPr>
            <a:lvl6pPr lvl="5" algn="ctr">
              <a:spcBef>
                <a:spcPts val="0"/>
              </a:spcBef>
              <a:buClr>
                <a:schemeClr val="dk2"/>
              </a:buClr>
              <a:buSzPct val="100000"/>
              <a:defRPr sz="8600">
                <a:solidFill>
                  <a:schemeClr val="dk2"/>
                </a:solidFill>
              </a:defRPr>
            </a:lvl6pPr>
            <a:lvl7pPr lvl="6" algn="ctr">
              <a:spcBef>
                <a:spcPts val="0"/>
              </a:spcBef>
              <a:buClr>
                <a:schemeClr val="dk2"/>
              </a:buClr>
              <a:buSzPct val="100000"/>
              <a:defRPr sz="8600">
                <a:solidFill>
                  <a:schemeClr val="dk2"/>
                </a:solidFill>
              </a:defRPr>
            </a:lvl7pPr>
            <a:lvl8pPr lvl="7" algn="ctr">
              <a:spcBef>
                <a:spcPts val="0"/>
              </a:spcBef>
              <a:buClr>
                <a:schemeClr val="dk2"/>
              </a:buClr>
              <a:buSzPct val="100000"/>
              <a:defRPr sz="8600">
                <a:solidFill>
                  <a:schemeClr val="dk2"/>
                </a:solidFill>
              </a:defRPr>
            </a:lvl8pPr>
            <a:lvl9pPr lvl="8" algn="ctr">
              <a:spcBef>
                <a:spcPts val="0"/>
              </a:spcBef>
              <a:buClr>
                <a:schemeClr val="dk2"/>
              </a:buClr>
              <a:buSzPct val="100000"/>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21" name="Shape 121"/>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nvGrpSpPr>
          <p:cNvPr id="39" name="Shape 39"/>
          <p:cNvGrpSpPr/>
          <p:nvPr/>
        </p:nvGrpSpPr>
        <p:grpSpPr>
          <a:xfrm>
            <a:off x="5594190" y="3961114"/>
            <a:ext cx="2910144" cy="1182339"/>
            <a:chOff x="6917200" y="0"/>
            <a:chExt cx="2227776"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6917200"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grpSp>
      <p:grpSp>
        <p:nvGrpSpPr>
          <p:cNvPr id="43" name="Shape 43"/>
          <p:cNvGrpSpPr/>
          <p:nvPr/>
        </p:nvGrpSpPr>
        <p:grpSpPr>
          <a:xfrm>
            <a:off x="199148" y="2"/>
            <a:ext cx="2795414" cy="1083307"/>
            <a:chOff x="6917200" y="0"/>
            <a:chExt cx="2227776"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46" name="Shape 46"/>
            <p:cNvSpPr/>
            <p:nvPr/>
          </p:nvSpPr>
          <p:spPr>
            <a:xfrm>
              <a:off x="6917200"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47" name="Shape 47"/>
          <p:cNvSpPr txBox="1"/>
          <p:nvPr>
            <p:ph type="title"/>
          </p:nvPr>
        </p:nvSpPr>
        <p:spPr>
          <a:xfrm>
            <a:off x="1888683" y="1746100"/>
            <a:ext cx="5377500" cy="1646100"/>
          </a:xfrm>
          <a:prstGeom prst="rect">
            <a:avLst/>
          </a:prstGeom>
        </p:spPr>
        <p:txBody>
          <a:bodyPr anchorCtr="0" anchor="ctr" bIns="91425" lIns="91425" rIns="91425" tIns="91425"/>
          <a:lstStyle>
            <a:lvl1pPr lvl="0" algn="ctr">
              <a:spcBef>
                <a:spcPts val="0"/>
              </a:spcBef>
              <a:buClr>
                <a:schemeClr val="dk2"/>
              </a:buClr>
              <a:buSzPct val="100000"/>
              <a:defRPr sz="3200">
                <a:solidFill>
                  <a:schemeClr val="dk2"/>
                </a:solidFill>
              </a:defRPr>
            </a:lvl1pPr>
            <a:lvl2pPr lvl="1" algn="ctr">
              <a:spcBef>
                <a:spcPts val="0"/>
              </a:spcBef>
              <a:buClr>
                <a:schemeClr val="dk2"/>
              </a:buClr>
              <a:buSzPct val="100000"/>
              <a:defRPr sz="3200">
                <a:solidFill>
                  <a:schemeClr val="dk2"/>
                </a:solidFill>
              </a:defRPr>
            </a:lvl2pPr>
            <a:lvl3pPr lvl="2" algn="ctr">
              <a:spcBef>
                <a:spcPts val="0"/>
              </a:spcBef>
              <a:buClr>
                <a:schemeClr val="dk2"/>
              </a:buClr>
              <a:buSzPct val="100000"/>
              <a:defRPr sz="3200">
                <a:solidFill>
                  <a:schemeClr val="dk2"/>
                </a:solidFill>
              </a:defRPr>
            </a:lvl3pPr>
            <a:lvl4pPr lvl="3" algn="ctr">
              <a:spcBef>
                <a:spcPts val="0"/>
              </a:spcBef>
              <a:buClr>
                <a:schemeClr val="dk2"/>
              </a:buClr>
              <a:buSzPct val="100000"/>
              <a:defRPr sz="3200">
                <a:solidFill>
                  <a:schemeClr val="dk2"/>
                </a:solidFill>
              </a:defRPr>
            </a:lvl4pPr>
            <a:lvl5pPr lvl="4" algn="ctr">
              <a:spcBef>
                <a:spcPts val="0"/>
              </a:spcBef>
              <a:buClr>
                <a:schemeClr val="dk2"/>
              </a:buClr>
              <a:buSzPct val="100000"/>
              <a:defRPr sz="3200">
                <a:solidFill>
                  <a:schemeClr val="dk2"/>
                </a:solidFill>
              </a:defRPr>
            </a:lvl5pPr>
            <a:lvl6pPr lvl="5" algn="ctr">
              <a:spcBef>
                <a:spcPts val="0"/>
              </a:spcBef>
              <a:buClr>
                <a:schemeClr val="dk2"/>
              </a:buClr>
              <a:buSzPct val="100000"/>
              <a:defRPr sz="3200">
                <a:solidFill>
                  <a:schemeClr val="dk2"/>
                </a:solidFill>
              </a:defRPr>
            </a:lvl6pPr>
            <a:lvl7pPr lvl="6" algn="ctr">
              <a:spcBef>
                <a:spcPts val="0"/>
              </a:spcBef>
              <a:buClr>
                <a:schemeClr val="dk2"/>
              </a:buClr>
              <a:buSzPct val="100000"/>
              <a:defRPr sz="3200">
                <a:solidFill>
                  <a:schemeClr val="dk2"/>
                </a:solidFill>
              </a:defRPr>
            </a:lvl7pPr>
            <a:lvl8pPr lvl="7" algn="ctr">
              <a:spcBef>
                <a:spcPts val="0"/>
              </a:spcBef>
              <a:buClr>
                <a:schemeClr val="dk2"/>
              </a:buClr>
              <a:buSzPct val="100000"/>
              <a:defRPr sz="3200">
                <a:solidFill>
                  <a:schemeClr val="dk2"/>
                </a:solidFill>
              </a:defRPr>
            </a:lvl8pPr>
            <a:lvl9pPr lvl="8" algn="ctr">
              <a:spcBef>
                <a:spcPts val="0"/>
              </a:spcBef>
              <a:buClr>
                <a:schemeClr val="dk2"/>
              </a:buClr>
              <a:buSzPct val="100000"/>
              <a:defRPr sz="3200">
                <a:solidFill>
                  <a:schemeClr val="dk2"/>
                </a:solidFill>
              </a:defRPr>
            </a:lvl9pPr>
          </a:lstStyle>
          <a:p/>
        </p:txBody>
      </p:sp>
      <p:sp>
        <p:nvSpPr>
          <p:cNvPr id="48" name="Shape 48"/>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a:off x="30" y="2824500"/>
            <a:ext cx="7370400" cy="23190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a:off x="30" y="2824500"/>
            <a:ext cx="7370400" cy="23190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3" name="Shape 63"/>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a:off x="30" y="2824500"/>
            <a:ext cx="7370400" cy="23190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9" name="Shape 69"/>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a:off x="30" y="2824500"/>
            <a:ext cx="7370400" cy="2319000"/>
          </a:xfrm>
          <a:prstGeom prst="rtTriangle">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6" name="Shape 76"/>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899"/>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flipH="1">
            <a:off x="3583210" y="1554112"/>
            <a:ext cx="5560500" cy="35895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nvGrpSpPr>
          <p:cNvPr id="80" name="Shape 80"/>
          <p:cNvGrpSpPr/>
          <p:nvPr/>
        </p:nvGrpSpPr>
        <p:grpSpPr>
          <a:xfrm>
            <a:off x="255991" y="-118"/>
            <a:ext cx="2251347" cy="1043407"/>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grpSp>
        <p:nvGrpSpPr>
          <p:cNvPr id="85" name="Shape 85"/>
          <p:cNvGrpSpPr/>
          <p:nvPr/>
        </p:nvGrpSpPr>
        <p:grpSpPr>
          <a:xfrm>
            <a:off x="34934" y="4522125"/>
            <a:ext cx="1593305" cy="617071"/>
            <a:chOff x="6917200" y="0"/>
            <a:chExt cx="2227776"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6917200" y="0"/>
              <a:ext cx="1503300" cy="863400"/>
            </a:xfrm>
            <a:prstGeom prst="parallelogram">
              <a:avLst>
                <a:gd fmla="val 158024"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grpSp>
        <p:nvGrpSpPr>
          <p:cNvPr id="89" name="Shape 89"/>
          <p:cNvGrpSpPr/>
          <p:nvPr/>
        </p:nvGrpSpPr>
        <p:grpSpPr>
          <a:xfrm>
            <a:off x="5886352" y="1242"/>
            <a:ext cx="3257454" cy="1261513"/>
            <a:chOff x="6917200" y="0"/>
            <a:chExt cx="2227776"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6917200"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grpSp>
      <p:sp>
        <p:nvSpPr>
          <p:cNvPr id="93" name="Shape 93"/>
          <p:cNvSpPr txBox="1"/>
          <p:nvPr>
            <p:ph type="title"/>
          </p:nvPr>
        </p:nvSpPr>
        <p:spPr>
          <a:xfrm>
            <a:off x="1393929" y="1301145"/>
            <a:ext cx="6366900" cy="2539200"/>
          </a:xfrm>
          <a:prstGeom prst="rect">
            <a:avLst/>
          </a:prstGeom>
        </p:spPr>
        <p:txBody>
          <a:bodyPr anchorCtr="0" anchor="ctr"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
        <p:nvSpPr>
          <p:cNvPr id="94" name="Shape 94"/>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30" y="2824500"/>
            <a:ext cx="7370400" cy="23190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2" name="Shape 102"/>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0" y="2824500"/>
            <a:ext cx="7370400" cy="23190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rIns="91425" tIns="91425"/>
          <a:lstStyle>
            <a:lvl1pPr lvl="0">
              <a:lnSpc>
                <a:spcPct val="100000"/>
              </a:lnSpc>
              <a:spcBef>
                <a:spcPts val="0"/>
              </a:spcBef>
              <a:spcAft>
                <a:spcPts val="0"/>
              </a:spcAft>
              <a:buNone/>
              <a:defRPr/>
            </a:lvl1pPr>
          </a:lstStyle>
          <a:p/>
        </p:txBody>
      </p:sp>
      <p:sp>
        <p:nvSpPr>
          <p:cNvPr id="108" name="Shape 108"/>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lt1"/>
              </a:buClr>
              <a:buSzPct val="100000"/>
              <a:buFont typeface="Nunito"/>
              <a:buNone/>
              <a:defRPr sz="2800">
                <a:solidFill>
                  <a:schemeClr val="lt1"/>
                </a:solidFill>
                <a:latin typeface="Nunito"/>
                <a:ea typeface="Nunito"/>
                <a:cs typeface="Nunito"/>
                <a:sym typeface="Nunito"/>
              </a:defRPr>
            </a:lvl1pPr>
            <a:lvl2pPr lvl="1">
              <a:spcBef>
                <a:spcPts val="0"/>
              </a:spcBef>
              <a:buClr>
                <a:schemeClr val="lt1"/>
              </a:buClr>
              <a:buSzPct val="100000"/>
              <a:buFont typeface="Nunito"/>
              <a:buNone/>
              <a:defRPr sz="2800">
                <a:solidFill>
                  <a:schemeClr val="lt1"/>
                </a:solidFill>
                <a:latin typeface="Nunito"/>
                <a:ea typeface="Nunito"/>
                <a:cs typeface="Nunito"/>
                <a:sym typeface="Nunito"/>
              </a:defRPr>
            </a:lvl2pPr>
            <a:lvl3pPr lvl="2">
              <a:spcBef>
                <a:spcPts val="0"/>
              </a:spcBef>
              <a:buClr>
                <a:schemeClr val="lt1"/>
              </a:buClr>
              <a:buSzPct val="100000"/>
              <a:buFont typeface="Nunito"/>
              <a:buNone/>
              <a:defRPr sz="2800">
                <a:solidFill>
                  <a:schemeClr val="lt1"/>
                </a:solidFill>
                <a:latin typeface="Nunito"/>
                <a:ea typeface="Nunito"/>
                <a:cs typeface="Nunito"/>
                <a:sym typeface="Nunito"/>
              </a:defRPr>
            </a:lvl3pPr>
            <a:lvl4pPr lvl="3">
              <a:spcBef>
                <a:spcPts val="0"/>
              </a:spcBef>
              <a:buClr>
                <a:schemeClr val="lt1"/>
              </a:buClr>
              <a:buSzPct val="100000"/>
              <a:buFont typeface="Nunito"/>
              <a:buNone/>
              <a:defRPr sz="2800">
                <a:solidFill>
                  <a:schemeClr val="lt1"/>
                </a:solidFill>
                <a:latin typeface="Nunito"/>
                <a:ea typeface="Nunito"/>
                <a:cs typeface="Nunito"/>
                <a:sym typeface="Nunito"/>
              </a:defRPr>
            </a:lvl4pPr>
            <a:lvl5pPr lvl="4">
              <a:spcBef>
                <a:spcPts val="0"/>
              </a:spcBef>
              <a:buClr>
                <a:schemeClr val="lt1"/>
              </a:buClr>
              <a:buSzPct val="100000"/>
              <a:buFont typeface="Nunito"/>
              <a:buNone/>
              <a:defRPr sz="2800">
                <a:solidFill>
                  <a:schemeClr val="lt1"/>
                </a:solidFill>
                <a:latin typeface="Nunito"/>
                <a:ea typeface="Nunito"/>
                <a:cs typeface="Nunito"/>
                <a:sym typeface="Nunito"/>
              </a:defRPr>
            </a:lvl5pPr>
            <a:lvl6pPr lvl="5">
              <a:spcBef>
                <a:spcPts val="0"/>
              </a:spcBef>
              <a:buClr>
                <a:schemeClr val="lt1"/>
              </a:buClr>
              <a:buSzPct val="100000"/>
              <a:buFont typeface="Nunito"/>
              <a:buNone/>
              <a:defRPr sz="2800">
                <a:solidFill>
                  <a:schemeClr val="lt1"/>
                </a:solidFill>
                <a:latin typeface="Nunito"/>
                <a:ea typeface="Nunito"/>
                <a:cs typeface="Nunito"/>
                <a:sym typeface="Nunito"/>
              </a:defRPr>
            </a:lvl6pPr>
            <a:lvl7pPr lvl="6">
              <a:spcBef>
                <a:spcPts val="0"/>
              </a:spcBef>
              <a:buClr>
                <a:schemeClr val="lt1"/>
              </a:buClr>
              <a:buSzPct val="100000"/>
              <a:buFont typeface="Nunito"/>
              <a:buNone/>
              <a:defRPr sz="2800">
                <a:solidFill>
                  <a:schemeClr val="lt1"/>
                </a:solidFill>
                <a:latin typeface="Nunito"/>
                <a:ea typeface="Nunito"/>
                <a:cs typeface="Nunito"/>
                <a:sym typeface="Nunito"/>
              </a:defRPr>
            </a:lvl7pPr>
            <a:lvl8pPr lvl="7">
              <a:spcBef>
                <a:spcPts val="0"/>
              </a:spcBef>
              <a:buClr>
                <a:schemeClr val="lt1"/>
              </a:buClr>
              <a:buSzPct val="100000"/>
              <a:buFont typeface="Nunito"/>
              <a:buNone/>
              <a:defRPr sz="2800">
                <a:solidFill>
                  <a:schemeClr val="lt1"/>
                </a:solidFill>
                <a:latin typeface="Nunito"/>
                <a:ea typeface="Nunito"/>
                <a:cs typeface="Nunito"/>
                <a:sym typeface="Nunito"/>
              </a:defRPr>
            </a:lvl8pPr>
            <a:lvl9pPr lvl="8">
              <a:spcBef>
                <a:spcPts val="0"/>
              </a:spcBef>
              <a:buClr>
                <a:schemeClr val="lt1"/>
              </a:buClr>
              <a:buSzPct val="1000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3" y="454366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etheroll.com/#tab1" TargetMode="External"/><Relationship Id="rId4" Type="http://schemas.openxmlformats.org/officeDocument/2006/relationships/hyperlink" Target="https://akasha.world/" TargetMode="External"/><Relationship Id="rId5" Type="http://schemas.openxmlformats.org/officeDocument/2006/relationships/hyperlink" Target="https://steemit.com/" TargetMode="External"/><Relationship Id="rId6" Type="http://schemas.openxmlformats.org/officeDocument/2006/relationships/hyperlink" Target="https://oasisdex.com/#trade/W-ETH/MK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bithumb.com/" TargetMode="External"/><Relationship Id="rId4" Type="http://schemas.openxmlformats.org/officeDocument/2006/relationships/hyperlink" Target="https://www.korbit.co.kr/?locale=en" TargetMode="External"/><Relationship Id="rId5" Type="http://schemas.openxmlformats.org/officeDocument/2006/relationships/hyperlink" Target="https://coinone.co.k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localbitcoins.com/" TargetMode="External"/><Relationship Id="rId4" Type="http://schemas.openxmlformats.org/officeDocument/2006/relationships/hyperlink" Target="http://bitcoincenterkorea.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hapeshift.i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ethereum/mist/releases" TargetMode="External"/><Relationship Id="rId4" Type="http://schemas.openxmlformats.org/officeDocument/2006/relationships/hyperlink" Target="https://www.myetherwallet.com/" TargetMode="External"/><Relationship Id="rId5" Type="http://schemas.openxmlformats.org/officeDocument/2006/relationships/hyperlink" Target="https://electrum.org/" TargetMode="External"/><Relationship Id="rId6" Type="http://schemas.openxmlformats.org/officeDocument/2006/relationships/hyperlink" Target="http://exodus.io/" TargetMode="External"/><Relationship Id="rId7" Type="http://schemas.openxmlformats.org/officeDocument/2006/relationships/hyperlink" Target="https://www.ledgerwallet.com/products/ledger-nano-s" TargetMode="External"/><Relationship Id="rId8" Type="http://schemas.openxmlformats.org/officeDocument/2006/relationships/hyperlink" Target="https://trezor.io/"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appdaily.com/" TargetMode="External"/><Relationship Id="rId4" Type="http://schemas.openxmlformats.org/officeDocument/2006/relationships/hyperlink" Target="https://dappdaily.com/" TargetMode="External"/><Relationship Id="rId9" Type="http://schemas.openxmlformats.org/officeDocument/2006/relationships/hyperlink" Target="https://news.hodlhodl.com/" TargetMode="External"/><Relationship Id="rId5" Type="http://schemas.openxmlformats.org/officeDocument/2006/relationships/hyperlink" Target="https://cointelegraph.com/" TargetMode="External"/><Relationship Id="rId6" Type="http://schemas.openxmlformats.org/officeDocument/2006/relationships/hyperlink" Target="https://www.coindesk.com/" TargetMode="External"/><Relationship Id="rId7" Type="http://schemas.openxmlformats.org/officeDocument/2006/relationships/hyperlink" Target="https://bravenewcoin.com/news" TargetMode="External"/><Relationship Id="rId8" Type="http://schemas.openxmlformats.org/officeDocument/2006/relationships/hyperlink" Target="https://bitcointalk.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rIns="91425" tIns="91425">
            <a:noAutofit/>
          </a:bodyPr>
          <a:lstStyle/>
          <a:p>
            <a:pPr lvl="0">
              <a:spcBef>
                <a:spcPts val="0"/>
              </a:spcBef>
              <a:buNone/>
            </a:pPr>
            <a:r>
              <a:rPr lang="en"/>
              <a:t>Introduction to Blockchain &amp;</a:t>
            </a:r>
          </a:p>
          <a:p>
            <a:pPr lvl="0" rtl="0">
              <a:spcBef>
                <a:spcPts val="0"/>
              </a:spcBef>
              <a:buNone/>
            </a:pPr>
            <a:r>
              <a:rPr lang="en"/>
              <a:t>Ethereum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796850" y="720675"/>
            <a:ext cx="7505700" cy="954600"/>
          </a:xfrm>
          <a:prstGeom prst="rect">
            <a:avLst/>
          </a:prstGeom>
        </p:spPr>
        <p:txBody>
          <a:bodyPr anchorCtr="0" anchor="t" bIns="91425" lIns="91425" rIns="91425" tIns="91425">
            <a:noAutofit/>
          </a:bodyPr>
          <a:lstStyle/>
          <a:p>
            <a:pPr lvl="0">
              <a:spcBef>
                <a:spcPts val="0"/>
              </a:spcBef>
              <a:buNone/>
            </a:pPr>
            <a:r>
              <a:rPr lang="en"/>
              <a:t>PGP</a:t>
            </a:r>
          </a:p>
        </p:txBody>
      </p:sp>
      <p:sp>
        <p:nvSpPr>
          <p:cNvPr id="207" name="Shape 207"/>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a:t>Private Key:  A secret key that you don’t share</a:t>
            </a:r>
          </a:p>
          <a:p>
            <a:pPr lvl="0">
              <a:spcBef>
                <a:spcPts val="0"/>
              </a:spcBef>
              <a:buNone/>
            </a:pPr>
            <a:r>
              <a:rPr lang="en"/>
              <a:t>Public Key: Key that you share with others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Digital Signatures</a:t>
            </a:r>
          </a:p>
        </p:txBody>
      </p:sp>
      <p:pic>
        <p:nvPicPr>
          <p:cNvPr id="213" name="Shape 213"/>
          <p:cNvPicPr preferRelativeResize="0"/>
          <p:nvPr/>
        </p:nvPicPr>
        <p:blipFill>
          <a:blip r:embed="rId3">
            <a:alphaModFix/>
          </a:blip>
          <a:stretch>
            <a:fillRect/>
          </a:stretch>
        </p:blipFill>
        <p:spPr>
          <a:xfrm>
            <a:off x="2487662" y="1600175"/>
            <a:ext cx="4168674" cy="303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Transactions</a:t>
            </a:r>
          </a:p>
          <a:p>
            <a:pPr lvl="0">
              <a:spcBef>
                <a:spcPts val="0"/>
              </a:spcBef>
              <a:buNone/>
            </a:pPr>
            <a:r>
              <a:t/>
            </a:r>
            <a:endParaRPr/>
          </a:p>
        </p:txBody>
      </p:sp>
      <p:pic>
        <p:nvPicPr>
          <p:cNvPr descr="Screenshot from 2017-08-31 18-29-38.png" id="219" name="Shape 219"/>
          <p:cNvPicPr preferRelativeResize="0"/>
          <p:nvPr/>
        </p:nvPicPr>
        <p:blipFill>
          <a:blip r:embed="rId3">
            <a:alphaModFix/>
          </a:blip>
          <a:stretch>
            <a:fillRect/>
          </a:stretch>
        </p:blipFill>
        <p:spPr>
          <a:xfrm>
            <a:off x="1944787" y="1537725"/>
            <a:ext cx="5254423" cy="3038500"/>
          </a:xfrm>
          <a:prstGeom prst="rect">
            <a:avLst/>
          </a:prstGeom>
          <a:noFill/>
          <a:ln>
            <a:noFill/>
          </a:ln>
        </p:spPr>
      </p:pic>
      <p:sp>
        <p:nvSpPr>
          <p:cNvPr id="220" name="Shape 220"/>
          <p:cNvSpPr txBox="1"/>
          <p:nvPr/>
        </p:nvSpPr>
        <p:spPr>
          <a:xfrm>
            <a:off x="5152425" y="4804450"/>
            <a:ext cx="3796200" cy="122700"/>
          </a:xfrm>
          <a:prstGeom prst="rect">
            <a:avLst/>
          </a:prstGeom>
          <a:noFill/>
          <a:ln>
            <a:noFill/>
          </a:ln>
        </p:spPr>
        <p:txBody>
          <a:bodyPr anchorCtr="0" anchor="ctr" bIns="91425" lIns="91425" rIns="91425" tIns="91425">
            <a:noAutofit/>
          </a:bodyPr>
          <a:lstStyle/>
          <a:p>
            <a:pPr lvl="0" rtl="0">
              <a:spcBef>
                <a:spcPts val="0"/>
              </a:spcBef>
              <a:buNone/>
            </a:pPr>
            <a:r>
              <a:rPr lang="en" sz="600"/>
              <a:t>https://chrispacia.wordpress.com/2013/09/07/bitcoin-cryptography-digital-signatures-explained/</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Steps for Running the Network</a:t>
            </a:r>
          </a:p>
        </p:txBody>
      </p:sp>
      <p:sp>
        <p:nvSpPr>
          <p:cNvPr id="226" name="Shape 226"/>
          <p:cNvSpPr txBox="1"/>
          <p:nvPr>
            <p:ph idx="1" type="body"/>
          </p:nvPr>
        </p:nvSpPr>
        <p:spPr>
          <a:xfrm>
            <a:off x="819150" y="1990725"/>
            <a:ext cx="7505700" cy="2448000"/>
          </a:xfrm>
          <a:prstGeom prst="rect">
            <a:avLst/>
          </a:prstGeom>
        </p:spPr>
        <p:txBody>
          <a:bodyPr anchorCtr="0" anchor="t" bIns="91425" lIns="91425" rIns="91425" tIns="91425">
            <a:noAutofit/>
          </a:bodyPr>
          <a:lstStyle/>
          <a:p>
            <a:pPr indent="-228600" lvl="0" marL="457200" rtl="0">
              <a:spcBef>
                <a:spcPts val="0"/>
              </a:spcBef>
              <a:buAutoNum type="arabicPeriod"/>
            </a:pPr>
            <a:r>
              <a:rPr lang="en"/>
              <a:t>Users broadcast their transactions to the network who give these to miners.</a:t>
            </a:r>
          </a:p>
          <a:p>
            <a:pPr indent="-228600" lvl="0" marL="457200" rtl="0">
              <a:spcBef>
                <a:spcPts val="0"/>
              </a:spcBef>
              <a:buAutoNum type="arabicPeriod"/>
            </a:pPr>
            <a:r>
              <a:rPr lang="en"/>
              <a:t>Miners receive these transactions and include them in their next block and attempt to find a nonce.</a:t>
            </a:r>
          </a:p>
          <a:p>
            <a:pPr indent="-228600" lvl="0" marL="457200" rtl="0">
              <a:spcBef>
                <a:spcPts val="0"/>
              </a:spcBef>
              <a:buAutoNum type="arabicPeriod"/>
            </a:pPr>
            <a:r>
              <a:rPr lang="en"/>
              <a:t>When a miner succeeds in finding a proof-of-work, they broadcast their block to the network. Nodes on the network verify that all transactions are valid and then broadcast it to other nodes till all nodes accept the block. </a:t>
            </a:r>
          </a:p>
          <a:p>
            <a:pPr indent="-228600" lvl="0" marL="457200" rtl="0">
              <a:spcBef>
                <a:spcPts val="0"/>
              </a:spcBef>
              <a:buAutoNum type="arabicPeriod"/>
            </a:pPr>
            <a:r>
              <a:rPr lang="en"/>
              <a:t>Miners then repeat the process and use the previous block hash in their new block.</a:t>
            </a:r>
          </a:p>
        </p:txBody>
      </p:sp>
      <p:sp>
        <p:nvSpPr>
          <p:cNvPr id="227" name="Shape 227"/>
          <p:cNvSpPr txBox="1"/>
          <p:nvPr/>
        </p:nvSpPr>
        <p:spPr>
          <a:xfrm>
            <a:off x="5928650" y="4817850"/>
            <a:ext cx="3000000" cy="118200"/>
          </a:xfrm>
          <a:prstGeom prst="rect">
            <a:avLst/>
          </a:prstGeom>
          <a:noFill/>
          <a:ln>
            <a:noFill/>
          </a:ln>
        </p:spPr>
        <p:txBody>
          <a:bodyPr anchorCtr="0" anchor="ctr" bIns="91425" lIns="91425" rIns="91425" tIns="91425">
            <a:noAutofit/>
          </a:bodyPr>
          <a:lstStyle/>
          <a:p>
            <a:pPr lvl="0" rtl="0">
              <a:spcBef>
                <a:spcPts val="0"/>
              </a:spcBef>
              <a:buNone/>
            </a:pPr>
            <a:r>
              <a:rPr lang="en" sz="600"/>
              <a:t>https://bitcoin.org/bitcoin.pdf</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ctrTitle"/>
          </p:nvPr>
        </p:nvSpPr>
        <p:spPr>
          <a:xfrm>
            <a:off x="1858703" y="1822833"/>
            <a:ext cx="5361300" cy="1448100"/>
          </a:xfrm>
          <a:prstGeom prst="rect">
            <a:avLst/>
          </a:prstGeom>
        </p:spPr>
        <p:txBody>
          <a:bodyPr anchorCtr="0" anchor="ctr" bIns="91425" lIns="91425" rIns="91425" tIns="91425">
            <a:noAutofit/>
          </a:bodyPr>
          <a:lstStyle/>
          <a:p>
            <a:pPr lvl="0">
              <a:spcBef>
                <a:spcPts val="0"/>
              </a:spcBef>
              <a:buNone/>
            </a:pPr>
            <a:r>
              <a:rPr lang="en"/>
              <a:t>Ethereum</a:t>
            </a:r>
          </a:p>
        </p:txBody>
      </p:sp>
      <p:sp>
        <p:nvSpPr>
          <p:cNvPr id="233" name="Shape 233"/>
          <p:cNvSpPr txBox="1"/>
          <p:nvPr/>
        </p:nvSpPr>
        <p:spPr>
          <a:xfrm>
            <a:off x="5942000" y="4822300"/>
            <a:ext cx="3000000" cy="113700"/>
          </a:xfrm>
          <a:prstGeom prst="rect">
            <a:avLst/>
          </a:prstGeom>
          <a:noFill/>
          <a:ln>
            <a:noFill/>
          </a:ln>
        </p:spPr>
        <p:txBody>
          <a:bodyPr anchorCtr="0" anchor="ctr" bIns="91425" lIns="91425" rIns="91425" tIns="91425">
            <a:noAutofit/>
          </a:bodyPr>
          <a:lstStyle/>
          <a:p>
            <a:pPr lvl="0" rtl="0">
              <a:spcBef>
                <a:spcPts val="0"/>
              </a:spcBef>
              <a:buNone/>
            </a:pPr>
            <a:r>
              <a:rPr lang="en" sz="600"/>
              <a:t>https://github.com/ethereum/wiki/wiki/White-Paper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Traditional Blockchains</a:t>
            </a:r>
          </a:p>
        </p:txBody>
      </p:sp>
      <p:sp>
        <p:nvSpPr>
          <p:cNvPr id="239" name="Shape 239"/>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a:t>-cryptocurrencies like bitcoin are only really meant for payment</a:t>
            </a:r>
          </a:p>
          <a:p>
            <a:pPr lvl="0">
              <a:spcBef>
                <a:spcPts val="0"/>
              </a:spcBef>
              <a:buNone/>
            </a:pPr>
            <a:r>
              <a:rPr lang="en"/>
              <a:t>-blockchains like namecoin can do other things but are still highly specialized</a:t>
            </a:r>
          </a:p>
          <a:p>
            <a:pPr lvl="0">
              <a:spcBef>
                <a:spcPts val="0"/>
              </a:spcBef>
              <a:buNone/>
            </a:pPr>
            <a:r>
              <a:t/>
            </a:r>
            <a:endParaRP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Ethereum</a:t>
            </a:r>
          </a:p>
        </p:txBody>
      </p:sp>
      <p:sp>
        <p:nvSpPr>
          <p:cNvPr id="245" name="Shape 245"/>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a:t>-Meant as a general usage platform upon which other applications can be built</a:t>
            </a:r>
          </a:p>
          <a:p>
            <a:pPr lvl="0">
              <a:spcBef>
                <a:spcPts val="0"/>
              </a:spcBef>
              <a:buNone/>
            </a:pPr>
            <a:r>
              <a:rPr lang="en"/>
              <a:t>-Ethereum Virtual Machine (EVM) is the core of the platform</a:t>
            </a:r>
          </a:p>
          <a:p>
            <a:pPr lvl="0">
              <a:spcBef>
                <a:spcPts val="0"/>
              </a:spcBef>
              <a:buNone/>
            </a:pPr>
            <a:r>
              <a:rPr lang="en"/>
              <a:t>-can deploy programs of arbitrary complexity to the EVM</a:t>
            </a:r>
          </a:p>
          <a:p>
            <a:pPr lvl="0">
              <a:spcBef>
                <a:spcPts val="0"/>
              </a:spcBef>
              <a:buNone/>
            </a:pPr>
            <a:r>
              <a:t/>
            </a:r>
            <a:endParaRPr/>
          </a:p>
        </p:txBody>
      </p:sp>
      <p:sp>
        <p:nvSpPr>
          <p:cNvPr id="246" name="Shape 246"/>
          <p:cNvSpPr txBox="1"/>
          <p:nvPr/>
        </p:nvSpPr>
        <p:spPr>
          <a:xfrm>
            <a:off x="5937575" y="4835700"/>
            <a:ext cx="3000000" cy="96000"/>
          </a:xfrm>
          <a:prstGeom prst="rect">
            <a:avLst/>
          </a:prstGeom>
          <a:noFill/>
          <a:ln>
            <a:noFill/>
          </a:ln>
        </p:spPr>
        <p:txBody>
          <a:bodyPr anchorCtr="0" anchor="ctr" bIns="91425" lIns="91425" rIns="91425" tIns="91425">
            <a:noAutofit/>
          </a:bodyPr>
          <a:lstStyle/>
          <a:p>
            <a:pPr lvl="0" rtl="0">
              <a:spcBef>
                <a:spcPts val="0"/>
              </a:spcBef>
              <a:buNone/>
            </a:pPr>
            <a:r>
              <a:rPr lang="en" sz="600"/>
              <a:t>http://ethdocs.org/en/latest/introduction/what-is-ethereum.html</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a:t>-”World Computer”</a:t>
            </a:r>
          </a:p>
          <a:p>
            <a:pPr lvl="0">
              <a:spcBef>
                <a:spcPts val="0"/>
              </a:spcBef>
              <a:buNone/>
            </a:pPr>
            <a:r>
              <a:rPr lang="en"/>
              <a:t>-code deployed to the EVM is run by every node on the network</a:t>
            </a:r>
          </a:p>
          <a:p>
            <a:pPr lvl="0">
              <a:spcBef>
                <a:spcPts val="0"/>
              </a:spcBef>
              <a:buNone/>
            </a:pPr>
            <a:r>
              <a:rPr lang="en"/>
              <a:t>-allows for:</a:t>
            </a:r>
          </a:p>
          <a:p>
            <a:pPr lvl="0">
              <a:spcBef>
                <a:spcPts val="0"/>
              </a:spcBef>
              <a:buNone/>
            </a:pPr>
            <a:r>
              <a:rPr lang="en"/>
              <a:t>	-extreme fault-tolerance</a:t>
            </a:r>
          </a:p>
          <a:p>
            <a:pPr lvl="0">
              <a:spcBef>
                <a:spcPts val="0"/>
              </a:spcBef>
              <a:buNone/>
            </a:pPr>
            <a:r>
              <a:rPr lang="en"/>
              <a:t>	-zero down-time</a:t>
            </a:r>
          </a:p>
          <a:p>
            <a:pPr lvl="0" rtl="0">
              <a:spcBef>
                <a:spcPts val="0"/>
              </a:spcBef>
              <a:buNone/>
            </a:pPr>
            <a:r>
              <a:rPr lang="en"/>
              <a:t>	-censorship-resistant and immutable</a:t>
            </a:r>
          </a:p>
        </p:txBody>
      </p:sp>
      <p:sp>
        <p:nvSpPr>
          <p:cNvPr id="252" name="Shape 252"/>
          <p:cNvSpPr txBox="1"/>
          <p:nvPr>
            <p:ph type="title"/>
          </p:nvPr>
        </p:nvSpPr>
        <p:spPr>
          <a:xfrm>
            <a:off x="819150" y="845600"/>
            <a:ext cx="7505700" cy="954600"/>
          </a:xfrm>
          <a:prstGeom prst="rect">
            <a:avLst/>
          </a:prstGeom>
        </p:spPr>
        <p:txBody>
          <a:bodyPr anchorCtr="0" anchor="t" bIns="91425" lIns="91425" rIns="91425" tIns="91425">
            <a:noAutofit/>
          </a:bodyPr>
          <a:lstStyle/>
          <a:p>
            <a:pPr lvl="0" rtl="0">
              <a:spcBef>
                <a:spcPts val="0"/>
              </a:spcBef>
              <a:buNone/>
            </a:pPr>
            <a:r>
              <a:rPr lang="en"/>
              <a:t>Ethereum Virtual Machine (EVM)</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Smart Contracts</a:t>
            </a:r>
          </a:p>
        </p:txBody>
      </p:sp>
      <p:sp>
        <p:nvSpPr>
          <p:cNvPr id="258" name="Shape 258"/>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a:t>-fully-autonomous code that cannot be retracted once deployed</a:t>
            </a:r>
          </a:p>
          <a:p>
            <a:pPr lvl="0">
              <a:spcBef>
                <a:spcPts val="0"/>
              </a:spcBef>
              <a:buNone/>
            </a:pPr>
            <a:r>
              <a:rPr lang="en"/>
              <a:t>-can do things such as reads, writes, computations, send messages to other contracts, store data</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a:t>-as all smart contracts deployed to the network are also pushed to every node, there must be some limiting mechanism</a:t>
            </a:r>
          </a:p>
          <a:p>
            <a:pPr lvl="0">
              <a:spcBef>
                <a:spcPts val="0"/>
              </a:spcBef>
              <a:buNone/>
            </a:pPr>
            <a:r>
              <a:rPr lang="en"/>
              <a:t>-’Gas’ is the fee for both smart contracts and transfers</a:t>
            </a:r>
          </a:p>
          <a:p>
            <a:pPr lvl="0">
              <a:spcBef>
                <a:spcPts val="0"/>
              </a:spcBef>
              <a:buNone/>
            </a:pPr>
            <a:r>
              <a:rPr lang="en"/>
              <a:t>-each operation done by a smart contract has a fee in gas </a:t>
            </a:r>
          </a:p>
          <a:p>
            <a:pPr lvl="0">
              <a:spcBef>
                <a:spcPts val="0"/>
              </a:spcBef>
              <a:buNone/>
            </a:pPr>
            <a:r>
              <a:rPr lang="en"/>
              <a:t>-each unit of gas must be paid in ether based on a gas/Ether price conversion</a:t>
            </a:r>
          </a:p>
          <a:p>
            <a:pPr lvl="0">
              <a:spcBef>
                <a:spcPts val="0"/>
              </a:spcBef>
              <a:buNone/>
            </a:pPr>
            <a:r>
              <a:rPr lang="en"/>
              <a:t>-usage as gas is the primary purpose of ethereum</a:t>
            </a:r>
          </a:p>
        </p:txBody>
      </p:sp>
      <p:sp>
        <p:nvSpPr>
          <p:cNvPr id="264" name="Shape 264"/>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Gas</a:t>
            </a:r>
          </a:p>
        </p:txBody>
      </p:sp>
      <p:sp>
        <p:nvSpPr>
          <p:cNvPr id="265" name="Shape 265"/>
          <p:cNvSpPr txBox="1"/>
          <p:nvPr/>
        </p:nvSpPr>
        <p:spPr>
          <a:xfrm>
            <a:off x="5421975" y="5046450"/>
            <a:ext cx="3722100" cy="96900"/>
          </a:xfrm>
          <a:prstGeom prst="rect">
            <a:avLst/>
          </a:prstGeom>
          <a:noFill/>
          <a:ln>
            <a:noFill/>
          </a:ln>
        </p:spPr>
        <p:txBody>
          <a:bodyPr anchorCtr="0" anchor="ctr" bIns="91425" lIns="91425" rIns="91425" tIns="91425">
            <a:noAutofit/>
          </a:bodyPr>
          <a:lstStyle/>
          <a:p>
            <a:pPr lvl="0" rtl="0">
              <a:spcBef>
                <a:spcPts val="0"/>
              </a:spcBef>
              <a:buNone/>
            </a:pPr>
            <a:r>
              <a:rPr lang="en" sz="600"/>
              <a:t>https://blog.zeppelin.solutions/the-hitchhikers-guide-to-smart-contracts-in-ethereum-848f08001f05</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819137" y="671600"/>
            <a:ext cx="7505700" cy="954600"/>
          </a:xfrm>
          <a:prstGeom prst="rect">
            <a:avLst/>
          </a:prstGeom>
        </p:spPr>
        <p:txBody>
          <a:bodyPr anchorCtr="0" anchor="t" bIns="91425" lIns="91425" rIns="91425" tIns="91425">
            <a:noAutofit/>
          </a:bodyPr>
          <a:lstStyle/>
          <a:p>
            <a:pPr lvl="0" rtl="0">
              <a:spcBef>
                <a:spcPts val="0"/>
              </a:spcBef>
              <a:buNone/>
            </a:pPr>
            <a:r>
              <a:rPr lang="en"/>
              <a:t>How does a normal payment system work?</a:t>
            </a:r>
          </a:p>
        </p:txBody>
      </p:sp>
      <p:graphicFrame>
        <p:nvGraphicFramePr>
          <p:cNvPr id="134" name="Shape 134"/>
          <p:cNvGraphicFramePr/>
          <p:nvPr/>
        </p:nvGraphicFramePr>
        <p:xfrm>
          <a:off x="3024175" y="1383625"/>
          <a:ext cx="3000000" cy="3000000"/>
        </p:xfrm>
        <a:graphic>
          <a:graphicData uri="http://schemas.openxmlformats.org/drawingml/2006/table">
            <a:tbl>
              <a:tblPr>
                <a:noFill/>
                <a:tableStyleId>{9E96F838-1EE8-45BF-B17C-83439B62576B}</a:tableStyleId>
              </a:tblPr>
              <a:tblGrid>
                <a:gridCol w="923925"/>
                <a:gridCol w="542925"/>
                <a:gridCol w="542925"/>
                <a:gridCol w="542925"/>
                <a:gridCol w="542925"/>
              </a:tblGrid>
              <a:tr h="219075">
                <a:tc>
                  <a:txBody>
                    <a:bodyPr>
                      <a:noAutofit/>
                    </a:bodyPr>
                    <a:lstStyle/>
                    <a:p>
                      <a:pPr lvl="0" rtl="0">
                        <a:lnSpc>
                          <a:spcPct val="115000"/>
                        </a:lnSpc>
                        <a:spcBef>
                          <a:spcPts val="0"/>
                        </a:spcBef>
                        <a:buNone/>
                      </a:pPr>
                      <a:r>
                        <a:rPr lang="en" sz="1000"/>
                        <a:t>Account</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A</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B</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C</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D</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19075">
                <a:tc>
                  <a:txBody>
                    <a:bodyPr>
                      <a:noAutofit/>
                    </a:bodyPr>
                    <a:lstStyle/>
                    <a:p>
                      <a:pPr lvl="0" rtl="0">
                        <a:lnSpc>
                          <a:spcPct val="115000"/>
                        </a:lnSpc>
                        <a:spcBef>
                          <a:spcPts val="0"/>
                        </a:spcBef>
                        <a:buNone/>
                      </a:pPr>
                      <a:r>
                        <a:rPr lang="en" sz="1000"/>
                        <a:t>Initial</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75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60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10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100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19075">
                <a:tc>
                  <a:txBody>
                    <a:bodyPr>
                      <a:noAutofit/>
                    </a:bodyPr>
                    <a:lstStyle/>
                    <a:p>
                      <a:pPr lvl="0" rtl="0">
                        <a:lnSpc>
                          <a:spcPct val="115000"/>
                        </a:lnSpc>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-50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+50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19075">
                <a:tc>
                  <a:txBody>
                    <a:bodyPr>
                      <a:noAutofit/>
                    </a:bodyPr>
                    <a:lstStyle/>
                    <a:p>
                      <a:pPr lvl="0" rtl="0">
                        <a:lnSpc>
                          <a:spcPct val="115000"/>
                        </a:lnSpc>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+15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+15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lnSpc>
                          <a:spcPct val="115000"/>
                        </a:lnSpc>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-25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+25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lnSpc>
                          <a:spcPct val="115000"/>
                        </a:lnSpc>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-40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+40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lnSpc>
                          <a:spcPct val="115000"/>
                        </a:lnSpc>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+200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-200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+50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-50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bl>
          </a:graphicData>
        </a:graphic>
      </p:graphicFrame>
      <p:cxnSp>
        <p:nvCxnSpPr>
          <p:cNvPr id="135" name="Shape 135"/>
          <p:cNvCxnSpPr/>
          <p:nvPr/>
        </p:nvCxnSpPr>
        <p:spPr>
          <a:xfrm>
            <a:off x="3046850" y="2779175"/>
            <a:ext cx="3011100" cy="13500"/>
          </a:xfrm>
          <a:prstGeom prst="straightConnector1">
            <a:avLst/>
          </a:prstGeom>
          <a:noFill/>
          <a:ln cap="flat" cmpd="sng" w="28575">
            <a:solidFill>
              <a:srgbClr val="FF0000"/>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a:t>-Proof-of-Existence</a:t>
            </a:r>
          </a:p>
          <a:p>
            <a:pPr lvl="0">
              <a:spcBef>
                <a:spcPts val="0"/>
              </a:spcBef>
              <a:buNone/>
            </a:pPr>
            <a:r>
              <a:rPr lang="en"/>
              <a:t>-Creation of a token</a:t>
            </a:r>
          </a:p>
          <a:p>
            <a:pPr lvl="0">
              <a:spcBef>
                <a:spcPts val="0"/>
              </a:spcBef>
              <a:buNone/>
            </a:pPr>
            <a:r>
              <a:rPr lang="en"/>
              <a:t>-Secure multi-party fund</a:t>
            </a:r>
          </a:p>
          <a:p>
            <a:pPr lvl="0">
              <a:spcBef>
                <a:spcPts val="0"/>
              </a:spcBef>
              <a:buNone/>
            </a:pPr>
            <a:r>
              <a:rPr lang="en"/>
              <a:t>-Voting mechanisms</a:t>
            </a:r>
          </a:p>
        </p:txBody>
      </p:sp>
      <p:sp>
        <p:nvSpPr>
          <p:cNvPr id="271" name="Shape 271"/>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Examples of Basic Smart Contracts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idx="1" type="body"/>
          </p:nvPr>
        </p:nvSpPr>
        <p:spPr>
          <a:xfrm>
            <a:off x="819150" y="581075"/>
            <a:ext cx="7505700" cy="2448000"/>
          </a:xfrm>
          <a:prstGeom prst="rect">
            <a:avLst/>
          </a:prstGeom>
        </p:spPr>
        <p:txBody>
          <a:bodyPr anchorCtr="0" anchor="t" bIns="91425" lIns="91425" rIns="91425" tIns="91425">
            <a:noAutofit/>
          </a:bodyPr>
          <a:lstStyle/>
          <a:p>
            <a:pPr lvl="0">
              <a:spcBef>
                <a:spcPts val="0"/>
              </a:spcBef>
              <a:buNone/>
            </a:pPr>
            <a:r>
              <a:rPr lang="en" sz="900">
                <a:solidFill>
                  <a:srgbClr val="000000"/>
                </a:solidFill>
                <a:highlight>
                  <a:srgbClr val="FFFFFF"/>
                </a:highlight>
                <a:latin typeface="Courier New"/>
                <a:ea typeface="Courier New"/>
                <a:cs typeface="Courier New"/>
                <a:sym typeface="Courier New"/>
              </a:rPr>
              <a:t>contract MyToken {</a:t>
            </a:r>
            <a:br>
              <a:rPr lang="en" sz="900">
                <a:solidFill>
                  <a:srgbClr val="000000"/>
                </a:solidFill>
                <a:highlight>
                  <a:srgbClr val="FFFFFF"/>
                </a:highlight>
                <a:latin typeface="Courier New"/>
                <a:ea typeface="Courier New"/>
                <a:cs typeface="Courier New"/>
                <a:sym typeface="Courier New"/>
              </a:rPr>
            </a:br>
            <a:r>
              <a:rPr lang="en" sz="900">
                <a:solidFill>
                  <a:srgbClr val="000000"/>
                </a:solidFill>
                <a:highlight>
                  <a:srgbClr val="FFFFFF"/>
                </a:highlight>
                <a:latin typeface="Courier New"/>
                <a:ea typeface="Courier New"/>
                <a:cs typeface="Courier New"/>
                <a:sym typeface="Courier New"/>
              </a:rPr>
              <a:t>    </a:t>
            </a:r>
            <a:r>
              <a:rPr lang="en" sz="900">
                <a:solidFill>
                  <a:srgbClr val="888888"/>
                </a:solidFill>
                <a:latin typeface="Courier New"/>
                <a:ea typeface="Courier New"/>
                <a:cs typeface="Courier New"/>
                <a:sym typeface="Courier New"/>
              </a:rPr>
              <a:t>/* This creates an array with all balances */</a:t>
            </a:r>
            <a:br>
              <a:rPr lang="en" sz="900">
                <a:solidFill>
                  <a:srgbClr val="000000"/>
                </a:solidFill>
                <a:highlight>
                  <a:srgbClr val="FFFFFF"/>
                </a:highlight>
                <a:latin typeface="Courier New"/>
                <a:ea typeface="Courier New"/>
                <a:cs typeface="Courier New"/>
                <a:sym typeface="Courier New"/>
              </a:rPr>
            </a:br>
            <a:r>
              <a:rPr lang="en" sz="900">
                <a:solidFill>
                  <a:srgbClr val="000000"/>
                </a:solidFill>
                <a:highlight>
                  <a:srgbClr val="FFFFFF"/>
                </a:highlight>
                <a:latin typeface="Courier New"/>
                <a:ea typeface="Courier New"/>
                <a:cs typeface="Courier New"/>
                <a:sym typeface="Courier New"/>
              </a:rPr>
              <a:t>    mapping (address =&gt; uint256) </a:t>
            </a:r>
            <a:r>
              <a:rPr b="1" lang="en" sz="900">
                <a:solidFill>
                  <a:srgbClr val="000000"/>
                </a:solidFill>
                <a:latin typeface="Courier New"/>
                <a:ea typeface="Courier New"/>
                <a:cs typeface="Courier New"/>
                <a:sym typeface="Courier New"/>
              </a:rPr>
              <a:t>public</a:t>
            </a:r>
            <a:r>
              <a:rPr lang="en" sz="900">
                <a:solidFill>
                  <a:srgbClr val="000000"/>
                </a:solidFill>
                <a:highlight>
                  <a:srgbClr val="FFFFFF"/>
                </a:highlight>
                <a:latin typeface="Courier New"/>
                <a:ea typeface="Courier New"/>
                <a:cs typeface="Courier New"/>
                <a:sym typeface="Courier New"/>
              </a:rPr>
              <a:t> balanceOf;</a:t>
            </a:r>
            <a:br>
              <a:rPr lang="en" sz="900">
                <a:solidFill>
                  <a:srgbClr val="000000"/>
                </a:solidFill>
                <a:highlight>
                  <a:srgbClr val="FFFFFF"/>
                </a:highlight>
                <a:latin typeface="Courier New"/>
                <a:ea typeface="Courier New"/>
                <a:cs typeface="Courier New"/>
                <a:sym typeface="Courier New"/>
              </a:rPr>
            </a:br>
            <a:br>
              <a:rPr lang="en" sz="900">
                <a:solidFill>
                  <a:srgbClr val="000000"/>
                </a:solidFill>
                <a:highlight>
                  <a:srgbClr val="FFFFFF"/>
                </a:highlight>
                <a:latin typeface="Courier New"/>
                <a:ea typeface="Courier New"/>
                <a:cs typeface="Courier New"/>
                <a:sym typeface="Courier New"/>
              </a:rPr>
            </a:br>
            <a:r>
              <a:rPr lang="en" sz="900">
                <a:solidFill>
                  <a:srgbClr val="000000"/>
                </a:solidFill>
                <a:highlight>
                  <a:srgbClr val="FFFFFF"/>
                </a:highlight>
                <a:latin typeface="Courier New"/>
                <a:ea typeface="Courier New"/>
                <a:cs typeface="Courier New"/>
                <a:sym typeface="Courier New"/>
              </a:rPr>
              <a:t>    </a:t>
            </a:r>
            <a:r>
              <a:rPr lang="en" sz="900">
                <a:solidFill>
                  <a:srgbClr val="888888"/>
                </a:solidFill>
                <a:latin typeface="Courier New"/>
                <a:ea typeface="Courier New"/>
                <a:cs typeface="Courier New"/>
                <a:sym typeface="Courier New"/>
              </a:rPr>
              <a:t>/* Initializes contract with initial supply tokens to the creator of the contract */</a:t>
            </a:r>
            <a:br>
              <a:rPr lang="en" sz="900">
                <a:solidFill>
                  <a:srgbClr val="000000"/>
                </a:solidFill>
                <a:highlight>
                  <a:srgbClr val="FFFFFF"/>
                </a:highlight>
                <a:latin typeface="Courier New"/>
                <a:ea typeface="Courier New"/>
                <a:cs typeface="Courier New"/>
                <a:sym typeface="Courier New"/>
              </a:rPr>
            </a:br>
            <a:r>
              <a:rPr lang="en" sz="900">
                <a:solidFill>
                  <a:srgbClr val="000000"/>
                </a:solidFill>
                <a:highlight>
                  <a:srgbClr val="FFFFFF"/>
                </a:highlight>
                <a:latin typeface="Courier New"/>
                <a:ea typeface="Courier New"/>
                <a:cs typeface="Courier New"/>
                <a:sym typeface="Courier New"/>
              </a:rPr>
              <a:t>    </a:t>
            </a:r>
            <a:r>
              <a:rPr lang="en" sz="900">
                <a:solidFill>
                  <a:srgbClr val="000000"/>
                </a:solidFill>
                <a:latin typeface="Courier New"/>
                <a:ea typeface="Courier New"/>
                <a:cs typeface="Courier New"/>
                <a:sym typeface="Courier New"/>
              </a:rPr>
              <a:t>function </a:t>
            </a:r>
            <a:r>
              <a:rPr lang="en" sz="900">
                <a:solidFill>
                  <a:srgbClr val="880000"/>
                </a:solidFill>
                <a:latin typeface="Courier New"/>
                <a:ea typeface="Courier New"/>
                <a:cs typeface="Courier New"/>
                <a:sym typeface="Courier New"/>
              </a:rPr>
              <a:t>MyToken</a:t>
            </a:r>
            <a:r>
              <a:rPr lang="en" sz="900">
                <a:solidFill>
                  <a:srgbClr val="000000"/>
                </a:solidFill>
                <a:latin typeface="Courier New"/>
                <a:ea typeface="Courier New"/>
                <a:cs typeface="Courier New"/>
                <a:sym typeface="Courier New"/>
              </a:rPr>
              <a:t>(</a:t>
            </a:r>
            <a:br>
              <a:rPr lang="en" sz="900">
                <a:solidFill>
                  <a:srgbClr val="000000"/>
                </a:solidFill>
                <a:latin typeface="Courier New"/>
                <a:ea typeface="Courier New"/>
                <a:cs typeface="Courier New"/>
                <a:sym typeface="Courier New"/>
              </a:rPr>
            </a:br>
            <a:r>
              <a:rPr lang="en" sz="900">
                <a:solidFill>
                  <a:srgbClr val="000000"/>
                </a:solidFill>
                <a:latin typeface="Courier New"/>
                <a:ea typeface="Courier New"/>
                <a:cs typeface="Courier New"/>
                <a:sym typeface="Courier New"/>
              </a:rPr>
              <a:t>        uint256 initialSupply</a:t>
            </a:r>
            <a:br>
              <a:rPr lang="en" sz="900">
                <a:solidFill>
                  <a:srgbClr val="000000"/>
                </a:solidFill>
                <a:latin typeface="Courier New"/>
                <a:ea typeface="Courier New"/>
                <a:cs typeface="Courier New"/>
                <a:sym typeface="Courier New"/>
              </a:rPr>
            </a:br>
            <a:r>
              <a:rPr lang="en" sz="900">
                <a:solidFill>
                  <a:srgbClr val="000000"/>
                </a:solidFill>
                <a:latin typeface="Courier New"/>
                <a:ea typeface="Courier New"/>
                <a:cs typeface="Courier New"/>
                <a:sym typeface="Courier New"/>
              </a:rPr>
              <a:t>        ) </a:t>
            </a:r>
            <a:r>
              <a:rPr lang="en" sz="900">
                <a:solidFill>
                  <a:srgbClr val="000000"/>
                </a:solidFill>
                <a:highlight>
                  <a:srgbClr val="FFFFFF"/>
                </a:highlight>
                <a:latin typeface="Courier New"/>
                <a:ea typeface="Courier New"/>
                <a:cs typeface="Courier New"/>
                <a:sym typeface="Courier New"/>
              </a:rPr>
              <a:t>{</a:t>
            </a:r>
            <a:br>
              <a:rPr lang="en" sz="900">
                <a:solidFill>
                  <a:srgbClr val="000000"/>
                </a:solidFill>
                <a:highlight>
                  <a:srgbClr val="FFFFFF"/>
                </a:highlight>
                <a:latin typeface="Courier New"/>
                <a:ea typeface="Courier New"/>
                <a:cs typeface="Courier New"/>
                <a:sym typeface="Courier New"/>
              </a:rPr>
            </a:br>
            <a:r>
              <a:rPr lang="en" sz="900">
                <a:solidFill>
                  <a:srgbClr val="000000"/>
                </a:solidFill>
                <a:highlight>
                  <a:srgbClr val="FFFFFF"/>
                </a:highlight>
                <a:latin typeface="Courier New"/>
                <a:ea typeface="Courier New"/>
                <a:cs typeface="Courier New"/>
                <a:sym typeface="Courier New"/>
              </a:rPr>
              <a:t>        balanceOf[msg.sender] = initialSupply;              </a:t>
            </a:r>
            <a:r>
              <a:rPr lang="en" sz="900">
                <a:solidFill>
                  <a:srgbClr val="888888"/>
                </a:solidFill>
                <a:latin typeface="Courier New"/>
                <a:ea typeface="Courier New"/>
                <a:cs typeface="Courier New"/>
                <a:sym typeface="Courier New"/>
              </a:rPr>
              <a:t>// Give the creator all initial tokens</a:t>
            </a:r>
            <a:br>
              <a:rPr lang="en" sz="900">
                <a:solidFill>
                  <a:srgbClr val="000000"/>
                </a:solidFill>
                <a:highlight>
                  <a:srgbClr val="FFFFFF"/>
                </a:highlight>
                <a:latin typeface="Courier New"/>
                <a:ea typeface="Courier New"/>
                <a:cs typeface="Courier New"/>
                <a:sym typeface="Courier New"/>
              </a:rPr>
            </a:br>
            <a:r>
              <a:rPr lang="en" sz="900">
                <a:solidFill>
                  <a:srgbClr val="000000"/>
                </a:solidFill>
                <a:highlight>
                  <a:srgbClr val="FFFFFF"/>
                </a:highlight>
                <a:latin typeface="Courier New"/>
                <a:ea typeface="Courier New"/>
                <a:cs typeface="Courier New"/>
                <a:sym typeface="Courier New"/>
              </a:rPr>
              <a:t>    }</a:t>
            </a:r>
            <a:br>
              <a:rPr lang="en" sz="900">
                <a:solidFill>
                  <a:srgbClr val="000000"/>
                </a:solidFill>
                <a:highlight>
                  <a:srgbClr val="FFFFFF"/>
                </a:highlight>
                <a:latin typeface="Courier New"/>
                <a:ea typeface="Courier New"/>
                <a:cs typeface="Courier New"/>
                <a:sym typeface="Courier New"/>
              </a:rPr>
            </a:br>
            <a:br>
              <a:rPr lang="en" sz="900">
                <a:solidFill>
                  <a:srgbClr val="000000"/>
                </a:solidFill>
                <a:highlight>
                  <a:srgbClr val="FFFFFF"/>
                </a:highlight>
                <a:latin typeface="Courier New"/>
                <a:ea typeface="Courier New"/>
                <a:cs typeface="Courier New"/>
                <a:sym typeface="Courier New"/>
              </a:rPr>
            </a:br>
            <a:r>
              <a:rPr lang="en" sz="900">
                <a:solidFill>
                  <a:srgbClr val="000000"/>
                </a:solidFill>
                <a:highlight>
                  <a:srgbClr val="FFFFFF"/>
                </a:highlight>
                <a:latin typeface="Courier New"/>
                <a:ea typeface="Courier New"/>
                <a:cs typeface="Courier New"/>
                <a:sym typeface="Courier New"/>
              </a:rPr>
              <a:t>    </a:t>
            </a:r>
            <a:r>
              <a:rPr lang="en" sz="900">
                <a:solidFill>
                  <a:srgbClr val="888888"/>
                </a:solidFill>
                <a:latin typeface="Courier New"/>
                <a:ea typeface="Courier New"/>
                <a:cs typeface="Courier New"/>
                <a:sym typeface="Courier New"/>
              </a:rPr>
              <a:t>/* Send coins */</a:t>
            </a:r>
            <a:br>
              <a:rPr lang="en" sz="900">
                <a:solidFill>
                  <a:srgbClr val="000000"/>
                </a:solidFill>
                <a:highlight>
                  <a:srgbClr val="FFFFFF"/>
                </a:highlight>
                <a:latin typeface="Courier New"/>
                <a:ea typeface="Courier New"/>
                <a:cs typeface="Courier New"/>
                <a:sym typeface="Courier New"/>
              </a:rPr>
            </a:br>
            <a:r>
              <a:rPr lang="en" sz="900">
                <a:solidFill>
                  <a:srgbClr val="000000"/>
                </a:solidFill>
                <a:highlight>
                  <a:srgbClr val="FFFFFF"/>
                </a:highlight>
                <a:latin typeface="Courier New"/>
                <a:ea typeface="Courier New"/>
                <a:cs typeface="Courier New"/>
                <a:sym typeface="Courier New"/>
              </a:rPr>
              <a:t>    </a:t>
            </a:r>
            <a:r>
              <a:rPr lang="en" sz="900">
                <a:solidFill>
                  <a:srgbClr val="000000"/>
                </a:solidFill>
                <a:latin typeface="Courier New"/>
                <a:ea typeface="Courier New"/>
                <a:cs typeface="Courier New"/>
                <a:sym typeface="Courier New"/>
              </a:rPr>
              <a:t>function </a:t>
            </a:r>
            <a:r>
              <a:rPr lang="en" sz="900">
                <a:solidFill>
                  <a:srgbClr val="880000"/>
                </a:solidFill>
                <a:latin typeface="Courier New"/>
                <a:ea typeface="Courier New"/>
                <a:cs typeface="Courier New"/>
                <a:sym typeface="Courier New"/>
              </a:rPr>
              <a:t>transfer</a:t>
            </a:r>
            <a:r>
              <a:rPr lang="en" sz="900">
                <a:solidFill>
                  <a:srgbClr val="000000"/>
                </a:solidFill>
                <a:latin typeface="Courier New"/>
                <a:ea typeface="Courier New"/>
                <a:cs typeface="Courier New"/>
                <a:sym typeface="Courier New"/>
              </a:rPr>
              <a:t>(address _to, uint256 _value) </a:t>
            </a:r>
            <a:r>
              <a:rPr lang="en" sz="900">
                <a:solidFill>
                  <a:srgbClr val="000000"/>
                </a:solidFill>
                <a:highlight>
                  <a:srgbClr val="FFFFFF"/>
                </a:highlight>
                <a:latin typeface="Courier New"/>
                <a:ea typeface="Courier New"/>
                <a:cs typeface="Courier New"/>
                <a:sym typeface="Courier New"/>
              </a:rPr>
              <a:t>{</a:t>
            </a:r>
            <a:br>
              <a:rPr lang="en" sz="900">
                <a:solidFill>
                  <a:srgbClr val="000000"/>
                </a:solidFill>
                <a:highlight>
                  <a:srgbClr val="FFFFFF"/>
                </a:highlight>
                <a:latin typeface="Courier New"/>
                <a:ea typeface="Courier New"/>
                <a:cs typeface="Courier New"/>
                <a:sym typeface="Courier New"/>
              </a:rPr>
            </a:br>
            <a:r>
              <a:rPr lang="en" sz="900">
                <a:solidFill>
                  <a:srgbClr val="000000"/>
                </a:solidFill>
                <a:highlight>
                  <a:srgbClr val="FFFFFF"/>
                </a:highlight>
                <a:latin typeface="Courier New"/>
                <a:ea typeface="Courier New"/>
                <a:cs typeface="Courier New"/>
                <a:sym typeface="Courier New"/>
              </a:rPr>
              <a:t>        </a:t>
            </a:r>
            <a:r>
              <a:rPr b="1" lang="en" sz="900">
                <a:solidFill>
                  <a:srgbClr val="000000"/>
                </a:solidFill>
                <a:latin typeface="Courier New"/>
                <a:ea typeface="Courier New"/>
                <a:cs typeface="Courier New"/>
                <a:sym typeface="Courier New"/>
              </a:rPr>
              <a:t>require</a:t>
            </a:r>
            <a:r>
              <a:rPr lang="en" sz="900">
                <a:solidFill>
                  <a:srgbClr val="000000"/>
                </a:solidFill>
                <a:highlight>
                  <a:srgbClr val="FFFFFF"/>
                </a:highlight>
                <a:latin typeface="Courier New"/>
                <a:ea typeface="Courier New"/>
                <a:cs typeface="Courier New"/>
                <a:sym typeface="Courier New"/>
              </a:rPr>
              <a:t>(balanceOf[msg.sender] &gt;= _value);           </a:t>
            </a:r>
            <a:r>
              <a:rPr lang="en" sz="900">
                <a:solidFill>
                  <a:srgbClr val="888888"/>
                </a:solidFill>
                <a:latin typeface="Courier New"/>
                <a:ea typeface="Courier New"/>
                <a:cs typeface="Courier New"/>
                <a:sym typeface="Courier New"/>
              </a:rPr>
              <a:t>// Check if the sender has enough</a:t>
            </a:r>
            <a:br>
              <a:rPr lang="en" sz="900">
                <a:solidFill>
                  <a:srgbClr val="000000"/>
                </a:solidFill>
                <a:highlight>
                  <a:srgbClr val="FFFFFF"/>
                </a:highlight>
                <a:latin typeface="Courier New"/>
                <a:ea typeface="Courier New"/>
                <a:cs typeface="Courier New"/>
                <a:sym typeface="Courier New"/>
              </a:rPr>
            </a:br>
            <a:r>
              <a:rPr lang="en" sz="900">
                <a:solidFill>
                  <a:srgbClr val="000000"/>
                </a:solidFill>
                <a:highlight>
                  <a:srgbClr val="FFFFFF"/>
                </a:highlight>
                <a:latin typeface="Courier New"/>
                <a:ea typeface="Courier New"/>
                <a:cs typeface="Courier New"/>
                <a:sym typeface="Courier New"/>
              </a:rPr>
              <a:t>        </a:t>
            </a:r>
            <a:r>
              <a:rPr b="1" lang="en" sz="900">
                <a:solidFill>
                  <a:srgbClr val="000000"/>
                </a:solidFill>
                <a:latin typeface="Courier New"/>
                <a:ea typeface="Courier New"/>
                <a:cs typeface="Courier New"/>
                <a:sym typeface="Courier New"/>
              </a:rPr>
              <a:t>require</a:t>
            </a:r>
            <a:r>
              <a:rPr lang="en" sz="900">
                <a:solidFill>
                  <a:srgbClr val="000000"/>
                </a:solidFill>
                <a:highlight>
                  <a:srgbClr val="FFFFFF"/>
                </a:highlight>
                <a:latin typeface="Courier New"/>
                <a:ea typeface="Courier New"/>
                <a:cs typeface="Courier New"/>
                <a:sym typeface="Courier New"/>
              </a:rPr>
              <a:t>(balanceOf[_to] + _value &gt;= balanceOf[_to]); </a:t>
            </a:r>
            <a:r>
              <a:rPr lang="en" sz="900">
                <a:solidFill>
                  <a:srgbClr val="888888"/>
                </a:solidFill>
                <a:latin typeface="Courier New"/>
                <a:ea typeface="Courier New"/>
                <a:cs typeface="Courier New"/>
                <a:sym typeface="Courier New"/>
              </a:rPr>
              <a:t>// Check for overflows</a:t>
            </a:r>
            <a:br>
              <a:rPr lang="en" sz="900">
                <a:solidFill>
                  <a:srgbClr val="000000"/>
                </a:solidFill>
                <a:highlight>
                  <a:srgbClr val="FFFFFF"/>
                </a:highlight>
                <a:latin typeface="Courier New"/>
                <a:ea typeface="Courier New"/>
                <a:cs typeface="Courier New"/>
                <a:sym typeface="Courier New"/>
              </a:rPr>
            </a:br>
            <a:r>
              <a:rPr lang="en" sz="900">
                <a:solidFill>
                  <a:srgbClr val="000000"/>
                </a:solidFill>
                <a:highlight>
                  <a:srgbClr val="FFFFFF"/>
                </a:highlight>
                <a:latin typeface="Courier New"/>
                <a:ea typeface="Courier New"/>
                <a:cs typeface="Courier New"/>
                <a:sym typeface="Courier New"/>
              </a:rPr>
              <a:t>        balanceOf[msg.sender] -= _value;                    </a:t>
            </a:r>
            <a:r>
              <a:rPr lang="en" sz="900">
                <a:solidFill>
                  <a:srgbClr val="888888"/>
                </a:solidFill>
                <a:latin typeface="Courier New"/>
                <a:ea typeface="Courier New"/>
                <a:cs typeface="Courier New"/>
                <a:sym typeface="Courier New"/>
              </a:rPr>
              <a:t>// Subtract from the sender</a:t>
            </a:r>
            <a:br>
              <a:rPr lang="en" sz="900">
                <a:solidFill>
                  <a:srgbClr val="000000"/>
                </a:solidFill>
                <a:highlight>
                  <a:srgbClr val="FFFFFF"/>
                </a:highlight>
                <a:latin typeface="Courier New"/>
                <a:ea typeface="Courier New"/>
                <a:cs typeface="Courier New"/>
                <a:sym typeface="Courier New"/>
              </a:rPr>
            </a:br>
            <a:r>
              <a:rPr lang="en" sz="900">
                <a:solidFill>
                  <a:srgbClr val="000000"/>
                </a:solidFill>
                <a:highlight>
                  <a:srgbClr val="FFFFFF"/>
                </a:highlight>
                <a:latin typeface="Courier New"/>
                <a:ea typeface="Courier New"/>
                <a:cs typeface="Courier New"/>
                <a:sym typeface="Courier New"/>
              </a:rPr>
              <a:t>        balanceOf[_to] += _value;                           </a:t>
            </a:r>
            <a:r>
              <a:rPr lang="en" sz="900">
                <a:solidFill>
                  <a:srgbClr val="888888"/>
                </a:solidFill>
                <a:latin typeface="Courier New"/>
                <a:ea typeface="Courier New"/>
                <a:cs typeface="Courier New"/>
                <a:sym typeface="Courier New"/>
              </a:rPr>
              <a:t>// Add the same to the recipient</a:t>
            </a:r>
            <a:br>
              <a:rPr lang="en" sz="900">
                <a:solidFill>
                  <a:srgbClr val="000000"/>
                </a:solidFill>
                <a:highlight>
                  <a:srgbClr val="FFFFFF"/>
                </a:highlight>
                <a:latin typeface="Courier New"/>
                <a:ea typeface="Courier New"/>
                <a:cs typeface="Courier New"/>
                <a:sym typeface="Courier New"/>
              </a:rPr>
            </a:br>
            <a:r>
              <a:rPr lang="en" sz="900">
                <a:solidFill>
                  <a:srgbClr val="000000"/>
                </a:solidFill>
                <a:highlight>
                  <a:srgbClr val="FFFFFF"/>
                </a:highlight>
                <a:latin typeface="Courier New"/>
                <a:ea typeface="Courier New"/>
                <a:cs typeface="Courier New"/>
                <a:sym typeface="Courier New"/>
              </a:rPr>
              <a:t>    }</a:t>
            </a:r>
            <a:br>
              <a:rPr lang="en" sz="900">
                <a:solidFill>
                  <a:srgbClr val="000000"/>
                </a:solidFill>
                <a:highlight>
                  <a:srgbClr val="FFFFFF"/>
                </a:highlight>
                <a:latin typeface="Courier New"/>
                <a:ea typeface="Courier New"/>
                <a:cs typeface="Courier New"/>
                <a:sym typeface="Courier New"/>
              </a:rPr>
            </a:br>
            <a:r>
              <a:rPr lang="en" sz="900">
                <a:solidFill>
                  <a:srgbClr val="000000"/>
                </a:solidFill>
                <a:highlight>
                  <a:srgbClr val="FFFFFF"/>
                </a:highlight>
                <a:latin typeface="Courier New"/>
                <a:ea typeface="Courier New"/>
                <a:cs typeface="Courier New"/>
                <a:sym typeface="Courier New"/>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DApps</a:t>
            </a:r>
          </a:p>
        </p:txBody>
      </p:sp>
      <p:pic>
        <p:nvPicPr>
          <p:cNvPr id="282" name="Shape 282"/>
          <p:cNvPicPr preferRelativeResize="0"/>
          <p:nvPr/>
        </p:nvPicPr>
        <p:blipFill>
          <a:blip r:embed="rId3">
            <a:alphaModFix/>
          </a:blip>
          <a:stretch>
            <a:fillRect/>
          </a:stretch>
        </p:blipFill>
        <p:spPr>
          <a:xfrm>
            <a:off x="1708112" y="1568225"/>
            <a:ext cx="5727775" cy="3365599"/>
          </a:xfrm>
          <a:prstGeom prst="rect">
            <a:avLst/>
          </a:prstGeom>
          <a:noFill/>
          <a:ln>
            <a:noFill/>
          </a:ln>
        </p:spPr>
      </p:pic>
      <p:sp>
        <p:nvSpPr>
          <p:cNvPr id="283" name="Shape 283"/>
          <p:cNvSpPr txBox="1"/>
          <p:nvPr/>
        </p:nvSpPr>
        <p:spPr>
          <a:xfrm>
            <a:off x="5933100" y="4833325"/>
            <a:ext cx="3000000" cy="100500"/>
          </a:xfrm>
          <a:prstGeom prst="rect">
            <a:avLst/>
          </a:prstGeom>
          <a:noFill/>
          <a:ln>
            <a:noFill/>
          </a:ln>
        </p:spPr>
        <p:txBody>
          <a:bodyPr anchorCtr="0" anchor="ctr" bIns="91425" lIns="91425" rIns="91425" tIns="91425">
            <a:noAutofit/>
          </a:bodyPr>
          <a:lstStyle/>
          <a:p>
            <a:pPr lvl="0" rtl="0">
              <a:spcBef>
                <a:spcPts val="0"/>
              </a:spcBef>
              <a:buNone/>
            </a:pPr>
            <a:r>
              <a:rPr lang="en" sz="600"/>
              <a:t>https://blog.ethereum.org/2014/08/18/building-decentralized-web/</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Swarm</a:t>
            </a:r>
          </a:p>
        </p:txBody>
      </p:sp>
      <p:sp>
        <p:nvSpPr>
          <p:cNvPr id="289" name="Shape 289"/>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a:t>-meant for decentralized storage</a:t>
            </a:r>
          </a:p>
          <a:p>
            <a:pPr lvl="0">
              <a:spcBef>
                <a:spcPts val="0"/>
              </a:spcBef>
              <a:buNone/>
            </a:pPr>
            <a:r>
              <a:rPr lang="en"/>
              <a:t>-p2p, ddos-resistant, zero-downtime, fault-tolerant, and censorship-resistant</a:t>
            </a:r>
          </a:p>
          <a:p>
            <a:pPr lvl="0">
              <a:spcBef>
                <a:spcPts val="0"/>
              </a:spcBef>
              <a:buNone/>
            </a:pPr>
            <a:r>
              <a:rPr lang="en"/>
              <a:t>-smart-contracts have high gas costs for storing large amounts of information</a:t>
            </a:r>
          </a:p>
          <a:p>
            <a:pPr lvl="0">
              <a:spcBef>
                <a:spcPts val="0"/>
              </a:spcBef>
              <a:buNone/>
            </a:pPr>
            <a:r>
              <a:rPr lang="en"/>
              <a:t>-swarm is meant to work alongside smart-contracts for storing data as well as for hosting</a:t>
            </a:r>
          </a:p>
          <a:p>
            <a:pPr lvl="0">
              <a:spcBef>
                <a:spcPts val="0"/>
              </a:spcBef>
              <a:buNone/>
            </a:pPr>
            <a:r>
              <a:rPr lang="en"/>
              <a:t>-beta version available now, currently under active development</a:t>
            </a:r>
          </a:p>
          <a:p>
            <a:pPr lvl="0">
              <a:spcBef>
                <a:spcPts val="0"/>
              </a:spcBef>
              <a:buNone/>
            </a:pPr>
            <a:r>
              <a:rPr lang="en"/>
              <a:t>-built in incentive system for users to participate</a:t>
            </a:r>
          </a:p>
          <a:p>
            <a:pPr lvl="0">
              <a:spcBef>
                <a:spcPts val="0"/>
              </a:spcBef>
              <a:buNone/>
            </a:pPr>
            <a:r>
              <a:rPr lang="en"/>
              <a:t>-IPFS</a:t>
            </a:r>
          </a:p>
        </p:txBody>
      </p:sp>
      <p:sp>
        <p:nvSpPr>
          <p:cNvPr id="290" name="Shape 290"/>
          <p:cNvSpPr txBox="1"/>
          <p:nvPr/>
        </p:nvSpPr>
        <p:spPr>
          <a:xfrm>
            <a:off x="5933100" y="4866900"/>
            <a:ext cx="3000000" cy="78000"/>
          </a:xfrm>
          <a:prstGeom prst="rect">
            <a:avLst/>
          </a:prstGeom>
          <a:noFill/>
          <a:ln>
            <a:noFill/>
          </a:ln>
        </p:spPr>
        <p:txBody>
          <a:bodyPr anchorCtr="0" anchor="ctr" bIns="91425" lIns="91425" rIns="91425" tIns="91425">
            <a:noAutofit/>
          </a:bodyPr>
          <a:lstStyle/>
          <a:p>
            <a:pPr lvl="0" rtl="0">
              <a:spcBef>
                <a:spcPts val="0"/>
              </a:spcBef>
              <a:buNone/>
            </a:pPr>
            <a:r>
              <a:rPr lang="en" sz="600"/>
              <a:t>http://swarm-guide.readthedocs.io/en/latest/introduction.html</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Whisper</a:t>
            </a:r>
          </a:p>
        </p:txBody>
      </p:sp>
      <p:sp>
        <p:nvSpPr>
          <p:cNvPr id="296" name="Shape 296"/>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a:t>-meant to allow for </a:t>
            </a:r>
            <a:r>
              <a:rPr lang="en"/>
              <a:t>communication</a:t>
            </a:r>
            <a:r>
              <a:rPr lang="en"/>
              <a:t> between DApps/users</a:t>
            </a:r>
          </a:p>
          <a:p>
            <a:pPr lvl="0">
              <a:spcBef>
                <a:spcPts val="0"/>
              </a:spcBef>
              <a:buNone/>
            </a:pPr>
            <a:r>
              <a:rPr lang="en"/>
              <a:t>-still in early alpha </a:t>
            </a:r>
          </a:p>
          <a:p>
            <a:pPr lvl="0">
              <a:spcBef>
                <a:spcPts val="0"/>
              </a:spcBef>
              <a:buNone/>
            </a:pPr>
            <a:r>
              <a:t/>
            </a:r>
            <a:endParaRPr/>
          </a:p>
        </p:txBody>
      </p:sp>
      <p:sp>
        <p:nvSpPr>
          <p:cNvPr id="297" name="Shape 297"/>
          <p:cNvSpPr txBox="1"/>
          <p:nvPr/>
        </p:nvSpPr>
        <p:spPr>
          <a:xfrm>
            <a:off x="5946475" y="4835700"/>
            <a:ext cx="3000000" cy="91500"/>
          </a:xfrm>
          <a:prstGeom prst="rect">
            <a:avLst/>
          </a:prstGeom>
          <a:noFill/>
          <a:ln>
            <a:noFill/>
          </a:ln>
        </p:spPr>
        <p:txBody>
          <a:bodyPr anchorCtr="0" anchor="ctr" bIns="91425" lIns="91425" rIns="91425" tIns="91425">
            <a:noAutofit/>
          </a:bodyPr>
          <a:lstStyle/>
          <a:p>
            <a:pPr lvl="0" rtl="0">
              <a:spcBef>
                <a:spcPts val="0"/>
              </a:spcBef>
              <a:buNone/>
            </a:pPr>
            <a:r>
              <a:rPr lang="en" sz="600"/>
              <a:t>https://github.com/ethereum/wiki/wiki/Whisper</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Examples of DApps</a:t>
            </a:r>
          </a:p>
        </p:txBody>
      </p:sp>
      <p:sp>
        <p:nvSpPr>
          <p:cNvPr id="303" name="Shape 303"/>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-provably fair gambling service/lottery</a:t>
            </a:r>
          </a:p>
          <a:p>
            <a:pPr lvl="0">
              <a:spcBef>
                <a:spcPts val="0"/>
              </a:spcBef>
              <a:buNone/>
            </a:pPr>
            <a:r>
              <a:rPr lang="en"/>
              <a:t>-DAO</a:t>
            </a:r>
          </a:p>
          <a:p>
            <a:pPr lvl="0">
              <a:spcBef>
                <a:spcPts val="0"/>
              </a:spcBef>
              <a:buNone/>
            </a:pPr>
            <a:r>
              <a:rPr lang="en" u="sng">
                <a:solidFill>
                  <a:schemeClr val="hlink"/>
                </a:solidFill>
                <a:hlinkClick r:id="rId4"/>
              </a:rPr>
              <a:t>-decentralized social network </a:t>
            </a:r>
          </a:p>
          <a:p>
            <a:pPr lvl="0">
              <a:spcBef>
                <a:spcPts val="0"/>
              </a:spcBef>
              <a:buNone/>
            </a:pPr>
            <a:r>
              <a:rPr lang="en" u="sng">
                <a:solidFill>
                  <a:schemeClr val="hlink"/>
                </a:solidFill>
                <a:hlinkClick r:id="rId5"/>
              </a:rPr>
              <a:t>-reddit alternative with currency as a motive</a:t>
            </a:r>
          </a:p>
          <a:p>
            <a:pPr lvl="0">
              <a:spcBef>
                <a:spcPts val="0"/>
              </a:spcBef>
              <a:buNone/>
            </a:pPr>
            <a:r>
              <a:rPr lang="en" u="sng">
                <a:solidFill>
                  <a:schemeClr val="hlink"/>
                </a:solidFill>
                <a:hlinkClick r:id="rId6"/>
              </a:rPr>
              <a:t>-decentralized cryptocurrency exchange</a:t>
            </a:r>
          </a:p>
          <a:p>
            <a:pPr lvl="0">
              <a:spcBef>
                <a:spcPts val="0"/>
              </a:spcBef>
              <a:buNone/>
            </a:pPr>
            <a:r>
              <a:rPr lang="en"/>
              <a:t>-DAPPS</a:t>
            </a:r>
          </a:p>
          <a:p>
            <a:pPr lvl="0">
              <a:spcBef>
                <a:spcPts val="0"/>
              </a:spcBef>
              <a:buNone/>
            </a:pPr>
            <a:r>
              <a:t/>
            </a:r>
            <a:endParaRP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Issues</a:t>
            </a:r>
          </a:p>
        </p:txBody>
      </p:sp>
      <p:sp>
        <p:nvSpPr>
          <p:cNvPr id="309" name="Shape 309"/>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a:t>-code can’t be changed easily after it’s deployed</a:t>
            </a:r>
          </a:p>
          <a:p>
            <a:pPr lvl="0">
              <a:spcBef>
                <a:spcPts val="0"/>
              </a:spcBef>
              <a:buNone/>
            </a:pPr>
            <a:r>
              <a:rPr lang="en"/>
              <a:t>-network congestion (ICOs)</a:t>
            </a:r>
          </a:p>
          <a:p>
            <a:pPr lvl="0">
              <a:spcBef>
                <a:spcPts val="0"/>
              </a:spcBef>
              <a:buNone/>
            </a:pPr>
            <a:r>
              <a:rPr lang="en"/>
              <a:t>-Disagreement on hard fork</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ctrTitle"/>
          </p:nvPr>
        </p:nvSpPr>
        <p:spPr>
          <a:xfrm>
            <a:off x="1858703" y="1822833"/>
            <a:ext cx="5361300" cy="1448100"/>
          </a:xfrm>
          <a:prstGeom prst="rect">
            <a:avLst/>
          </a:prstGeom>
        </p:spPr>
        <p:txBody>
          <a:bodyPr anchorCtr="0" anchor="ctr" bIns="91425" lIns="91425" rIns="91425" tIns="91425">
            <a:noAutofit/>
          </a:bodyPr>
          <a:lstStyle/>
          <a:p>
            <a:pPr lvl="0">
              <a:spcBef>
                <a:spcPts val="0"/>
              </a:spcBef>
              <a:buNone/>
            </a:pPr>
            <a:r>
              <a:rPr lang="en"/>
              <a:t>Getting Access to Cryptocurrencies</a:t>
            </a:r>
          </a:p>
        </p:txBody>
      </p:sp>
      <p:sp>
        <p:nvSpPr>
          <p:cNvPr id="315" name="Shape 315"/>
          <p:cNvSpPr txBox="1"/>
          <p:nvPr>
            <p:ph idx="1" type="subTitle"/>
          </p:nvPr>
        </p:nvSpPr>
        <p:spPr>
          <a:xfrm>
            <a:off x="1858700" y="3413158"/>
            <a:ext cx="5361300" cy="52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Buying Cryptocurrencies</a:t>
            </a:r>
          </a:p>
        </p:txBody>
      </p:sp>
      <p:sp>
        <p:nvSpPr>
          <p:cNvPr id="321" name="Shape 321"/>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a:t>-in Korea, a couple options for online exchange are:</a:t>
            </a:r>
          </a:p>
          <a:p>
            <a:pPr lvl="0">
              <a:spcBef>
                <a:spcPts val="0"/>
              </a:spcBef>
              <a:buNone/>
            </a:pPr>
            <a:r>
              <a:rPr lang="en"/>
              <a:t>	</a:t>
            </a:r>
            <a:r>
              <a:rPr lang="en" u="sng">
                <a:solidFill>
                  <a:schemeClr val="hlink"/>
                </a:solidFill>
                <a:hlinkClick r:id="rId3"/>
              </a:rPr>
              <a:t>-Bithumb</a:t>
            </a:r>
          </a:p>
          <a:p>
            <a:pPr lvl="0">
              <a:spcBef>
                <a:spcPts val="0"/>
              </a:spcBef>
              <a:buNone/>
            </a:pPr>
            <a:r>
              <a:rPr lang="en"/>
              <a:t>	</a:t>
            </a:r>
            <a:r>
              <a:rPr lang="en" u="sng">
                <a:solidFill>
                  <a:schemeClr val="hlink"/>
                </a:solidFill>
                <a:hlinkClick r:id="rId4"/>
              </a:rPr>
              <a:t>-Korbit</a:t>
            </a:r>
          </a:p>
          <a:p>
            <a:pPr lvl="0">
              <a:spcBef>
                <a:spcPts val="0"/>
              </a:spcBef>
              <a:buNone/>
            </a:pPr>
            <a:r>
              <a:rPr lang="en"/>
              <a:t>	</a:t>
            </a:r>
            <a:r>
              <a:rPr lang="en" u="sng">
                <a:solidFill>
                  <a:schemeClr val="hlink"/>
                </a:solidFill>
                <a:hlinkClick r:id="rId5"/>
              </a:rPr>
              <a:t>-Coinone</a:t>
            </a: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Buying Cryptocurrencies</a:t>
            </a:r>
          </a:p>
        </p:txBody>
      </p:sp>
      <p:sp>
        <p:nvSpPr>
          <p:cNvPr id="327" name="Shape 327"/>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-localbitcoins.com</a:t>
            </a:r>
          </a:p>
          <a:p>
            <a:pPr lvl="0">
              <a:spcBef>
                <a:spcPts val="0"/>
              </a:spcBef>
              <a:buNone/>
            </a:pPr>
            <a:r>
              <a:rPr lang="en"/>
              <a:t>-</a:t>
            </a:r>
            <a:r>
              <a:rPr lang="en" u="sng">
                <a:solidFill>
                  <a:schemeClr val="hlink"/>
                </a:solidFill>
                <a:hlinkClick r:id="rId4"/>
              </a:rPr>
              <a:t>http://bitcoincenterkorea.org/</a:t>
            </a:r>
          </a:p>
          <a:p>
            <a:pPr lvl="0">
              <a:spcBef>
                <a:spcPts val="0"/>
              </a:spcBef>
              <a:buNone/>
            </a:pPr>
            <a:r>
              <a:rPr lang="en"/>
              <a:t>-Buying from a friend</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descr="Screenshot from 2017-08-31 17-36-29.png" id="140" name="Shape 140"/>
          <p:cNvPicPr preferRelativeResize="0"/>
          <p:nvPr/>
        </p:nvPicPr>
        <p:blipFill>
          <a:blip r:embed="rId3">
            <a:alphaModFix/>
          </a:blip>
          <a:stretch>
            <a:fillRect/>
          </a:stretch>
        </p:blipFill>
        <p:spPr>
          <a:xfrm>
            <a:off x="1892811" y="1303324"/>
            <a:ext cx="5358373" cy="3017649"/>
          </a:xfrm>
          <a:prstGeom prst="rect">
            <a:avLst/>
          </a:prstGeom>
          <a:noFill/>
          <a:ln>
            <a:noFill/>
          </a:ln>
        </p:spPr>
      </p:pic>
      <p:sp>
        <p:nvSpPr>
          <p:cNvPr id="141" name="Shape 141"/>
          <p:cNvSpPr txBox="1"/>
          <p:nvPr>
            <p:ph type="title"/>
          </p:nvPr>
        </p:nvSpPr>
        <p:spPr>
          <a:xfrm>
            <a:off x="819137" y="671600"/>
            <a:ext cx="7505700" cy="954600"/>
          </a:xfrm>
          <a:prstGeom prst="rect">
            <a:avLst/>
          </a:prstGeom>
        </p:spPr>
        <p:txBody>
          <a:bodyPr anchorCtr="0" anchor="t" bIns="91425" lIns="91425" rIns="91425" tIns="91425">
            <a:noAutofit/>
          </a:bodyPr>
          <a:lstStyle/>
          <a:p>
            <a:pPr lvl="0">
              <a:spcBef>
                <a:spcPts val="0"/>
              </a:spcBef>
              <a:buNone/>
            </a:pPr>
            <a:r>
              <a:rPr lang="en"/>
              <a:t>Distributed Ledger</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Converting Cryptocurrencies</a:t>
            </a:r>
          </a:p>
        </p:txBody>
      </p:sp>
      <p:sp>
        <p:nvSpPr>
          <p:cNvPr id="333" name="Shape 333"/>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-shapeshift.io</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Crypto Wallets</a:t>
            </a:r>
          </a:p>
        </p:txBody>
      </p:sp>
      <p:sp>
        <p:nvSpPr>
          <p:cNvPr id="339" name="Shape 339"/>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a:t>-If you have the storage space and are planning to do dev work, </a:t>
            </a:r>
            <a:r>
              <a:rPr lang="en" u="sng">
                <a:solidFill>
                  <a:schemeClr val="hlink"/>
                </a:solidFill>
                <a:hlinkClick r:id="rId3"/>
              </a:rPr>
              <a:t>mist</a:t>
            </a:r>
            <a:r>
              <a:rPr lang="en"/>
              <a:t> is your best option for ethereum and ethereum tokens</a:t>
            </a:r>
          </a:p>
          <a:p>
            <a:pPr lvl="0">
              <a:spcBef>
                <a:spcPts val="0"/>
              </a:spcBef>
              <a:buNone/>
            </a:pPr>
            <a:r>
              <a:rPr lang="en"/>
              <a:t>-Otherwise, </a:t>
            </a:r>
            <a:r>
              <a:rPr lang="en" u="sng">
                <a:solidFill>
                  <a:schemeClr val="hlink"/>
                </a:solidFill>
                <a:hlinkClick r:id="rId4"/>
              </a:rPr>
              <a:t>myetherwallet</a:t>
            </a:r>
            <a:r>
              <a:rPr lang="en"/>
              <a:t> is a secure and trustable option</a:t>
            </a:r>
          </a:p>
          <a:p>
            <a:pPr lvl="0">
              <a:spcBef>
                <a:spcPts val="0"/>
              </a:spcBef>
              <a:buNone/>
            </a:pPr>
            <a:r>
              <a:rPr lang="en"/>
              <a:t>-For Bitcoin, </a:t>
            </a:r>
            <a:r>
              <a:rPr lang="en" u="sng">
                <a:solidFill>
                  <a:schemeClr val="hlink"/>
                </a:solidFill>
                <a:hlinkClick r:id="rId5"/>
              </a:rPr>
              <a:t>electrum</a:t>
            </a:r>
            <a:r>
              <a:rPr lang="en"/>
              <a:t> is the best open-source light-wallet</a:t>
            </a:r>
          </a:p>
          <a:p>
            <a:pPr lvl="0">
              <a:spcBef>
                <a:spcPts val="0"/>
              </a:spcBef>
              <a:buNone/>
            </a:pPr>
            <a:r>
              <a:rPr lang="en"/>
              <a:t>-If you’re willing to take a bit of a risk, </a:t>
            </a:r>
            <a:r>
              <a:rPr lang="en" u="sng">
                <a:solidFill>
                  <a:schemeClr val="hlink"/>
                </a:solidFill>
                <a:hlinkClick r:id="rId6"/>
              </a:rPr>
              <a:t>Exodus.io</a:t>
            </a:r>
            <a:r>
              <a:rPr lang="en"/>
              <a:t> is a fantastic wallet with support for many currencies</a:t>
            </a:r>
          </a:p>
          <a:p>
            <a:pPr lvl="0">
              <a:spcBef>
                <a:spcPts val="0"/>
              </a:spcBef>
              <a:buNone/>
            </a:pPr>
            <a:r>
              <a:rPr lang="en"/>
              <a:t>-Most secure option (second to an offline computer/paper wallet) is a hardware wallet like the </a:t>
            </a:r>
            <a:r>
              <a:rPr lang="en" u="sng">
                <a:solidFill>
                  <a:schemeClr val="hlink"/>
                </a:solidFill>
                <a:hlinkClick r:id="rId7"/>
              </a:rPr>
              <a:t>Ledger Nano S</a:t>
            </a:r>
            <a:r>
              <a:rPr lang="en"/>
              <a:t> or </a:t>
            </a:r>
            <a:r>
              <a:rPr lang="en" u="sng">
                <a:solidFill>
                  <a:schemeClr val="hlink"/>
                </a:solidFill>
                <a:hlinkClick r:id="rId8"/>
              </a:rPr>
              <a:t>Trezor</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Investment Opportunities</a:t>
            </a:r>
          </a:p>
        </p:txBody>
      </p:sp>
      <p:sp>
        <p:nvSpPr>
          <p:cNvPr id="345" name="Shape 345"/>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a:t>-ICOs</a:t>
            </a:r>
          </a:p>
          <a:p>
            <a:pPr lvl="0">
              <a:spcBef>
                <a:spcPts val="0"/>
              </a:spcBef>
              <a:buNone/>
            </a:pPr>
            <a:r>
              <a:rPr lang="en"/>
              <a:t>-Trading</a:t>
            </a:r>
          </a:p>
          <a:p>
            <a:pPr lvl="0">
              <a:spcBef>
                <a:spcPts val="0"/>
              </a:spcBef>
              <a:buNone/>
            </a:pPr>
            <a:r>
              <a:rPr lang="en"/>
              <a:t>-Holding</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News Sources</a:t>
            </a:r>
          </a:p>
        </p:txBody>
      </p:sp>
      <p:sp>
        <p:nvSpPr>
          <p:cNvPr id="351" name="Shape 351"/>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spcAft>
                <a:spcPts val="0"/>
              </a:spcAft>
              <a:buNone/>
            </a:pPr>
            <a:r>
              <a:rPr lang="en" u="sng">
                <a:solidFill>
                  <a:schemeClr val="hlink"/>
                </a:solidFill>
                <a:hlinkClick r:id="rId3"/>
              </a:rPr>
              <a:t>-DApp Daily</a:t>
            </a:r>
            <a:r>
              <a:rPr lang="en"/>
              <a:t> (eth related news)</a:t>
            </a:r>
          </a:p>
          <a:p>
            <a:pPr lvl="0">
              <a:spcBef>
                <a:spcPts val="0"/>
              </a:spcBef>
              <a:spcAft>
                <a:spcPts val="0"/>
              </a:spcAft>
              <a:buNone/>
            </a:pPr>
            <a:r>
              <a:rPr lang="en" u="sng">
                <a:solidFill>
                  <a:schemeClr val="hlink"/>
                </a:solidFill>
                <a:hlinkClick r:id="rId4"/>
              </a:rPr>
              <a:t>-Ethereum Subreddit</a:t>
            </a:r>
          </a:p>
          <a:p>
            <a:pPr lvl="0">
              <a:spcBef>
                <a:spcPts val="0"/>
              </a:spcBef>
              <a:spcAft>
                <a:spcPts val="0"/>
              </a:spcAft>
              <a:buNone/>
            </a:pPr>
            <a:r>
              <a:rPr lang="en" u="sng">
                <a:solidFill>
                  <a:schemeClr val="hlink"/>
                </a:solidFill>
                <a:hlinkClick r:id="rId5"/>
              </a:rPr>
              <a:t>-Cointelegraph</a:t>
            </a:r>
            <a:r>
              <a:rPr lang="en"/>
              <a:t> (general cryptocurrency news)</a:t>
            </a:r>
          </a:p>
          <a:p>
            <a:pPr lvl="0">
              <a:spcBef>
                <a:spcPts val="0"/>
              </a:spcBef>
              <a:spcAft>
                <a:spcPts val="0"/>
              </a:spcAft>
              <a:buNone/>
            </a:pPr>
            <a:r>
              <a:rPr lang="en" u="sng">
                <a:solidFill>
                  <a:schemeClr val="hlink"/>
                </a:solidFill>
                <a:hlinkClick r:id="rId6"/>
              </a:rPr>
              <a:t>-Coindesk</a:t>
            </a:r>
            <a:r>
              <a:rPr lang="en"/>
              <a:t> (primarily bitcoin news)</a:t>
            </a:r>
          </a:p>
          <a:p>
            <a:pPr lvl="0" rtl="0">
              <a:spcBef>
                <a:spcPts val="0"/>
              </a:spcBef>
              <a:spcAft>
                <a:spcPts val="0"/>
              </a:spcAft>
              <a:buNone/>
            </a:pPr>
            <a:r>
              <a:rPr lang="en" u="sng">
                <a:solidFill>
                  <a:schemeClr val="hlink"/>
                </a:solidFill>
                <a:hlinkClick r:id="rId7"/>
              </a:rPr>
              <a:t>-Brave New Coin</a:t>
            </a:r>
            <a:r>
              <a:rPr lang="en"/>
              <a:t> (general cryptocurrency news)</a:t>
            </a:r>
          </a:p>
          <a:p>
            <a:pPr lvl="0" rtl="0">
              <a:spcBef>
                <a:spcPts val="0"/>
              </a:spcBef>
              <a:spcAft>
                <a:spcPts val="0"/>
              </a:spcAft>
              <a:buNone/>
            </a:pPr>
            <a:r>
              <a:rPr lang="en" u="sng">
                <a:solidFill>
                  <a:schemeClr val="hlink"/>
                </a:solidFill>
                <a:hlinkClick r:id="rId8"/>
              </a:rPr>
              <a:t>-Bitcoin Talk</a:t>
            </a:r>
            <a:r>
              <a:rPr lang="en"/>
              <a:t> (most popular bitcoin forums)</a:t>
            </a:r>
          </a:p>
          <a:p>
            <a:pPr lvl="0" rtl="0">
              <a:spcBef>
                <a:spcPts val="0"/>
              </a:spcBef>
              <a:spcAft>
                <a:spcPts val="0"/>
              </a:spcAft>
              <a:buNone/>
            </a:pPr>
            <a:r>
              <a:rPr lang="en" u="sng">
                <a:solidFill>
                  <a:schemeClr val="hlink"/>
                </a:solidFill>
                <a:hlinkClick r:id="rId9"/>
              </a:rPr>
              <a:t>-Hodl News </a:t>
            </a:r>
            <a:r>
              <a:rPr lang="en"/>
              <a:t>(blockchain news aggregator)</a:t>
            </a:r>
          </a:p>
          <a:p>
            <a:pPr lvl="0">
              <a:spcBef>
                <a:spcPts val="0"/>
              </a:spcBef>
              <a:spcAft>
                <a:spcPts val="0"/>
              </a:spcAft>
              <a:buNone/>
            </a:pPr>
            <a:r>
              <a:t/>
            </a:r>
            <a:endParaRPr/>
          </a:p>
          <a:p>
            <a:pPr lv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Hashing</a:t>
            </a:r>
          </a:p>
        </p:txBody>
      </p:sp>
      <p:pic>
        <p:nvPicPr>
          <p:cNvPr descr="Image result for image of hashes and nonces linkedin" id="147" name="Shape 147"/>
          <p:cNvPicPr preferRelativeResize="0"/>
          <p:nvPr/>
        </p:nvPicPr>
        <p:blipFill>
          <a:blip r:embed="rId3">
            <a:alphaModFix/>
          </a:blip>
          <a:stretch>
            <a:fillRect/>
          </a:stretch>
        </p:blipFill>
        <p:spPr>
          <a:xfrm>
            <a:off x="1778000" y="1449825"/>
            <a:ext cx="5588000" cy="332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Blockchain</a:t>
            </a:r>
          </a:p>
        </p:txBody>
      </p:sp>
      <p:pic>
        <p:nvPicPr>
          <p:cNvPr descr="Screenshot from 2017-09-01 09-48-42.png" id="153" name="Shape 153"/>
          <p:cNvPicPr preferRelativeResize="0"/>
          <p:nvPr/>
        </p:nvPicPr>
        <p:blipFill>
          <a:blip r:embed="rId3">
            <a:alphaModFix/>
          </a:blip>
          <a:stretch>
            <a:fillRect/>
          </a:stretch>
        </p:blipFill>
        <p:spPr>
          <a:xfrm>
            <a:off x="1228862" y="1858925"/>
            <a:ext cx="6686275" cy="2108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p:nvPr/>
        </p:nvSpPr>
        <p:spPr>
          <a:xfrm>
            <a:off x="3024550" y="3118850"/>
            <a:ext cx="3595500" cy="594000"/>
          </a:xfrm>
          <a:prstGeom prst="rect">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00FFFF"/>
              </a:solidFill>
            </a:endParaRPr>
          </a:p>
        </p:txBody>
      </p:sp>
      <p:sp>
        <p:nvSpPr>
          <p:cNvPr id="159" name="Shape 159"/>
          <p:cNvSpPr txBox="1"/>
          <p:nvPr>
            <p:ph type="title"/>
          </p:nvPr>
        </p:nvSpPr>
        <p:spPr>
          <a:xfrm>
            <a:off x="819137" y="671600"/>
            <a:ext cx="7505700" cy="954600"/>
          </a:xfrm>
          <a:prstGeom prst="rect">
            <a:avLst/>
          </a:prstGeom>
        </p:spPr>
        <p:txBody>
          <a:bodyPr anchorCtr="0" anchor="t" bIns="91425" lIns="91425" rIns="91425" tIns="91425">
            <a:noAutofit/>
          </a:bodyPr>
          <a:lstStyle/>
          <a:p>
            <a:pPr lvl="0" rtl="0">
              <a:spcBef>
                <a:spcPts val="0"/>
              </a:spcBef>
              <a:buNone/>
            </a:pPr>
            <a:r>
              <a:rPr lang="en"/>
              <a:t>Distributed Ledger</a:t>
            </a:r>
          </a:p>
        </p:txBody>
      </p:sp>
      <p:graphicFrame>
        <p:nvGraphicFramePr>
          <p:cNvPr id="160" name="Shape 160"/>
          <p:cNvGraphicFramePr/>
          <p:nvPr/>
        </p:nvGraphicFramePr>
        <p:xfrm>
          <a:off x="3024175" y="1383625"/>
          <a:ext cx="3000000" cy="3000000"/>
        </p:xfrm>
        <a:graphic>
          <a:graphicData uri="http://schemas.openxmlformats.org/drawingml/2006/table">
            <a:tbl>
              <a:tblPr>
                <a:noFill/>
                <a:tableStyleId>{9E96F838-1EE8-45BF-B17C-83439B62576B}</a:tableStyleId>
              </a:tblPr>
              <a:tblGrid>
                <a:gridCol w="923925"/>
                <a:gridCol w="542925"/>
                <a:gridCol w="542925"/>
                <a:gridCol w="542925"/>
                <a:gridCol w="542925"/>
              </a:tblGrid>
              <a:tr h="219075">
                <a:tc>
                  <a:txBody>
                    <a:bodyPr>
                      <a:noAutofit/>
                    </a:bodyPr>
                    <a:lstStyle/>
                    <a:p>
                      <a:pPr lvl="0" rtl="0">
                        <a:lnSpc>
                          <a:spcPct val="115000"/>
                        </a:lnSpc>
                        <a:spcBef>
                          <a:spcPts val="0"/>
                        </a:spcBef>
                        <a:buNone/>
                      </a:pPr>
                      <a:r>
                        <a:rPr lang="en" sz="1000"/>
                        <a:t>Account</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A</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B</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C</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D</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19075">
                <a:tc>
                  <a:txBody>
                    <a:bodyPr>
                      <a:noAutofit/>
                    </a:bodyPr>
                    <a:lstStyle/>
                    <a:p>
                      <a:pPr lvl="0" rtl="0">
                        <a:lnSpc>
                          <a:spcPct val="115000"/>
                        </a:lnSpc>
                        <a:spcBef>
                          <a:spcPts val="0"/>
                        </a:spcBef>
                        <a:buNone/>
                      </a:pPr>
                      <a:r>
                        <a:rPr lang="en" sz="1000"/>
                        <a:t>Initial</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75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60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10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100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19075">
                <a:tc>
                  <a:txBody>
                    <a:bodyPr>
                      <a:noAutofit/>
                    </a:bodyPr>
                    <a:lstStyle/>
                    <a:p>
                      <a:pPr lvl="0" rtl="0">
                        <a:lnSpc>
                          <a:spcPct val="115000"/>
                        </a:lnSpc>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-50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+50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19075">
                <a:tc>
                  <a:txBody>
                    <a:bodyPr>
                      <a:noAutofit/>
                    </a:bodyPr>
                    <a:lstStyle/>
                    <a:p>
                      <a:pPr lvl="0" rtl="0">
                        <a:lnSpc>
                          <a:spcPct val="115000"/>
                        </a:lnSpc>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+15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t>+15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lnSpc>
                          <a:spcPct val="115000"/>
                        </a:lnSpc>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-25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+25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lnSpc>
                          <a:spcPct val="115000"/>
                        </a:lnSpc>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-40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+40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lnSpc>
                          <a:spcPct val="115000"/>
                        </a:lnSpc>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+100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-100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+50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-50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-30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+30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-20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+20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+65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-65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-50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+50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+20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-20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spcBef>
                          <a:spcPts val="0"/>
                        </a:spcBef>
                        <a:buNone/>
                      </a:pPr>
                      <a:r>
                        <a:rPr lang="en" sz="1000"/>
                        <a:t>Transfer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+30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rPr lang="en" sz="1000"/>
                        <a:t>-30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spcBef>
                          <a:spcPts val="0"/>
                        </a:spcBef>
                        <a:buNone/>
                      </a:pPr>
                      <a:r>
                        <a:t/>
                      </a:r>
                      <a:endParaRPr sz="1000"/>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bl>
          </a:graphicData>
        </a:graphic>
      </p:graphicFrame>
      <p:sp>
        <p:nvSpPr>
          <p:cNvPr id="161" name="Shape 161"/>
          <p:cNvSpPr/>
          <p:nvPr/>
        </p:nvSpPr>
        <p:spPr>
          <a:xfrm>
            <a:off x="3024550" y="1824525"/>
            <a:ext cx="3595500" cy="655800"/>
          </a:xfrm>
          <a:prstGeom prst="rect">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00FFFF"/>
              </a:solidFill>
            </a:endParaRPr>
          </a:p>
        </p:txBody>
      </p:sp>
      <p:grpSp>
        <p:nvGrpSpPr>
          <p:cNvPr id="162" name="Shape 162"/>
          <p:cNvGrpSpPr/>
          <p:nvPr/>
        </p:nvGrpSpPr>
        <p:grpSpPr>
          <a:xfrm>
            <a:off x="6116000" y="1614875"/>
            <a:ext cx="503900" cy="633425"/>
            <a:chOff x="6116000" y="1614875"/>
            <a:chExt cx="503900" cy="633425"/>
          </a:xfrm>
        </p:grpSpPr>
        <p:sp>
          <p:nvSpPr>
            <p:cNvPr id="163" name="Shape 163"/>
            <p:cNvSpPr/>
            <p:nvPr/>
          </p:nvSpPr>
          <p:spPr>
            <a:xfrm>
              <a:off x="6119800" y="2011900"/>
              <a:ext cx="500100" cy="236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900"/>
                <a:t>Hash</a:t>
              </a:r>
            </a:p>
          </p:txBody>
        </p:sp>
        <p:cxnSp>
          <p:nvCxnSpPr>
            <p:cNvPr id="164" name="Shape 164"/>
            <p:cNvCxnSpPr/>
            <p:nvPr/>
          </p:nvCxnSpPr>
          <p:spPr>
            <a:xfrm>
              <a:off x="6116000" y="1614875"/>
              <a:ext cx="236400" cy="0"/>
            </a:xfrm>
            <a:prstGeom prst="straightConnector1">
              <a:avLst/>
            </a:prstGeom>
            <a:noFill/>
            <a:ln cap="flat" cmpd="sng" w="9525">
              <a:solidFill>
                <a:schemeClr val="dk2"/>
              </a:solidFill>
              <a:prstDash val="solid"/>
              <a:round/>
              <a:headEnd len="lg" w="lg" type="none"/>
              <a:tailEnd len="lg" w="lg" type="none"/>
            </a:ln>
          </p:spPr>
        </p:cxnSp>
        <p:cxnSp>
          <p:nvCxnSpPr>
            <p:cNvPr id="165" name="Shape 165"/>
            <p:cNvCxnSpPr>
              <a:endCxn id="163" idx="0"/>
            </p:cNvCxnSpPr>
            <p:nvPr/>
          </p:nvCxnSpPr>
          <p:spPr>
            <a:xfrm>
              <a:off x="6352450" y="1619200"/>
              <a:ext cx="17400" cy="392700"/>
            </a:xfrm>
            <a:prstGeom prst="straightConnector1">
              <a:avLst/>
            </a:prstGeom>
            <a:noFill/>
            <a:ln cap="flat" cmpd="sng" w="9525">
              <a:solidFill>
                <a:schemeClr val="dk2"/>
              </a:solidFill>
              <a:prstDash val="solid"/>
              <a:round/>
              <a:headEnd len="lg" w="lg" type="none"/>
              <a:tailEnd len="lg" w="lg" type="triangle"/>
            </a:ln>
          </p:spPr>
        </p:cxnSp>
      </p:grpSp>
      <p:sp>
        <p:nvSpPr>
          <p:cNvPr id="166" name="Shape 166"/>
          <p:cNvSpPr/>
          <p:nvPr/>
        </p:nvSpPr>
        <p:spPr>
          <a:xfrm>
            <a:off x="2520500" y="2458725"/>
            <a:ext cx="3595500" cy="655800"/>
          </a:xfrm>
          <a:prstGeom prst="rect">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00FFFF"/>
              </a:solidFill>
            </a:endParaRPr>
          </a:p>
        </p:txBody>
      </p:sp>
      <p:sp>
        <p:nvSpPr>
          <p:cNvPr id="167" name="Shape 167"/>
          <p:cNvSpPr/>
          <p:nvPr/>
        </p:nvSpPr>
        <p:spPr>
          <a:xfrm>
            <a:off x="2520500" y="3712850"/>
            <a:ext cx="3595500" cy="594000"/>
          </a:xfrm>
          <a:prstGeom prst="rect">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00FFFF"/>
              </a:solidFill>
            </a:endParaRPr>
          </a:p>
        </p:txBody>
      </p:sp>
      <p:grpSp>
        <p:nvGrpSpPr>
          <p:cNvPr id="168" name="Shape 168"/>
          <p:cNvGrpSpPr/>
          <p:nvPr/>
        </p:nvGrpSpPr>
        <p:grpSpPr>
          <a:xfrm>
            <a:off x="6116000" y="2844862"/>
            <a:ext cx="503900" cy="633425"/>
            <a:chOff x="6116000" y="1614875"/>
            <a:chExt cx="503900" cy="633425"/>
          </a:xfrm>
        </p:grpSpPr>
        <p:sp>
          <p:nvSpPr>
            <p:cNvPr id="169" name="Shape 169"/>
            <p:cNvSpPr/>
            <p:nvPr/>
          </p:nvSpPr>
          <p:spPr>
            <a:xfrm>
              <a:off x="6119800" y="2011900"/>
              <a:ext cx="500100" cy="236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900"/>
                <a:t>Hash</a:t>
              </a:r>
            </a:p>
          </p:txBody>
        </p:sp>
        <p:cxnSp>
          <p:nvCxnSpPr>
            <p:cNvPr id="170" name="Shape 170"/>
            <p:cNvCxnSpPr/>
            <p:nvPr/>
          </p:nvCxnSpPr>
          <p:spPr>
            <a:xfrm>
              <a:off x="6116000" y="1614875"/>
              <a:ext cx="236400" cy="0"/>
            </a:xfrm>
            <a:prstGeom prst="straightConnector1">
              <a:avLst/>
            </a:prstGeom>
            <a:noFill/>
            <a:ln cap="flat" cmpd="sng" w="9525">
              <a:solidFill>
                <a:schemeClr val="dk2"/>
              </a:solidFill>
              <a:prstDash val="solid"/>
              <a:round/>
              <a:headEnd len="lg" w="lg" type="none"/>
              <a:tailEnd len="lg" w="lg" type="none"/>
            </a:ln>
          </p:spPr>
        </p:cxnSp>
        <p:cxnSp>
          <p:nvCxnSpPr>
            <p:cNvPr id="171" name="Shape 171"/>
            <p:cNvCxnSpPr>
              <a:endCxn id="169" idx="0"/>
            </p:cNvCxnSpPr>
            <p:nvPr/>
          </p:nvCxnSpPr>
          <p:spPr>
            <a:xfrm>
              <a:off x="6352450" y="1619200"/>
              <a:ext cx="17400" cy="392700"/>
            </a:xfrm>
            <a:prstGeom prst="straightConnector1">
              <a:avLst/>
            </a:prstGeom>
            <a:noFill/>
            <a:ln cap="flat" cmpd="sng" w="9525">
              <a:solidFill>
                <a:schemeClr val="dk2"/>
              </a:solidFill>
              <a:prstDash val="solid"/>
              <a:round/>
              <a:headEnd len="lg" w="lg" type="none"/>
              <a:tailEnd len="lg" w="lg" type="triangle"/>
            </a:ln>
          </p:spPr>
        </p:cxnSp>
      </p:grpSp>
      <p:grpSp>
        <p:nvGrpSpPr>
          <p:cNvPr id="172" name="Shape 172"/>
          <p:cNvGrpSpPr/>
          <p:nvPr/>
        </p:nvGrpSpPr>
        <p:grpSpPr>
          <a:xfrm>
            <a:off x="2520500" y="2206750"/>
            <a:ext cx="504700" cy="638112"/>
            <a:chOff x="6119800" y="1610187"/>
            <a:chExt cx="504700" cy="638112"/>
          </a:xfrm>
        </p:grpSpPr>
        <p:sp>
          <p:nvSpPr>
            <p:cNvPr id="173" name="Shape 173"/>
            <p:cNvSpPr/>
            <p:nvPr/>
          </p:nvSpPr>
          <p:spPr>
            <a:xfrm>
              <a:off x="6119800" y="2011900"/>
              <a:ext cx="500100" cy="236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900"/>
                <a:t>Hash</a:t>
              </a:r>
            </a:p>
          </p:txBody>
        </p:sp>
        <p:cxnSp>
          <p:nvCxnSpPr>
            <p:cNvPr id="174" name="Shape 174"/>
            <p:cNvCxnSpPr/>
            <p:nvPr/>
          </p:nvCxnSpPr>
          <p:spPr>
            <a:xfrm flipH="1">
              <a:off x="6352400" y="1610187"/>
              <a:ext cx="272100" cy="4800"/>
            </a:xfrm>
            <a:prstGeom prst="straightConnector1">
              <a:avLst/>
            </a:prstGeom>
            <a:noFill/>
            <a:ln cap="flat" cmpd="sng" w="9525">
              <a:solidFill>
                <a:schemeClr val="dk2"/>
              </a:solidFill>
              <a:prstDash val="solid"/>
              <a:round/>
              <a:headEnd len="lg" w="lg" type="none"/>
              <a:tailEnd len="lg" w="lg" type="none"/>
            </a:ln>
          </p:spPr>
        </p:cxnSp>
        <p:cxnSp>
          <p:nvCxnSpPr>
            <p:cNvPr id="175" name="Shape 175"/>
            <p:cNvCxnSpPr>
              <a:endCxn id="173" idx="0"/>
            </p:cNvCxnSpPr>
            <p:nvPr/>
          </p:nvCxnSpPr>
          <p:spPr>
            <a:xfrm>
              <a:off x="6352450" y="1619200"/>
              <a:ext cx="17400" cy="392700"/>
            </a:xfrm>
            <a:prstGeom prst="straightConnector1">
              <a:avLst/>
            </a:prstGeom>
            <a:noFill/>
            <a:ln cap="flat" cmpd="sng" w="9525">
              <a:solidFill>
                <a:schemeClr val="dk2"/>
              </a:solidFill>
              <a:prstDash val="solid"/>
              <a:round/>
              <a:headEnd len="lg" w="lg" type="none"/>
              <a:tailEnd len="lg" w="lg" type="triangle"/>
            </a:ln>
          </p:spPr>
        </p:cxnSp>
      </p:grpSp>
      <p:grpSp>
        <p:nvGrpSpPr>
          <p:cNvPr id="176" name="Shape 176"/>
          <p:cNvGrpSpPr/>
          <p:nvPr/>
        </p:nvGrpSpPr>
        <p:grpSpPr>
          <a:xfrm>
            <a:off x="2520500" y="3478300"/>
            <a:ext cx="504700" cy="638112"/>
            <a:chOff x="6119800" y="1610187"/>
            <a:chExt cx="504700" cy="638112"/>
          </a:xfrm>
        </p:grpSpPr>
        <p:sp>
          <p:nvSpPr>
            <p:cNvPr id="177" name="Shape 177"/>
            <p:cNvSpPr/>
            <p:nvPr/>
          </p:nvSpPr>
          <p:spPr>
            <a:xfrm>
              <a:off x="6119800" y="2011900"/>
              <a:ext cx="500100" cy="236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900"/>
                <a:t>Hash</a:t>
              </a:r>
            </a:p>
          </p:txBody>
        </p:sp>
        <p:cxnSp>
          <p:nvCxnSpPr>
            <p:cNvPr id="178" name="Shape 178"/>
            <p:cNvCxnSpPr/>
            <p:nvPr/>
          </p:nvCxnSpPr>
          <p:spPr>
            <a:xfrm flipH="1">
              <a:off x="6352400" y="1610187"/>
              <a:ext cx="272100" cy="4800"/>
            </a:xfrm>
            <a:prstGeom prst="straightConnector1">
              <a:avLst/>
            </a:prstGeom>
            <a:noFill/>
            <a:ln cap="flat" cmpd="sng" w="9525">
              <a:solidFill>
                <a:schemeClr val="dk2"/>
              </a:solidFill>
              <a:prstDash val="solid"/>
              <a:round/>
              <a:headEnd len="lg" w="lg" type="none"/>
              <a:tailEnd len="lg" w="lg" type="none"/>
            </a:ln>
          </p:spPr>
        </p:cxnSp>
        <p:cxnSp>
          <p:nvCxnSpPr>
            <p:cNvPr id="179" name="Shape 179"/>
            <p:cNvCxnSpPr>
              <a:endCxn id="177" idx="0"/>
            </p:cNvCxnSpPr>
            <p:nvPr/>
          </p:nvCxnSpPr>
          <p:spPr>
            <a:xfrm>
              <a:off x="6352450" y="1619200"/>
              <a:ext cx="17400" cy="392700"/>
            </a:xfrm>
            <a:prstGeom prst="straightConnector1">
              <a:avLst/>
            </a:prstGeom>
            <a:noFill/>
            <a:ln cap="flat" cmpd="sng" w="9525">
              <a:solidFill>
                <a:schemeClr val="dk2"/>
              </a:solidFill>
              <a:prstDash val="solid"/>
              <a:round/>
              <a:headEnd len="lg" w="lg" type="none"/>
              <a:tailEnd len="lg" w="lg" type="triangl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Block Sample</a:t>
            </a:r>
          </a:p>
        </p:txBody>
      </p:sp>
      <p:pic>
        <p:nvPicPr>
          <p:cNvPr descr="Image result for image of hashes and nonces linkedin" id="185" name="Shape 185"/>
          <p:cNvPicPr preferRelativeResize="0"/>
          <p:nvPr/>
        </p:nvPicPr>
        <p:blipFill>
          <a:blip r:embed="rId3">
            <a:alphaModFix/>
          </a:blip>
          <a:stretch>
            <a:fillRect/>
          </a:stretch>
        </p:blipFill>
        <p:spPr>
          <a:xfrm>
            <a:off x="1998025" y="1668425"/>
            <a:ext cx="5147950" cy="3016700"/>
          </a:xfrm>
          <a:prstGeom prst="rect">
            <a:avLst/>
          </a:prstGeom>
          <a:noFill/>
          <a:ln>
            <a:noFill/>
          </a:ln>
        </p:spPr>
      </p:pic>
      <p:sp>
        <p:nvSpPr>
          <p:cNvPr id="186" name="Shape 186"/>
          <p:cNvSpPr/>
          <p:nvPr/>
        </p:nvSpPr>
        <p:spPr>
          <a:xfrm>
            <a:off x="5473625" y="1891450"/>
            <a:ext cx="1614900" cy="1507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2096650" y="3069150"/>
            <a:ext cx="3278700" cy="1650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2083275" y="3479550"/>
            <a:ext cx="3292200" cy="36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Proof-of-Work</a:t>
            </a:r>
          </a:p>
        </p:txBody>
      </p:sp>
      <p:sp>
        <p:nvSpPr>
          <p:cNvPr id="194" name="Shape 194"/>
          <p:cNvSpPr txBox="1"/>
          <p:nvPr>
            <p:ph idx="1" type="body"/>
          </p:nvPr>
        </p:nvSpPr>
        <p:spPr>
          <a:xfrm>
            <a:off x="819150" y="1990725"/>
            <a:ext cx="3686100" cy="2448000"/>
          </a:xfrm>
          <a:prstGeom prst="rect">
            <a:avLst/>
          </a:prstGeom>
        </p:spPr>
        <p:txBody>
          <a:bodyPr anchorCtr="0" anchor="t" bIns="91425" lIns="91425" rIns="91425" tIns="91425">
            <a:noAutofit/>
          </a:bodyPr>
          <a:lstStyle/>
          <a:p>
            <a:pPr lvl="0" rtl="0">
              <a:lnSpc>
                <a:spcPct val="100000"/>
              </a:lnSpc>
              <a:spcBef>
                <a:spcPts val="0"/>
              </a:spcBef>
              <a:buNone/>
            </a:pPr>
            <a:r>
              <a:rPr lang="en" sz="1200">
                <a:latin typeface="Comic Sans MS"/>
                <a:ea typeface="Comic Sans MS"/>
                <a:cs typeface="Comic Sans MS"/>
                <a:sym typeface="Comic Sans MS"/>
              </a:rPr>
              <a:t>Example</a:t>
            </a:r>
          </a:p>
          <a:p>
            <a:pPr lvl="0">
              <a:lnSpc>
                <a:spcPct val="100000"/>
              </a:lnSpc>
              <a:spcBef>
                <a:spcPts val="0"/>
              </a:spcBef>
              <a:buNone/>
            </a:pPr>
            <a:r>
              <a:rPr lang="en" sz="1200">
                <a:latin typeface="Comic Sans MS"/>
                <a:ea typeface="Comic Sans MS"/>
                <a:cs typeface="Comic Sans MS"/>
                <a:sym typeface="Comic Sans MS"/>
              </a:rPr>
              <a:t>Example0</a:t>
            </a:r>
          </a:p>
          <a:p>
            <a:pPr lvl="0">
              <a:lnSpc>
                <a:spcPct val="100000"/>
              </a:lnSpc>
              <a:spcBef>
                <a:spcPts val="0"/>
              </a:spcBef>
              <a:buNone/>
            </a:pPr>
            <a:r>
              <a:rPr lang="en" sz="1200">
                <a:latin typeface="Comic Sans MS"/>
                <a:ea typeface="Comic Sans MS"/>
                <a:cs typeface="Comic Sans MS"/>
                <a:sym typeface="Comic Sans MS"/>
              </a:rPr>
              <a:t>Example1</a:t>
            </a:r>
          </a:p>
          <a:p>
            <a:pPr lvl="0">
              <a:lnSpc>
                <a:spcPct val="100000"/>
              </a:lnSpc>
              <a:spcBef>
                <a:spcPts val="0"/>
              </a:spcBef>
              <a:buNone/>
            </a:pPr>
            <a:r>
              <a:rPr lang="en" sz="1200">
                <a:latin typeface="Comic Sans MS"/>
                <a:ea typeface="Comic Sans MS"/>
                <a:cs typeface="Comic Sans MS"/>
                <a:sym typeface="Comic Sans MS"/>
              </a:rPr>
              <a:t>Example2</a:t>
            </a:r>
          </a:p>
          <a:p>
            <a:pPr lvl="0">
              <a:lnSpc>
                <a:spcPct val="100000"/>
              </a:lnSpc>
              <a:spcBef>
                <a:spcPts val="0"/>
              </a:spcBef>
              <a:buNone/>
            </a:pPr>
            <a:r>
              <a:rPr lang="en" sz="1200">
                <a:latin typeface="Comic Sans MS"/>
                <a:ea typeface="Comic Sans MS"/>
                <a:cs typeface="Comic Sans MS"/>
                <a:sym typeface="Comic Sans MS"/>
              </a:rPr>
              <a:t>Example3</a:t>
            </a:r>
          </a:p>
          <a:p>
            <a:pPr lvl="0">
              <a:lnSpc>
                <a:spcPct val="100000"/>
              </a:lnSpc>
              <a:spcBef>
                <a:spcPts val="0"/>
              </a:spcBef>
              <a:buNone/>
            </a:pPr>
            <a:r>
              <a:t/>
            </a:r>
            <a:endParaRPr sz="1200">
              <a:latin typeface="Comic Sans MS"/>
              <a:ea typeface="Comic Sans MS"/>
              <a:cs typeface="Comic Sans MS"/>
              <a:sym typeface="Comic Sans MS"/>
            </a:endParaRPr>
          </a:p>
        </p:txBody>
      </p:sp>
      <p:sp>
        <p:nvSpPr>
          <p:cNvPr id="195" name="Shape 195"/>
          <p:cNvSpPr txBox="1"/>
          <p:nvPr>
            <p:ph idx="2" type="body"/>
          </p:nvPr>
        </p:nvSpPr>
        <p:spPr>
          <a:xfrm>
            <a:off x="4638675" y="1990725"/>
            <a:ext cx="3686100" cy="2448000"/>
          </a:xfrm>
          <a:prstGeom prst="rect">
            <a:avLst/>
          </a:prstGeom>
        </p:spPr>
        <p:txBody>
          <a:bodyPr anchorCtr="0" anchor="t" bIns="91425" lIns="91425" rIns="91425" tIns="91425">
            <a:noAutofit/>
          </a:bodyPr>
          <a:lstStyle/>
          <a:p>
            <a:pPr lvl="0" rtl="0">
              <a:lnSpc>
                <a:spcPct val="100000"/>
              </a:lnSpc>
              <a:spcBef>
                <a:spcPts val="0"/>
              </a:spcBef>
              <a:spcAft>
                <a:spcPts val="1600"/>
              </a:spcAft>
              <a:buNone/>
            </a:pPr>
            <a:r>
              <a:rPr lang="en" sz="1200">
                <a:solidFill>
                  <a:srgbClr val="000000"/>
                </a:solidFill>
                <a:latin typeface="Comic Sans MS"/>
                <a:ea typeface="Comic Sans MS"/>
                <a:cs typeface="Comic Sans MS"/>
                <a:sym typeface="Comic Sans MS"/>
              </a:rPr>
              <a:t>428e5c057fd2030c8858d04bd9ede89a</a:t>
            </a:r>
          </a:p>
          <a:p>
            <a:pPr lvl="0" rtl="0">
              <a:lnSpc>
                <a:spcPct val="100000"/>
              </a:lnSpc>
              <a:spcBef>
                <a:spcPts val="0"/>
              </a:spcBef>
              <a:spcAft>
                <a:spcPts val="1600"/>
              </a:spcAft>
              <a:buNone/>
            </a:pPr>
            <a:r>
              <a:rPr lang="en" sz="1200">
                <a:solidFill>
                  <a:srgbClr val="000000"/>
                </a:solidFill>
                <a:latin typeface="Comic Sans MS"/>
                <a:ea typeface="Comic Sans MS"/>
                <a:cs typeface="Comic Sans MS"/>
                <a:sym typeface="Comic Sans MS"/>
              </a:rPr>
              <a:t>a98ede9db40d8588c0302df750c5e824</a:t>
            </a:r>
          </a:p>
          <a:p>
            <a:pPr lvl="0" rtl="0">
              <a:lnSpc>
                <a:spcPct val="100000"/>
              </a:lnSpc>
              <a:spcBef>
                <a:spcPts val="0"/>
              </a:spcBef>
              <a:spcAft>
                <a:spcPts val="1600"/>
              </a:spcAft>
              <a:buNone/>
            </a:pPr>
            <a:r>
              <a:rPr lang="en" sz="1200">
                <a:solidFill>
                  <a:srgbClr val="000000"/>
                </a:solidFill>
                <a:latin typeface="Comic Sans MS"/>
                <a:ea typeface="Comic Sans MS"/>
                <a:cs typeface="Comic Sans MS"/>
                <a:sym typeface="Comic Sans MS"/>
              </a:rPr>
              <a:t>ef7719f731431f2985916e5e1d9cecd1</a:t>
            </a:r>
          </a:p>
          <a:p>
            <a:pPr lvl="0" rtl="0">
              <a:lnSpc>
                <a:spcPct val="100000"/>
              </a:lnSpc>
              <a:spcBef>
                <a:spcPts val="0"/>
              </a:spcBef>
              <a:spcAft>
                <a:spcPts val="1600"/>
              </a:spcAft>
              <a:buNone/>
            </a:pPr>
            <a:r>
              <a:rPr lang="en" sz="1200">
                <a:solidFill>
                  <a:srgbClr val="000000"/>
                </a:solidFill>
                <a:latin typeface="Comic Sans MS"/>
                <a:ea typeface="Comic Sans MS"/>
                <a:cs typeface="Comic Sans MS"/>
                <a:sym typeface="Comic Sans MS"/>
              </a:rPr>
              <a:t>cffab4b95a6c8eaee20e11ed79bddda8</a:t>
            </a:r>
          </a:p>
          <a:p>
            <a:pPr lvl="0" rtl="0">
              <a:lnSpc>
                <a:spcPct val="100000"/>
              </a:lnSpc>
              <a:spcBef>
                <a:spcPts val="0"/>
              </a:spcBef>
              <a:spcAft>
                <a:spcPts val="1600"/>
              </a:spcAft>
              <a:buNone/>
            </a:pPr>
            <a:r>
              <a:rPr lang="en" sz="1200">
                <a:solidFill>
                  <a:srgbClr val="000000"/>
                </a:solidFill>
                <a:latin typeface="Comic Sans MS"/>
                <a:ea typeface="Comic Sans MS"/>
                <a:cs typeface="Comic Sans MS"/>
                <a:sym typeface="Comic Sans MS"/>
              </a:rPr>
              <a:t>00f7c3d939685b664e1d8a8d99a952a4</a:t>
            </a:r>
          </a:p>
          <a:p>
            <a:pPr lvl="0">
              <a:lnSpc>
                <a:spcPct val="100000"/>
              </a:lnSpc>
              <a:spcBef>
                <a:spcPts val="0"/>
              </a:spcBef>
              <a:spcAft>
                <a:spcPts val="1600"/>
              </a:spcAft>
              <a:buNone/>
            </a:pPr>
            <a:r>
              <a:t/>
            </a:r>
            <a:endParaRPr sz="1200">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Example of an Actual Block</a:t>
            </a:r>
          </a:p>
        </p:txBody>
      </p:sp>
      <p:pic>
        <p:nvPicPr>
          <p:cNvPr descr="Image result for image of hashes and nonces linkedin" id="201" name="Shape 201"/>
          <p:cNvPicPr preferRelativeResize="0"/>
          <p:nvPr/>
        </p:nvPicPr>
        <p:blipFill>
          <a:blip r:embed="rId3">
            <a:alphaModFix/>
          </a:blip>
          <a:stretch>
            <a:fillRect/>
          </a:stretch>
        </p:blipFill>
        <p:spPr>
          <a:xfrm>
            <a:off x="1998025" y="1668425"/>
            <a:ext cx="5147950" cy="301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