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aleway"/>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B1D1B1-127D-427A-A4D6-3A283BE6097D}">
  <a:tblStyle styleId="{47B1D1B1-127D-427A-A4D6-3A283BE6097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fntdata"/><Relationship Id="rId10" Type="http://schemas.openxmlformats.org/officeDocument/2006/relationships/slide" Target="slides/slide4.xml"/><Relationship Id="rId32" Type="http://schemas.openxmlformats.org/officeDocument/2006/relationships/font" Target="fonts/Raleway-regular.fntdata"/><Relationship Id="rId13" Type="http://schemas.openxmlformats.org/officeDocument/2006/relationships/slide" Target="slides/slide7.xml"/><Relationship Id="rId35" Type="http://schemas.openxmlformats.org/officeDocument/2006/relationships/font" Target="fonts/Raleway-boldItalic.fntdata"/><Relationship Id="rId12" Type="http://schemas.openxmlformats.org/officeDocument/2006/relationships/slide" Target="slides/slide6.xml"/><Relationship Id="rId34" Type="http://schemas.openxmlformats.org/officeDocument/2006/relationships/font" Target="fonts/Raleway-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cd568d518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cd568d51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cd568d51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cd568d51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cd568d518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cd568d518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cd568d51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cd568d51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cd568d518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cd568d51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aebd18bd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aebd18bd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cd568d51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cd568d51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cd568d51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cd568d51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cd568d51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cd568d51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cd568d51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cd568d51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cd568d51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cd568d51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cd568d51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cd568d51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cd568d51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dcd568d51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cd568d51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cd568d51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cd568d518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cd568d518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cd568d51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cd568d51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dcd568d518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dcd568d518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cd568d51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cd568d51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cd568d51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cd568d51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cd568d51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cd568d51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cd568d51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cd568d51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cd568d51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cd568d51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d568d51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cd568d51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cd568d51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cd568d51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cd568d51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cd568d51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30000" y="1547250"/>
            <a:ext cx="53280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3400"/>
              <a:t>Desafio Técnico</a:t>
            </a:r>
            <a:endParaRPr sz="3400"/>
          </a:p>
        </p:txBody>
      </p:sp>
      <p:pic>
        <p:nvPicPr>
          <p:cNvPr id="87" name="Google Shape;87;p13"/>
          <p:cNvPicPr preferRelativeResize="0"/>
          <p:nvPr/>
        </p:nvPicPr>
        <p:blipFill>
          <a:blip r:embed="rId3">
            <a:alphaModFix/>
          </a:blip>
          <a:stretch>
            <a:fillRect/>
          </a:stretch>
        </p:blipFill>
        <p:spPr>
          <a:xfrm>
            <a:off x="4173850" y="754375"/>
            <a:ext cx="2035523" cy="2035523"/>
          </a:xfrm>
          <a:prstGeom prst="rect">
            <a:avLst/>
          </a:prstGeom>
          <a:noFill/>
          <a:ln>
            <a:noFill/>
          </a:ln>
        </p:spPr>
      </p:pic>
      <p:sp>
        <p:nvSpPr>
          <p:cNvPr id="88" name="Google Shape;88;p13"/>
          <p:cNvSpPr txBox="1"/>
          <p:nvPr>
            <p:ph idx="1" type="body"/>
          </p:nvPr>
        </p:nvSpPr>
        <p:spPr>
          <a:xfrm>
            <a:off x="721225" y="2400725"/>
            <a:ext cx="5771100" cy="159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600"/>
              <a:t>E</a:t>
            </a:r>
            <a:r>
              <a:rPr lang="es-419" sz="1600"/>
              <a:t>xploração de uma base de dados com avaliações de livros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5. Análise exploratória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Distribuição</a:t>
            </a:r>
            <a:r>
              <a:rPr lang="es-419"/>
              <a:t> dos scores.</a:t>
            </a:r>
            <a:endParaRPr/>
          </a:p>
        </p:txBody>
      </p:sp>
      <p:pic>
        <p:nvPicPr>
          <p:cNvPr id="149" name="Google Shape;149;p23"/>
          <p:cNvPicPr preferRelativeResize="0"/>
          <p:nvPr/>
        </p:nvPicPr>
        <p:blipFill rotWithShape="1">
          <a:blip r:embed="rId3">
            <a:alphaModFix/>
          </a:blip>
          <a:srcRect b="0" l="0" r="0" t="10905"/>
          <a:stretch/>
        </p:blipFill>
        <p:spPr>
          <a:xfrm>
            <a:off x="1676400" y="2103125"/>
            <a:ext cx="5577399" cy="2659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8223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Quantidade</a:t>
            </a:r>
            <a:r>
              <a:rPr lang="es-419"/>
              <a:t> de reviews e média de score por usuário.</a:t>
            </a:r>
            <a:endParaRPr/>
          </a:p>
        </p:txBody>
      </p:sp>
      <p:pic>
        <p:nvPicPr>
          <p:cNvPr id="155" name="Google Shape;155;p24"/>
          <p:cNvPicPr preferRelativeResize="0"/>
          <p:nvPr/>
        </p:nvPicPr>
        <p:blipFill rotWithShape="1">
          <a:blip r:embed="rId3">
            <a:alphaModFix/>
          </a:blip>
          <a:srcRect b="-2549" l="0" r="0" t="13708"/>
          <a:stretch/>
        </p:blipFill>
        <p:spPr>
          <a:xfrm>
            <a:off x="1981200" y="2110750"/>
            <a:ext cx="5577399" cy="265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Classificação</a:t>
            </a:r>
            <a:r>
              <a:rPr lang="es-419"/>
              <a:t> de usuários</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s-419"/>
              <a:t>Interessantes</a:t>
            </a:r>
            <a:endParaRPr/>
          </a:p>
          <a:p>
            <a:pPr indent="-311150" lvl="0" marL="457200" rtl="0" algn="l">
              <a:lnSpc>
                <a:spcPct val="200000"/>
              </a:lnSpc>
              <a:spcBef>
                <a:spcPts val="0"/>
              </a:spcBef>
              <a:spcAft>
                <a:spcPts val="0"/>
              </a:spcAft>
              <a:buSzPts val="1300"/>
              <a:buChar char="➢"/>
            </a:pPr>
            <a:r>
              <a:rPr lang="es-419"/>
              <a:t>Haters</a:t>
            </a:r>
            <a:endParaRPr/>
          </a:p>
          <a:p>
            <a:pPr indent="-311150" lvl="0" marL="457200" rtl="0" algn="l">
              <a:lnSpc>
                <a:spcPct val="200000"/>
              </a:lnSpc>
              <a:spcBef>
                <a:spcPts val="0"/>
              </a:spcBef>
              <a:spcAft>
                <a:spcPts val="0"/>
              </a:spcAft>
              <a:buSzPts val="1300"/>
              <a:buChar char="➢"/>
            </a:pPr>
            <a:r>
              <a:rPr lang="es-419"/>
              <a:t>Lovers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Análise de </a:t>
            </a:r>
            <a:endParaRPr/>
          </a:p>
          <a:p>
            <a:pPr indent="0" lvl="0" marL="0" marR="0" rtl="0" algn="l">
              <a:lnSpc>
                <a:spcPct val="100000"/>
              </a:lnSpc>
              <a:spcBef>
                <a:spcPts val="0"/>
              </a:spcBef>
              <a:spcAft>
                <a:spcPts val="0"/>
              </a:spcAft>
              <a:buNone/>
            </a:pPr>
            <a:r>
              <a:rPr lang="es-419"/>
              <a:t>sco</a:t>
            </a:r>
            <a:r>
              <a:rPr lang="es-419"/>
              <a:t>re por </a:t>
            </a:r>
            <a:endParaRPr/>
          </a:p>
          <a:p>
            <a:pPr indent="0" lvl="0" marL="0" marR="0" rtl="0" algn="l">
              <a:lnSpc>
                <a:spcPct val="100000"/>
              </a:lnSpc>
              <a:spcBef>
                <a:spcPts val="0"/>
              </a:spcBef>
              <a:spcAft>
                <a:spcPts val="0"/>
              </a:spcAft>
              <a:buNone/>
            </a:pPr>
            <a:r>
              <a:rPr lang="es-419"/>
              <a:t>gênero</a:t>
            </a:r>
            <a:endParaRPr/>
          </a:p>
        </p:txBody>
      </p:sp>
      <p:pic>
        <p:nvPicPr>
          <p:cNvPr id="167" name="Google Shape;167;p26"/>
          <p:cNvPicPr preferRelativeResize="0"/>
          <p:nvPr/>
        </p:nvPicPr>
        <p:blipFill>
          <a:blip r:embed="rId3">
            <a:alphaModFix/>
          </a:blip>
          <a:stretch>
            <a:fillRect/>
          </a:stretch>
        </p:blipFill>
        <p:spPr>
          <a:xfrm>
            <a:off x="2651750" y="528511"/>
            <a:ext cx="5918500" cy="45311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6. Informações textuais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es-419"/>
              <a:t>Sentiment Analysis</a:t>
            </a:r>
            <a:endParaRPr/>
          </a:p>
        </p:txBody>
      </p:sp>
      <p:sp>
        <p:nvSpPr>
          <p:cNvPr id="178" name="Google Shape;178;p28"/>
          <p:cNvSpPr txBox="1"/>
          <p:nvPr>
            <p:ph idx="4294967295"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s-419"/>
              <a:t>Já temos um “proxy” do positivo ou negativo de cada review, o score.</a:t>
            </a:r>
            <a:endParaRPr/>
          </a:p>
          <a:p>
            <a:pPr indent="-311150" lvl="0" marL="457200" rtl="0" algn="l">
              <a:lnSpc>
                <a:spcPct val="200000"/>
              </a:lnSpc>
              <a:spcBef>
                <a:spcPts val="0"/>
              </a:spcBef>
              <a:spcAft>
                <a:spcPts val="0"/>
              </a:spcAft>
              <a:buSzPts val="1300"/>
              <a:buChar char="➢"/>
            </a:pPr>
            <a:r>
              <a:rPr lang="es-419"/>
              <a:t>TO DO: Incluir uma coluna “sentiment” na base de dado e </a:t>
            </a:r>
            <a:r>
              <a:rPr lang="es-419"/>
              <a:t>traçar u</a:t>
            </a:r>
            <a:r>
              <a:rPr lang="es-419"/>
              <a:t>ma matriz de </a:t>
            </a:r>
            <a:r>
              <a:rPr lang="es-419"/>
              <a:t>correla</a:t>
            </a:r>
            <a:r>
              <a:rPr lang="es-419"/>
              <a:t>ção</a:t>
            </a:r>
            <a:r>
              <a:rPr lang="es-419"/>
              <a:t> com o score.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2. </a:t>
            </a:r>
            <a:r>
              <a:rPr i="1" lang="es-419"/>
              <a:t>Opinion extraction</a:t>
            </a:r>
            <a:r>
              <a:rPr lang="es-419"/>
              <a:t> e</a:t>
            </a:r>
            <a:r>
              <a:rPr lang="es-419"/>
              <a:t>m rela</a:t>
            </a:r>
            <a:r>
              <a:rPr lang="es-419"/>
              <a:t>ção</a:t>
            </a:r>
            <a:r>
              <a:rPr lang="es-419"/>
              <a:t> a um target</a:t>
            </a:r>
            <a:endParaRPr/>
          </a:p>
        </p:txBody>
      </p:sp>
      <p:sp>
        <p:nvSpPr>
          <p:cNvPr id="184" name="Google Shape;184;p29"/>
          <p:cNvSpPr txBox="1"/>
          <p:nvPr>
            <p:ph idx="4294967295" type="body"/>
          </p:nvPr>
        </p:nvSpPr>
        <p:spPr>
          <a:xfrm>
            <a:off x="729450" y="2078875"/>
            <a:ext cx="7688700" cy="2965500"/>
          </a:xfrm>
          <a:prstGeom prst="rect">
            <a:avLst/>
          </a:prstGeom>
        </p:spPr>
        <p:txBody>
          <a:bodyPr anchorCtr="0" anchor="t" bIns="91425" lIns="91425" spcFirstLastPara="1" rIns="91425" wrap="square" tIns="91425">
            <a:noAutofit/>
          </a:bodyPr>
          <a:lstStyle/>
          <a:p>
            <a:pPr indent="-280988" lvl="0" marL="457200" rtl="0" algn="l">
              <a:lnSpc>
                <a:spcPct val="190000"/>
              </a:lnSpc>
              <a:spcBef>
                <a:spcPts val="0"/>
              </a:spcBef>
              <a:spcAft>
                <a:spcPts val="0"/>
              </a:spcAft>
              <a:buSzPts val="825"/>
              <a:buChar char="➢"/>
            </a:pPr>
            <a:r>
              <a:rPr lang="es-419" sz="825"/>
              <a:t>Muitas vezes </a:t>
            </a:r>
            <a:r>
              <a:rPr lang="es-419" sz="825"/>
              <a:t>não</a:t>
            </a:r>
            <a:r>
              <a:rPr lang="es-419" sz="825"/>
              <a:t> gostamos de todas as coisas de um livro.</a:t>
            </a:r>
            <a:endParaRPr sz="825"/>
          </a:p>
          <a:p>
            <a:pPr indent="-249237" lvl="0" marL="457200" rtl="0" algn="l">
              <a:lnSpc>
                <a:spcPct val="190000"/>
              </a:lnSpc>
              <a:spcBef>
                <a:spcPts val="0"/>
              </a:spcBef>
              <a:spcAft>
                <a:spcPts val="0"/>
              </a:spcAft>
              <a:buSzPts val="325"/>
              <a:buChar char="➢"/>
            </a:pPr>
            <a:r>
              <a:rPr lang="es-419" sz="825"/>
              <a:t>Exemplo:</a:t>
            </a:r>
            <a:br>
              <a:rPr lang="es-419" sz="825"/>
            </a:br>
            <a:r>
              <a:rPr lang="es-419" sz="762">
                <a:solidFill>
                  <a:srgbClr val="A31515"/>
                </a:solidFill>
                <a:highlight>
                  <a:srgbClr val="F7F7F7"/>
                </a:highlight>
                <a:latin typeface="Courier New"/>
                <a:ea typeface="Courier New"/>
                <a:cs typeface="Courier New"/>
                <a:sym typeface="Courier New"/>
              </a:rPr>
              <a:t>"I just completed W.E.B. Griffin's latest book in his Presidential Agent series and man it is long! The Hunters begins where the last book, The Hostage ended. Charley and company are tracking down the baddies involved in the Iraqi oil-for-food scandal. An interesting idea that does not realize its full potential. </a:t>
            </a:r>
            <a:r>
              <a:rPr lang="es-419" sz="762">
                <a:solidFill>
                  <a:srgbClr val="A31515"/>
                </a:solidFill>
                <a:highlight>
                  <a:srgbClr val="FFFF00"/>
                </a:highlight>
                <a:latin typeface="Courier New"/>
                <a:ea typeface="Courier New"/>
                <a:cs typeface="Courier New"/>
                <a:sym typeface="Courier New"/>
              </a:rPr>
              <a:t>The characters of Charley Castillo, Col Jake Torine, and others are well drawn.</a:t>
            </a:r>
            <a:r>
              <a:rPr lang="es-419" sz="762">
                <a:solidFill>
                  <a:srgbClr val="A31515"/>
                </a:solidFill>
                <a:highlight>
                  <a:srgbClr val="F7F7F7"/>
                </a:highlight>
                <a:latin typeface="Courier New"/>
                <a:ea typeface="Courier New"/>
                <a:cs typeface="Courier New"/>
                <a:sym typeface="Courier New"/>
              </a:rPr>
              <a:t> But the various meetings and travel detail were at the expense of far less action scenes than there could have been. </a:t>
            </a:r>
            <a:r>
              <a:rPr lang="es-419" sz="762">
                <a:solidFill>
                  <a:srgbClr val="A31515"/>
                </a:solidFill>
                <a:highlight>
                  <a:srgbClr val="FFFF00"/>
                </a:highlight>
                <a:latin typeface="Courier New"/>
                <a:ea typeface="Courier New"/>
                <a:cs typeface="Courier New"/>
                <a:sym typeface="Courier New"/>
              </a:rPr>
              <a:t>If there had been more action, it would have been a better book.</a:t>
            </a:r>
            <a:r>
              <a:rPr lang="es-419" sz="762">
                <a:solidFill>
                  <a:srgbClr val="A31515"/>
                </a:solidFill>
                <a:highlight>
                  <a:srgbClr val="F7F7F7"/>
                </a:highlight>
                <a:latin typeface="Courier New"/>
                <a:ea typeface="Courier New"/>
                <a:cs typeface="Courier New"/>
                <a:sym typeface="Courier New"/>
              </a:rPr>
              <a:t>I enjoyed the first Presidential Agent book, By Order of the President. I have become a fan of Griffin's excellent Badge of Honor series in the past few years as well. However, the only reason I finished The Hunters was my own stubborness. I will think twice before spending (wasting?) the time to read the next adventure of Charley and company."</a:t>
            </a:r>
            <a:endParaRPr sz="762">
              <a:solidFill>
                <a:srgbClr val="A31515"/>
              </a:solidFill>
              <a:highlight>
                <a:srgbClr val="F7F7F7"/>
              </a:highlight>
              <a:latin typeface="Courier New"/>
              <a:ea typeface="Courier New"/>
              <a:cs typeface="Courier New"/>
              <a:sym typeface="Courier New"/>
            </a:endParaRPr>
          </a:p>
          <a:p>
            <a:pPr indent="-280988" lvl="0" marL="457200" rtl="0" algn="l">
              <a:lnSpc>
                <a:spcPct val="190000"/>
              </a:lnSpc>
              <a:spcBef>
                <a:spcPts val="0"/>
              </a:spcBef>
              <a:spcAft>
                <a:spcPts val="0"/>
              </a:spcAft>
              <a:buSzPts val="825"/>
              <a:buChar char="➢"/>
            </a:pPr>
            <a:r>
              <a:rPr lang="es-419" sz="825"/>
              <a:t>Personagens</a:t>
            </a:r>
            <a:r>
              <a:rPr lang="es-419" sz="825"/>
              <a:t> -&gt; POSITIVE</a:t>
            </a:r>
            <a:endParaRPr sz="825"/>
          </a:p>
          <a:p>
            <a:pPr indent="-280988" lvl="0" marL="457200" rtl="0" algn="l">
              <a:lnSpc>
                <a:spcPct val="190000"/>
              </a:lnSpc>
              <a:spcBef>
                <a:spcPts val="0"/>
              </a:spcBef>
              <a:spcAft>
                <a:spcPts val="0"/>
              </a:spcAft>
              <a:buSzPts val="825"/>
              <a:buChar char="➢"/>
            </a:pPr>
            <a:r>
              <a:rPr lang="es-419" sz="825"/>
              <a:t>Livro -&gt; NEGATIVE</a:t>
            </a:r>
            <a:endParaRPr sz="825"/>
          </a:p>
          <a:p>
            <a:pPr indent="0" lvl="0" marL="457200" rtl="0" algn="l">
              <a:lnSpc>
                <a:spcPct val="190000"/>
              </a:lnSpc>
              <a:spcBef>
                <a:spcPts val="1200"/>
              </a:spcBef>
              <a:spcAft>
                <a:spcPts val="0"/>
              </a:spcAft>
              <a:buSzPts val="275"/>
              <a:buNone/>
            </a:pPr>
            <a:r>
              <a:t/>
            </a:r>
            <a:endParaRPr sz="362">
              <a:solidFill>
                <a:srgbClr val="A31515"/>
              </a:solidFill>
              <a:highlight>
                <a:srgbClr val="F7F7F7"/>
              </a:highlight>
              <a:latin typeface="Courier New"/>
              <a:ea typeface="Courier New"/>
              <a:cs typeface="Courier New"/>
              <a:sym typeface="Courier New"/>
            </a:endParaRPr>
          </a:p>
          <a:p>
            <a:pPr indent="0" lvl="0" marL="457200" rtl="0" algn="l">
              <a:lnSpc>
                <a:spcPct val="125714"/>
              </a:lnSpc>
              <a:spcBef>
                <a:spcPts val="1200"/>
              </a:spcBef>
              <a:spcAft>
                <a:spcPts val="0"/>
              </a:spcAft>
              <a:buSzPts val="275"/>
              <a:buNone/>
            </a:pPr>
            <a:r>
              <a:t/>
            </a:r>
            <a:endParaRPr sz="362">
              <a:solidFill>
                <a:srgbClr val="000000"/>
              </a:solidFill>
              <a:highlight>
                <a:srgbClr val="F7F7F7"/>
              </a:highlight>
              <a:latin typeface="Courier New"/>
              <a:ea typeface="Courier New"/>
              <a:cs typeface="Courier New"/>
              <a:sym typeface="Courier New"/>
            </a:endParaRPr>
          </a:p>
          <a:p>
            <a:pPr indent="0" lvl="0" marL="457200" rtl="0" algn="l">
              <a:lnSpc>
                <a:spcPct val="190000"/>
              </a:lnSpc>
              <a:spcBef>
                <a:spcPts val="0"/>
              </a:spcBef>
              <a:spcAft>
                <a:spcPts val="1200"/>
              </a:spcAft>
              <a:buSzPts val="275"/>
              <a:buNone/>
            </a:pPr>
            <a:r>
              <a:t/>
            </a:r>
            <a:endParaRPr sz="425"/>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3. </a:t>
            </a:r>
            <a:r>
              <a:rPr lang="es-419"/>
              <a:t>Detecção</a:t>
            </a:r>
            <a:r>
              <a:rPr lang="es-419"/>
              <a:t> de </a:t>
            </a:r>
            <a:r>
              <a:rPr lang="es-419"/>
              <a:t>tópicos</a:t>
            </a:r>
            <a:endParaRPr/>
          </a:p>
        </p:txBody>
      </p:sp>
      <p:sp>
        <p:nvSpPr>
          <p:cNvPr id="190" name="Google Shape;190;p30"/>
          <p:cNvSpPr txBox="1"/>
          <p:nvPr>
            <p:ph idx="4294967295"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s-419"/>
              <a:t>Apren</a:t>
            </a:r>
            <a:r>
              <a:rPr lang="es-419"/>
              <a:t>dizagem </a:t>
            </a:r>
            <a:r>
              <a:rPr lang="es-419"/>
              <a:t>não</a:t>
            </a:r>
            <a:r>
              <a:rPr lang="es-419"/>
              <a:t> supervisado ut</a:t>
            </a:r>
            <a:r>
              <a:rPr lang="es-419"/>
              <a:t>ilizando embeddings (</a:t>
            </a:r>
            <a:r>
              <a:rPr lang="es-419"/>
              <a:t>representação</a:t>
            </a:r>
            <a:r>
              <a:rPr lang="es-419"/>
              <a:t> vetorial) das reviews.</a:t>
            </a:r>
            <a:endParaRPr/>
          </a:p>
          <a:p>
            <a:pPr indent="-311150" lvl="0" marL="457200" rtl="0" algn="l">
              <a:lnSpc>
                <a:spcPct val="200000"/>
              </a:lnSpc>
              <a:spcBef>
                <a:spcPts val="0"/>
              </a:spcBef>
              <a:spcAft>
                <a:spcPts val="0"/>
              </a:spcAft>
              <a:buSzPts val="1300"/>
              <a:buChar char="➢"/>
            </a:pPr>
            <a:r>
              <a:rPr lang="es-419"/>
              <a:t>TO DO: clustering de usuários (embeddings o kNBB). Utilidade para recomendar livros que usuários similares gostaram.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4. </a:t>
            </a:r>
            <a:r>
              <a:rPr i="1" lang="es-419"/>
              <a:t>Summarization</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457200" lvl="0" marL="457200" rtl="0" algn="l">
              <a:spcBef>
                <a:spcPts val="0"/>
              </a:spcBef>
              <a:spcAft>
                <a:spcPts val="0"/>
              </a:spcAft>
              <a:buSzPts val="3600"/>
              <a:buAutoNum type="arabicPeriod"/>
            </a:pPr>
            <a:r>
              <a:rPr lang="es-419"/>
              <a:t>Apresentação do desafio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es-419" sz="2300">
                <a:solidFill>
                  <a:srgbClr val="000000"/>
                </a:solidFill>
                <a:latin typeface="Arial"/>
                <a:ea typeface="Arial"/>
                <a:cs typeface="Arial"/>
                <a:sym typeface="Arial"/>
              </a:rPr>
              <a:t>5. </a:t>
            </a:r>
            <a:r>
              <a:rPr i="1" lang="es-419" sz="2300">
                <a:solidFill>
                  <a:srgbClr val="000000"/>
                </a:solidFill>
                <a:latin typeface="Arial"/>
                <a:ea typeface="Arial"/>
                <a:cs typeface="Arial"/>
                <a:sym typeface="Arial"/>
              </a:rPr>
              <a:t>Helpfulness prediction</a:t>
            </a:r>
            <a:r>
              <a:rPr lang="es-419" sz="2300">
                <a:solidFill>
                  <a:srgbClr val="000000"/>
                </a:solidFill>
                <a:latin typeface="Arial"/>
                <a:ea typeface="Arial"/>
                <a:cs typeface="Arial"/>
                <a:sym typeface="Arial"/>
              </a:rPr>
              <a:t> usando </a:t>
            </a:r>
            <a:r>
              <a:rPr i="1" lang="es-419" sz="2300">
                <a:solidFill>
                  <a:srgbClr val="000000"/>
                </a:solidFill>
                <a:latin typeface="Arial"/>
                <a:ea typeface="Arial"/>
                <a:cs typeface="Arial"/>
                <a:sym typeface="Arial"/>
              </a:rPr>
              <a:t>zero-shot classification</a:t>
            </a:r>
            <a:endParaRPr i="1" sz="23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729450" y="864300"/>
            <a:ext cx="78507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7. Uso de bases de conhecimento</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Exemplo: Goodreads / GoogleBooks APIs</a:t>
            </a:r>
            <a:endParaRPr/>
          </a:p>
        </p:txBody>
      </p:sp>
      <p:sp>
        <p:nvSpPr>
          <p:cNvPr id="211" name="Google Shape;211;p34"/>
          <p:cNvSpPr txBox="1"/>
          <p:nvPr>
            <p:ph idx="1" type="body"/>
          </p:nvPr>
        </p:nvSpPr>
        <p:spPr>
          <a:xfrm>
            <a:off x="729325" y="2078875"/>
            <a:ext cx="8094600" cy="944400"/>
          </a:xfrm>
          <a:prstGeom prst="rect">
            <a:avLst/>
          </a:prstGeom>
        </p:spPr>
        <p:txBody>
          <a:bodyPr anchorCtr="0" anchor="t" bIns="91425" lIns="91425" spcFirstLastPara="1" rIns="91425" wrap="square" tIns="91425">
            <a:normAutofit fontScale="70000" lnSpcReduction="10000"/>
          </a:bodyPr>
          <a:lstStyle/>
          <a:p>
            <a:pPr indent="-286385" lvl="0" marL="457200" rtl="0" algn="l">
              <a:spcBef>
                <a:spcPts val="0"/>
              </a:spcBef>
              <a:spcAft>
                <a:spcPts val="0"/>
              </a:spcAft>
              <a:buSzPct val="61904"/>
              <a:buChar char="-"/>
            </a:pPr>
            <a:r>
              <a:rPr lang="es-419" sz="2100">
                <a:solidFill>
                  <a:srgbClr val="1F1F1F"/>
                </a:solidFill>
                <a:highlight>
                  <a:srgbClr val="F8F9FA"/>
                </a:highlight>
                <a:latin typeface="Arial"/>
                <a:ea typeface="Arial"/>
                <a:cs typeface="Arial"/>
                <a:sym typeface="Arial"/>
              </a:rPr>
              <a:t>Extrair informações sobre os livros para preencher os NaNs das bases de dados originais (descrição, autores, imagem da capa, preço, etc.)</a:t>
            </a:r>
            <a:endParaRPr sz="2100">
              <a:solidFill>
                <a:srgbClr val="1F1F1F"/>
              </a:solidFill>
              <a:highlight>
                <a:srgbClr val="F8F9FA"/>
              </a:highlight>
              <a:latin typeface="Arial"/>
              <a:ea typeface="Arial"/>
              <a:cs typeface="Arial"/>
              <a:sym typeface="Arial"/>
            </a:endParaRPr>
          </a:p>
          <a:p>
            <a:pPr indent="0" lvl="0" marL="457200" rtl="0" algn="l">
              <a:spcBef>
                <a:spcPts val="1200"/>
              </a:spcBef>
              <a:spcAft>
                <a:spcPts val="1200"/>
              </a:spcAft>
              <a:buNone/>
            </a:pPr>
            <a:r>
              <a:t/>
            </a:r>
            <a:endParaRPr/>
          </a:p>
        </p:txBody>
      </p:sp>
      <p:sp>
        <p:nvSpPr>
          <p:cNvPr id="212" name="Google Shape;212;p34"/>
          <p:cNvSpPr txBox="1"/>
          <p:nvPr>
            <p:ph type="title"/>
          </p:nvPr>
        </p:nvSpPr>
        <p:spPr>
          <a:xfrm>
            <a:off x="729450" y="3223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Exemplo: wikipedia API</a:t>
            </a:r>
            <a:endParaRPr/>
          </a:p>
        </p:txBody>
      </p:sp>
      <p:sp>
        <p:nvSpPr>
          <p:cNvPr id="213" name="Google Shape;213;p34"/>
          <p:cNvSpPr txBox="1"/>
          <p:nvPr>
            <p:ph idx="1" type="body"/>
          </p:nvPr>
        </p:nvSpPr>
        <p:spPr>
          <a:xfrm>
            <a:off x="729325" y="3938150"/>
            <a:ext cx="8094600" cy="1016700"/>
          </a:xfrm>
          <a:prstGeom prst="rect">
            <a:avLst/>
          </a:prstGeom>
        </p:spPr>
        <p:txBody>
          <a:bodyPr anchorCtr="0" anchor="t" bIns="91425" lIns="91425" spcFirstLastPara="1" rIns="91425" wrap="square" tIns="91425">
            <a:normAutofit fontScale="70000"/>
          </a:bodyPr>
          <a:lstStyle/>
          <a:p>
            <a:pPr indent="-286385" lvl="0" marL="457200" rtl="0" algn="l">
              <a:spcBef>
                <a:spcPts val="0"/>
              </a:spcBef>
              <a:spcAft>
                <a:spcPts val="0"/>
              </a:spcAft>
              <a:buSzPct val="61904"/>
              <a:buChar char="-"/>
            </a:pPr>
            <a:r>
              <a:rPr lang="es-419" sz="2100">
                <a:solidFill>
                  <a:srgbClr val="1F1F1F"/>
                </a:solidFill>
                <a:highlight>
                  <a:srgbClr val="F8F9FA"/>
                </a:highlight>
                <a:latin typeface="Arial"/>
                <a:ea typeface="Arial"/>
                <a:cs typeface="Arial"/>
                <a:sym typeface="Arial"/>
              </a:rPr>
              <a:t>Extrair a nacionalidade de cada autor, para poder realizar análises por país ou região.</a:t>
            </a:r>
            <a:endParaRPr sz="2100">
              <a:solidFill>
                <a:srgbClr val="1F1F1F"/>
              </a:solidFill>
              <a:highlight>
                <a:srgbClr val="F8F9FA"/>
              </a:highlight>
              <a:latin typeface="Arial"/>
              <a:ea typeface="Arial"/>
              <a:cs typeface="Arial"/>
              <a:sym typeface="Arial"/>
            </a:endParaRPr>
          </a:p>
          <a:p>
            <a:pPr indent="-286385" lvl="0" marL="457200" marR="38100" rtl="0" algn="l">
              <a:lnSpc>
                <a:spcPct val="128571"/>
              </a:lnSpc>
              <a:spcBef>
                <a:spcPts val="0"/>
              </a:spcBef>
              <a:spcAft>
                <a:spcPts val="0"/>
              </a:spcAft>
              <a:buSzPct val="61904"/>
              <a:buChar char="-"/>
            </a:pPr>
            <a:r>
              <a:rPr lang="es-419" sz="2100">
                <a:solidFill>
                  <a:srgbClr val="1F1F1F"/>
                </a:solidFill>
                <a:highlight>
                  <a:srgbClr val="F8F9FA"/>
                </a:highlight>
                <a:latin typeface="Arial"/>
                <a:ea typeface="Arial"/>
                <a:cs typeface="Arial"/>
                <a:sym typeface="Arial"/>
              </a:rPr>
              <a:t>Extrair o idioma de cada livro</a:t>
            </a:r>
            <a:endParaRPr sz="2100">
              <a:solidFill>
                <a:srgbClr val="1F1F1F"/>
              </a:solidFill>
              <a:highlight>
                <a:srgbClr val="F8F9FA"/>
              </a:highlight>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8. Ex</a:t>
            </a:r>
            <a:r>
              <a:rPr lang="es-419"/>
              <a:t>pansão e Im</a:t>
            </a:r>
            <a:r>
              <a:rPr lang="es-419"/>
              <a:t>pacto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Expansão</a:t>
            </a:r>
            <a:endParaRPr/>
          </a:p>
        </p:txBody>
      </p:sp>
      <p:sp>
        <p:nvSpPr>
          <p:cNvPr id="224" name="Google Shape;224;p36"/>
          <p:cNvSpPr txBox="1"/>
          <p:nvPr>
            <p:ph idx="1" type="body"/>
          </p:nvPr>
        </p:nvSpPr>
        <p:spPr>
          <a:xfrm>
            <a:off x="729450" y="1926475"/>
            <a:ext cx="7688700" cy="17463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419" sz="1100">
                <a:solidFill>
                  <a:srgbClr val="000000"/>
                </a:solidFill>
                <a:latin typeface="Arial"/>
                <a:ea typeface="Arial"/>
                <a:cs typeface="Arial"/>
                <a:sym typeface="Arial"/>
              </a:rPr>
              <a:t>🔹 Desenvolvimento de um </a:t>
            </a:r>
            <a:r>
              <a:rPr b="1" lang="es-419" sz="1100">
                <a:solidFill>
                  <a:srgbClr val="000000"/>
                </a:solidFill>
                <a:latin typeface="Arial"/>
                <a:ea typeface="Arial"/>
                <a:cs typeface="Arial"/>
                <a:sym typeface="Arial"/>
              </a:rPr>
              <a:t>dashboard interativo</a:t>
            </a:r>
            <a:r>
              <a:rPr lang="es-419" sz="1100">
                <a:solidFill>
                  <a:srgbClr val="000000"/>
                </a:solidFill>
                <a:latin typeface="Arial"/>
                <a:ea typeface="Arial"/>
                <a:cs typeface="Arial"/>
                <a:sym typeface="Arial"/>
              </a:rPr>
              <a:t> (usando Dash) para que o cliente visualize rapidamente:</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s-419" sz="1100">
                <a:solidFill>
                  <a:srgbClr val="000000"/>
                </a:solidFill>
                <a:latin typeface="Arial"/>
                <a:ea typeface="Arial"/>
                <a:cs typeface="Arial"/>
                <a:sym typeface="Arial"/>
              </a:rPr>
              <a:t>Desempenho de autores e gêneros.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419" sz="1100">
                <a:solidFill>
                  <a:srgbClr val="000000"/>
                </a:solidFill>
                <a:latin typeface="Arial"/>
                <a:ea typeface="Arial"/>
                <a:cs typeface="Arial"/>
                <a:sym typeface="Arial"/>
              </a:rPr>
              <a:t>Principais tópicos e tendências.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s-419" sz="1100">
                <a:solidFill>
                  <a:srgbClr val="000000"/>
                </a:solidFill>
                <a:latin typeface="Arial"/>
                <a:ea typeface="Arial"/>
                <a:cs typeface="Arial"/>
                <a:sym typeface="Arial"/>
              </a:rPr>
              <a:t>Usuários com opiniões mais relevantes.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es-419" sz="1100">
                <a:solidFill>
                  <a:srgbClr val="000000"/>
                </a:solidFill>
                <a:latin typeface="Arial"/>
                <a:ea typeface="Arial"/>
                <a:cs typeface="Arial"/>
                <a:sym typeface="Arial"/>
              </a:rPr>
              <a:t>🔹 Implementação de </a:t>
            </a:r>
            <a:r>
              <a:rPr b="1" lang="es-419" sz="1100">
                <a:solidFill>
                  <a:srgbClr val="000000"/>
                </a:solidFill>
                <a:latin typeface="Arial"/>
                <a:ea typeface="Arial"/>
                <a:cs typeface="Arial"/>
                <a:sym typeface="Arial"/>
              </a:rPr>
              <a:t>métricas de qualidade</a:t>
            </a:r>
            <a:r>
              <a:rPr lang="es-419" sz="1100">
                <a:solidFill>
                  <a:srgbClr val="000000"/>
                </a:solidFill>
                <a:latin typeface="Arial"/>
                <a:ea typeface="Arial"/>
                <a:cs typeface="Arial"/>
                <a:sym typeface="Arial"/>
              </a:rPr>
              <a:t>, comparando a eficiência do modelo com o processo manual.</a:t>
            </a:r>
            <a:endParaRPr/>
          </a:p>
          <a:p>
            <a:pPr indent="0" lvl="0" marL="457200" rtl="0" algn="l">
              <a:spcBef>
                <a:spcPts val="1200"/>
              </a:spcBef>
              <a:spcAft>
                <a:spcPts val="1200"/>
              </a:spcAft>
              <a:buNone/>
            </a:pPr>
            <a:r>
              <a:t/>
            </a:r>
            <a:endParaRPr/>
          </a:p>
        </p:txBody>
      </p:sp>
      <p:sp>
        <p:nvSpPr>
          <p:cNvPr id="225" name="Google Shape;225;p36"/>
          <p:cNvSpPr txBox="1"/>
          <p:nvPr>
            <p:ph type="title"/>
          </p:nvPr>
        </p:nvSpPr>
        <p:spPr>
          <a:xfrm>
            <a:off x="729450" y="329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Impacto</a:t>
            </a:r>
            <a:endParaRPr/>
          </a:p>
        </p:txBody>
      </p:sp>
      <p:sp>
        <p:nvSpPr>
          <p:cNvPr id="226" name="Google Shape;226;p36"/>
          <p:cNvSpPr txBox="1"/>
          <p:nvPr>
            <p:ph idx="1" type="body"/>
          </p:nvPr>
        </p:nvSpPr>
        <p:spPr>
          <a:xfrm>
            <a:off x="729450" y="3835050"/>
            <a:ext cx="7688700" cy="1205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419" sz="1100">
                <a:solidFill>
                  <a:srgbClr val="000000"/>
                </a:solidFill>
                <a:latin typeface="Arial"/>
                <a:ea typeface="Arial"/>
                <a:cs typeface="Arial"/>
                <a:sym typeface="Arial"/>
              </a:rPr>
              <a:t>🔹 Comparação do </a:t>
            </a:r>
            <a:r>
              <a:rPr b="1" lang="es-419" sz="1100">
                <a:solidFill>
                  <a:srgbClr val="000000"/>
                </a:solidFill>
                <a:latin typeface="Arial"/>
                <a:ea typeface="Arial"/>
                <a:cs typeface="Arial"/>
                <a:sym typeface="Arial"/>
              </a:rPr>
              <a:t>tempo de análise</a:t>
            </a:r>
            <a:r>
              <a:rPr lang="es-419" sz="1100">
                <a:solidFill>
                  <a:srgbClr val="000000"/>
                </a:solidFill>
                <a:latin typeface="Arial"/>
                <a:ea typeface="Arial"/>
                <a:cs typeface="Arial"/>
                <a:sym typeface="Arial"/>
              </a:rPr>
              <a:t> manual (3 dias) vs. tempo da nova abordagem.</a:t>
            </a:r>
            <a:endParaRPr sz="1100">
              <a:solidFill>
                <a:srgbClr val="000000"/>
              </a:solidFill>
              <a:latin typeface="Arial"/>
              <a:ea typeface="Arial"/>
              <a:cs typeface="Arial"/>
              <a:sym typeface="Arial"/>
            </a:endParaRPr>
          </a:p>
          <a:p>
            <a:pPr indent="0" lvl="0" marL="0" rtl="0" algn="l">
              <a:lnSpc>
                <a:spcPct val="150000"/>
              </a:lnSpc>
              <a:spcBef>
                <a:spcPts val="1200"/>
              </a:spcBef>
              <a:spcAft>
                <a:spcPts val="0"/>
              </a:spcAft>
              <a:buNone/>
            </a:pPr>
            <a:r>
              <a:rPr lang="es-419" sz="1100">
                <a:solidFill>
                  <a:srgbClr val="000000"/>
                </a:solidFill>
                <a:latin typeface="Arial"/>
                <a:ea typeface="Arial"/>
                <a:cs typeface="Arial"/>
                <a:sym typeface="Arial"/>
              </a:rPr>
              <a:t>🔹 Estimativa da </a:t>
            </a:r>
            <a:r>
              <a:rPr b="1" lang="es-419" sz="1100">
                <a:solidFill>
                  <a:srgbClr val="000000"/>
                </a:solidFill>
                <a:latin typeface="Arial"/>
                <a:ea typeface="Arial"/>
                <a:cs typeface="Arial"/>
                <a:sym typeface="Arial"/>
              </a:rPr>
              <a:t>redução de custos</a:t>
            </a:r>
            <a:r>
              <a:rPr lang="es-419" sz="1100">
                <a:solidFill>
                  <a:srgbClr val="000000"/>
                </a:solidFill>
                <a:latin typeface="Arial"/>
                <a:ea typeface="Arial"/>
                <a:cs typeface="Arial"/>
                <a:sym typeface="Arial"/>
              </a:rPr>
              <a:t> e reallocation da equipe para atividades estratégicas.</a:t>
            </a:r>
            <a:endParaRPr sz="1100">
              <a:solidFill>
                <a:srgbClr val="000000"/>
              </a:solidFill>
              <a:latin typeface="Arial"/>
              <a:ea typeface="Arial"/>
              <a:cs typeface="Arial"/>
              <a:sym typeface="Arial"/>
            </a:endParaRPr>
          </a:p>
          <a:p>
            <a:pPr indent="0" lvl="0" marL="0" rtl="0" algn="l">
              <a:lnSpc>
                <a:spcPct val="150000"/>
              </a:lnSpc>
              <a:spcBef>
                <a:spcPts val="1200"/>
              </a:spcBef>
              <a:spcAft>
                <a:spcPts val="1200"/>
              </a:spcAft>
              <a:buNone/>
            </a:pPr>
            <a:r>
              <a:rPr lang="es-419" sz="1100">
                <a:solidFill>
                  <a:srgbClr val="000000"/>
                </a:solidFill>
                <a:latin typeface="Arial"/>
                <a:ea typeface="Arial"/>
                <a:cs typeface="Arial"/>
                <a:sym typeface="Arial"/>
              </a:rPr>
              <a:t>🔹 Planejamento de futuras melhorias, como integração da solução em pipelines automatizados.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Obrigado!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Objetivos</a:t>
            </a:r>
            <a:endParaRPr/>
          </a:p>
        </p:txBody>
      </p:sp>
      <p:sp>
        <p:nvSpPr>
          <p:cNvPr id="99" name="Google Shape;99;p15"/>
          <p:cNvSpPr txBox="1"/>
          <p:nvPr>
            <p:ph idx="1" type="body"/>
          </p:nvPr>
        </p:nvSpPr>
        <p:spPr>
          <a:xfrm>
            <a:off x="729450" y="2078875"/>
            <a:ext cx="7688700" cy="1418700"/>
          </a:xfrm>
          <a:prstGeom prst="rect">
            <a:avLst/>
          </a:prstGeom>
        </p:spPr>
        <p:txBody>
          <a:bodyPr anchorCtr="0" anchor="t" bIns="91425" lIns="91425" spcFirstLastPara="1" rIns="91425" wrap="square" tIns="91425">
            <a:normAutofit lnSpcReduction="10000"/>
          </a:bodyPr>
          <a:lstStyle/>
          <a:p>
            <a:pPr indent="-311150" lvl="0" marL="457200" rtl="0" algn="l">
              <a:lnSpc>
                <a:spcPct val="150000"/>
              </a:lnSpc>
              <a:spcBef>
                <a:spcPts val="0"/>
              </a:spcBef>
              <a:spcAft>
                <a:spcPts val="0"/>
              </a:spcAft>
              <a:buSzPts val="1300"/>
              <a:buChar char="➔"/>
            </a:pPr>
            <a:r>
              <a:rPr lang="es-419"/>
              <a:t>E</a:t>
            </a:r>
            <a:r>
              <a:rPr lang="es-419"/>
              <a:t>xplorar uma base de dados com avaliações e </a:t>
            </a:r>
            <a:r>
              <a:rPr lang="es-419"/>
              <a:t>metadados </a:t>
            </a:r>
            <a:r>
              <a:rPr lang="es-419"/>
              <a:t>de livros</a:t>
            </a:r>
            <a:endParaRPr/>
          </a:p>
          <a:p>
            <a:pPr indent="-311150" lvl="0" marL="457200" rtl="0" algn="l">
              <a:lnSpc>
                <a:spcPct val="150000"/>
              </a:lnSpc>
              <a:spcBef>
                <a:spcPts val="0"/>
              </a:spcBef>
              <a:spcAft>
                <a:spcPts val="0"/>
              </a:spcAft>
              <a:buSzPts val="1300"/>
              <a:buChar char="➔"/>
            </a:pPr>
            <a:r>
              <a:rPr lang="es-419"/>
              <a:t>Demonstrar habilidades técnicas e de negócio</a:t>
            </a:r>
            <a:endParaRPr/>
          </a:p>
          <a:p>
            <a:pPr indent="-311150" lvl="0" marL="457200" rtl="0" algn="l">
              <a:lnSpc>
                <a:spcPct val="150000"/>
              </a:lnSpc>
              <a:spcBef>
                <a:spcPts val="0"/>
              </a:spcBef>
              <a:spcAft>
                <a:spcPts val="0"/>
              </a:spcAft>
              <a:buSzPts val="1300"/>
              <a:buChar char="➔"/>
            </a:pPr>
            <a:r>
              <a:rPr lang="es-419"/>
              <a:t>Geração</a:t>
            </a:r>
            <a:r>
              <a:rPr lang="es-419"/>
              <a:t> de  insights acionáveis para o negócio</a:t>
            </a:r>
            <a:endParaRPr/>
          </a:p>
          <a:p>
            <a:pPr indent="0" lvl="0" marL="457200" rtl="0" algn="l">
              <a:spcBef>
                <a:spcPts val="1200"/>
              </a:spcBef>
              <a:spcAft>
                <a:spcPts val="1200"/>
              </a:spcAft>
              <a:buNone/>
            </a:pPr>
            <a:r>
              <a:t/>
            </a:r>
            <a:endParaRPr/>
          </a:p>
        </p:txBody>
      </p:sp>
      <p:sp>
        <p:nvSpPr>
          <p:cNvPr id="100" name="Google Shape;100;p15"/>
          <p:cNvSpPr txBox="1"/>
          <p:nvPr>
            <p:ph type="title"/>
          </p:nvPr>
        </p:nvSpPr>
        <p:spPr>
          <a:xfrm>
            <a:off x="729450" y="3299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a:t>
            </a:r>
            <a:r>
              <a:rPr lang="es-419"/>
              <a:t>imitações</a:t>
            </a:r>
            <a:endParaRPr/>
          </a:p>
        </p:txBody>
      </p:sp>
      <p:sp>
        <p:nvSpPr>
          <p:cNvPr id="101" name="Google Shape;101;p15"/>
          <p:cNvSpPr txBox="1"/>
          <p:nvPr>
            <p:ph idx="1" type="body"/>
          </p:nvPr>
        </p:nvSpPr>
        <p:spPr>
          <a:xfrm>
            <a:off x="729450" y="4060075"/>
            <a:ext cx="7688700" cy="1418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s-419"/>
              <a:t>Tempo: 48 hs</a:t>
            </a:r>
            <a:endParaRPr/>
          </a:p>
          <a:p>
            <a:pPr indent="-311150" lvl="0" marL="457200" rtl="0" algn="l">
              <a:lnSpc>
                <a:spcPct val="150000"/>
              </a:lnSpc>
              <a:spcBef>
                <a:spcPts val="0"/>
              </a:spcBef>
              <a:spcAft>
                <a:spcPts val="0"/>
              </a:spcAft>
              <a:buSzPts val="1300"/>
              <a:buChar char="➔"/>
            </a:pPr>
            <a:r>
              <a:rPr lang="es-419"/>
              <a:t>Hardware: Google Colab e laptop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Bases de dados</a:t>
            </a:r>
            <a:endParaRPr/>
          </a:p>
        </p:txBody>
      </p:sp>
      <p:sp>
        <p:nvSpPr>
          <p:cNvPr id="107" name="Google Shape;107;p16"/>
          <p:cNvSpPr txBox="1"/>
          <p:nvPr>
            <p:ph idx="1" type="body"/>
          </p:nvPr>
        </p:nvSpPr>
        <p:spPr>
          <a:xfrm>
            <a:off x="729325" y="1926475"/>
            <a:ext cx="3774300" cy="28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books_data.csv:  </a:t>
            </a:r>
            <a:r>
              <a:rPr lang="es-419"/>
              <a:t>informações sobre ca</a:t>
            </a:r>
            <a:r>
              <a:rPr lang="es-419"/>
              <a:t>da um dos livros. Shape: (212404, 10)</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8" name="Google Shape;108;p16"/>
          <p:cNvSpPr txBox="1"/>
          <p:nvPr>
            <p:ph idx="2" type="body"/>
          </p:nvPr>
        </p:nvSpPr>
        <p:spPr>
          <a:xfrm>
            <a:off x="4643550" y="1926475"/>
            <a:ext cx="3774300" cy="8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s-419"/>
              <a:t>Books_rating.csv: scores e reviews dos livros. Shape: (3000000, 9)</a:t>
            </a:r>
            <a:endParaRPr/>
          </a:p>
          <a:p>
            <a:pPr indent="0" lvl="0" marL="0" rtl="0" algn="l">
              <a:spcBef>
                <a:spcPts val="1200"/>
              </a:spcBef>
              <a:spcAft>
                <a:spcPts val="1200"/>
              </a:spcAft>
              <a:buSzPts val="358"/>
              <a:buNone/>
            </a:pPr>
            <a:r>
              <a:t/>
            </a:r>
            <a:endParaRPr/>
          </a:p>
        </p:txBody>
      </p:sp>
      <p:graphicFrame>
        <p:nvGraphicFramePr>
          <p:cNvPr id="109" name="Google Shape;109;p16"/>
          <p:cNvGraphicFramePr/>
          <p:nvPr/>
        </p:nvGraphicFramePr>
        <p:xfrm>
          <a:off x="899150" y="2724125"/>
          <a:ext cx="3000000" cy="3000000"/>
        </p:xfrm>
        <a:graphic>
          <a:graphicData uri="http://schemas.openxmlformats.org/drawingml/2006/table">
            <a:tbl>
              <a:tblPr>
                <a:noFill/>
                <a:tableStyleId>{47B1D1B1-127D-427A-A4D6-3A283BE6097D}</a:tableStyleId>
              </a:tblPr>
              <a:tblGrid>
                <a:gridCol w="957575"/>
                <a:gridCol w="957575"/>
                <a:gridCol w="957575"/>
              </a:tblGrid>
              <a:tr h="210250">
                <a:tc>
                  <a:txBody>
                    <a:bodyPr/>
                    <a:lstStyle/>
                    <a:p>
                      <a:pPr indent="0" lvl="0" marL="0" rtl="0" algn="l">
                        <a:lnSpc>
                          <a:spcPct val="115000"/>
                        </a:lnSpc>
                        <a:spcBef>
                          <a:spcPts val="0"/>
                        </a:spcBef>
                        <a:spcAft>
                          <a:spcPts val="0"/>
                        </a:spcAft>
                        <a:buNone/>
                      </a:pPr>
                      <a:r>
                        <a:rPr lang="es-419" sz="1000"/>
                        <a:t>Column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dtype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NaNs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Title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0.000471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description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32.222557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authors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14.78927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image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24.516958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previewLink</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11.222011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publisher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35.727199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publishedDate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11.913617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infoLink</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11.222011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categories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19.396527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10250">
                <a:tc>
                  <a:txBody>
                    <a:bodyPr/>
                    <a:lstStyle/>
                    <a:p>
                      <a:pPr indent="0" lvl="0" marL="0" rtl="0" algn="l">
                        <a:lnSpc>
                          <a:spcPct val="115000"/>
                        </a:lnSpc>
                        <a:spcBef>
                          <a:spcPts val="0"/>
                        </a:spcBef>
                        <a:spcAft>
                          <a:spcPts val="0"/>
                        </a:spcAft>
                        <a:buNone/>
                      </a:pPr>
                      <a:r>
                        <a:rPr lang="es-419" sz="1000"/>
                        <a:t>ratingsCount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float64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76.576712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110" name="Google Shape;110;p16"/>
          <p:cNvGraphicFramePr/>
          <p:nvPr/>
        </p:nvGraphicFramePr>
        <p:xfrm>
          <a:off x="4777750" y="2674600"/>
          <a:ext cx="3000000" cy="3000000"/>
        </p:xfrm>
        <a:graphic>
          <a:graphicData uri="http://schemas.openxmlformats.org/drawingml/2006/table">
            <a:tbl>
              <a:tblPr>
                <a:noFill/>
                <a:tableStyleId>{47B1D1B1-127D-427A-A4D6-3A283BE6097D}</a:tableStyleId>
              </a:tblPr>
              <a:tblGrid>
                <a:gridCol w="1056625"/>
                <a:gridCol w="1056625"/>
                <a:gridCol w="1056625"/>
              </a:tblGrid>
              <a:tr h="223650">
                <a:tc>
                  <a:txBody>
                    <a:bodyPr/>
                    <a:lstStyle/>
                    <a:p>
                      <a:pPr indent="0" lvl="0" marL="0" rtl="0" algn="l">
                        <a:lnSpc>
                          <a:spcPct val="115000"/>
                        </a:lnSpc>
                        <a:spcBef>
                          <a:spcPts val="0"/>
                        </a:spcBef>
                        <a:spcAft>
                          <a:spcPts val="0"/>
                        </a:spcAft>
                        <a:buNone/>
                      </a:pPr>
                      <a:r>
                        <a:rPr lang="es-419" sz="1000"/>
                        <a:t>Column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dtype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NaNs %</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Title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0.006933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Price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float64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83.960967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User_id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18.726233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profileName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18.730167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score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float64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time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int64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summary</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0.013567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3650">
                <a:tc>
                  <a:txBody>
                    <a:bodyPr/>
                    <a:lstStyle/>
                    <a:p>
                      <a:pPr indent="0" lvl="0" marL="0" rtl="0" algn="l">
                        <a:lnSpc>
                          <a:spcPct val="115000"/>
                        </a:lnSpc>
                        <a:spcBef>
                          <a:spcPts val="0"/>
                        </a:spcBef>
                        <a:spcAft>
                          <a:spcPts val="0"/>
                        </a:spcAft>
                        <a:buNone/>
                      </a:pPr>
                      <a:r>
                        <a:rPr lang="es-419" sz="1000"/>
                        <a:t>text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s-419" sz="1000"/>
                        <a:t>object</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s-419" sz="1000"/>
                        <a:t>0.000267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2. Roadmap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Roadmap</a:t>
            </a:r>
            <a:endParaRPr/>
          </a:p>
        </p:txBody>
      </p:sp>
      <p:sp>
        <p:nvSpPr>
          <p:cNvPr id="121" name="Google Shape;121;p18"/>
          <p:cNvSpPr txBox="1"/>
          <p:nvPr>
            <p:ph idx="1" type="body"/>
          </p:nvPr>
        </p:nvSpPr>
        <p:spPr>
          <a:xfrm>
            <a:off x="729450" y="1844050"/>
            <a:ext cx="7688700" cy="3566100"/>
          </a:xfrm>
          <a:prstGeom prst="rect">
            <a:avLst/>
          </a:prstGeom>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None/>
            </a:pPr>
            <a:r>
              <a:rPr b="1" lang="es-419" sz="1841">
                <a:solidFill>
                  <a:schemeClr val="dk2"/>
                </a:solidFill>
              </a:rPr>
              <a:t>Fase 1: Exploração e Definição do Problema (Semana 1)</a:t>
            </a:r>
            <a:endParaRPr b="1" sz="1841">
              <a:solidFill>
                <a:schemeClr val="dk2"/>
              </a:solidFill>
            </a:endParaRPr>
          </a:p>
          <a:p>
            <a:pPr indent="0" lvl="0" marL="0" rtl="0" algn="l">
              <a:lnSpc>
                <a:spcPct val="115000"/>
              </a:lnSpc>
              <a:spcBef>
                <a:spcPts val="1200"/>
              </a:spcBef>
              <a:spcAft>
                <a:spcPts val="0"/>
              </a:spcAft>
              <a:buNone/>
            </a:pPr>
            <a:r>
              <a:rPr lang="es-419" sz="1841">
                <a:solidFill>
                  <a:schemeClr val="dk2"/>
                </a:solidFill>
              </a:rPr>
              <a:t>✅ Entendimento do desafio e requisitos do negócio.</a:t>
            </a:r>
            <a:endParaRPr sz="1841">
              <a:solidFill>
                <a:schemeClr val="dk2"/>
              </a:solidFill>
            </a:endParaRPr>
          </a:p>
          <a:p>
            <a:pPr indent="0" lvl="0" marL="0" rtl="0" algn="l">
              <a:lnSpc>
                <a:spcPct val="115000"/>
              </a:lnSpc>
              <a:spcBef>
                <a:spcPts val="1200"/>
              </a:spcBef>
              <a:spcAft>
                <a:spcPts val="0"/>
              </a:spcAft>
              <a:buNone/>
            </a:pPr>
            <a:r>
              <a:rPr lang="es-419" sz="1841">
                <a:solidFill>
                  <a:schemeClr val="dk2"/>
                </a:solidFill>
              </a:rPr>
              <a:t>✅ Coleta e limpeza dos dados.</a:t>
            </a:r>
            <a:endParaRPr sz="1841">
              <a:solidFill>
                <a:schemeClr val="dk2"/>
              </a:solidFill>
            </a:endParaRPr>
          </a:p>
          <a:p>
            <a:pPr indent="0" lvl="0" marL="0" rtl="0" algn="l">
              <a:lnSpc>
                <a:spcPct val="115000"/>
              </a:lnSpc>
              <a:spcBef>
                <a:spcPts val="1200"/>
              </a:spcBef>
              <a:spcAft>
                <a:spcPts val="0"/>
              </a:spcAft>
              <a:buNone/>
            </a:pPr>
            <a:r>
              <a:rPr lang="es-419" sz="1841">
                <a:solidFill>
                  <a:schemeClr val="dk2"/>
                </a:solidFill>
              </a:rPr>
              <a:t>✅ Análise exploratória (distribuição de avaliações, análise de autores e gêneros).</a:t>
            </a:r>
            <a:endParaRPr sz="1841">
              <a:solidFill>
                <a:schemeClr val="dk2"/>
              </a:solidFill>
            </a:endParaRPr>
          </a:p>
          <a:p>
            <a:pPr indent="0" lvl="0" marL="0" rtl="0" algn="l">
              <a:lnSpc>
                <a:spcPct val="115000"/>
              </a:lnSpc>
              <a:spcBef>
                <a:spcPts val="1200"/>
              </a:spcBef>
              <a:spcAft>
                <a:spcPts val="0"/>
              </a:spcAft>
              <a:buNone/>
            </a:pPr>
            <a:r>
              <a:rPr lang="es-419" sz="1841">
                <a:solidFill>
                  <a:schemeClr val="dk2"/>
                </a:solidFill>
              </a:rPr>
              <a:t>✅ Identificação de hipóteses relevantes para o negócio.</a:t>
            </a:r>
            <a:endParaRPr sz="1841">
              <a:solidFill>
                <a:schemeClr val="dk2"/>
              </a:solidFill>
            </a:endParaRPr>
          </a:p>
          <a:p>
            <a:pPr indent="0" lvl="0" marL="0" rtl="0" algn="l">
              <a:lnSpc>
                <a:spcPct val="115000"/>
              </a:lnSpc>
              <a:spcBef>
                <a:spcPts val="1200"/>
              </a:spcBef>
              <a:spcAft>
                <a:spcPts val="0"/>
              </a:spcAft>
              <a:buNone/>
            </a:pPr>
            <a:r>
              <a:t/>
            </a:r>
            <a:endParaRPr b="1" sz="1841">
              <a:solidFill>
                <a:schemeClr val="dk2"/>
              </a:solidFill>
            </a:endParaRPr>
          </a:p>
          <a:p>
            <a:pPr indent="0" lvl="0" marL="0" rtl="0" algn="l">
              <a:lnSpc>
                <a:spcPct val="115000"/>
              </a:lnSpc>
              <a:spcBef>
                <a:spcPts val="1200"/>
              </a:spcBef>
              <a:spcAft>
                <a:spcPts val="0"/>
              </a:spcAft>
              <a:buNone/>
            </a:pPr>
            <a:r>
              <a:rPr b="1" lang="es-419" sz="1841">
                <a:solidFill>
                  <a:schemeClr val="dk2"/>
                </a:solidFill>
              </a:rPr>
              <a:t>Fase 2: Desenvolvimento da Solução (Semana 2-3)</a:t>
            </a:r>
            <a:endParaRPr b="1" sz="1841">
              <a:solidFill>
                <a:schemeClr val="dk2"/>
              </a:solidFill>
            </a:endParaRPr>
          </a:p>
          <a:p>
            <a:pPr indent="0" lvl="0" marL="0" rtl="0" algn="l">
              <a:lnSpc>
                <a:spcPct val="115000"/>
              </a:lnSpc>
              <a:spcBef>
                <a:spcPts val="1200"/>
              </a:spcBef>
              <a:spcAft>
                <a:spcPts val="0"/>
              </a:spcAft>
              <a:buNone/>
            </a:pPr>
            <a:r>
              <a:rPr lang="es-419" sz="1841">
                <a:solidFill>
                  <a:schemeClr val="dk2"/>
                </a:solidFill>
              </a:rPr>
              <a:t>✅ Implementação de técnicas de NLP para extração de insights (sentiment analysis, extra</a:t>
            </a:r>
            <a:r>
              <a:rPr lang="es-419" sz="1841">
                <a:solidFill>
                  <a:schemeClr val="dk2"/>
                </a:solidFill>
              </a:rPr>
              <a:t>ção</a:t>
            </a:r>
            <a:r>
              <a:rPr lang="es-419" sz="1841">
                <a:solidFill>
                  <a:schemeClr val="dk2"/>
                </a:solidFill>
              </a:rPr>
              <a:t> de </a:t>
            </a:r>
            <a:r>
              <a:rPr lang="es-419" sz="1841">
                <a:solidFill>
                  <a:schemeClr val="dk2"/>
                </a:solidFill>
              </a:rPr>
              <a:t>tópicos</a:t>
            </a:r>
            <a:r>
              <a:rPr lang="es-419" sz="1841">
                <a:solidFill>
                  <a:schemeClr val="dk2"/>
                </a:solidFill>
              </a:rPr>
              <a:t>, usuários influentes)</a:t>
            </a:r>
            <a:endParaRPr sz="1841">
              <a:solidFill>
                <a:schemeClr val="dk2"/>
              </a:solidFill>
            </a:endParaRPr>
          </a:p>
          <a:p>
            <a:pPr indent="0" lvl="0" marL="0" rtl="0" algn="l">
              <a:lnSpc>
                <a:spcPct val="115000"/>
              </a:lnSpc>
              <a:spcBef>
                <a:spcPts val="1200"/>
              </a:spcBef>
              <a:spcAft>
                <a:spcPts val="0"/>
              </a:spcAft>
              <a:buNone/>
            </a:pPr>
            <a:r>
              <a:rPr lang="es-419" sz="1841">
                <a:solidFill>
                  <a:schemeClr val="dk2"/>
                </a:solidFill>
              </a:rPr>
              <a:t>✅ Construção de um protótipo para automação da análise (dashboard).</a:t>
            </a:r>
            <a:endParaRPr sz="1841">
              <a:solidFill>
                <a:schemeClr val="dk2"/>
              </a:solidFill>
            </a:endParaRPr>
          </a:p>
          <a:p>
            <a:pPr indent="0" lvl="0" marL="0" rtl="0" algn="l">
              <a:lnSpc>
                <a:spcPct val="115000"/>
              </a:lnSpc>
              <a:spcBef>
                <a:spcPts val="1200"/>
              </a:spcBef>
              <a:spcAft>
                <a:spcPts val="0"/>
              </a:spcAft>
              <a:buNone/>
            </a:pPr>
            <a:r>
              <a:rPr lang="es-419" sz="1841">
                <a:solidFill>
                  <a:schemeClr val="dk2"/>
                </a:solidFill>
              </a:rPr>
              <a:t>✅ Definição de métricas para validação dos resultados.</a:t>
            </a:r>
            <a:endParaRPr sz="1841">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Roadmap</a:t>
            </a:r>
            <a:endParaRPr/>
          </a:p>
        </p:txBody>
      </p:sp>
      <p:sp>
        <p:nvSpPr>
          <p:cNvPr id="127" name="Google Shape;127;p19"/>
          <p:cNvSpPr txBox="1"/>
          <p:nvPr>
            <p:ph idx="1" type="body"/>
          </p:nvPr>
        </p:nvSpPr>
        <p:spPr>
          <a:xfrm>
            <a:off x="729450" y="1850275"/>
            <a:ext cx="7688700" cy="3133200"/>
          </a:xfrm>
          <a:prstGeom prst="rect">
            <a:avLst/>
          </a:prstGeom>
        </p:spPr>
        <p:txBody>
          <a:bodyPr anchorCtr="0" anchor="t" bIns="91425" lIns="91425" spcFirstLastPara="1" rIns="91425" wrap="square" tIns="91425">
            <a:normAutofit fontScale="32500" lnSpcReduction="20000"/>
          </a:bodyPr>
          <a:lstStyle/>
          <a:p>
            <a:pPr indent="0" lvl="0" marL="0" rtl="0" algn="l">
              <a:lnSpc>
                <a:spcPct val="115000"/>
              </a:lnSpc>
              <a:spcBef>
                <a:spcPts val="1200"/>
              </a:spcBef>
              <a:spcAft>
                <a:spcPts val="0"/>
              </a:spcAft>
              <a:buNone/>
            </a:pPr>
            <a:r>
              <a:rPr b="1" lang="es-419" sz="3050">
                <a:solidFill>
                  <a:srgbClr val="000000"/>
                </a:solidFill>
                <a:latin typeface="Arial"/>
                <a:ea typeface="Arial"/>
                <a:cs typeface="Arial"/>
                <a:sym typeface="Arial"/>
              </a:rPr>
              <a:t>Fase 3: Validação e Impacto no Negócio (Semana 4-5)</a:t>
            </a:r>
            <a:endParaRPr b="1"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3050">
                <a:solidFill>
                  <a:srgbClr val="000000"/>
                </a:solidFill>
                <a:latin typeface="Arial"/>
                <a:ea typeface="Arial"/>
                <a:cs typeface="Arial"/>
                <a:sym typeface="Arial"/>
              </a:rPr>
              <a:t>✅ Avaliação dos resultados gerados pelo modelo e comparação com o processo manual.</a:t>
            </a:r>
            <a:endParaRPr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3050">
                <a:solidFill>
                  <a:srgbClr val="000000"/>
                </a:solidFill>
                <a:latin typeface="Arial"/>
                <a:ea typeface="Arial"/>
                <a:cs typeface="Arial"/>
                <a:sym typeface="Arial"/>
              </a:rPr>
              <a:t>✅ Medição do impacto na redução do tempo de análise e custo operacional.</a:t>
            </a:r>
            <a:endParaRPr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3050">
                <a:solidFill>
                  <a:srgbClr val="000000"/>
                </a:solidFill>
                <a:latin typeface="Arial"/>
                <a:ea typeface="Arial"/>
                <a:cs typeface="Arial"/>
                <a:sym typeface="Arial"/>
              </a:rPr>
              <a:t>✅ Ajustes no modelo com base em feedback dos stakeholders.</a:t>
            </a:r>
            <a:endParaRPr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s-419" sz="3050">
                <a:solidFill>
                  <a:srgbClr val="000000"/>
                </a:solidFill>
                <a:latin typeface="Arial"/>
                <a:ea typeface="Arial"/>
                <a:cs typeface="Arial"/>
                <a:sym typeface="Arial"/>
              </a:rPr>
              <a:t>Fase 4: Expansão e Melhorias Futuras</a:t>
            </a:r>
            <a:endParaRPr b="1"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3050">
                <a:solidFill>
                  <a:srgbClr val="000000"/>
                </a:solidFill>
                <a:latin typeface="Arial"/>
                <a:ea typeface="Arial"/>
                <a:cs typeface="Arial"/>
                <a:sym typeface="Arial"/>
              </a:rPr>
              <a:t>🚀 Integração da solução com bases de conhecimento (Goodreads API, Wikipedia API)</a:t>
            </a:r>
            <a:endParaRPr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3050">
                <a:solidFill>
                  <a:srgbClr val="000000"/>
                </a:solidFill>
                <a:latin typeface="Arial"/>
                <a:ea typeface="Arial"/>
                <a:cs typeface="Arial"/>
                <a:sym typeface="Arial"/>
              </a:rPr>
              <a:t>🚀 Finetuning de modelos para melhoria na compreensão dos textos. </a:t>
            </a:r>
            <a:endParaRPr sz="305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s-419" sz="3050">
                <a:solidFill>
                  <a:srgbClr val="000000"/>
                </a:solidFill>
                <a:latin typeface="Arial"/>
                <a:ea typeface="Arial"/>
                <a:cs typeface="Arial"/>
                <a:sym typeface="Arial"/>
              </a:rPr>
              <a:t>🚀 Automatização completa do processo via API ou pipeline escalável.</a:t>
            </a:r>
            <a:endParaRPr sz="305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3. </a:t>
            </a:r>
            <a:r>
              <a:rPr lang="es-419"/>
              <a:t>Pré</a:t>
            </a:r>
            <a:r>
              <a:rPr lang="es-419"/>
              <a:t>-processamento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Pré-processamento</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419"/>
              <a:t>Merge em uma única base de dados: (3000000, 18)</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Modificar coluna “time”: Unix timestamp -&gt; pandas datetime (ej.: 940636800 -&gt; 2005-01-01)</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s-419"/>
              <a:t>Fix: encoding issue on quotation marks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