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1"/>
  </p:notesMasterIdLst>
  <p:handoutMasterIdLst>
    <p:handoutMasterId r:id="rId42"/>
  </p:handoutMasterIdLst>
  <p:sldIdLst>
    <p:sldId id="293" r:id="rId3"/>
    <p:sldId id="294" r:id="rId4"/>
    <p:sldId id="330" r:id="rId5"/>
    <p:sldId id="322" r:id="rId6"/>
    <p:sldId id="297" r:id="rId7"/>
    <p:sldId id="328" r:id="rId8"/>
    <p:sldId id="266" r:id="rId9"/>
    <p:sldId id="296" r:id="rId10"/>
    <p:sldId id="301" r:id="rId11"/>
    <p:sldId id="326" r:id="rId12"/>
    <p:sldId id="299" r:id="rId13"/>
    <p:sldId id="300" r:id="rId14"/>
    <p:sldId id="302" r:id="rId15"/>
    <p:sldId id="303" r:id="rId16"/>
    <p:sldId id="304" r:id="rId17"/>
    <p:sldId id="321" r:id="rId18"/>
    <p:sldId id="306" r:id="rId19"/>
    <p:sldId id="307" r:id="rId20"/>
    <p:sldId id="308" r:id="rId21"/>
    <p:sldId id="309" r:id="rId22"/>
    <p:sldId id="310" r:id="rId23"/>
    <p:sldId id="311" r:id="rId24"/>
    <p:sldId id="312" r:id="rId25"/>
    <p:sldId id="324" r:id="rId26"/>
    <p:sldId id="329" r:id="rId27"/>
    <p:sldId id="331" r:id="rId28"/>
    <p:sldId id="271" r:id="rId29"/>
    <p:sldId id="327" r:id="rId30"/>
    <p:sldId id="313" r:id="rId31"/>
    <p:sldId id="314" r:id="rId32"/>
    <p:sldId id="315" r:id="rId33"/>
    <p:sldId id="316" r:id="rId34"/>
    <p:sldId id="317" r:id="rId35"/>
    <p:sldId id="318" r:id="rId36"/>
    <p:sldId id="319" r:id="rId37"/>
    <p:sldId id="320" r:id="rId38"/>
    <p:sldId id="325" r:id="rId39"/>
    <p:sldId id="256" r:id="rId4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2F"/>
    <a:srgbClr val="080808"/>
    <a:srgbClr val="FFFFFF"/>
    <a:srgbClr val="F6AE1E"/>
    <a:srgbClr val="FF0066"/>
    <a:srgbClr val="000000"/>
    <a:srgbClr val="F3AF35"/>
    <a:srgbClr val="9C42E6"/>
    <a:srgbClr val="D1943B"/>
    <a:srgbClr val="F8F57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19" autoAdjust="0"/>
    <p:restoredTop sz="96105" autoAdjust="0"/>
  </p:normalViewPr>
  <p:slideViewPr>
    <p:cSldViewPr>
      <p:cViewPr varScale="1">
        <p:scale>
          <a:sx n="70" d="100"/>
          <a:sy n="70" d="100"/>
        </p:scale>
        <p:origin x="-330" y="-108"/>
      </p:cViewPr>
      <p:guideLst>
        <p:guide orient="horz" pos="96"/>
        <p:guide orient="horz" pos="887"/>
        <p:guide orient="horz" pos="1484"/>
        <p:guide orient="horz" pos="1008"/>
        <p:guide orient="horz" pos="2544"/>
        <p:guide pos="3116"/>
        <p:guide pos="244"/>
        <p:guide pos="460"/>
        <p:guide pos="5516"/>
        <p:guide pos="893"/>
        <p:guide pos="5293"/>
      </p:guideLst>
    </p:cSldViewPr>
  </p:slideViewPr>
  <p:notesTextViewPr>
    <p:cViewPr>
      <p:scale>
        <a:sx n="100" d="100"/>
        <a:sy n="100" d="100"/>
      </p:scale>
      <p:origin x="0" y="0"/>
    </p:cViewPr>
  </p:notesTextViewPr>
  <p:sorterViewPr>
    <p:cViewPr>
      <p:scale>
        <a:sx n="51" d="100"/>
        <a:sy n="51" d="100"/>
      </p:scale>
      <p:origin x="0" y="390"/>
    </p:cViewPr>
  </p:sorterViewPr>
  <p:notesViewPr>
    <p:cSldViewPr showGuides="1">
      <p:cViewPr varScale="1">
        <p:scale>
          <a:sx n="51" d="100"/>
          <a:sy n="51" d="100"/>
        </p:scale>
        <p:origin x="-188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Under The Hood:</a:t>
            </a:r>
            <a:br>
              <a:rPr lang="en-US" dirty="0" smtClean="0"/>
            </a:br>
            <a:r>
              <a:rPr lang="en-US" dirty="0" smtClean="0"/>
              <a:t>Advances In The </a:t>
            </a:r>
            <a:br>
              <a:rPr lang="en-US" dirty="0" smtClean="0"/>
            </a:br>
            <a:r>
              <a:rPr lang="en-US" dirty="0" smtClean="0"/>
              <a:t>.NET Type System</a:t>
            </a:r>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10/27/2008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r>
              <a:rPr lang="en-US" dirty="0" smtClean="0"/>
              <a:t>Under The Hood:</a:t>
            </a:r>
            <a:br>
              <a:rPr lang="en-US" dirty="0" smtClean="0"/>
            </a:br>
            <a:r>
              <a:rPr lang="en-US" dirty="0" smtClean="0"/>
              <a:t>Advances In The </a:t>
            </a:r>
            <a:br>
              <a:rPr lang="en-US" dirty="0" smtClean="0"/>
            </a:br>
            <a:r>
              <a:rPr lang="en-US" dirty="0" smtClean="0"/>
              <a:t>.NET Type System</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10/27/2008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lgn="l" defTabSz="914363" rtl="0"/>
            <a:endParaRPr lang="en-US" sz="1200" kern="1200" dirty="0">
              <a:solidFill>
                <a:prstClr val="black"/>
              </a:solidFill>
              <a:latin typeface="Calibri"/>
              <a:ea typeface="+mn-ea"/>
              <a:cs typeface="+mn-cs"/>
            </a:endParaRPr>
          </a:p>
        </p:txBody>
      </p:sp>
      <p:sp>
        <p:nvSpPr>
          <p:cNvPr id="5" name="Date Placeholder 4"/>
          <p:cNvSpPr>
            <a:spLocks noGrp="1"/>
          </p:cNvSpPr>
          <p:nvPr>
            <p:ph type="dt" idx="11"/>
          </p:nvPr>
        </p:nvSpPr>
        <p:spPr/>
        <p:txBody>
          <a:bodyPr/>
          <a:lstStyle/>
          <a:p>
            <a:pPr algn="r" defTabSz="914363" rtl="0"/>
            <a:fld id="{81331B57-0BE5-4F82-AA58-76F53EFF3ADA}" type="datetime8">
              <a:rPr lang="en-US" sz="1200" kern="1200">
                <a:solidFill>
                  <a:prstClr val="black"/>
                </a:solidFill>
                <a:latin typeface="Calibri"/>
                <a:ea typeface="+mn-ea"/>
                <a:cs typeface="+mn-cs"/>
              </a:rPr>
              <a:pPr algn="r" defTabSz="914363" rtl="0"/>
              <a:t>10/27/2008 3:46 PM</a:t>
            </a:fld>
            <a:endParaRPr lang="en-US" sz="1200" kern="1200">
              <a:solidFill>
                <a:prstClr val="black"/>
              </a:solidFill>
              <a:latin typeface="Calibri"/>
              <a:ea typeface="+mn-ea"/>
              <a:cs typeface="+mn-cs"/>
            </a:endParaRPr>
          </a:p>
        </p:txBody>
      </p:sp>
      <p:sp>
        <p:nvSpPr>
          <p:cNvPr id="6" name="Footer Placeholder 5"/>
          <p:cNvSpPr>
            <a:spLocks noGrp="1"/>
          </p:cNvSpPr>
          <p:nvPr>
            <p:ph type="ftr" sz="quarter" idx="12"/>
          </p:nvPr>
        </p:nvSpPr>
        <p:spPr/>
        <p:txBody>
          <a:bodyPr/>
          <a:lstStyle/>
          <a:p>
            <a:pPr algn="l" defTabSz="914363" rtl="0"/>
            <a:r>
              <a:rPr lang="en-US" sz="1200" kern="1200" dirty="0">
                <a:solidFill>
                  <a:srgbClr val="000000"/>
                </a:solidFill>
                <a:latin typeface="Calibri" pitchFamily="34" charset="0"/>
                <a:ea typeface="+mn-ea"/>
                <a:cs typeface="+mn-cs"/>
              </a:rPr>
              <a:t>© 2008 Microsoft Corporation. All rights reserved. Microsoft, Windows, Windows Vista and other product names are or may be registered trademarks and/or trademarks in the U.S. and/or other countries.</a:t>
            </a:r>
          </a:p>
          <a:p>
            <a:pPr algn="l" defTabSz="914363" rtl="0"/>
            <a:r>
              <a:rPr lang="en-US" sz="1200" kern="1200" dirty="0">
                <a:solidFill>
                  <a:srgbClr val="000000"/>
                </a:solidFill>
                <a:latin typeface="Calibr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kern="1200" dirty="0">
                <a:solidFill>
                  <a:srgbClr val="000000"/>
                </a:solidFill>
                <a:latin typeface="Calibri" pitchFamily="34" charset="0"/>
                <a:ea typeface="+mn-ea"/>
                <a:cs typeface="+mn-cs"/>
              </a:rPr>
            </a:br>
            <a:r>
              <a:rPr lang="en-US" sz="1200" kern="1200" dirty="0">
                <a:solidFill>
                  <a:srgbClr val="000000"/>
                </a:solidFill>
                <a:latin typeface="Calibri" pitchFamily="34" charset="0"/>
                <a:ea typeface="+mn-ea"/>
                <a:cs typeface="+mn-cs"/>
              </a:rPr>
              <a:t>MICROSOFT MAKES NO WARRANTIES, EXPRESS, IMPLIED OR STATUTORY, AS TO THE INFORMATION IN THIS PRESENTATION.</a:t>
            </a:r>
          </a:p>
          <a:p>
            <a:pPr algn="l" defTabSz="914363" rtl="0"/>
            <a:endParaRPr lang="en-US" sz="1200" kern="1200" dirty="0">
              <a:solidFill>
                <a:prstClr val="black"/>
              </a:solidFill>
              <a:latin typeface="Calibri" pitchFamily="34" charset="0"/>
              <a:ea typeface="+mn-ea"/>
              <a:cs typeface="+mn-cs"/>
            </a:endParaRPr>
          </a:p>
        </p:txBody>
      </p:sp>
      <p:sp>
        <p:nvSpPr>
          <p:cNvPr id="7" name="Slide Number Placeholder 6"/>
          <p:cNvSpPr>
            <a:spLocks noGrp="1"/>
          </p:cNvSpPr>
          <p:nvPr>
            <p:ph type="sldNum" sz="quarter" idx="13"/>
          </p:nvPr>
        </p:nvSpPr>
        <p:spPr/>
        <p:txBody>
          <a:bodyPr/>
          <a:lstStyle/>
          <a:p>
            <a:pPr algn="r" defTabSz="914363" rtl="0"/>
            <a:fld id="{EC87E0CF-87F6-4B58-B8B8-DCAB2DAAF3CA}" type="slidenum">
              <a:rPr lang="en-US" sz="1200" kern="1200">
                <a:solidFill>
                  <a:prstClr val="black"/>
                </a:solidFill>
                <a:latin typeface="Calibri"/>
                <a:ea typeface="+mn-ea"/>
                <a:cs typeface="+mn-cs"/>
              </a:rPr>
              <a:pPr algn="r" defTabSz="914363"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38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10/27/2008 3:46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ck Slide - no bottom bar">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lstStyle>
            <a:lvl1pPr algn="l" rtl="0" fontAlgn="base">
              <a:lnSpc>
                <a:spcPct val="90000"/>
              </a:lnSpc>
              <a:spcBef>
                <a:spcPct val="0"/>
              </a:spcBef>
              <a:spcAft>
                <a:spcPct val="0"/>
              </a:spcAft>
              <a:defRPr lang="en-US" sz="5000" spc="-125" dirty="0">
                <a:ln w="3175">
                  <a:noFill/>
                </a:ln>
                <a:solidFill>
                  <a:srgbClr val="FFFFFF"/>
                </a:soli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2369879"/>
          </a:xfrm>
        </p:spPr>
        <p:txBody>
          <a:bodyPr/>
          <a:lstStyle>
            <a:lvl1pPr>
              <a:spcBef>
                <a:spcPts val="1167"/>
              </a:spcBef>
              <a:buFontTx/>
              <a:buBlip>
                <a:blip r:embed="rId2"/>
              </a:buBlip>
              <a:defRPr sz="3300"/>
            </a:lvl1pPr>
            <a:lvl2pPr>
              <a:spcBef>
                <a:spcPts val="1083"/>
              </a:spcBef>
              <a:buFontTx/>
              <a:buBlip>
                <a:blip r:embed="rId3"/>
              </a:buBlip>
              <a:defRPr sz="3000"/>
            </a:lvl2pPr>
            <a:lvl3pPr>
              <a:spcBef>
                <a:spcPts val="1000"/>
              </a:spcBef>
              <a:buFontTx/>
              <a:buBlip>
                <a:blip r:embed="rId3"/>
              </a:buBlip>
              <a:defRPr sz="2700"/>
            </a:lvl3pPr>
            <a:lvl4pPr>
              <a:spcBef>
                <a:spcPts val="917"/>
              </a:spcBef>
              <a:buFontTx/>
              <a:buBlip>
                <a:blip r:embed="rId3"/>
              </a:buBlip>
              <a:defRPr sz="2300"/>
            </a:lvl4pPr>
            <a:lvl5pPr>
              <a:spcBef>
                <a:spcPts val="833"/>
              </a:spcBef>
              <a:buFontTx/>
              <a:buBlip>
                <a:blip r:embed="rId3"/>
              </a:buBlip>
              <a:defRPr sz="2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76072" y="1463040"/>
            <a:ext cx="8001000" cy="187452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696" r:id="rId4"/>
    <p:sldLayoutId id="2147483722"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25" r:id="rId14"/>
    <p:sldLayoutId id="2147483726" r:id="rId15"/>
    <p:sldLayoutId id="2147483728" r:id="rId16"/>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Picture 4" descr="16-9-coding-white-space.png"/>
          <p:cNvPicPr>
            <a:picLocks noChangeAspect="1"/>
          </p:cNvPicPr>
          <p:nvPr/>
        </p:nvPicPr>
        <p:blipFill>
          <a:blip r:embed="rId5"/>
          <a:stretch>
            <a:fillRect/>
          </a:stretch>
        </p:blipFill>
        <p:spPr>
          <a:xfrm>
            <a:off x="387350" y="1331495"/>
            <a:ext cx="8369300" cy="5526505"/>
          </a:xfrm>
          <a:prstGeom prst="rect">
            <a:avLst/>
          </a:prstGeom>
        </p:spPr>
      </p:pic>
      <p:sp>
        <p:nvSpPr>
          <p:cNvPr id="2" name="Title Placeholder 1"/>
          <p:cNvSpPr>
            <a:spLocks noGrp="1"/>
          </p:cNvSpPr>
          <p:nvPr>
            <p:ph type="title"/>
          </p:nvPr>
        </p:nvSpPr>
        <p:spPr>
          <a:xfrm>
            <a:off x="381000" y="15240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3505" y="1459832"/>
            <a:ext cx="8005009" cy="160293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4" r:id="rId2"/>
  </p:sldLayoutIdLst>
  <p:transition>
    <p:fade/>
  </p:transition>
  <p:txStyles>
    <p:titleStyle>
      <a:lvl1pPr algn="l" defTabSz="914363" rtl="0" eaLnBrk="1" latinLnBrk="0" hangingPunct="1">
        <a:lnSpc>
          <a:spcPct val="90000"/>
        </a:lnSpc>
        <a:spcBef>
          <a:spcPct val="0"/>
        </a:spcBef>
        <a:buNone/>
        <a:defRPr lang="en-US" sz="4000" b="0" kern="1200" cap="none" spc="-150" dirty="0">
          <a:ln w="3175">
            <a:noFill/>
          </a:ln>
          <a:gradFill>
            <a:gsLst>
              <a:gs pos="0">
                <a:srgbClr val="FFFFFF"/>
              </a:gs>
              <a:gs pos="86000">
                <a:srgbClr val="FFFFFF"/>
              </a:gs>
            </a:gsLst>
            <a:lin ang="5400000" scaled="0"/>
          </a:gradFill>
          <a:effectLst/>
          <a:latin typeface="+mj-lt"/>
          <a:ea typeface="+mn-ea"/>
          <a:cs typeface="Arial" charset="0"/>
        </a:defRPr>
      </a:lvl1pPr>
    </p:titleStyle>
    <p:bodyStyle>
      <a:lvl1pPr marL="0" indent="0" algn="l" defTabSz="914363" rtl="0" eaLnBrk="1" latinLnBrk="0" hangingPunct="1">
        <a:lnSpc>
          <a:spcPct val="78000"/>
        </a:lnSpc>
        <a:spcBef>
          <a:spcPct val="20000"/>
        </a:spcBef>
        <a:buFont typeface="Arial" pitchFamily="34" charset="0"/>
        <a:buNone/>
        <a:defRPr sz="2800" b="0"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78000"/>
        </a:lnSpc>
        <a:spcBef>
          <a:spcPct val="20000"/>
        </a:spcBef>
        <a:buFont typeface="Arial" pitchFamily="34" charset="0"/>
        <a:buNone/>
        <a:defRPr sz="2400" b="0"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blogs.msdn.com/mshneer"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hyperlink" Target="http://msdn.com/vsto" TargetMode="External"/><Relationship Id="rId5" Type="http://schemas.openxmlformats.org/officeDocument/2006/relationships/hyperlink" Target="http://blogs.msdn.com/vsto" TargetMode="External"/><Relationship Id="rId4" Type="http://schemas.openxmlformats.org/officeDocument/2006/relationships/hyperlink" Target="http://blogs.msdn.com/andreww"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Under The Hood:</a:t>
            </a:r>
            <a:br>
              <a:rPr lang="en-US" sz="4000" dirty="0" smtClean="0"/>
            </a:br>
            <a:r>
              <a:rPr sz="4000" smtClean="0"/>
              <a:t>Advances In The </a:t>
            </a:r>
            <a:br>
              <a:rPr sz="4000" smtClean="0"/>
            </a:br>
            <a:r>
              <a:rPr sz="4000" smtClean="0"/>
              <a:t>.NET Type System</a:t>
            </a:r>
            <a:endParaRPr lang="en-US" sz="4000" dirty="0"/>
          </a:p>
        </p:txBody>
      </p:sp>
      <p:sp>
        <p:nvSpPr>
          <p:cNvPr id="3" name="Subtitle 2"/>
          <p:cNvSpPr>
            <a:spLocks noGrp="1"/>
          </p:cNvSpPr>
          <p:nvPr>
            <p:ph type="subTitle" idx="1"/>
          </p:nvPr>
        </p:nvSpPr>
        <p:spPr/>
        <p:txBody>
          <a:bodyPr/>
          <a:lstStyle/>
          <a:p>
            <a:r>
              <a:rPr lang="en-US" dirty="0" smtClean="0"/>
              <a:t>	</a:t>
            </a:r>
            <a:r>
              <a:rPr lang="en-US" dirty="0" err="1" smtClean="0"/>
              <a:t>Misha</a:t>
            </a:r>
            <a:r>
              <a:rPr lang="en-US" dirty="0" smtClean="0"/>
              <a:t> </a:t>
            </a:r>
            <a:r>
              <a:rPr lang="en-US" dirty="0" err="1" smtClean="0"/>
              <a:t>Shneerson</a:t>
            </a:r>
            <a:endParaRPr lang="en-US" dirty="0" smtClean="0"/>
          </a:p>
          <a:p>
            <a:r>
              <a:rPr lang="en-US" sz="2400" dirty="0" smtClean="0"/>
              <a:t>	Senior SDE</a:t>
            </a:r>
          </a:p>
          <a:p>
            <a:r>
              <a:rPr lang="en-US" sz="2400" dirty="0" smtClean="0"/>
              <a:t>	Microsoft Corporation</a:t>
            </a:r>
            <a:endParaRPr lang="en-US" sz="2400" dirty="0"/>
          </a:p>
        </p:txBody>
      </p:sp>
      <p:sp>
        <p:nvSpPr>
          <p:cNvPr id="6" name="Text Placeholder 5"/>
          <p:cNvSpPr>
            <a:spLocks noGrp="1"/>
          </p:cNvSpPr>
          <p:nvPr>
            <p:ph type="body" sz="quarter" idx="10"/>
          </p:nvPr>
        </p:nvSpPr>
        <p:spPr>
          <a:xfrm>
            <a:off x="4945954" y="5486400"/>
            <a:ext cx="3810696" cy="838200"/>
          </a:xfrm>
        </p:spPr>
        <p:txBody>
          <a:bodyPr/>
          <a:lstStyle/>
          <a:p>
            <a:r>
              <a:rPr lang="en-US" dirty="0" smtClean="0"/>
              <a:t>	Andrew </a:t>
            </a:r>
            <a:r>
              <a:rPr lang="en-US" dirty="0" err="1" smtClean="0"/>
              <a:t>Whitechapel</a:t>
            </a:r>
            <a:endParaRPr lang="en-US" dirty="0" smtClean="0"/>
          </a:p>
          <a:p>
            <a:r>
              <a:rPr lang="en-US" sz="2400" dirty="0" smtClean="0"/>
              <a:t>	</a:t>
            </a:r>
            <a:r>
              <a:rPr sz="2400" smtClean="0"/>
              <a:t>Senior PM</a:t>
            </a:r>
            <a:endParaRPr lang="en-US" sz="2400" dirty="0" smtClean="0"/>
          </a:p>
          <a:p>
            <a:r>
              <a:rPr lang="en-US" sz="2400" dirty="0" smtClean="0"/>
              <a:t>	Microsoft Corporation</a:t>
            </a:r>
            <a:endParaRPr lang="en-US" sz="2400" dirty="0"/>
          </a:p>
        </p:txBody>
      </p:sp>
      <p:sp>
        <p:nvSpPr>
          <p:cNvPr id="5" name="TextBox 4"/>
          <p:cNvSpPr txBox="1"/>
          <p:nvPr/>
        </p:nvSpPr>
        <p:spPr>
          <a:xfrm>
            <a:off x="7696200" y="152400"/>
            <a:ext cx="1060450" cy="369332"/>
          </a:xfrm>
          <a:prstGeom prst="rect">
            <a:avLst/>
          </a:prstGeom>
          <a:noFill/>
        </p:spPr>
        <p:txBody>
          <a:bodyPr wrap="square" rtlCol="0">
            <a:spAutoFit/>
          </a:bodyPr>
          <a:lstStyle/>
          <a:p>
            <a:pPr algn="r"/>
            <a:r>
              <a:rPr lang="en-US" dirty="0" smtClean="0"/>
              <a:t>TL02</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Type Embedding</a:t>
            </a:r>
            <a:br>
              <a:rPr lang="en-US" dirty="0" smtClean="0"/>
            </a:br>
            <a:r>
              <a:rPr sz="3200" dirty="0" smtClean="0">
                <a:solidFill>
                  <a:schemeClr val="accent3"/>
                </a:solidFill>
              </a:rPr>
              <a:t>Local types</a:t>
            </a:r>
            <a:endParaRPr sz="2800" dirty="0">
              <a:solidFill>
                <a:schemeClr val="accent3"/>
              </a:solidFill>
            </a:endParaRPr>
          </a:p>
        </p:txBody>
      </p:sp>
      <p:sp>
        <p:nvSpPr>
          <p:cNvPr id="3" name="Text Placeholder 2"/>
          <p:cNvSpPr>
            <a:spLocks noGrp="1"/>
          </p:cNvSpPr>
          <p:nvPr>
            <p:ph type="body" sz="quarter" idx="10"/>
          </p:nvPr>
        </p:nvSpPr>
        <p:spPr>
          <a:xfrm>
            <a:off x="730634" y="1600200"/>
            <a:ext cx="7672004" cy="4451347"/>
          </a:xfrm>
        </p:spPr>
        <p:txBody>
          <a:bodyPr/>
          <a:lstStyle/>
          <a:p>
            <a:r>
              <a:rPr lang="en-US" dirty="0" smtClean="0"/>
              <a:t>Compilers create local partial types </a:t>
            </a:r>
          </a:p>
          <a:p>
            <a:pPr lvl="1"/>
            <a:r>
              <a:rPr lang="en-US" dirty="0" smtClean="0"/>
              <a:t>Local types are marked with </a:t>
            </a:r>
            <a:r>
              <a:rPr lang="en-US" dirty="0" err="1" smtClean="0"/>
              <a:t>TypeIdentifierAttribute</a:t>
            </a:r>
            <a:endParaRPr lang="en-US" dirty="0" smtClean="0"/>
          </a:p>
          <a:p>
            <a:pPr lvl="1"/>
            <a:r>
              <a:rPr lang="en-US" dirty="0" smtClean="0"/>
              <a:t>Using local types leads to reduced memory working set </a:t>
            </a:r>
          </a:p>
          <a:p>
            <a:r>
              <a:rPr lang="en-US" dirty="0" smtClean="0"/>
              <a:t>Compilers track “used” methods of the canonical interface, and only add those methods to the local interface definition</a:t>
            </a:r>
          </a:p>
          <a:p>
            <a:pPr lvl="1"/>
            <a:r>
              <a:rPr lang="en-US" dirty="0" smtClean="0"/>
              <a:t>_</a:t>
            </a:r>
            <a:r>
              <a:rPr lang="en-US" dirty="0" err="1" smtClean="0"/>
              <a:t>VtblGap</a:t>
            </a:r>
            <a:r>
              <a:rPr lang="en-US" dirty="0" smtClean="0"/>
              <a:t> pseudo methods are emitted in place of unused methods to maintain </a:t>
            </a:r>
            <a:r>
              <a:rPr lang="en-US" dirty="0" err="1" smtClean="0"/>
              <a:t>vtable</a:t>
            </a:r>
            <a:r>
              <a:rPr lang="en-US" dirty="0" smtClean="0"/>
              <a:t> compatibility</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382000" cy="997196"/>
          </a:xfrm>
        </p:spPr>
        <p:txBody>
          <a:bodyPr/>
          <a:lstStyle/>
          <a:p>
            <a:r>
              <a:rPr lang="en-US" dirty="0" smtClean="0"/>
              <a:t>Type Embedding</a:t>
            </a:r>
            <a:br>
              <a:rPr lang="en-US" dirty="0" smtClean="0"/>
            </a:br>
            <a:r>
              <a:rPr sz="3200" dirty="0" smtClean="0">
                <a:solidFill>
                  <a:srgbClr val="FFD72F"/>
                </a:solidFill>
              </a:rPr>
              <a:t>Full type definition from an Interop Assembly</a:t>
            </a:r>
          </a:p>
        </p:txBody>
      </p:sp>
      <p:sp>
        <p:nvSpPr>
          <p:cNvPr id="6" name="Text Placeholder 5"/>
          <p:cNvSpPr>
            <a:spLocks noGrp="1"/>
          </p:cNvSpPr>
          <p:nvPr>
            <p:ph type="body" sz="quarter" idx="10"/>
          </p:nvPr>
        </p:nvSpPr>
        <p:spPr/>
        <p:txBody>
          <a:bodyPr/>
          <a:lstStyle/>
          <a:p>
            <a:r>
              <a:rPr lang="en-US" sz="2000" dirty="0" smtClean="0"/>
              <a:t>[</a:t>
            </a:r>
            <a:r>
              <a:rPr lang="en-US" sz="2000" dirty="0" err="1" smtClean="0"/>
              <a:t>ComImport</a:t>
            </a:r>
            <a:r>
              <a:rPr lang="en-US" sz="2000" dirty="0" smtClean="0"/>
              <a:t>]</a:t>
            </a:r>
          </a:p>
          <a:p>
            <a:r>
              <a:rPr lang="en-US" sz="2000" dirty="0" smtClean="0"/>
              <a:t>[</a:t>
            </a:r>
            <a:r>
              <a:rPr lang="en-US" sz="2000" dirty="0" err="1" smtClean="0"/>
              <a:t>Guid</a:t>
            </a:r>
            <a:r>
              <a:rPr lang="en-US" sz="2000" dirty="0" smtClean="0"/>
              <a:t>(“E09335AA-9623-407b-AF63-5767CC6B7730”)]</a:t>
            </a:r>
          </a:p>
          <a:p>
            <a:r>
              <a:rPr lang="en-US" sz="2000" dirty="0" smtClean="0"/>
              <a:t>interface </a:t>
            </a:r>
            <a:r>
              <a:rPr lang="en-US" sz="2000" dirty="0" err="1" smtClean="0"/>
              <a:t>IFoo</a:t>
            </a:r>
            <a:r>
              <a:rPr lang="en-US" sz="2000" dirty="0" smtClean="0"/>
              <a:t> {</a:t>
            </a:r>
          </a:p>
          <a:p>
            <a:r>
              <a:rPr lang="en-US" sz="2000" dirty="0" smtClean="0"/>
              <a:t>	void Method1(</a:t>
            </a:r>
            <a:r>
              <a:rPr lang="en-US" sz="2000" dirty="0" err="1" smtClean="0"/>
              <a:t>IBar</a:t>
            </a:r>
            <a:r>
              <a:rPr lang="en-US" sz="2000" dirty="0" smtClean="0"/>
              <a:t> bar);</a:t>
            </a:r>
          </a:p>
          <a:p>
            <a:r>
              <a:rPr lang="en-US" sz="2000" dirty="0" smtClean="0"/>
              <a:t>	void Method2();</a:t>
            </a:r>
          </a:p>
          <a:p>
            <a:r>
              <a:rPr lang="en-US" sz="2000" dirty="0" smtClean="0"/>
              <a:t>	void Method3();</a:t>
            </a:r>
          </a:p>
          <a:p>
            <a:r>
              <a:rPr lang="en-US" sz="2000" dirty="0" smtClean="0"/>
              <a:t>	void Method4();</a:t>
            </a:r>
          </a:p>
          <a:p>
            <a:r>
              <a:rPr lang="en-US" sz="2000" dirty="0" smtClean="0"/>
              <a:t>	</a:t>
            </a:r>
            <a:r>
              <a:rPr lang="en-US" sz="2000" dirty="0" err="1" smtClean="0"/>
              <a:t>IBar</a:t>
            </a:r>
            <a:r>
              <a:rPr lang="en-US" sz="2000" dirty="0" smtClean="0"/>
              <a:t> Method5();</a:t>
            </a:r>
          </a:p>
          <a:p>
            <a:r>
              <a:rPr lang="en-US" sz="2000" dirty="0" smtClean="0"/>
              <a:t>	void Method6();</a:t>
            </a:r>
          </a:p>
          <a:p>
            <a:r>
              <a:rPr lang="en-US" sz="2000" dirty="0" smtClean="0"/>
              <a:t>	void Method7();</a:t>
            </a:r>
          </a:p>
          <a:p>
            <a:r>
              <a:rPr lang="en-US" sz="2000" dirty="0" smtClean="0"/>
              <a:t>	void Method8();</a:t>
            </a:r>
          </a:p>
          <a:p>
            <a:r>
              <a:rPr lang="en-US" sz="2000" dirty="0" smtClean="0"/>
              <a:t>	void Method9();</a:t>
            </a:r>
          </a:p>
          <a:p>
            <a:r>
              <a:rPr lang="en-US" sz="2000" dirty="0" smtClean="0"/>
              <a:t>	void Method10();</a:t>
            </a:r>
          </a:p>
          <a:p>
            <a:r>
              <a:rPr lang="en-US" sz="2000" dirty="0" smtClean="0"/>
              <a:t>	void Method11();</a:t>
            </a:r>
          </a:p>
          <a:p>
            <a:r>
              <a:rPr lang="en-US" sz="2000" dirty="0" smtClean="0"/>
              <a:t>	void </a:t>
            </a:r>
            <a:r>
              <a:rPr lang="en-US" sz="2000" dirty="0" err="1" smtClean="0"/>
              <a:t>DoWork</a:t>
            </a:r>
            <a:r>
              <a:rPr lang="en-US" sz="2000" dirty="0" smtClean="0"/>
              <a:t>(void);</a:t>
            </a:r>
          </a:p>
          <a:p>
            <a:r>
              <a:rPr lang="en-US" sz="2000" dirty="0" smtClean="0"/>
              <a:t>	void Method13();</a:t>
            </a:r>
          </a:p>
          <a:p>
            <a:r>
              <a:rPr lang="en-US" sz="2000" dirty="0" smtClean="0"/>
              <a:t>	void Method14();</a:t>
            </a:r>
          </a:p>
          <a:p>
            <a:r>
              <a:rPr lang="en-US" sz="2000" dirty="0" smtClean="0"/>
              <a:t>};</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52400"/>
            <a:ext cx="8382000" cy="997196"/>
          </a:xfrm>
        </p:spPr>
        <p:txBody>
          <a:bodyPr/>
          <a:lstStyle/>
          <a:p>
            <a:r>
              <a:rPr lang="en-US" dirty="0" smtClean="0"/>
              <a:t>Type Embedding</a:t>
            </a:r>
            <a:br>
              <a:rPr lang="en-US" dirty="0" smtClean="0"/>
            </a:br>
            <a:r>
              <a:rPr sz="3200">
                <a:solidFill>
                  <a:srgbClr val="FFD72F"/>
                </a:solidFill>
              </a:rPr>
              <a:t>Embedded partial local type</a:t>
            </a:r>
            <a:endParaRPr sz="2800">
              <a:solidFill>
                <a:srgbClr val="FFD72F"/>
              </a:solidFill>
            </a:endParaRPr>
          </a:p>
        </p:txBody>
      </p:sp>
      <p:sp>
        <p:nvSpPr>
          <p:cNvPr id="6" name="Text Placeholder 5"/>
          <p:cNvSpPr>
            <a:spLocks noGrp="1"/>
          </p:cNvSpPr>
          <p:nvPr>
            <p:ph type="body" sz="quarter" idx="10"/>
          </p:nvPr>
        </p:nvSpPr>
        <p:spPr/>
        <p:txBody>
          <a:bodyPr/>
          <a:lstStyle/>
          <a:p>
            <a:r>
              <a:rPr lang="en-US" sz="2000" dirty="0" smtClean="0"/>
              <a:t>namespace </a:t>
            </a:r>
            <a:r>
              <a:rPr lang="en-US" sz="2000" dirty="0" err="1" smtClean="0"/>
              <a:t>FooLib</a:t>
            </a:r>
            <a:r>
              <a:rPr lang="en-US" sz="2000" dirty="0" smtClean="0"/>
              <a:t> </a:t>
            </a:r>
            <a:br>
              <a:rPr lang="en-US" sz="2000" dirty="0" smtClean="0"/>
            </a:br>
            <a:r>
              <a:rPr lang="en-US" sz="2000" dirty="0" smtClean="0"/>
              <a:t>{</a:t>
            </a:r>
          </a:p>
          <a:p>
            <a:r>
              <a:rPr lang="en-US" sz="2000" dirty="0" smtClean="0"/>
              <a:t>    [</a:t>
            </a:r>
            <a:r>
              <a:rPr lang="en-US" sz="2000" dirty="0" err="1" smtClean="0"/>
              <a:t>ComImport</a:t>
            </a:r>
            <a:r>
              <a:rPr lang="en-US" sz="2000" dirty="0" smtClean="0"/>
              <a:t>]</a:t>
            </a:r>
          </a:p>
          <a:p>
            <a:r>
              <a:rPr lang="en-US" sz="2000" dirty="0" smtClean="0"/>
              <a:t>    [</a:t>
            </a:r>
            <a:r>
              <a:rPr lang="en-US" sz="2000" dirty="0" err="1" smtClean="0"/>
              <a:t>Guid</a:t>
            </a:r>
            <a:r>
              <a:rPr lang="en-US" sz="2000" dirty="0" smtClean="0"/>
              <a:t>("E09335AA-9623-407b-AF63-5767CC6B7730")]</a:t>
            </a:r>
          </a:p>
          <a:p>
            <a:r>
              <a:rPr lang="en-US" sz="2000" dirty="0" smtClean="0"/>
              <a:t>    [</a:t>
            </a:r>
            <a:r>
              <a:rPr lang="en-US" sz="2000" dirty="0" err="1" smtClean="0"/>
              <a:t>TypeIdentifier</a:t>
            </a:r>
            <a:r>
              <a:rPr lang="en-US" sz="2000" dirty="0" smtClean="0"/>
              <a:t>]</a:t>
            </a:r>
          </a:p>
          <a:p>
            <a:r>
              <a:rPr lang="en-US" sz="2000" dirty="0" smtClean="0"/>
              <a:t>    internal interface </a:t>
            </a:r>
            <a:r>
              <a:rPr lang="en-US" sz="2000" dirty="0" err="1" smtClean="0"/>
              <a:t>IFoo</a:t>
            </a:r>
            <a:r>
              <a:rPr lang="en-US" sz="2000" dirty="0" smtClean="0"/>
              <a:t> </a:t>
            </a:r>
            <a:br>
              <a:rPr lang="en-US" sz="2000" dirty="0" smtClean="0"/>
            </a:br>
            <a:r>
              <a:rPr lang="en-US" sz="2000" dirty="0" smtClean="0"/>
              <a:t>    {</a:t>
            </a:r>
          </a:p>
          <a:p>
            <a:r>
              <a:rPr lang="en-US" sz="2000" dirty="0" smtClean="0"/>
              <a:t>        void _VtblGap1_11(); </a:t>
            </a:r>
            <a:br>
              <a:rPr lang="en-US" sz="2000" dirty="0" smtClean="0"/>
            </a:br>
            <a:r>
              <a:rPr lang="en-US" sz="2000" dirty="0" smtClean="0"/>
              <a:t>        // Skip 11 v-table slots preceding </a:t>
            </a:r>
            <a:r>
              <a:rPr lang="en-US" sz="2000" dirty="0" err="1" smtClean="0"/>
              <a:t>DoWork</a:t>
            </a:r>
            <a:r>
              <a:rPr lang="en-US" sz="2000" dirty="0" smtClean="0"/>
              <a:t> </a:t>
            </a:r>
          </a:p>
          <a:p>
            <a:r>
              <a:rPr lang="en-US" sz="2000" dirty="0" smtClean="0"/>
              <a:t>        void </a:t>
            </a:r>
            <a:r>
              <a:rPr lang="en-US" sz="2000" dirty="0" err="1" smtClean="0"/>
              <a:t>DoWork</a:t>
            </a:r>
            <a:r>
              <a:rPr lang="en-US" sz="2000" dirty="0" smtClean="0"/>
              <a:t>();</a:t>
            </a:r>
          </a:p>
          <a:p>
            <a:r>
              <a:rPr lang="en-US" sz="2000" dirty="0" smtClean="0"/>
              <a:t>        void _VtblGap2_2();  </a:t>
            </a:r>
            <a:br>
              <a:rPr lang="en-US" sz="2000" dirty="0" smtClean="0"/>
            </a:br>
            <a:r>
              <a:rPr lang="en-US" sz="2000" dirty="0" smtClean="0"/>
              <a:t>        // Skip 2 v-table slots following </a:t>
            </a:r>
            <a:r>
              <a:rPr lang="en-US" sz="2000" dirty="0" err="1" smtClean="0"/>
              <a:t>DoWork</a:t>
            </a:r>
            <a:endParaRPr lang="en-US" sz="2000" dirty="0" smtClean="0"/>
          </a:p>
          <a:p>
            <a:r>
              <a:rPr lang="en-US" sz="2000" dirty="0" smtClean="0"/>
              <a:t>    }</a:t>
            </a:r>
          </a:p>
          <a:p>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Type Embedding</a:t>
            </a:r>
            <a:br>
              <a:rPr lang="en-US" dirty="0" smtClean="0"/>
            </a:br>
            <a:r>
              <a:rPr sz="3200" dirty="0" smtClean="0">
                <a:solidFill>
                  <a:srgbClr val="FFD72F"/>
                </a:solidFill>
              </a:rPr>
              <a:t>Custom </a:t>
            </a:r>
            <a:r>
              <a:rPr sz="3200" smtClean="0">
                <a:solidFill>
                  <a:srgbClr val="FFD72F"/>
                </a:solidFill>
              </a:rPr>
              <a:t>code emitted </a:t>
            </a:r>
            <a:r>
              <a:rPr sz="3200" dirty="0" smtClean="0">
                <a:solidFill>
                  <a:srgbClr val="FFD72F"/>
                </a:solidFill>
              </a:rPr>
              <a:t>for new operator</a:t>
            </a:r>
            <a:endParaRPr sz="2800" dirty="0">
              <a:solidFill>
                <a:srgbClr val="FFD72F"/>
              </a:solidFill>
            </a:endParaRPr>
          </a:p>
        </p:txBody>
      </p:sp>
      <p:sp>
        <p:nvSpPr>
          <p:cNvPr id="3" name="Text Placeholder 2"/>
          <p:cNvSpPr>
            <a:spLocks noGrp="1"/>
          </p:cNvSpPr>
          <p:nvPr>
            <p:ph type="body" sz="quarter" idx="10"/>
          </p:nvPr>
        </p:nvSpPr>
        <p:spPr>
          <a:xfrm>
            <a:off x="730634" y="1600200"/>
            <a:ext cx="7672004" cy="3857594"/>
          </a:xfrm>
        </p:spPr>
        <p:txBody>
          <a:bodyPr/>
          <a:lstStyle/>
          <a:p>
            <a:r>
              <a:rPr lang="en-US" dirty="0" smtClean="0"/>
              <a:t>Instantiation of COM objects</a:t>
            </a:r>
          </a:p>
          <a:p>
            <a:pPr lvl="1"/>
            <a:r>
              <a:rPr lang="en-US" dirty="0" smtClean="0"/>
              <a:t>Legacy mode</a:t>
            </a:r>
          </a:p>
          <a:p>
            <a:pPr lvl="2"/>
            <a:r>
              <a:rPr lang="en-US" dirty="0" smtClean="0"/>
              <a:t>IA contains classes with </a:t>
            </a:r>
            <a:r>
              <a:rPr lang="en-US" dirty="0" err="1" smtClean="0"/>
              <a:t>ComImport</a:t>
            </a:r>
            <a:r>
              <a:rPr lang="en-US" dirty="0" smtClean="0"/>
              <a:t>, </a:t>
            </a:r>
            <a:r>
              <a:rPr lang="en-US" dirty="0" err="1" smtClean="0"/>
              <a:t>Guid</a:t>
            </a:r>
            <a:r>
              <a:rPr lang="en-US" dirty="0" smtClean="0"/>
              <a:t> attributes</a:t>
            </a:r>
            <a:br>
              <a:rPr lang="en-US" dirty="0" smtClean="0"/>
            </a:br>
            <a:r>
              <a:rPr lang="en-US" dirty="0" smtClean="0"/>
              <a:t>CLR intercepts instantiation of such class and calls COM’s </a:t>
            </a:r>
            <a:r>
              <a:rPr lang="en-US" dirty="0" err="1" smtClean="0"/>
              <a:t>CoCreateInstance</a:t>
            </a:r>
            <a:endParaRPr lang="en-US" dirty="0" smtClean="0"/>
          </a:p>
          <a:p>
            <a:pPr lvl="1"/>
            <a:r>
              <a:rPr lang="en-US" dirty="0" smtClean="0"/>
              <a:t>Under </a:t>
            </a:r>
            <a:r>
              <a:rPr lang="en-US" dirty="0" err="1" smtClean="0"/>
              <a:t>NoPIA</a:t>
            </a:r>
            <a:endParaRPr lang="en-US" dirty="0" smtClean="0"/>
          </a:p>
          <a:p>
            <a:pPr lvl="2"/>
            <a:r>
              <a:rPr lang="en-US" dirty="0" smtClean="0"/>
              <a:t>Problem:  Classes can not be embedded</a:t>
            </a:r>
          </a:p>
          <a:p>
            <a:pPr lvl="2"/>
            <a:r>
              <a:rPr lang="en-US" dirty="0" smtClean="0"/>
              <a:t>Solution:  Compiler analyzes the </a:t>
            </a:r>
            <a:r>
              <a:rPr lang="en-US" dirty="0" err="1" smtClean="0"/>
              <a:t>Interop</a:t>
            </a:r>
            <a:r>
              <a:rPr lang="en-US" dirty="0" smtClean="0"/>
              <a:t> Assembly, finds the correct GUID and emits the following call</a:t>
            </a:r>
            <a:br>
              <a:rPr lang="en-US" dirty="0" smtClean="0"/>
            </a:br>
            <a:r>
              <a:rPr lang="en-US" i="1" dirty="0" err="1" smtClean="0"/>
              <a:t>Activator.CreateInstance</a:t>
            </a:r>
            <a:r>
              <a:rPr lang="en-US" i="1" dirty="0" smtClean="0"/>
              <a:t/>
            </a:r>
            <a:br>
              <a:rPr lang="en-US" i="1" dirty="0" smtClean="0"/>
            </a:br>
            <a:r>
              <a:rPr lang="en-US" i="1" dirty="0" smtClean="0"/>
              <a:t>(</a:t>
            </a:r>
            <a:r>
              <a:rPr lang="en-US" i="1" dirty="0" err="1" smtClean="0"/>
              <a:t>Type.GetTypeFromCLSID</a:t>
            </a:r>
            <a:r>
              <a:rPr lang="en-US" i="1" dirty="0" smtClean="0"/>
              <a:t>(</a:t>
            </a:r>
            <a:r>
              <a:rPr lang="en-US" i="1" dirty="0" err="1" smtClean="0"/>
              <a:t>guid</a:t>
            </a:r>
            <a:r>
              <a:rPr lang="en-US" i="1" dirty="0" smtClean="0"/>
              <a:t>))</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Type </a:t>
            </a:r>
            <a:r>
              <a:rPr dirty="0" smtClean="0"/>
              <a:t>E</a:t>
            </a:r>
            <a:r>
              <a:rPr lang="en-US" dirty="0" err="1" smtClean="0"/>
              <a:t>mbedding</a:t>
            </a:r>
            <a:r>
              <a:rPr lang="en-US" dirty="0" smtClean="0"/>
              <a:t/>
            </a:r>
            <a:br>
              <a:rPr lang="en-US" dirty="0" smtClean="0"/>
            </a:br>
            <a:r>
              <a:rPr sz="3200" dirty="0" smtClean="0">
                <a:solidFill>
                  <a:srgbClr val="FFD72F"/>
                </a:solidFill>
              </a:rPr>
              <a:t>Custom </a:t>
            </a:r>
            <a:r>
              <a:rPr sz="3200" smtClean="0">
                <a:solidFill>
                  <a:srgbClr val="FFD72F"/>
                </a:solidFill>
              </a:rPr>
              <a:t>code emitted </a:t>
            </a:r>
            <a:r>
              <a:rPr sz="3200" dirty="0" smtClean="0">
                <a:solidFill>
                  <a:srgbClr val="FFD72F"/>
                </a:solidFill>
              </a:rPr>
              <a:t>for event handling</a:t>
            </a:r>
            <a:endParaRPr sz="2800" dirty="0">
              <a:solidFill>
                <a:srgbClr val="FFD72F"/>
              </a:solidFill>
            </a:endParaRPr>
          </a:p>
        </p:txBody>
      </p:sp>
      <p:sp>
        <p:nvSpPr>
          <p:cNvPr id="3" name="Text Placeholder 2"/>
          <p:cNvSpPr>
            <a:spLocks noGrp="1"/>
          </p:cNvSpPr>
          <p:nvPr>
            <p:ph type="body" sz="quarter" idx="10"/>
          </p:nvPr>
        </p:nvSpPr>
        <p:spPr>
          <a:xfrm>
            <a:off x="730634" y="1600200"/>
            <a:ext cx="7672004" cy="3857594"/>
          </a:xfrm>
        </p:spPr>
        <p:txBody>
          <a:bodyPr/>
          <a:lstStyle/>
          <a:p>
            <a:r>
              <a:rPr lang="en-US" dirty="0" smtClean="0"/>
              <a:t>Events</a:t>
            </a:r>
          </a:p>
          <a:p>
            <a:pPr lvl="1"/>
            <a:r>
              <a:rPr lang="en-US" dirty="0" smtClean="0"/>
              <a:t>Legacy mode</a:t>
            </a:r>
          </a:p>
          <a:p>
            <a:pPr lvl="2"/>
            <a:r>
              <a:rPr lang="en-US" dirty="0" smtClean="0"/>
              <a:t>Registering an event on a COM object is intercepted at runtime by the CLR and forwarded to helper classes embedded in the </a:t>
            </a:r>
            <a:r>
              <a:rPr lang="en-US" dirty="0" err="1" smtClean="0"/>
              <a:t>Interop</a:t>
            </a:r>
            <a:r>
              <a:rPr lang="en-US" dirty="0" smtClean="0"/>
              <a:t> Assembly</a:t>
            </a:r>
          </a:p>
          <a:p>
            <a:pPr lvl="1"/>
            <a:r>
              <a:rPr lang="en-US" dirty="0" smtClean="0"/>
              <a:t>Under </a:t>
            </a:r>
            <a:r>
              <a:rPr lang="en-US" dirty="0" err="1" smtClean="0"/>
              <a:t>NoPIA</a:t>
            </a:r>
            <a:endParaRPr lang="en-US" dirty="0" smtClean="0"/>
          </a:p>
          <a:p>
            <a:pPr lvl="2"/>
            <a:r>
              <a:rPr lang="en-US" dirty="0" smtClean="0"/>
              <a:t>Compilers recognize when an event handler is added/removed and emit a call to a new generic COM event handler</a:t>
            </a:r>
          </a:p>
          <a:p>
            <a:pPr lvl="2"/>
            <a:r>
              <a:rPr lang="en-US" dirty="0" smtClean="0"/>
              <a:t>COM objects must use late binding to raise events (they usually do)</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Embedding</a:t>
            </a:r>
            <a:br>
              <a:rPr lang="en-US" dirty="0" smtClean="0"/>
            </a:br>
            <a:r>
              <a:rPr sz="3200" smtClean="0">
                <a:solidFill>
                  <a:schemeClr val="accent3"/>
                </a:solidFill>
              </a:rPr>
              <a:t>Working with multiple assemblies</a:t>
            </a:r>
            <a:endParaRPr sz="2800" dirty="0">
              <a:solidFill>
                <a:schemeClr val="accent3"/>
              </a:solidFill>
            </a:endParaRPr>
          </a:p>
        </p:txBody>
      </p:sp>
      <p:sp>
        <p:nvSpPr>
          <p:cNvPr id="3" name="Text Placeholder 2"/>
          <p:cNvSpPr>
            <a:spLocks noGrp="1"/>
          </p:cNvSpPr>
          <p:nvPr>
            <p:ph type="body" sz="quarter" idx="10"/>
          </p:nvPr>
        </p:nvSpPr>
        <p:spPr>
          <a:xfrm>
            <a:off x="730634" y="1600200"/>
            <a:ext cx="7672004" cy="1994841"/>
          </a:xfrm>
        </p:spPr>
        <p:txBody>
          <a:bodyPr/>
          <a:lstStyle/>
          <a:p>
            <a:r>
              <a:rPr lang="en-US" sz="2800" dirty="0" smtClean="0"/>
              <a:t>Typical applications use helper libraries</a:t>
            </a:r>
          </a:p>
          <a:p>
            <a:r>
              <a:rPr lang="en-US" sz="2800" dirty="0" smtClean="0"/>
              <a:t>Helper libraries also need to embed types</a:t>
            </a:r>
          </a:p>
          <a:p>
            <a:r>
              <a:rPr lang="en-US" sz="2800" dirty="0" smtClean="0"/>
              <a:t>Number of separate copies of </a:t>
            </a:r>
            <a:br>
              <a:rPr lang="en-US" sz="2800" dirty="0" smtClean="0"/>
            </a:br>
            <a:r>
              <a:rPr lang="en-US" sz="2800" dirty="0" smtClean="0"/>
              <a:t>the same </a:t>
            </a:r>
            <a:r>
              <a:rPr lang="en-US" sz="2800" dirty="0" err="1" smtClean="0"/>
              <a:t>interop</a:t>
            </a:r>
            <a:r>
              <a:rPr lang="en-US" sz="2800" dirty="0" smtClean="0"/>
              <a:t> type are created</a:t>
            </a:r>
          </a:p>
          <a:p>
            <a:pPr lvl="1"/>
            <a:r>
              <a:rPr lang="en-US" sz="2400" dirty="0" smtClean="0"/>
              <a:t>Yes, these all are different types! </a:t>
            </a:r>
          </a:p>
          <a:p>
            <a:pPr lvl="1"/>
            <a:r>
              <a:rPr lang="en-US" sz="2400" dirty="0" smtClean="0"/>
              <a:t>Can we still use a method returning </a:t>
            </a:r>
            <a:br>
              <a:rPr lang="en-US" sz="2400" dirty="0" smtClean="0"/>
            </a:br>
            <a:r>
              <a:rPr lang="en-US" sz="2400" dirty="0" smtClean="0"/>
              <a:t>a different copy of a type ?</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Type Equivalence</a:t>
            </a:r>
            <a:endParaRPr lang="en-US" dirty="0"/>
          </a:p>
        </p:txBody>
      </p:sp>
      <p:sp>
        <p:nvSpPr>
          <p:cNvPr id="3" name="Subtitle 2"/>
          <p:cNvSpPr>
            <a:spLocks noGrp="1"/>
          </p:cNvSpPr>
          <p:nvPr>
            <p:ph type="subTitle" idx="1"/>
          </p:nvPr>
        </p:nvSpPr>
        <p:spPr/>
        <p:txBody>
          <a:bodyPr/>
          <a:lstStyle/>
          <a:p>
            <a:r>
              <a:rPr lang="en-US" dirty="0" smtClean="0"/>
              <a:t></a:t>
            </a:r>
            <a:r>
              <a:rPr lang="en-US" smtClean="0"/>
              <a:t>	Misha Shneerson</a:t>
            </a:r>
            <a:endParaRPr lang="en-US" dirty="0" smtClean="0"/>
          </a:p>
          <a:p>
            <a:r>
              <a:rPr lang="en-US" sz="2400" smtClean="0"/>
              <a:t>	Senior SDE</a:t>
            </a:r>
            <a:endParaRPr lang="en-US" sz="2400" dirty="0" smtClean="0"/>
          </a:p>
          <a:p>
            <a:r>
              <a:rPr lang="en-US" sz="2400" smtClean="0"/>
              <a:t>	Visual Studio BizApps</a:t>
            </a:r>
            <a:endParaRPr lang="en-US" sz="2400"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Type Equivalence</a:t>
            </a:r>
            <a:br>
              <a:rPr lang="en-US" dirty="0" smtClean="0"/>
            </a:br>
            <a:r>
              <a:rPr sz="3200" smtClean="0">
                <a:solidFill>
                  <a:schemeClr val="accent3"/>
                </a:solidFill>
              </a:rPr>
              <a:t>Key concepts</a:t>
            </a:r>
            <a:endParaRPr sz="2800" dirty="0">
              <a:solidFill>
                <a:schemeClr val="accent3"/>
              </a:solidFill>
            </a:endParaRPr>
          </a:p>
        </p:txBody>
      </p:sp>
      <p:sp>
        <p:nvSpPr>
          <p:cNvPr id="3" name="Text Placeholder 2"/>
          <p:cNvSpPr>
            <a:spLocks noGrp="1"/>
          </p:cNvSpPr>
          <p:nvPr>
            <p:ph type="body" sz="quarter" idx="10"/>
          </p:nvPr>
        </p:nvSpPr>
        <p:spPr>
          <a:xfrm>
            <a:off x="730250" y="1600200"/>
            <a:ext cx="7672004" cy="1994841"/>
          </a:xfrm>
        </p:spPr>
        <p:txBody>
          <a:bodyPr/>
          <a:lstStyle/>
          <a:p>
            <a:r>
              <a:rPr lang="en-US" sz="2800" dirty="0" smtClean="0"/>
              <a:t>CLR 4.0 feature</a:t>
            </a:r>
          </a:p>
          <a:p>
            <a:r>
              <a:rPr lang="en-US" sz="2800" dirty="0" smtClean="0"/>
              <a:t>Interfaces with the same GUID </a:t>
            </a:r>
            <a:br>
              <a:rPr lang="en-US" sz="2800" dirty="0" smtClean="0"/>
            </a:br>
            <a:r>
              <a:rPr lang="en-US" sz="2800" dirty="0" smtClean="0"/>
              <a:t>are treated by CLR as equivalent types</a:t>
            </a:r>
          </a:p>
          <a:p>
            <a:r>
              <a:rPr lang="en-US" sz="2800" dirty="0" smtClean="0"/>
              <a:t>Casts to an equivalent interface</a:t>
            </a:r>
          </a:p>
          <a:p>
            <a:pPr lvl="1"/>
            <a:r>
              <a:rPr lang="en-US" sz="2400" dirty="0" smtClean="0"/>
              <a:t>CLR looks for </a:t>
            </a:r>
            <a:r>
              <a:rPr lang="en-US" sz="2400" dirty="0" err="1" smtClean="0"/>
              <a:t>TypeIdentifier</a:t>
            </a:r>
            <a:r>
              <a:rPr lang="en-US" sz="2400" dirty="0" smtClean="0"/>
              <a:t> attribute </a:t>
            </a:r>
            <a:br>
              <a:rPr lang="en-US" sz="2400" dirty="0" smtClean="0"/>
            </a:br>
            <a:r>
              <a:rPr lang="en-US" sz="2400" dirty="0" smtClean="0"/>
              <a:t>to be present on one of the interfaces</a:t>
            </a:r>
          </a:p>
          <a:p>
            <a:r>
              <a:rPr lang="en-US" sz="2800" dirty="0" smtClean="0"/>
              <a:t>Calls through an equivalent interface</a:t>
            </a:r>
          </a:p>
          <a:p>
            <a:pPr lvl="1"/>
            <a:r>
              <a:rPr lang="en-US" sz="2400" dirty="0" smtClean="0"/>
              <a:t>COM objects:  CLR intercepts the calls and routes them through COM </a:t>
            </a:r>
            <a:r>
              <a:rPr lang="en-US" sz="2400" dirty="0" err="1" smtClean="0"/>
              <a:t>interop</a:t>
            </a:r>
            <a:r>
              <a:rPr lang="en-US" sz="2400" dirty="0" smtClean="0"/>
              <a:t> (this is the old behavior)</a:t>
            </a:r>
          </a:p>
          <a:p>
            <a:pPr lvl="1"/>
            <a:r>
              <a:rPr lang="en-US" sz="2400" dirty="0" smtClean="0"/>
              <a:t>Managed objects:  CLR finds an equivalent interface in the inheritance chain, looks up a method with the same </a:t>
            </a:r>
            <a:r>
              <a:rPr lang="en-US" sz="2400" dirty="0" err="1" smtClean="0"/>
              <a:t>vtable</a:t>
            </a:r>
            <a:r>
              <a:rPr lang="en-US" sz="2400" dirty="0" smtClean="0"/>
              <a:t> offset, and verifies the signatures match</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Type Equivalence</a:t>
            </a:r>
            <a:br>
              <a:rPr lang="en-US" dirty="0" smtClean="0"/>
            </a:br>
            <a:r>
              <a:rPr sz="3200" smtClean="0">
                <a:solidFill>
                  <a:schemeClr val="accent3"/>
                </a:solidFill>
              </a:rPr>
              <a:t>Equivalence of multiple partial local types</a:t>
            </a:r>
            <a:endParaRPr sz="2800" dirty="0">
              <a:solidFill>
                <a:schemeClr val="accent3"/>
              </a:solidFill>
            </a:endParaRPr>
          </a:p>
        </p:txBody>
      </p:sp>
      <p:sp>
        <p:nvSpPr>
          <p:cNvPr id="7" name="Rectangle 6"/>
          <p:cNvSpPr/>
          <p:nvPr/>
        </p:nvSpPr>
        <p:spPr bwMode="auto">
          <a:xfrm>
            <a:off x="685800" y="2019543"/>
            <a:ext cx="2743200" cy="4038600"/>
          </a:xfrm>
          <a:prstGeom prst="rect">
            <a:avLst/>
          </a:prstGeom>
          <a:gradFill flip="none" rotWithShape="1">
            <a:gsLst>
              <a:gs pos="0">
                <a:srgbClr val="99CB98">
                  <a:shade val="30000"/>
                  <a:satMod val="115000"/>
                </a:srgbClr>
              </a:gs>
              <a:gs pos="50000">
                <a:srgbClr val="99CB98">
                  <a:shade val="67500"/>
                  <a:satMod val="115000"/>
                </a:srgbClr>
              </a:gs>
              <a:gs pos="100000">
                <a:srgbClr val="99CB98">
                  <a:shade val="100000"/>
                  <a:satMod val="115000"/>
                </a:srgb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Segoe" pitchFamily="34" charset="0"/>
              </a:rPr>
              <a:t>Assembly B</a:t>
            </a:r>
          </a:p>
        </p:txBody>
      </p:sp>
      <p:sp>
        <p:nvSpPr>
          <p:cNvPr id="4" name="Rectangle 3"/>
          <p:cNvSpPr/>
          <p:nvPr/>
        </p:nvSpPr>
        <p:spPr bwMode="auto">
          <a:xfrm>
            <a:off x="838200" y="2515085"/>
            <a:ext cx="2438400" cy="1027793"/>
          </a:xfrm>
          <a:prstGeom prst="rect">
            <a:avLst/>
          </a:prstGeom>
          <a:gradFill flip="none" rotWithShape="1">
            <a:gsLst>
              <a:gs pos="0">
                <a:srgbClr val="669866">
                  <a:shade val="30000"/>
                  <a:satMod val="115000"/>
                </a:srgbClr>
              </a:gs>
              <a:gs pos="50000">
                <a:srgbClr val="669866">
                  <a:shade val="67500"/>
                  <a:satMod val="115000"/>
                </a:srgbClr>
              </a:gs>
              <a:gs pos="100000">
                <a:srgbClr val="669866">
                  <a:shade val="100000"/>
                  <a:satMod val="115000"/>
                </a:srgb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err="1" smtClean="0">
                <a:solidFill>
                  <a:srgbClr val="FFFFFF"/>
                </a:solidFill>
                <a:latin typeface="Segoe" pitchFamily="34" charset="0"/>
              </a:rPr>
              <a:t>IFoo</a:t>
            </a:r>
            <a:r>
              <a:rPr lang="en-US" sz="2000" dirty="0" smtClean="0">
                <a:solidFill>
                  <a:srgbClr val="FFFFFF"/>
                </a:solidFill>
                <a:latin typeface="Segoe" pitchFamily="34" charset="0"/>
              </a:rPr>
              <a:t> Partial Local Type</a:t>
            </a:r>
          </a:p>
        </p:txBody>
      </p:sp>
      <p:sp>
        <p:nvSpPr>
          <p:cNvPr id="19" name="Rectangle 18"/>
          <p:cNvSpPr/>
          <p:nvPr/>
        </p:nvSpPr>
        <p:spPr bwMode="auto">
          <a:xfrm>
            <a:off x="5715000" y="1981200"/>
            <a:ext cx="2743200" cy="4041648"/>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Segoe" pitchFamily="34" charset="0"/>
              </a:rPr>
              <a:t>Assembly A</a:t>
            </a:r>
          </a:p>
        </p:txBody>
      </p:sp>
      <p:sp>
        <p:nvSpPr>
          <p:cNvPr id="21" name="Rectangle 20"/>
          <p:cNvSpPr/>
          <p:nvPr/>
        </p:nvSpPr>
        <p:spPr bwMode="auto">
          <a:xfrm>
            <a:off x="5867400" y="2476743"/>
            <a:ext cx="2441448" cy="952258"/>
          </a:xfrm>
          <a:prstGeom prst="rect">
            <a:avLst/>
          </a:prstGeom>
          <a:gradFill flip="none"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err="1" smtClean="0">
                <a:solidFill>
                  <a:srgbClr val="FFFFFF"/>
                </a:solidFill>
                <a:latin typeface="Segoe" pitchFamily="34" charset="0"/>
              </a:rPr>
              <a:t>IFoo</a:t>
            </a:r>
            <a:r>
              <a:rPr lang="en-US" sz="2000" dirty="0" smtClean="0">
                <a:solidFill>
                  <a:srgbClr val="FFFFFF"/>
                </a:solidFill>
                <a:latin typeface="Segoe" pitchFamily="34" charset="0"/>
              </a:rPr>
              <a:t> Partial Local Type</a:t>
            </a:r>
          </a:p>
        </p:txBody>
      </p:sp>
      <p:sp>
        <p:nvSpPr>
          <p:cNvPr id="20" name="Rectangle 19"/>
          <p:cNvSpPr/>
          <p:nvPr/>
        </p:nvSpPr>
        <p:spPr bwMode="auto">
          <a:xfrm>
            <a:off x="5867400" y="3733800"/>
            <a:ext cx="2441448" cy="1027793"/>
          </a:xfrm>
          <a:prstGeom prst="rect">
            <a:avLst/>
          </a:prstGeom>
          <a:gradFill flip="none"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err="1" smtClean="0">
                <a:solidFill>
                  <a:srgbClr val="FFFFFF"/>
                </a:solidFill>
                <a:latin typeface="Segoe" pitchFamily="34" charset="0"/>
              </a:rPr>
              <a:t>Foo</a:t>
            </a:r>
            <a:r>
              <a:rPr lang="en-US" sz="2000" dirty="0" smtClean="0">
                <a:solidFill>
                  <a:srgbClr val="FFFFFF"/>
                </a:solidFill>
                <a:latin typeface="Segoe" pitchFamily="34" charset="0"/>
              </a:rPr>
              <a:t> : </a:t>
            </a:r>
            <a:r>
              <a:rPr lang="en-US" sz="2000" dirty="0" err="1" smtClean="0">
                <a:solidFill>
                  <a:srgbClr val="FFFFFF"/>
                </a:solidFill>
                <a:latin typeface="Segoe" pitchFamily="34" charset="0"/>
              </a:rPr>
              <a:t>IFoo</a:t>
            </a:r>
            <a:endParaRPr lang="en-US" sz="2000" dirty="0" smtClean="0">
              <a:solidFill>
                <a:srgbClr val="FFFFFF"/>
              </a:solidFill>
              <a:latin typeface="Segoe" pitchFamily="34" charset="0"/>
            </a:endParaRPr>
          </a:p>
        </p:txBody>
      </p:sp>
      <p:sp>
        <p:nvSpPr>
          <p:cNvPr id="22" name="Rectangle 21"/>
          <p:cNvSpPr/>
          <p:nvPr/>
        </p:nvSpPr>
        <p:spPr bwMode="auto">
          <a:xfrm>
            <a:off x="838200" y="3772143"/>
            <a:ext cx="2438400" cy="1027793"/>
          </a:xfrm>
          <a:prstGeom prst="rect">
            <a:avLst/>
          </a:prstGeom>
          <a:gradFill flip="none" rotWithShape="1">
            <a:gsLst>
              <a:gs pos="0">
                <a:srgbClr val="669866">
                  <a:shade val="30000"/>
                  <a:satMod val="115000"/>
                </a:srgbClr>
              </a:gs>
              <a:gs pos="50000">
                <a:srgbClr val="669866">
                  <a:shade val="67500"/>
                  <a:satMod val="115000"/>
                </a:srgbClr>
              </a:gs>
              <a:gs pos="100000">
                <a:srgbClr val="669866">
                  <a:shade val="100000"/>
                  <a:satMod val="115000"/>
                </a:srgb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solidFill>
                  <a:srgbClr val="FFFFFF"/>
                </a:solidFill>
                <a:latin typeface="Segoe" pitchFamily="34" charset="0"/>
              </a:rPr>
              <a:t>void  M(</a:t>
            </a:r>
            <a:r>
              <a:rPr lang="en-US" sz="2000" dirty="0" err="1" smtClean="0">
                <a:solidFill>
                  <a:srgbClr val="FFFFFF"/>
                </a:solidFill>
                <a:latin typeface="Segoe" pitchFamily="34" charset="0"/>
              </a:rPr>
              <a:t>IFoo</a:t>
            </a:r>
            <a:r>
              <a:rPr lang="en-US" sz="2000" dirty="0" smtClean="0">
                <a:solidFill>
                  <a:srgbClr val="FFFFFF"/>
                </a:solidFill>
                <a:latin typeface="Segoe" pitchFamily="34" charset="0"/>
              </a:rPr>
              <a:t> </a:t>
            </a:r>
            <a:r>
              <a:rPr lang="en-US" sz="2000" dirty="0" err="1" smtClean="0">
                <a:solidFill>
                  <a:srgbClr val="FFFFFF"/>
                </a:solidFill>
                <a:latin typeface="Segoe" pitchFamily="34" charset="0"/>
              </a:rPr>
              <a:t>foo</a:t>
            </a:r>
            <a:r>
              <a:rPr lang="en-US" sz="2000" dirty="0" smtClean="0">
                <a:solidFill>
                  <a:srgbClr val="FFFFFF"/>
                </a:solidFill>
                <a:latin typeface="Segoe" pitchFamily="34" charset="0"/>
              </a:rPr>
              <a:t>) </a:t>
            </a:r>
          </a:p>
          <a:p>
            <a:pPr defTabSz="914099" fontAlgn="base">
              <a:spcBef>
                <a:spcPct val="0"/>
              </a:spcBef>
              <a:spcAft>
                <a:spcPct val="0"/>
              </a:spcAft>
            </a:pPr>
            <a:r>
              <a:rPr lang="en-US" sz="2000" dirty="0" smtClean="0">
                <a:solidFill>
                  <a:srgbClr val="FFFFFF"/>
                </a:solidFill>
                <a:latin typeface="Segoe" pitchFamily="34" charset="0"/>
              </a:rPr>
              <a:t> {    </a:t>
            </a:r>
            <a:r>
              <a:rPr lang="en-US" sz="2000" dirty="0" err="1" smtClean="0">
                <a:solidFill>
                  <a:srgbClr val="FFFFFF"/>
                </a:solidFill>
                <a:latin typeface="Segoe" pitchFamily="34" charset="0"/>
              </a:rPr>
              <a:t>foo.DoWork</a:t>
            </a:r>
            <a:r>
              <a:rPr lang="en-US" sz="2000" dirty="0" smtClean="0">
                <a:solidFill>
                  <a:srgbClr val="FFFFFF"/>
                </a:solidFill>
                <a:latin typeface="Segoe" pitchFamily="34" charset="0"/>
              </a:rPr>
              <a:t>(); }</a:t>
            </a:r>
          </a:p>
        </p:txBody>
      </p:sp>
      <p:sp>
        <p:nvSpPr>
          <p:cNvPr id="34" name="Bent Arrow 33"/>
          <p:cNvSpPr/>
          <p:nvPr/>
        </p:nvSpPr>
        <p:spPr bwMode="auto">
          <a:xfrm rot="10800000" flipH="1">
            <a:off x="2756189" y="4752574"/>
            <a:ext cx="2830276" cy="654580"/>
          </a:xfrm>
          <a:prstGeom prst="bentArrow">
            <a:avLst>
              <a:gd name="adj1" fmla="val 45282"/>
              <a:gd name="adj2" fmla="val 37711"/>
              <a:gd name="adj3" fmla="val 25000"/>
              <a:gd name="adj4" fmla="val 8493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a:rot lat="21299999"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latin typeface="Segoe" pitchFamily="34" charset="0"/>
            </a:endParaRPr>
          </a:p>
        </p:txBody>
      </p:sp>
      <p:sp>
        <p:nvSpPr>
          <p:cNvPr id="24" name="TextBox 23"/>
          <p:cNvSpPr txBox="1"/>
          <p:nvPr/>
        </p:nvSpPr>
        <p:spPr>
          <a:xfrm>
            <a:off x="3429000" y="3122598"/>
            <a:ext cx="2303417" cy="2554545"/>
          </a:xfrm>
          <a:prstGeom prst="rect">
            <a:avLst/>
          </a:prstGeom>
          <a:noFill/>
        </p:spPr>
        <p:txBody>
          <a:bodyPr wrap="square" rtlCol="0">
            <a:spAutoFit/>
          </a:bodyPr>
          <a:lstStyle/>
          <a:p>
            <a:pPr algn="ctr"/>
            <a:r>
              <a:rPr lang="en-US" sz="2000" dirty="0" smtClean="0"/>
              <a:t>At call time CLR verifies B’s </a:t>
            </a:r>
            <a:r>
              <a:rPr lang="en-US" sz="2000" dirty="0" err="1" smtClean="0"/>
              <a:t>IFoo.DoWork</a:t>
            </a:r>
            <a:r>
              <a:rPr lang="en-US" sz="2000" dirty="0" smtClean="0"/>
              <a:t> has matching signature as A’s </a:t>
            </a:r>
            <a:r>
              <a:rPr lang="en-US" sz="2000" dirty="0" err="1" smtClean="0"/>
              <a:t>IFoo.DoWork</a:t>
            </a:r>
            <a:r>
              <a:rPr lang="en-US" sz="2000" dirty="0" smtClean="0"/>
              <a:t>() and invokes </a:t>
            </a:r>
            <a:r>
              <a:rPr lang="en-US" sz="2000" dirty="0" err="1" smtClean="0"/>
              <a:t>Foo.DoWork</a:t>
            </a:r>
            <a:r>
              <a:rPr lang="en-US" sz="20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41796"/>
          </a:xfrm>
        </p:spPr>
        <p:txBody>
          <a:bodyPr/>
          <a:lstStyle/>
          <a:p>
            <a:r>
              <a:rPr lang="en-US" dirty="0" smtClean="0"/>
              <a:t>Loose Type Coupling In Action</a:t>
            </a:r>
            <a:br>
              <a:rPr lang="en-US" dirty="0" smtClean="0"/>
            </a:br>
            <a:r>
              <a:rPr sz="2800" smtClean="0">
                <a:solidFill>
                  <a:schemeClr val="accent3"/>
                </a:solidFill>
              </a:rPr>
              <a:t>Managed components in COM-based applications</a:t>
            </a:r>
            <a:endParaRPr sz="2800" dirty="0">
              <a:solidFill>
                <a:schemeClr val="accent3"/>
              </a:solidFill>
            </a:endParaRPr>
          </a:p>
        </p:txBody>
      </p:sp>
      <p:sp>
        <p:nvSpPr>
          <p:cNvPr id="3" name="Text Placeholder 2"/>
          <p:cNvSpPr>
            <a:spLocks noGrp="1"/>
          </p:cNvSpPr>
          <p:nvPr>
            <p:ph type="body" sz="quarter" idx="10"/>
          </p:nvPr>
        </p:nvSpPr>
        <p:spPr>
          <a:xfrm>
            <a:off x="730250" y="1600200"/>
            <a:ext cx="7672004" cy="1994841"/>
          </a:xfrm>
        </p:spPr>
        <p:txBody>
          <a:bodyPr/>
          <a:lstStyle/>
          <a:p>
            <a:r>
              <a:rPr lang="en-US" sz="2800" dirty="0" smtClean="0"/>
              <a:t>Extensibility scenario for COM-based apps</a:t>
            </a:r>
          </a:p>
          <a:p>
            <a:pPr lvl="1"/>
            <a:r>
              <a:rPr lang="en-US" sz="2400" dirty="0" smtClean="0"/>
              <a:t>Write add-in code against any version of host Primary </a:t>
            </a:r>
            <a:r>
              <a:rPr lang="en-US" sz="2400" dirty="0" err="1" smtClean="0"/>
              <a:t>Interop</a:t>
            </a:r>
            <a:r>
              <a:rPr lang="en-US" sz="2400" dirty="0" smtClean="0"/>
              <a:t> Assembly</a:t>
            </a:r>
          </a:p>
          <a:p>
            <a:pPr lvl="2"/>
            <a:r>
              <a:rPr lang="en-US" sz="2000" dirty="0" smtClean="0"/>
              <a:t>*Code must be adaptive to different versions of host</a:t>
            </a:r>
          </a:p>
          <a:p>
            <a:pPr lvl="1"/>
            <a:r>
              <a:rPr lang="en-US" sz="2400" dirty="0" smtClean="0"/>
              <a:t>Embed local types using the /link compiler switch</a:t>
            </a:r>
          </a:p>
          <a:p>
            <a:pPr lvl="1"/>
            <a:r>
              <a:rPr lang="en-US" sz="2400" dirty="0" smtClean="0"/>
              <a:t>Deploy your application to any version of the host </a:t>
            </a:r>
            <a:r>
              <a:rPr lang="en-US" sz="2400" i="1" dirty="0" smtClean="0"/>
              <a:t>without</a:t>
            </a:r>
            <a:r>
              <a:rPr lang="en-US" sz="2400" dirty="0" smtClean="0"/>
              <a:t> deploying the PIA</a:t>
            </a:r>
          </a:p>
          <a:p>
            <a:pPr lvl="1"/>
            <a:r>
              <a:rPr lang="en-US" sz="2400" dirty="0" smtClean="0"/>
              <a:t>Caveat: library assemblies must be:</a:t>
            </a:r>
          </a:p>
          <a:p>
            <a:pPr lvl="2"/>
            <a:r>
              <a:rPr lang="en-US" sz="2000" dirty="0" smtClean="0"/>
              <a:t>compatible with the version host</a:t>
            </a:r>
          </a:p>
          <a:p>
            <a:pPr lvl="2"/>
            <a:r>
              <a:rPr lang="en-US" sz="2000" dirty="0" err="1" smtClean="0"/>
              <a:t>NoPIA</a:t>
            </a:r>
            <a:r>
              <a:rPr lang="en-US" sz="2000" dirty="0" smtClean="0"/>
              <a:t>-enabled</a:t>
            </a:r>
          </a:p>
          <a:p>
            <a:pPr lvl="1"/>
            <a:r>
              <a:rPr lang="en-US" sz="2400" dirty="0" smtClean="0"/>
              <a:t>Example:</a:t>
            </a:r>
          </a:p>
          <a:p>
            <a:pPr lvl="2"/>
            <a:r>
              <a:rPr lang="en-US" sz="2000" dirty="0" smtClean="0"/>
              <a:t>Compile add-in against Excel 2007 PIA</a:t>
            </a:r>
          </a:p>
          <a:p>
            <a:pPr lvl="2"/>
            <a:r>
              <a:rPr lang="en-US" sz="2000" dirty="0" smtClean="0"/>
              <a:t>Deploy to Excel 2003</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solidFill>
                <a:srgbClr val="CCFFFF"/>
              </a:solidFill>
              <a:latin typeface="Segoe Light" pitchFamily="34" charset="0"/>
            </a:endParaRPr>
          </a:p>
        </p:txBody>
      </p:sp>
      <p:sp>
        <p:nvSpPr>
          <p:cNvPr id="3" name="Text Placeholder 2"/>
          <p:cNvSpPr>
            <a:spLocks noGrp="1"/>
          </p:cNvSpPr>
          <p:nvPr>
            <p:ph type="body" sz="quarter" idx="10"/>
          </p:nvPr>
        </p:nvSpPr>
        <p:spPr/>
        <p:txBody>
          <a:bodyPr/>
          <a:lstStyle/>
          <a:p>
            <a:r>
              <a:rPr lang="en-US" dirty="0" smtClean="0"/>
              <a:t>Challenges in Enabling Extensibility</a:t>
            </a:r>
          </a:p>
          <a:p>
            <a:r>
              <a:rPr lang="en-US" dirty="0" smtClean="0"/>
              <a:t>Solution, Part I –  Type Embedding</a:t>
            </a:r>
          </a:p>
          <a:p>
            <a:r>
              <a:rPr lang="en-US" dirty="0" smtClean="0"/>
              <a:t>Solution, Part II – Type Equivalence</a:t>
            </a:r>
          </a:p>
          <a:p>
            <a:r>
              <a:rPr lang="en-US" dirty="0" smtClean="0"/>
              <a:t>Putting it all together:  Loose Type </a:t>
            </a:r>
            <a:br>
              <a:rPr lang="en-US" dirty="0" smtClean="0"/>
            </a:br>
            <a:r>
              <a:rPr lang="en-US" dirty="0" smtClean="0"/>
              <a:t>Coupling and Extensibility</a:t>
            </a:r>
          </a:p>
          <a:p>
            <a:r>
              <a:rPr lang="en-US" dirty="0" smtClean="0"/>
              <a:t>Appendix:  Improvements in Event </a:t>
            </a:r>
            <a:br>
              <a:rPr lang="en-US" dirty="0" smtClean="0"/>
            </a:br>
            <a:r>
              <a:rPr lang="en-US" dirty="0" smtClean="0"/>
              <a:t>Handling for COM objects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Loose Type Coupling In Action</a:t>
            </a:r>
            <a:br>
              <a:rPr lang="en-US" dirty="0" smtClean="0"/>
            </a:br>
            <a:r>
              <a:rPr sz="3200" smtClean="0">
                <a:solidFill>
                  <a:schemeClr val="accent3"/>
                </a:solidFill>
              </a:rPr>
              <a:t>Managed hosts and managed components</a:t>
            </a:r>
            <a:endParaRPr sz="2800" dirty="0">
              <a:solidFill>
                <a:schemeClr val="accent3"/>
              </a:solidFill>
            </a:endParaRPr>
          </a:p>
        </p:txBody>
      </p:sp>
      <p:sp>
        <p:nvSpPr>
          <p:cNvPr id="3" name="Text Placeholder 2"/>
          <p:cNvSpPr>
            <a:spLocks noGrp="1"/>
          </p:cNvSpPr>
          <p:nvPr>
            <p:ph type="body" sz="quarter" idx="10"/>
          </p:nvPr>
        </p:nvSpPr>
        <p:spPr>
          <a:xfrm>
            <a:off x="730250" y="1600200"/>
            <a:ext cx="7672004" cy="4110036"/>
          </a:xfrm>
        </p:spPr>
        <p:txBody>
          <a:bodyPr/>
          <a:lstStyle/>
          <a:p>
            <a:r>
              <a:rPr lang="en-US" dirty="0" smtClean="0"/>
              <a:t>Extensibility scenario for managed apps</a:t>
            </a:r>
          </a:p>
          <a:p>
            <a:pPr lvl="1"/>
            <a:r>
              <a:rPr lang="en-US" dirty="0" smtClean="0"/>
              <a:t>APIs are published as interfaces into a “programmability” assembly</a:t>
            </a:r>
          </a:p>
          <a:p>
            <a:pPr lvl="1"/>
            <a:r>
              <a:rPr lang="en-US" dirty="0" smtClean="0"/>
              <a:t>Add-ins embed these interfaces at compile time</a:t>
            </a:r>
          </a:p>
          <a:p>
            <a:pPr lvl="1"/>
            <a:r>
              <a:rPr lang="en-US" dirty="0" smtClean="0"/>
              <a:t>Add-ins can be deployed to any version of the managed host application without the need to deploy the programmability assembly itself</a:t>
            </a:r>
          </a:p>
          <a:p>
            <a:pPr lvl="2"/>
            <a:r>
              <a:rPr lang="en-US" dirty="0" smtClean="0"/>
              <a:t>*Code must be adaptive to the version of the host</a:t>
            </a:r>
          </a:p>
          <a:p>
            <a:pPr lvl="2"/>
            <a:r>
              <a:rPr lang="en-US" dirty="0" smtClean="0"/>
              <a:t>*Calling on a non-existing method will cause </a:t>
            </a:r>
            <a:r>
              <a:rPr lang="en-US" dirty="0" err="1" smtClean="0"/>
              <a:t>System.MethodMissingException</a:t>
            </a:r>
            <a:endParaRPr lang="en-US"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Type Equivalence</a:t>
            </a:r>
            <a:br>
              <a:rPr lang="en-US" dirty="0" smtClean="0"/>
            </a:br>
            <a:r>
              <a:rPr sz="3200" smtClean="0">
                <a:solidFill>
                  <a:schemeClr val="accent3"/>
                </a:solidFill>
              </a:rPr>
              <a:t>And type safety</a:t>
            </a:r>
            <a:endParaRPr sz="2800" dirty="0">
              <a:solidFill>
                <a:schemeClr val="accent3"/>
              </a:solidFill>
            </a:endParaRPr>
          </a:p>
        </p:txBody>
      </p:sp>
      <p:sp>
        <p:nvSpPr>
          <p:cNvPr id="3" name="Text Placeholder 2"/>
          <p:cNvSpPr>
            <a:spLocks noGrp="1"/>
          </p:cNvSpPr>
          <p:nvPr>
            <p:ph type="body" sz="quarter" idx="10"/>
          </p:nvPr>
        </p:nvSpPr>
        <p:spPr>
          <a:xfrm>
            <a:off x="730634" y="1600200"/>
            <a:ext cx="7672004" cy="1994841"/>
          </a:xfrm>
        </p:spPr>
        <p:txBody>
          <a:bodyPr/>
          <a:lstStyle/>
          <a:p>
            <a:r>
              <a:rPr lang="en-US" dirty="0" smtClean="0"/>
              <a:t>Is type safety a concern?</a:t>
            </a:r>
          </a:p>
          <a:p>
            <a:pPr lvl="1"/>
            <a:r>
              <a:rPr lang="en-US" dirty="0" smtClean="0"/>
              <a:t>It is possible to construct an interface that is type equivalent to another interface, but which is completely incompatible with that interface</a:t>
            </a:r>
          </a:p>
          <a:p>
            <a:pPr lvl="1"/>
            <a:r>
              <a:rPr lang="en-US" dirty="0" smtClean="0"/>
              <a:t>Casts to such an interface will succeed</a:t>
            </a:r>
          </a:p>
          <a:p>
            <a:pPr lvl="1"/>
            <a:r>
              <a:rPr lang="en-US" dirty="0" smtClean="0"/>
              <a:t>Incompatible calls on such interface will fail: CLR ensures method signatures are compatible, so an attacker can not construct an illegal call</a:t>
            </a:r>
          </a:p>
          <a:p>
            <a:r>
              <a:rPr lang="en-US" dirty="0" err="1" smtClean="0"/>
              <a:t>FullTrust</a:t>
            </a:r>
            <a:r>
              <a:rPr lang="en-US" dirty="0" smtClean="0"/>
              <a:t> is required for using type equivalence with </a:t>
            </a:r>
            <a:r>
              <a:rPr lang="en-US" dirty="0" err="1" smtClean="0"/>
              <a:t>structs</a:t>
            </a:r>
            <a:endParaRPr lang="en-US" dirty="0"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Conclusions</a:t>
            </a:r>
            <a:br>
              <a:rPr lang="en-US" dirty="0" smtClean="0"/>
            </a:br>
            <a:r>
              <a:rPr sz="3200" smtClean="0">
                <a:solidFill>
                  <a:schemeClr val="accent3"/>
                </a:solidFill>
              </a:rPr>
              <a:t>Type embedding</a:t>
            </a:r>
            <a:endParaRPr sz="2800" dirty="0">
              <a:solidFill>
                <a:schemeClr val="accent3"/>
              </a:solidFill>
            </a:endParaRPr>
          </a:p>
        </p:txBody>
      </p:sp>
      <p:sp>
        <p:nvSpPr>
          <p:cNvPr id="3" name="Text Placeholder 2"/>
          <p:cNvSpPr>
            <a:spLocks noGrp="1"/>
          </p:cNvSpPr>
          <p:nvPr>
            <p:ph type="body" sz="quarter" idx="10"/>
          </p:nvPr>
        </p:nvSpPr>
        <p:spPr>
          <a:xfrm>
            <a:off x="730250" y="1600200"/>
            <a:ext cx="7672004" cy="3280129"/>
          </a:xfrm>
        </p:spPr>
        <p:txBody>
          <a:bodyPr/>
          <a:lstStyle/>
          <a:p>
            <a:r>
              <a:rPr lang="en-US" dirty="0" smtClean="0"/>
              <a:t>Next version of C# and VB.NET </a:t>
            </a:r>
            <a:br>
              <a:rPr lang="en-US" dirty="0" smtClean="0"/>
            </a:br>
            <a:r>
              <a:rPr lang="en-US" dirty="0" smtClean="0"/>
              <a:t>compilers support embedding interface types into the caller assembly</a:t>
            </a:r>
          </a:p>
          <a:p>
            <a:pPr lvl="1"/>
            <a:r>
              <a:rPr lang="en-US" dirty="0" smtClean="0"/>
              <a:t>Simplifies deployment</a:t>
            </a:r>
          </a:p>
          <a:p>
            <a:pPr lvl="1"/>
            <a:r>
              <a:rPr lang="en-US" dirty="0" smtClean="0"/>
              <a:t>Simplifies multi-targeting support when needed</a:t>
            </a:r>
          </a:p>
          <a:p>
            <a:pPr lvl="1"/>
            <a:r>
              <a:rPr lang="en-US" dirty="0" smtClean="0"/>
              <a:t>Reduces working set size</a:t>
            </a:r>
          </a:p>
          <a:p>
            <a:pPr lvl="1"/>
            <a:r>
              <a:rPr lang="en-US" dirty="0" smtClean="0"/>
              <a:t>Recompiling existing code should be a breeze</a:t>
            </a: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Conclusions</a:t>
            </a:r>
            <a:br>
              <a:rPr lang="en-US" dirty="0" smtClean="0"/>
            </a:br>
            <a:r>
              <a:rPr sz="3200" dirty="0" smtClean="0">
                <a:solidFill>
                  <a:schemeClr val="accent3"/>
                </a:solidFill>
              </a:rPr>
              <a:t>Type equivalence</a:t>
            </a:r>
            <a:endParaRPr sz="2800" dirty="0">
              <a:solidFill>
                <a:schemeClr val="accent3"/>
              </a:solidFill>
            </a:endParaRPr>
          </a:p>
        </p:txBody>
      </p:sp>
      <p:sp>
        <p:nvSpPr>
          <p:cNvPr id="3" name="Text Placeholder 2"/>
          <p:cNvSpPr>
            <a:spLocks noGrp="1"/>
          </p:cNvSpPr>
          <p:nvPr>
            <p:ph type="body" sz="quarter" idx="10"/>
          </p:nvPr>
        </p:nvSpPr>
        <p:spPr>
          <a:xfrm>
            <a:off x="730634" y="1600200"/>
            <a:ext cx="7672004" cy="1994841"/>
          </a:xfrm>
        </p:spPr>
        <p:txBody>
          <a:bodyPr/>
          <a:lstStyle/>
          <a:p>
            <a:r>
              <a:rPr lang="en-US" dirty="0" smtClean="0"/>
              <a:t>CLR introduces type equivalence support</a:t>
            </a:r>
          </a:p>
          <a:p>
            <a:pPr lvl="1"/>
            <a:r>
              <a:rPr lang="en-US" dirty="0" smtClean="0"/>
              <a:t>Type-safe</a:t>
            </a:r>
          </a:p>
          <a:p>
            <a:pPr lvl="1"/>
            <a:r>
              <a:rPr lang="en-US" dirty="0" smtClean="0"/>
              <a:t>Multi-targeting through interfaces</a:t>
            </a:r>
          </a:p>
          <a:p>
            <a:pPr lvl="1"/>
            <a:r>
              <a:rPr lang="en-US" dirty="0" smtClean="0"/>
              <a:t>Foundation for creating loosely coupled extensible applications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Summary</a:t>
            </a:r>
            <a:endParaRPr lang="en-US" dirty="0">
              <a:solidFill>
                <a:srgbClr val="CCFFFF"/>
              </a:solidFill>
              <a:latin typeface="Segoe Light" pitchFamily="34" charset="0"/>
            </a:endParaRPr>
          </a:p>
        </p:txBody>
      </p:sp>
      <p:sp>
        <p:nvSpPr>
          <p:cNvPr id="3" name="Text Placeholder 2"/>
          <p:cNvSpPr>
            <a:spLocks noGrp="1"/>
          </p:cNvSpPr>
          <p:nvPr>
            <p:ph type="body" sz="quarter" idx="10"/>
          </p:nvPr>
        </p:nvSpPr>
        <p:spPr>
          <a:xfrm>
            <a:off x="730044" y="1411553"/>
            <a:ext cx="7672004" cy="5230278"/>
          </a:xfrm>
        </p:spPr>
        <p:txBody>
          <a:bodyPr/>
          <a:lstStyle/>
          <a:p>
            <a:r>
              <a:rPr lang="en-US" sz="2800" smtClean="0"/>
              <a:t>Advances in .NET type system in CLR 4.0</a:t>
            </a:r>
          </a:p>
          <a:p>
            <a:pPr lvl="1"/>
            <a:r>
              <a:rPr lang="en-US" sz="2400" smtClean="0"/>
              <a:t>Both managed-managed scenarios, and native-managed</a:t>
            </a:r>
          </a:p>
          <a:p>
            <a:pPr lvl="1"/>
            <a:r>
              <a:rPr lang="en-US" sz="2400" smtClean="0"/>
              <a:t>C# and VB.NET</a:t>
            </a:r>
          </a:p>
          <a:p>
            <a:r>
              <a:rPr lang="en-US" sz="2800" smtClean="0"/>
              <a:t>Interop/programmability types can be embedded</a:t>
            </a:r>
          </a:p>
          <a:p>
            <a:pPr lvl="1"/>
            <a:r>
              <a:rPr lang="en-US" sz="2400" smtClean="0"/>
              <a:t>Eliminates the dependency on interop assemblies or programmability assemblies</a:t>
            </a:r>
          </a:p>
          <a:p>
            <a:pPr lvl="1"/>
            <a:r>
              <a:rPr lang="en-US" sz="2400" smtClean="0"/>
              <a:t>Simplified deployment, reduced working set</a:t>
            </a:r>
          </a:p>
          <a:p>
            <a:r>
              <a:rPr lang="en-US" sz="2800" smtClean="0"/>
              <a:t>Type Equivalence</a:t>
            </a:r>
          </a:p>
          <a:p>
            <a:pPr lvl="1"/>
            <a:r>
              <a:rPr lang="en-US" sz="2400" smtClean="0"/>
              <a:t>Allows multiple assemblies, each with embedded types, to communicate with each other</a:t>
            </a:r>
          </a:p>
          <a:p>
            <a:r>
              <a:rPr lang="en-US" sz="2800" smtClean="0"/>
              <a:t>Loose Type-Coupling and Extensibility</a:t>
            </a:r>
          </a:p>
          <a:p>
            <a:r>
              <a:rPr lang="en-US" sz="2800" smtClean="0"/>
              <a:t>Improvements in Event Handling</a:t>
            </a:r>
            <a:endParaRPr lang="en-US" sz="2800"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4514" y="1408112"/>
            <a:ext cx="9129486" cy="5221287"/>
          </a:xfrm>
          <a:prstGeom prst="roundRect">
            <a:avLst>
              <a:gd name="adj" fmla="val 7993"/>
            </a:avLst>
          </a:prstGeom>
          <a:gradFill flip="none" rotWithShape="1">
            <a:gsLst>
              <a:gs pos="0">
                <a:srgbClr val="FFFFFF"/>
              </a:gs>
              <a:gs pos="2000">
                <a:srgbClr val="FFFFFF">
                  <a:alpha val="0"/>
                </a:srgbClr>
              </a:gs>
              <a:gs pos="54000">
                <a:srgbClr val="000000">
                  <a:alpha val="93000"/>
                </a:srgbClr>
              </a:gs>
              <a:gs pos="97000">
                <a:srgbClr val="000000">
                  <a:alpha val="21000"/>
                </a:srgbClr>
              </a:gs>
              <a:gs pos="100000">
                <a:srgbClr val="FFFFFF"/>
              </a:gs>
            </a:gsLst>
            <a:lin ang="16200000" scaled="1"/>
            <a:tileRect/>
          </a:gradFill>
          <a:ln w="3175" cmpd="sng">
            <a:solidFill>
              <a:srgbClr val="FFFFFF">
                <a:alpha val="9000"/>
              </a:srgbClr>
            </a:solidFill>
            <a:prstDash val="solid"/>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vert="horz" wrap="square" lIns="91440" tIns="91440" rIns="7315200" bIns="0" numCol="1" rtlCol="0" anchor="ctr" anchorCtr="0" compatLnSpc="1">
            <a:prstTxWarp prst="textNoShape">
              <a:avLst/>
            </a:prstTxWarp>
          </a:bodyPr>
          <a:lstStyle/>
          <a:p>
            <a:pPr algn="ctr" defTabSz="1329574" fontAlgn="base">
              <a:lnSpc>
                <a:spcPct val="80000"/>
              </a:lnSpc>
              <a:spcBef>
                <a:spcPct val="0"/>
              </a:spcBef>
              <a:spcAft>
                <a:spcPct val="0"/>
              </a:spcAft>
              <a:defRPr/>
            </a:pPr>
            <a:endParaRPr lang="en-US" sz="3200" spc="-70" dirty="0" smtClean="0">
              <a:ln w="18415" cmpd="sng">
                <a:noFill/>
                <a:prstDash val="solid"/>
              </a:ln>
              <a:gradFill>
                <a:gsLst>
                  <a:gs pos="0">
                    <a:srgbClr val="FFFFFF"/>
                  </a:gs>
                  <a:gs pos="100000">
                    <a:srgbClr val="FFFFFF"/>
                  </a:gs>
                </a:gsLst>
                <a:lin ang="16200000" scaled="1"/>
              </a:gradFill>
              <a:effectLst/>
              <a:latin typeface="Segoe Semibold" pitchFamily="34" charset="0"/>
            </a:endParaRPr>
          </a:p>
        </p:txBody>
      </p:sp>
      <p:sp>
        <p:nvSpPr>
          <p:cNvPr id="2" name="Title 1"/>
          <p:cNvSpPr>
            <a:spLocks noGrp="1"/>
          </p:cNvSpPr>
          <p:nvPr>
            <p:ph type="title"/>
          </p:nvPr>
        </p:nvSpPr>
        <p:spPr/>
        <p:txBody>
          <a:bodyPr/>
          <a:lstStyle/>
          <a:p>
            <a:r>
              <a:rPr smtClean="0"/>
              <a:t>Evals &amp; Recordings</a:t>
            </a:r>
            <a:endParaRPr lang="en-US" dirty="0"/>
          </a:p>
        </p:txBody>
      </p:sp>
      <p:pic>
        <p:nvPicPr>
          <p:cNvPr id="3" name="Picture 2" descr="ring2.png"/>
          <p:cNvPicPr>
            <a:picLocks noChangeAspect="1"/>
          </p:cNvPicPr>
          <p:nvPr/>
        </p:nvPicPr>
        <p:blipFill>
          <a:blip r:embed="rId3"/>
          <a:srcRect l="15071" t="56589" r="15014"/>
          <a:stretch>
            <a:fillRect/>
          </a:stretch>
        </p:blipFill>
        <p:spPr>
          <a:xfrm>
            <a:off x="0" y="3426437"/>
            <a:ext cx="8864742" cy="3211034"/>
          </a:xfrm>
          <a:prstGeom prst="rect">
            <a:avLst/>
          </a:prstGeom>
        </p:spPr>
      </p:pic>
      <p:sp>
        <p:nvSpPr>
          <p:cNvPr id="4" name="Freeform 11"/>
          <p:cNvSpPr>
            <a:spLocks/>
          </p:cNvSpPr>
          <p:nvPr/>
        </p:nvSpPr>
        <p:spPr bwMode="auto">
          <a:xfrm>
            <a:off x="6096000" y="4038600"/>
            <a:ext cx="2325437" cy="88525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5" name="Freeform 11"/>
          <p:cNvSpPr>
            <a:spLocks/>
          </p:cNvSpPr>
          <p:nvPr/>
        </p:nvSpPr>
        <p:spPr bwMode="auto">
          <a:xfrm flipH="1">
            <a:off x="1066800" y="4051061"/>
            <a:ext cx="2205787" cy="872791"/>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6" name="Freeform 17"/>
          <p:cNvSpPr>
            <a:spLocks/>
          </p:cNvSpPr>
          <p:nvPr/>
        </p:nvSpPr>
        <p:spPr bwMode="auto">
          <a:xfrm>
            <a:off x="3505200" y="3276600"/>
            <a:ext cx="2141538" cy="131763"/>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2580417" y="4419600"/>
            <a:ext cx="4287982"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Relaxed"/>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0" name="Rounded Rectangle 9"/>
          <p:cNvSpPr/>
          <p:nvPr/>
        </p:nvSpPr>
        <p:spPr bwMode="auto">
          <a:xfrm>
            <a:off x="4946650" y="2514600"/>
            <a:ext cx="381000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Lef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sp>
        <p:nvSpPr>
          <p:cNvPr id="11" name="Rounded Rectangle 10"/>
          <p:cNvSpPr/>
          <p:nvPr/>
        </p:nvSpPr>
        <p:spPr bwMode="auto">
          <a:xfrm>
            <a:off x="387350" y="2514600"/>
            <a:ext cx="387985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ndParaRPr>
          </a:p>
        </p:txBody>
      </p:sp>
      <p:pic>
        <p:nvPicPr>
          <p:cNvPr id="12" name="Picture 2" descr="C:\Users\Shows\Pictures\DVD_ART34\Artwork_Imagery\Icons - Illustrations\_WINDOWS VISTA ICONS\Speaker sound audio.png"/>
          <p:cNvPicPr>
            <a:picLocks noChangeAspect="1" noChangeArrowheads="1"/>
          </p:cNvPicPr>
          <p:nvPr/>
        </p:nvPicPr>
        <p:blipFill>
          <a:blip r:embed="rId4"/>
          <a:srcRect/>
          <a:stretch>
            <a:fillRect/>
          </a:stretch>
        </p:blipFill>
        <p:spPr bwMode="auto">
          <a:xfrm>
            <a:off x="7570788" y="2826327"/>
            <a:ext cx="831850" cy="897522"/>
          </a:xfrm>
          <a:prstGeom prst="rect">
            <a:avLst/>
          </a:prstGeom>
          <a:noFill/>
          <a:effectLst>
            <a:reflection blurRad="6350" stA="50000" endA="275" endPos="40000" dist="101600" dir="5400000" sy="-100000" algn="bl" rotWithShape="0"/>
          </a:effectLst>
        </p:spPr>
      </p:pic>
      <p:pic>
        <p:nvPicPr>
          <p:cNvPr id="13" name="Picture 7" descr="C:\Users\Shows\Pictures\DVD_ART34\Artwork_Imagery\Icons - Illustrations\_WINDOWS SERVER ICONS\Documents\Check list checklist to do done tasks.png"/>
          <p:cNvPicPr>
            <a:picLocks noChangeAspect="1" noChangeArrowheads="1"/>
          </p:cNvPicPr>
          <p:nvPr/>
        </p:nvPicPr>
        <p:blipFill>
          <a:blip r:embed="rId5"/>
          <a:srcRect/>
          <a:stretch>
            <a:fillRect/>
          </a:stretch>
        </p:blipFill>
        <p:spPr bwMode="auto">
          <a:xfrm>
            <a:off x="762000" y="2819400"/>
            <a:ext cx="709127" cy="914401"/>
          </a:xfrm>
          <a:prstGeom prst="rect">
            <a:avLst/>
          </a:prstGeom>
          <a:noFill/>
          <a:effectLst>
            <a:reflection blurRad="6350" stA="50000" endA="300" endPos="38500" dist="50800" dir="5400000" sy="-100000" algn="bl" rotWithShape="0"/>
          </a:effectLst>
          <a:scene3d>
            <a:camera prst="perspectiveContrastingRightFacing"/>
            <a:lightRig rig="threePt" dir="t"/>
          </a:scene3d>
        </p:spPr>
      </p:pic>
      <p:sp>
        <p:nvSpPr>
          <p:cNvPr id="14" name="TextBox 13"/>
          <p:cNvSpPr txBox="1"/>
          <p:nvPr/>
        </p:nvSpPr>
        <p:spPr>
          <a:xfrm rot="21013476">
            <a:off x="1366042" y="2422902"/>
            <a:ext cx="2242479" cy="1569660"/>
          </a:xfrm>
          <a:prstGeom prst="rect">
            <a:avLst/>
          </a:prstGeom>
          <a:noFill/>
        </p:spPr>
        <p:txBody>
          <a:bodyPr wrap="square" rtlCol="0">
            <a:spAutoFit/>
          </a:bodyPr>
          <a:lstStyle/>
          <a:p>
            <a:r>
              <a:rPr lang="en-US" sz="2400" dirty="0" smtClean="0"/>
              <a:t>Please fill </a:t>
            </a:r>
            <a:br>
              <a:rPr lang="en-US" sz="2400" dirty="0" smtClean="0"/>
            </a:br>
            <a:r>
              <a:rPr lang="en-US" sz="2400" dirty="0" smtClean="0"/>
              <a:t>out your evaluation for this session at:</a:t>
            </a:r>
          </a:p>
        </p:txBody>
      </p:sp>
      <p:sp>
        <p:nvSpPr>
          <p:cNvPr id="15" name="TextBox 14"/>
          <p:cNvSpPr txBox="1"/>
          <p:nvPr/>
        </p:nvSpPr>
        <p:spPr>
          <a:xfrm rot="525494">
            <a:off x="5356149" y="2607568"/>
            <a:ext cx="2242479" cy="1200329"/>
          </a:xfrm>
          <a:prstGeom prst="rect">
            <a:avLst/>
          </a:prstGeom>
          <a:noFill/>
        </p:spPr>
        <p:txBody>
          <a:bodyPr wrap="square" rtlCol="0">
            <a:spAutoFit/>
          </a:bodyPr>
          <a:lstStyle/>
          <a:p>
            <a:pPr algn="r"/>
            <a:r>
              <a:rPr lang="en-US" sz="2400" dirty="0" smtClean="0"/>
              <a:t>This session will be available as </a:t>
            </a:r>
            <a:br>
              <a:rPr lang="en-US" sz="2400" dirty="0" smtClean="0"/>
            </a:br>
            <a:r>
              <a:rPr lang="en-US" sz="2400" dirty="0" smtClean="0"/>
              <a:t>a recording at:</a:t>
            </a:r>
          </a:p>
        </p:txBody>
      </p:sp>
      <p:sp>
        <p:nvSpPr>
          <p:cNvPr id="17" name="TextBox 16"/>
          <p:cNvSpPr txBox="1"/>
          <p:nvPr/>
        </p:nvSpPr>
        <p:spPr>
          <a:xfrm>
            <a:off x="2057408" y="4889213"/>
            <a:ext cx="5334000" cy="584775"/>
          </a:xfrm>
          <a:prstGeom prst="rect">
            <a:avLst/>
          </a:prstGeom>
          <a:noFill/>
        </p:spPr>
        <p:txBody>
          <a:bodyPr wrap="square" rtlCol="0">
            <a:spAutoFit/>
          </a:bodyPr>
          <a:lstStyle/>
          <a:p>
            <a:pPr algn="ctr"/>
            <a:r>
              <a:rPr lang="en-US" sz="3200" dirty="0" smtClean="0">
                <a:solidFill>
                  <a:schemeClr val="accent3"/>
                </a:solidFill>
              </a:rPr>
              <a:t>www.microsoftpdc.com</a:t>
            </a:r>
            <a:endParaRPr lang="en-US" sz="32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4038600"/>
            <a:ext cx="7671798" cy="914400"/>
          </a:xfrm>
        </p:spPr>
        <p:txBody>
          <a:bodyPr/>
          <a:lstStyle/>
          <a:p>
            <a:r>
              <a:rPr smtClean="0"/>
              <a:t>Please use the microphones provided</a:t>
            </a:r>
            <a:endParaRPr lang="en-US" dirty="0"/>
          </a:p>
        </p:txBody>
      </p:sp>
      <p:sp>
        <p:nvSpPr>
          <p:cNvPr id="4" name="Text Placeholder 3"/>
          <p:cNvSpPr>
            <a:spLocks noGrp="1"/>
          </p:cNvSpPr>
          <p:nvPr>
            <p:ph type="body" sz="quarter" idx="10"/>
          </p:nvPr>
        </p:nvSpPr>
        <p:spPr/>
        <p:txBody>
          <a:bodyPr/>
          <a:lstStyle/>
          <a:p>
            <a:r>
              <a:rPr lang="en-US" sz="14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a:t>
            </a:r>
            <a:r>
              <a:rPr spc="0" baseline="30000" smtClean="0">
                <a:ln w="18415" cmpd="sng">
                  <a:solidFill>
                    <a:srgbClr val="FFFFFF"/>
                  </a:solidFill>
                  <a:prstDash val="solid"/>
                </a:ln>
                <a:solidFill>
                  <a:srgbClr val="FFFFFF"/>
                </a:solidFill>
                <a:effectLst>
                  <a:outerShdw blurRad="63500" dir="3600000" algn="tl" rotWithShape="0">
                    <a:srgbClr val="000000">
                      <a:alpha val="70000"/>
                    </a:srgbClr>
                  </a:outerShdw>
                </a:effectLst>
              </a:rPr>
              <a:t>&amp;</a:t>
            </a:r>
            <a:r>
              <a:rPr sz="14400" spc="0"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3"/>
          <a:stretch>
            <a:fillRect/>
          </a:stretch>
        </p:blipFill>
        <p:spPr bwMode="black">
          <a:xfrm>
            <a:off x="2628393" y="4343400"/>
            <a:ext cx="3848607" cy="830092"/>
          </a:xfrm>
          <a:prstGeom prst="rect">
            <a:avLst/>
          </a:prstGeom>
          <a:noFill/>
          <a:ln>
            <a:noFill/>
          </a:ln>
        </p:spPr>
      </p:pic>
      <p:sp>
        <p:nvSpPr>
          <p:cNvPr id="5" name="Text Box 3"/>
          <p:cNvSpPr txBox="1">
            <a:spLocks noChangeArrowheads="1"/>
          </p:cNvSpPr>
          <p:nvPr/>
        </p:nvSpPr>
        <p:spPr bwMode="blackWhite">
          <a:xfrm>
            <a:off x="741954" y="6083573"/>
            <a:ext cx="7660093"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cs typeface="Arial" charset="0"/>
              </a:rPr>
              <a:t>© </a:t>
            </a:r>
            <a:r>
              <a:rPr lang="en-US" sz="700" dirty="0" smtClean="0">
                <a:cs typeface="Arial" charset="0"/>
              </a:rPr>
              <a:t>2008 Microsoft </a:t>
            </a:r>
            <a:r>
              <a:rPr lang="en-US" sz="700" dirty="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cs typeface="Arial" charset="0"/>
              </a:rPr>
              <a:t> MICROSOFT </a:t>
            </a:r>
            <a:r>
              <a:rPr lang="en-US" sz="700" dirty="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7350" y="152400"/>
            <a:ext cx="8369300" cy="941796"/>
          </a:xfrm>
        </p:spPr>
        <p:txBody>
          <a:bodyPr/>
          <a:lstStyle/>
          <a:p>
            <a:r>
              <a:rPr smtClean="0"/>
              <a:t>Appendix </a:t>
            </a:r>
            <a:br>
              <a:rPr smtClean="0"/>
            </a:br>
            <a:r>
              <a:rPr sz="2800" smtClean="0">
                <a:solidFill>
                  <a:schemeClr val="accent3"/>
                </a:solidFill>
              </a:rPr>
              <a:t>Improvements In Event Handling</a:t>
            </a:r>
            <a:endParaRPr lang="en-US" sz="28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COM objects use “Source Interfaces” to raise events</a:t>
            </a:r>
          </a:p>
          <a:p>
            <a:r>
              <a:rPr lang="en-US" smtClean="0"/>
              <a:t>The source interface usually contains multiple methods, </a:t>
            </a:r>
            <a:r>
              <a:rPr lang="en-US" dirty="0" smtClean="0"/>
              <a:t>each one representing a different event</a:t>
            </a:r>
          </a:p>
          <a:p>
            <a:r>
              <a:rPr lang="en-US" smtClean="0"/>
              <a:t>A COM client must implement </a:t>
            </a:r>
            <a:r>
              <a:rPr lang="en-US" dirty="0" smtClean="0"/>
              <a:t>the source interface to handle events. Each </a:t>
            </a:r>
            <a:r>
              <a:rPr lang="en-US" smtClean="0"/>
              <a:t>instance of the implemented </a:t>
            </a:r>
            <a:r>
              <a:rPr lang="en-US" dirty="0" smtClean="0"/>
              <a:t>source interface is known as an “event sink”</a:t>
            </a:r>
          </a:p>
          <a:p>
            <a:pPr lvl="2"/>
            <a:endParaRPr lang="en-US" dirty="0" smtClean="0"/>
          </a:p>
        </p:txBody>
      </p:sp>
      <p:sp>
        <p:nvSpPr>
          <p:cNvPr id="2" name="Title 1"/>
          <p:cNvSpPr>
            <a:spLocks noGrp="1"/>
          </p:cNvSpPr>
          <p:nvPr>
            <p:ph type="title"/>
          </p:nvPr>
        </p:nvSpPr>
        <p:spPr/>
        <p:txBody>
          <a:bodyPr/>
          <a:lstStyle/>
          <a:p>
            <a:r>
              <a:rPr lang="en-US" smtClean="0"/>
              <a:t>Improvements in Event Handling</a:t>
            </a:r>
            <a:br>
              <a:rPr lang="en-US" smtClean="0"/>
            </a:br>
            <a:r>
              <a:rPr sz="2800" smtClean="0">
                <a:solidFill>
                  <a:schemeClr val="accent3"/>
                </a:solidFill>
              </a:rPr>
              <a:t>Events in COM-based applications</a:t>
            </a:r>
            <a:endParaRPr sz="28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838200" y="2468880"/>
            <a:ext cx="1828800" cy="111252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solidFill>
                  <a:srgbClr val="FFFFFF"/>
                </a:solidFill>
              </a:rPr>
              <a:t>User code Assembly</a:t>
            </a:r>
          </a:p>
          <a:p>
            <a:pPr algn="ctr" defTabSz="914099" fontAlgn="base">
              <a:spcBef>
                <a:spcPct val="0"/>
              </a:spcBef>
              <a:spcAft>
                <a:spcPct val="0"/>
              </a:spcAft>
            </a:pPr>
            <a:r>
              <a:rPr lang="en-US" dirty="0" smtClean="0">
                <a:solidFill>
                  <a:srgbClr val="FFFFFF"/>
                </a:solidFill>
              </a:rPr>
              <a:t>(50 Kb)</a:t>
            </a:r>
          </a:p>
        </p:txBody>
      </p:sp>
      <p:sp>
        <p:nvSpPr>
          <p:cNvPr id="2" name="Title 1"/>
          <p:cNvSpPr>
            <a:spLocks noGrp="1"/>
          </p:cNvSpPr>
          <p:nvPr>
            <p:ph type="title"/>
          </p:nvPr>
        </p:nvSpPr>
        <p:spPr>
          <a:xfrm>
            <a:off x="387054" y="152400"/>
            <a:ext cx="8375946" cy="997196"/>
          </a:xfrm>
        </p:spPr>
        <p:txBody>
          <a:bodyPr/>
          <a:lstStyle/>
          <a:p>
            <a:r>
              <a:rPr lang="en-US" dirty="0" smtClean="0"/>
              <a:t>Challenges</a:t>
            </a:r>
            <a:br>
              <a:rPr lang="en-US" dirty="0" smtClean="0"/>
            </a:br>
            <a:r>
              <a:rPr sz="3200" smtClean="0">
                <a:solidFill>
                  <a:schemeClr val="accent3"/>
                </a:solidFill>
              </a:rPr>
              <a:t>Deployment of PIAs</a:t>
            </a:r>
            <a:endParaRPr sz="2800" dirty="0">
              <a:solidFill>
                <a:srgbClr val="CCFFFF"/>
              </a:solidFill>
              <a:latin typeface="Segoe Light" pitchFamily="34" charset="0"/>
            </a:endParaRPr>
          </a:p>
        </p:txBody>
      </p:sp>
      <p:sp>
        <p:nvSpPr>
          <p:cNvPr id="39" name="Rectangle 38"/>
          <p:cNvSpPr/>
          <p:nvPr/>
        </p:nvSpPr>
        <p:spPr bwMode="auto">
          <a:xfrm>
            <a:off x="4419600" y="1295400"/>
            <a:ext cx="2880005" cy="23622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solidFill>
                  <a:srgbClr val="FFFFFF"/>
                </a:solidFill>
              </a:rPr>
              <a:t>Office 2007 PIA </a:t>
            </a:r>
            <a:r>
              <a:rPr lang="en-US" dirty="0" err="1" smtClean="0">
                <a:solidFill>
                  <a:srgbClr val="FFFFFF"/>
                </a:solidFill>
              </a:rPr>
              <a:t>Redist</a:t>
            </a:r>
            <a:endParaRPr lang="en-US" dirty="0" smtClean="0">
              <a:solidFill>
                <a:srgbClr val="FFFFFF"/>
              </a:solidFill>
            </a:endParaRPr>
          </a:p>
          <a:p>
            <a:pPr algn="ctr" defTabSz="914099" fontAlgn="base">
              <a:spcBef>
                <a:spcPct val="0"/>
              </a:spcBef>
              <a:spcAft>
                <a:spcPct val="0"/>
              </a:spcAft>
            </a:pPr>
            <a:r>
              <a:rPr lang="en-US" dirty="0" smtClean="0">
                <a:solidFill>
                  <a:srgbClr val="FFFFFF"/>
                </a:solidFill>
              </a:rPr>
              <a:t>(6.3 Mb)</a:t>
            </a:r>
          </a:p>
        </p:txBody>
      </p:sp>
      <p:sp>
        <p:nvSpPr>
          <p:cNvPr id="38" name="Rectangle 37"/>
          <p:cNvSpPr/>
          <p:nvPr/>
        </p:nvSpPr>
        <p:spPr bwMode="auto">
          <a:xfrm>
            <a:off x="5440532" y="2057400"/>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37" name="Rectangle 36"/>
          <p:cNvSpPr/>
          <p:nvPr/>
        </p:nvSpPr>
        <p:spPr bwMode="auto">
          <a:xfrm>
            <a:off x="5288132" y="2154688"/>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35" name="Rectangle 34"/>
          <p:cNvSpPr/>
          <p:nvPr/>
        </p:nvSpPr>
        <p:spPr bwMode="auto">
          <a:xfrm>
            <a:off x="5135732" y="2258444"/>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34" name="Rectangle 33"/>
          <p:cNvSpPr/>
          <p:nvPr/>
        </p:nvSpPr>
        <p:spPr bwMode="auto">
          <a:xfrm>
            <a:off x="4953000" y="2334644"/>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33" name="Rectangle 32"/>
          <p:cNvSpPr/>
          <p:nvPr/>
        </p:nvSpPr>
        <p:spPr bwMode="auto">
          <a:xfrm>
            <a:off x="4724400" y="2410844"/>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23" name="Rectangle 22"/>
          <p:cNvSpPr/>
          <p:nvPr/>
        </p:nvSpPr>
        <p:spPr bwMode="auto">
          <a:xfrm>
            <a:off x="4572000" y="2563244"/>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mtClean="0">
                <a:solidFill>
                  <a:srgbClr val="FFFFFF"/>
                </a:solidFill>
              </a:rPr>
              <a:t>Microsoft.Office.</a:t>
            </a:r>
          </a:p>
          <a:p>
            <a:pPr algn="ctr" defTabSz="914099" fontAlgn="base">
              <a:spcBef>
                <a:spcPct val="0"/>
              </a:spcBef>
              <a:spcAft>
                <a:spcPct val="0"/>
              </a:spcAft>
            </a:pPr>
            <a:r>
              <a:rPr lang="en-US" sz="1600" smtClean="0">
                <a:solidFill>
                  <a:srgbClr val="FFFFFF"/>
                </a:solidFill>
              </a:rPr>
              <a:t>Interop.Excel.dll</a:t>
            </a:r>
          </a:p>
          <a:p>
            <a:pPr algn="ctr" defTabSz="914099" fontAlgn="base">
              <a:spcBef>
                <a:spcPct val="0"/>
              </a:spcBef>
              <a:spcAft>
                <a:spcPct val="0"/>
              </a:spcAft>
            </a:pPr>
            <a:r>
              <a:rPr lang="en-US" sz="1600" smtClean="0">
                <a:solidFill>
                  <a:srgbClr val="FFFFFF"/>
                </a:solidFill>
              </a:rPr>
              <a:t>(1.2 Mb)</a:t>
            </a:r>
          </a:p>
        </p:txBody>
      </p:sp>
      <p:sp>
        <p:nvSpPr>
          <p:cNvPr id="42" name="Rectangle 41"/>
          <p:cNvSpPr/>
          <p:nvPr/>
        </p:nvSpPr>
        <p:spPr bwMode="auto">
          <a:xfrm>
            <a:off x="3276600" y="4191000"/>
            <a:ext cx="2880005" cy="23622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mtClean="0">
                <a:solidFill>
                  <a:srgbClr val="FFFFFF"/>
                </a:solidFill>
              </a:rPr>
              <a:t>Office 14 PIA Redist</a:t>
            </a:r>
          </a:p>
          <a:p>
            <a:pPr algn="ctr" defTabSz="914099" fontAlgn="base">
              <a:spcBef>
                <a:spcPct val="0"/>
              </a:spcBef>
              <a:spcAft>
                <a:spcPct val="0"/>
              </a:spcAft>
            </a:pPr>
            <a:r>
              <a:rPr lang="en-US" smtClean="0">
                <a:solidFill>
                  <a:srgbClr val="FFFFFF"/>
                </a:solidFill>
              </a:rPr>
              <a:t>(6.3+ Mb)</a:t>
            </a:r>
            <a:endParaRPr lang="en-US" dirty="0" smtClean="0">
              <a:solidFill>
                <a:srgbClr val="FFFFFF"/>
              </a:solidFill>
            </a:endParaRPr>
          </a:p>
        </p:txBody>
      </p:sp>
      <p:sp>
        <p:nvSpPr>
          <p:cNvPr id="55" name="Right Arrow 54"/>
          <p:cNvSpPr/>
          <p:nvPr/>
        </p:nvSpPr>
        <p:spPr bwMode="auto">
          <a:xfrm>
            <a:off x="2667000" y="2667000"/>
            <a:ext cx="1905000" cy="4572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rgbClr val="FFFFFF"/>
              </a:solidFill>
            </a:endParaRPr>
          </a:p>
        </p:txBody>
      </p:sp>
      <p:sp>
        <p:nvSpPr>
          <p:cNvPr id="53" name="Bent Arrow 52"/>
          <p:cNvSpPr/>
          <p:nvPr/>
        </p:nvSpPr>
        <p:spPr bwMode="auto">
          <a:xfrm flipV="1">
            <a:off x="1905000" y="3581399"/>
            <a:ext cx="1447800" cy="2057400"/>
          </a:xfrm>
          <a:prstGeom prst="bentArrow">
            <a:avLst>
              <a:gd name="adj1" fmla="val 17180"/>
              <a:gd name="adj2" fmla="val 15677"/>
              <a:gd name="adj3" fmla="val 16579"/>
              <a:gd name="adj4" fmla="val 4375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endParaRPr>
          </a:p>
        </p:txBody>
      </p:sp>
      <p:sp>
        <p:nvSpPr>
          <p:cNvPr id="21" name="Rectangle 20"/>
          <p:cNvSpPr/>
          <p:nvPr/>
        </p:nvSpPr>
        <p:spPr bwMode="auto">
          <a:xfrm>
            <a:off x="4236927" y="4904356"/>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22" name="Rectangle 21"/>
          <p:cNvSpPr/>
          <p:nvPr/>
        </p:nvSpPr>
        <p:spPr bwMode="auto">
          <a:xfrm>
            <a:off x="4084527" y="5050288"/>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24" name="Rectangle 23"/>
          <p:cNvSpPr/>
          <p:nvPr/>
        </p:nvSpPr>
        <p:spPr bwMode="auto">
          <a:xfrm>
            <a:off x="3932127" y="5154044"/>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25" name="Rectangle 24"/>
          <p:cNvSpPr/>
          <p:nvPr/>
        </p:nvSpPr>
        <p:spPr bwMode="auto">
          <a:xfrm>
            <a:off x="3749395" y="5230244"/>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26" name="Rectangle 25"/>
          <p:cNvSpPr/>
          <p:nvPr/>
        </p:nvSpPr>
        <p:spPr bwMode="auto">
          <a:xfrm>
            <a:off x="3520795" y="5306444"/>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smtClean="0">
              <a:solidFill>
                <a:srgbClr val="FFFFFF"/>
              </a:solidFill>
            </a:endParaRPr>
          </a:p>
        </p:txBody>
      </p:sp>
      <p:sp>
        <p:nvSpPr>
          <p:cNvPr id="27" name="Rectangle 26"/>
          <p:cNvSpPr/>
          <p:nvPr/>
        </p:nvSpPr>
        <p:spPr bwMode="auto">
          <a:xfrm>
            <a:off x="3368395" y="5458844"/>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smtClean="0">
                <a:solidFill>
                  <a:srgbClr val="FFFFFF"/>
                </a:solidFill>
              </a:rPr>
              <a:t>Microsoft.Office.</a:t>
            </a:r>
          </a:p>
          <a:p>
            <a:pPr algn="ctr" defTabSz="914099" fontAlgn="base">
              <a:spcBef>
                <a:spcPct val="0"/>
              </a:spcBef>
              <a:spcAft>
                <a:spcPct val="0"/>
              </a:spcAft>
            </a:pPr>
            <a:r>
              <a:rPr lang="en-US" sz="1600" smtClean="0">
                <a:solidFill>
                  <a:srgbClr val="FFFFFF"/>
                </a:solidFill>
              </a:rPr>
              <a:t>Interop.Excel.dll</a:t>
            </a:r>
          </a:p>
          <a:p>
            <a:pPr algn="ctr" defTabSz="914099" fontAlgn="base">
              <a:spcBef>
                <a:spcPct val="0"/>
              </a:spcBef>
              <a:spcAft>
                <a:spcPct val="0"/>
              </a:spcAft>
            </a:pPr>
            <a:r>
              <a:rPr lang="en-US" sz="1600" smtClean="0">
                <a:solidFill>
                  <a:srgbClr val="FFFFFF"/>
                </a:solidFill>
              </a:rPr>
              <a:t>(1.2+ Mb)</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300"/>
                                  </p:stCondLst>
                                  <p:childTnLst>
                                    <p:set>
                                      <p:cBhvr>
                                        <p:cTn id="19" dur="1" fill="hold">
                                          <p:stCondLst>
                                            <p:cond delay="0"/>
                                          </p:stCondLst>
                                        </p:cTn>
                                        <p:tgtEl>
                                          <p:spTgt spid="34"/>
                                        </p:tgtEl>
                                        <p:attrNameLst>
                                          <p:attrName>style.visibility</p:attrName>
                                        </p:attrNameLst>
                                      </p:cBhvr>
                                      <p:to>
                                        <p:strVal val="visible"/>
                                      </p:to>
                                    </p:set>
                                  </p:childTnLst>
                                </p:cTn>
                              </p:par>
                            </p:childTnLst>
                          </p:cTn>
                        </p:par>
                        <p:par>
                          <p:cTn id="20" fill="hold">
                            <p:stCondLst>
                              <p:cond delay="300"/>
                            </p:stCondLst>
                            <p:childTnLst>
                              <p:par>
                                <p:cTn id="21" presetID="1" presetClass="entr" presetSubtype="0" fill="hold" grpId="0" nodeType="afterEffect">
                                  <p:stCondLst>
                                    <p:cond delay="300"/>
                                  </p:stCondLst>
                                  <p:childTnLst>
                                    <p:set>
                                      <p:cBhvr>
                                        <p:cTn id="22" dur="1" fill="hold">
                                          <p:stCondLst>
                                            <p:cond delay="0"/>
                                          </p:stCondLst>
                                        </p:cTn>
                                        <p:tgtEl>
                                          <p:spTgt spid="35"/>
                                        </p:tgtEl>
                                        <p:attrNameLst>
                                          <p:attrName>style.visibility</p:attrName>
                                        </p:attrNameLst>
                                      </p:cBhvr>
                                      <p:to>
                                        <p:strVal val="visible"/>
                                      </p:to>
                                    </p:set>
                                  </p:childTnLst>
                                </p:cTn>
                              </p:par>
                            </p:childTnLst>
                          </p:cTn>
                        </p:par>
                        <p:par>
                          <p:cTn id="23" fill="hold">
                            <p:stCondLst>
                              <p:cond delay="600"/>
                            </p:stCondLst>
                            <p:childTnLst>
                              <p:par>
                                <p:cTn id="24" presetID="1" presetClass="entr" presetSubtype="0" fill="hold" grpId="0" nodeType="afterEffect">
                                  <p:stCondLst>
                                    <p:cond delay="300"/>
                                  </p:stCondLst>
                                  <p:childTnLst>
                                    <p:set>
                                      <p:cBhvr>
                                        <p:cTn id="25" dur="1" fill="hold">
                                          <p:stCondLst>
                                            <p:cond delay="0"/>
                                          </p:stCondLst>
                                        </p:cTn>
                                        <p:tgtEl>
                                          <p:spTgt spid="37"/>
                                        </p:tgtEl>
                                        <p:attrNameLst>
                                          <p:attrName>style.visibility</p:attrName>
                                        </p:attrNameLst>
                                      </p:cBhvr>
                                      <p:to>
                                        <p:strVal val="visible"/>
                                      </p:to>
                                    </p:set>
                                  </p:childTnLst>
                                </p:cTn>
                              </p:par>
                            </p:childTnLst>
                          </p:cTn>
                        </p:par>
                        <p:par>
                          <p:cTn id="26" fill="hold">
                            <p:stCondLst>
                              <p:cond delay="900"/>
                            </p:stCondLst>
                            <p:childTnLst>
                              <p:par>
                                <p:cTn id="27" presetID="1" presetClass="entr" presetSubtype="0" fill="hold" grpId="0" nodeType="afterEffect">
                                  <p:stCondLst>
                                    <p:cond delay="300"/>
                                  </p:stCondLst>
                                  <p:childTnLst>
                                    <p:set>
                                      <p:cBhvr>
                                        <p:cTn id="28" dur="1" fill="hold">
                                          <p:stCondLst>
                                            <p:cond delay="0"/>
                                          </p:stCondLst>
                                        </p:cTn>
                                        <p:tgtEl>
                                          <p:spTgt spid="38"/>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300"/>
                                  </p:stCondLst>
                                  <p:childTnLst>
                                    <p:set>
                                      <p:cBhvr>
                                        <p:cTn id="31" dur="1" fill="hold">
                                          <p:stCondLst>
                                            <p:cond delay="0"/>
                                          </p:stCondLst>
                                        </p:cTn>
                                        <p:tgtEl>
                                          <p:spTgt spid="3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9" grpId="0" animBg="1"/>
      <p:bldP spid="38" grpId="0" animBg="1"/>
      <p:bldP spid="37" grpId="0" animBg="1"/>
      <p:bldP spid="35" grpId="0" animBg="1"/>
      <p:bldP spid="34" grpId="0" animBg="1"/>
      <p:bldP spid="33" grpId="0" animBg="1"/>
      <p:bldP spid="23" grpId="0" animBg="1"/>
      <p:bldP spid="42" grpId="0" animBg="1"/>
      <p:bldP spid="55" grpId="0" animBg="1"/>
      <p:bldP spid="53" grpId="0" animBg="1"/>
      <p:bldP spid="21" grpId="0" animBg="1"/>
      <p:bldP spid="22" grpId="0" animBg="1"/>
      <p:bldP spid="24" grpId="0" animBg="1"/>
      <p:bldP spid="25" grpId="0" animBg="1"/>
      <p:bldP spid="26"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Issue: “Ghost” Runtime Callable Wrappers</a:t>
            </a:r>
          </a:p>
          <a:p>
            <a:pPr lvl="1"/>
            <a:r>
              <a:rPr lang="en-US" dirty="0" smtClean="0"/>
              <a:t>When adding an event handler to COM object, the IA implementation registers an event sink</a:t>
            </a:r>
          </a:p>
          <a:p>
            <a:pPr lvl="2"/>
            <a:r>
              <a:rPr lang="en-US" dirty="0" smtClean="0"/>
              <a:t>one methods calls user’s delegate</a:t>
            </a:r>
          </a:p>
          <a:p>
            <a:pPr lvl="2"/>
            <a:r>
              <a:rPr lang="en-US" dirty="0" smtClean="0"/>
              <a:t>all other methods are stubbed</a:t>
            </a:r>
          </a:p>
          <a:p>
            <a:pPr lvl="1"/>
            <a:r>
              <a:rPr lang="en-US" dirty="0" smtClean="0"/>
              <a:t>When a COM object calls the stubbed method on the event sink, there is a side-effect to marshal all the parameters, but no user code is called to have a chance to “clean up”. This creates “ghost” RCWs</a:t>
            </a:r>
          </a:p>
          <a:p>
            <a:pPr lvl="1"/>
            <a:r>
              <a:rPr lang="en-US" dirty="0" smtClean="0"/>
              <a:t>“Ghost” RCWs interfere with COM’s deterministic life-time management rules by keeping COM objects alive until collected by GC</a:t>
            </a:r>
          </a:p>
        </p:txBody>
      </p:sp>
      <p:sp>
        <p:nvSpPr>
          <p:cNvPr id="2" name="Title 1"/>
          <p:cNvSpPr>
            <a:spLocks noGrp="1"/>
          </p:cNvSpPr>
          <p:nvPr>
            <p:ph type="title"/>
          </p:nvPr>
        </p:nvSpPr>
        <p:spPr/>
        <p:txBody>
          <a:bodyPr/>
          <a:lstStyle/>
          <a:p>
            <a:r>
              <a:rPr smtClean="0"/>
              <a:t>Improvements in Event Handling</a:t>
            </a:r>
            <a:br>
              <a:rPr smtClean="0"/>
            </a:br>
            <a:r>
              <a:rPr sz="2800" smtClean="0">
                <a:solidFill>
                  <a:schemeClr val="accent3"/>
                </a:solidFill>
              </a:rPr>
              <a:t>Events with Interop Assemblies</a:t>
            </a:r>
            <a:endParaRPr sz="28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Performance hit: multiple COM </a:t>
            </a:r>
            <a:r>
              <a:rPr lang="en-US" dirty="0" err="1" smtClean="0"/>
              <a:t>interop</a:t>
            </a:r>
            <a:r>
              <a:rPr lang="en-US" dirty="0" smtClean="0"/>
              <a:t> transitions</a:t>
            </a:r>
          </a:p>
          <a:p>
            <a:pPr lvl="1"/>
            <a:r>
              <a:rPr lang="en-US" dirty="0" smtClean="0"/>
              <a:t>Every time you register a delegate to handle an event, the IA implementation registers a separate COM event sink</a:t>
            </a:r>
          </a:p>
          <a:p>
            <a:pPr lvl="1"/>
            <a:r>
              <a:rPr lang="en-US" dirty="0" smtClean="0"/>
              <a:t>The COM object calls </a:t>
            </a:r>
            <a:r>
              <a:rPr lang="en-US" i="1" dirty="0" smtClean="0"/>
              <a:t>all</a:t>
            </a:r>
            <a:r>
              <a:rPr lang="en-US" dirty="0" smtClean="0"/>
              <a:t> registered event sinks when it raises any event</a:t>
            </a:r>
          </a:p>
          <a:p>
            <a:pPr lvl="1"/>
            <a:r>
              <a:rPr lang="en-US" dirty="0" smtClean="0"/>
              <a:t>Each call results in a separate COM </a:t>
            </a:r>
            <a:r>
              <a:rPr lang="en-US" dirty="0" err="1" smtClean="0"/>
              <a:t>Interop</a:t>
            </a:r>
            <a:r>
              <a:rPr lang="en-US" dirty="0" smtClean="0"/>
              <a:t> transition which negatively affects the performance of the application </a:t>
            </a:r>
          </a:p>
        </p:txBody>
      </p:sp>
      <p:sp>
        <p:nvSpPr>
          <p:cNvPr id="2" name="Title 1"/>
          <p:cNvSpPr>
            <a:spLocks noGrp="1"/>
          </p:cNvSpPr>
          <p:nvPr>
            <p:ph type="title"/>
          </p:nvPr>
        </p:nvSpPr>
        <p:spPr/>
        <p:txBody>
          <a:bodyPr/>
          <a:lstStyle/>
          <a:p>
            <a:r>
              <a:rPr smtClean="0"/>
              <a:t>Improvements in Event Handling</a:t>
            </a:r>
            <a:br>
              <a:rPr smtClean="0"/>
            </a:br>
            <a:r>
              <a:rPr sz="2800" smtClean="0">
                <a:solidFill>
                  <a:schemeClr val="accent3"/>
                </a:solidFill>
              </a:rPr>
              <a:t>Events with Interop Assemblies</a:t>
            </a:r>
            <a:endParaRPr sz="28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232366" y="2760617"/>
            <a:ext cx="4153988" cy="3779520"/>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mtClean="0">
                <a:solidFill>
                  <a:srgbClr val="FFFFFF"/>
                </a:solidFill>
                <a:latin typeface="Segoe" pitchFamily="34" charset="0"/>
              </a:rPr>
              <a:t>User code</a:t>
            </a:r>
          </a:p>
        </p:txBody>
      </p:sp>
      <p:grpSp>
        <p:nvGrpSpPr>
          <p:cNvPr id="3" name="Group 28"/>
          <p:cNvGrpSpPr/>
          <p:nvPr/>
        </p:nvGrpSpPr>
        <p:grpSpPr>
          <a:xfrm>
            <a:off x="4476201" y="3176250"/>
            <a:ext cx="3657600" cy="1535086"/>
            <a:chOff x="4476201" y="3176250"/>
            <a:chExt cx="3657600" cy="1535086"/>
          </a:xfrm>
        </p:grpSpPr>
        <p:sp>
          <p:nvSpPr>
            <p:cNvPr id="21" name="Rectangle 20"/>
            <p:cNvSpPr/>
            <p:nvPr/>
          </p:nvSpPr>
          <p:spPr bwMode="auto">
            <a:xfrm>
              <a:off x="5236788" y="3718559"/>
              <a:ext cx="1757589" cy="992777"/>
            </a:xfrm>
            <a:prstGeom prst="rect">
              <a:avLst/>
            </a:prstGeom>
            <a:gradFill flip="none"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err="1" smtClean="0">
                  <a:solidFill>
                    <a:srgbClr val="FFFFFF"/>
                  </a:solidFill>
                  <a:latin typeface="Segoe" pitchFamily="34" charset="0"/>
                </a:rPr>
                <a:t>IFoo_SinkHelper</a:t>
              </a:r>
              <a:endParaRPr lang="en-US" sz="1600" dirty="0" smtClean="0">
                <a:solidFill>
                  <a:srgbClr val="FFFFFF"/>
                </a:solidFill>
                <a:latin typeface="Segoe" pitchFamily="34" charset="0"/>
              </a:endParaRPr>
            </a:p>
            <a:p>
              <a:pPr defTabSz="914099" fontAlgn="base">
                <a:spcBef>
                  <a:spcPct val="0"/>
                </a:spcBef>
                <a:spcAft>
                  <a:spcPct val="0"/>
                </a:spcAft>
                <a:buFontTx/>
                <a:buChar char="-"/>
              </a:pPr>
              <a:r>
                <a:rPr lang="en-US" sz="1600" dirty="0" smtClean="0">
                  <a:solidFill>
                    <a:srgbClr val="FFFFFF"/>
                  </a:solidFill>
                  <a:latin typeface="Segoe" pitchFamily="34" charset="0"/>
                </a:rPr>
                <a:t> Event1</a:t>
              </a:r>
            </a:p>
            <a:p>
              <a:pPr defTabSz="914099" fontAlgn="base">
                <a:spcBef>
                  <a:spcPct val="0"/>
                </a:spcBef>
                <a:spcAft>
                  <a:spcPct val="0"/>
                </a:spcAft>
                <a:buFontTx/>
                <a:buChar char="-"/>
              </a:pPr>
              <a:r>
                <a:rPr lang="en-US" sz="1600" dirty="0" smtClean="0">
                  <a:solidFill>
                    <a:srgbClr val="FFFFFF"/>
                  </a:solidFill>
                  <a:latin typeface="Segoe" pitchFamily="34" charset="0"/>
                </a:rPr>
                <a:t> Event2 (stub)</a:t>
              </a:r>
            </a:p>
          </p:txBody>
        </p:sp>
        <p:sp>
          <p:nvSpPr>
            <p:cNvPr id="28" name="Rectangle 27"/>
            <p:cNvSpPr/>
            <p:nvPr/>
          </p:nvSpPr>
          <p:spPr bwMode="auto">
            <a:xfrm>
              <a:off x="4476201" y="3176250"/>
              <a:ext cx="3657600" cy="448526"/>
            </a:xfrm>
            <a:prstGeom prst="rect">
              <a:avLst/>
            </a:prstGeom>
            <a:gradFill flip="none" rotWithShape="1">
              <a:gsLst>
                <a:gs pos="0">
                  <a:srgbClr val="99CB98">
                    <a:shade val="30000"/>
                    <a:satMod val="115000"/>
                  </a:srgbClr>
                </a:gs>
                <a:gs pos="50000">
                  <a:srgbClr val="99CB98">
                    <a:shade val="67500"/>
                    <a:satMod val="115000"/>
                  </a:srgbClr>
                </a:gs>
                <a:gs pos="100000">
                  <a:srgbClr val="99CB98">
                    <a:shade val="100000"/>
                    <a:satMod val="115000"/>
                  </a:srgb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latin typeface="Segoe" pitchFamily="34" charset="0"/>
                </a:rPr>
                <a:t>o.Event1 += Event1Handler</a:t>
              </a:r>
            </a:p>
          </p:txBody>
        </p:sp>
        <p:sp>
          <p:nvSpPr>
            <p:cNvPr id="26" name="Bent Arrow 25"/>
            <p:cNvSpPr/>
            <p:nvPr/>
          </p:nvSpPr>
          <p:spPr bwMode="auto">
            <a:xfrm rot="10800000" flipH="1">
              <a:off x="4720046" y="3631475"/>
              <a:ext cx="487402" cy="339634"/>
            </a:xfrm>
            <a:prstGeom prst="bentArrow">
              <a:avLst>
                <a:gd name="adj1" fmla="val 38207"/>
                <a:gd name="adj2" fmla="val 34062"/>
                <a:gd name="adj3" fmla="val 19405"/>
                <a:gd name="adj4" fmla="val 479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latin typeface="Segoe" pitchFamily="34" charset="0"/>
              </a:endParaRPr>
            </a:p>
          </p:txBody>
        </p:sp>
      </p:grpSp>
      <p:grpSp>
        <p:nvGrpSpPr>
          <p:cNvPr id="4" name="Group 29"/>
          <p:cNvGrpSpPr/>
          <p:nvPr/>
        </p:nvGrpSpPr>
        <p:grpSpPr>
          <a:xfrm>
            <a:off x="4484910" y="4858879"/>
            <a:ext cx="3631474" cy="1507086"/>
            <a:chOff x="4484910" y="4858879"/>
            <a:chExt cx="3631474" cy="1507086"/>
          </a:xfrm>
        </p:grpSpPr>
        <p:sp>
          <p:nvSpPr>
            <p:cNvPr id="32" name="Rectangle 31"/>
            <p:cNvSpPr/>
            <p:nvPr/>
          </p:nvSpPr>
          <p:spPr bwMode="auto">
            <a:xfrm>
              <a:off x="5219201" y="5408023"/>
              <a:ext cx="1757589" cy="957942"/>
            </a:xfrm>
            <a:prstGeom prst="rect">
              <a:avLst/>
            </a:prstGeom>
            <a:gradFill flip="none"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err="1" smtClean="0">
                  <a:solidFill>
                    <a:srgbClr val="FFFFFF"/>
                  </a:solidFill>
                  <a:latin typeface="Segoe" pitchFamily="34" charset="0"/>
                </a:rPr>
                <a:t>IFoo_SinkHelper</a:t>
              </a:r>
              <a:endParaRPr lang="en-US" sz="1600" dirty="0" smtClean="0">
                <a:solidFill>
                  <a:srgbClr val="FFFFFF"/>
                </a:solidFill>
                <a:latin typeface="Segoe" pitchFamily="34" charset="0"/>
              </a:endParaRPr>
            </a:p>
            <a:p>
              <a:pPr defTabSz="914099" fontAlgn="base">
                <a:spcBef>
                  <a:spcPct val="0"/>
                </a:spcBef>
                <a:spcAft>
                  <a:spcPct val="0"/>
                </a:spcAft>
                <a:buFontTx/>
                <a:buChar char="-"/>
              </a:pPr>
              <a:r>
                <a:rPr lang="en-US" sz="1600" dirty="0" smtClean="0">
                  <a:solidFill>
                    <a:srgbClr val="FFFFFF"/>
                  </a:solidFill>
                  <a:latin typeface="Segoe" pitchFamily="34" charset="0"/>
                </a:rPr>
                <a:t> Event1 (stub)</a:t>
              </a:r>
            </a:p>
            <a:p>
              <a:pPr defTabSz="914099" fontAlgn="base">
                <a:spcBef>
                  <a:spcPct val="0"/>
                </a:spcBef>
                <a:spcAft>
                  <a:spcPct val="0"/>
                </a:spcAft>
                <a:buFontTx/>
                <a:buChar char="-"/>
              </a:pPr>
              <a:r>
                <a:rPr lang="en-US" sz="1600" dirty="0" smtClean="0">
                  <a:solidFill>
                    <a:srgbClr val="FFFFFF"/>
                  </a:solidFill>
                  <a:latin typeface="Segoe" pitchFamily="34" charset="0"/>
                </a:rPr>
                <a:t> Event2</a:t>
              </a:r>
            </a:p>
          </p:txBody>
        </p:sp>
        <p:sp>
          <p:nvSpPr>
            <p:cNvPr id="36" name="Rectangle 35"/>
            <p:cNvSpPr/>
            <p:nvPr/>
          </p:nvSpPr>
          <p:spPr bwMode="auto">
            <a:xfrm>
              <a:off x="4484910" y="4858879"/>
              <a:ext cx="3631474" cy="448526"/>
            </a:xfrm>
            <a:prstGeom prst="rect">
              <a:avLst/>
            </a:prstGeom>
            <a:gradFill flip="none" rotWithShape="1">
              <a:gsLst>
                <a:gs pos="0">
                  <a:srgbClr val="99CB98">
                    <a:shade val="30000"/>
                    <a:satMod val="115000"/>
                  </a:srgbClr>
                </a:gs>
                <a:gs pos="50000">
                  <a:srgbClr val="99CB98">
                    <a:shade val="67500"/>
                    <a:satMod val="115000"/>
                  </a:srgbClr>
                </a:gs>
                <a:gs pos="100000">
                  <a:srgbClr val="99CB98">
                    <a:shade val="100000"/>
                    <a:satMod val="115000"/>
                  </a:srgb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latin typeface="Segoe" pitchFamily="34" charset="0"/>
                </a:rPr>
                <a:t>o.Event2 += Event2Handler</a:t>
              </a:r>
            </a:p>
          </p:txBody>
        </p:sp>
        <p:sp>
          <p:nvSpPr>
            <p:cNvPr id="27" name="Bent Arrow 26"/>
            <p:cNvSpPr/>
            <p:nvPr/>
          </p:nvSpPr>
          <p:spPr bwMode="auto">
            <a:xfrm rot="10800000" flipH="1">
              <a:off x="4711337" y="5320938"/>
              <a:ext cx="487402" cy="339634"/>
            </a:xfrm>
            <a:prstGeom prst="bentArrow">
              <a:avLst>
                <a:gd name="adj1" fmla="val 38207"/>
                <a:gd name="adj2" fmla="val 34062"/>
                <a:gd name="adj3" fmla="val 19405"/>
                <a:gd name="adj4" fmla="val 479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latin typeface="Segoe" pitchFamily="34" charset="0"/>
              </a:endParaRPr>
            </a:p>
          </p:txBody>
        </p:sp>
      </p:grpSp>
      <p:sp>
        <p:nvSpPr>
          <p:cNvPr id="30" name="Text Placeholder 29"/>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smtClean="0"/>
              <a:t>Event Sinks – Legacy (PIA) Mode</a:t>
            </a:r>
            <a:endParaRPr sz="2800" dirty="0">
              <a:solidFill>
                <a:srgbClr val="CCFFFF"/>
              </a:solidFill>
              <a:latin typeface="Segoe Light" pitchFamily="34" charset="0"/>
            </a:endParaRPr>
          </a:p>
        </p:txBody>
      </p:sp>
      <p:grpSp>
        <p:nvGrpSpPr>
          <p:cNvPr id="5" name="Group 51"/>
          <p:cNvGrpSpPr/>
          <p:nvPr/>
        </p:nvGrpSpPr>
        <p:grpSpPr>
          <a:xfrm>
            <a:off x="598328" y="1076833"/>
            <a:ext cx="2151442" cy="1545092"/>
            <a:chOff x="598328" y="1137796"/>
            <a:chExt cx="2151442" cy="1545092"/>
          </a:xfrm>
        </p:grpSpPr>
        <p:sp>
          <p:nvSpPr>
            <p:cNvPr id="20" name="Rectangle 19"/>
            <p:cNvSpPr/>
            <p:nvPr/>
          </p:nvSpPr>
          <p:spPr bwMode="auto">
            <a:xfrm>
              <a:off x="598328" y="1137796"/>
              <a:ext cx="2151442" cy="1545092"/>
            </a:xfrm>
            <a:prstGeom prst="rect">
              <a:avLst/>
            </a:prstGeom>
            <a:gradFill flip="none" rotWithShape="1">
              <a:gsLst>
                <a:gs pos="0">
                  <a:srgbClr val="996598">
                    <a:shade val="30000"/>
                    <a:satMod val="115000"/>
                  </a:srgbClr>
                </a:gs>
                <a:gs pos="50000">
                  <a:srgbClr val="996598">
                    <a:shade val="67500"/>
                    <a:satMod val="115000"/>
                  </a:srgbClr>
                </a:gs>
                <a:gs pos="100000">
                  <a:srgbClr val="996598">
                    <a:shade val="100000"/>
                    <a:satMod val="115000"/>
                  </a:srgb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mtClean="0">
                  <a:solidFill>
                    <a:srgbClr val="FFFFFF"/>
                  </a:solidFill>
                  <a:latin typeface="Segoe" pitchFamily="34" charset="0"/>
                </a:rPr>
                <a:t>COM Host OM</a:t>
              </a:r>
              <a:endParaRPr lang="en-US" dirty="0" smtClean="0">
                <a:solidFill>
                  <a:srgbClr val="FFFFFF"/>
                </a:solidFill>
                <a:latin typeface="Segoe" pitchFamily="34" charset="0"/>
              </a:endParaRPr>
            </a:p>
          </p:txBody>
        </p:sp>
        <p:sp>
          <p:nvSpPr>
            <p:cNvPr id="22" name="Rectangle 21"/>
            <p:cNvSpPr/>
            <p:nvPr/>
          </p:nvSpPr>
          <p:spPr bwMode="auto">
            <a:xfrm>
              <a:off x="1007631" y="1572374"/>
              <a:ext cx="1431984" cy="92699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err="1" smtClean="0">
                  <a:solidFill>
                    <a:srgbClr val="FFFFFF"/>
                  </a:solidFill>
                  <a:latin typeface="Segoe" pitchFamily="34" charset="0"/>
                </a:rPr>
                <a:t>IFooEvents</a:t>
              </a:r>
              <a:endParaRPr lang="en-US" sz="1600" dirty="0" smtClean="0">
                <a:solidFill>
                  <a:srgbClr val="FFFFFF"/>
                </a:solidFill>
                <a:latin typeface="Segoe" pitchFamily="34" charset="0"/>
              </a:endParaRPr>
            </a:p>
            <a:p>
              <a:pPr defTabSz="914099" fontAlgn="base">
                <a:spcBef>
                  <a:spcPct val="0"/>
                </a:spcBef>
                <a:spcAft>
                  <a:spcPct val="0"/>
                </a:spcAft>
              </a:pPr>
              <a:r>
                <a:rPr lang="en-US" sz="1600" dirty="0" smtClean="0">
                  <a:solidFill>
                    <a:srgbClr val="FFFFFF"/>
                  </a:solidFill>
                  <a:latin typeface="Segoe" pitchFamily="34" charset="0"/>
                </a:rPr>
                <a:t>- Event1</a:t>
              </a:r>
            </a:p>
            <a:p>
              <a:pPr defTabSz="914099" fontAlgn="base">
                <a:spcBef>
                  <a:spcPct val="0"/>
                </a:spcBef>
                <a:spcAft>
                  <a:spcPct val="0"/>
                </a:spcAft>
              </a:pPr>
              <a:r>
                <a:rPr lang="en-US" sz="1600" dirty="0" smtClean="0">
                  <a:solidFill>
                    <a:srgbClr val="FFFFFF"/>
                  </a:solidFill>
                  <a:latin typeface="Segoe" pitchFamily="34" charset="0"/>
                </a:rPr>
                <a:t>- Event2</a:t>
              </a:r>
            </a:p>
          </p:txBody>
        </p:sp>
      </p:grpSp>
      <p:grpSp>
        <p:nvGrpSpPr>
          <p:cNvPr id="6" name="Group 33"/>
          <p:cNvGrpSpPr/>
          <p:nvPr/>
        </p:nvGrpSpPr>
        <p:grpSpPr>
          <a:xfrm>
            <a:off x="7019095" y="3631474"/>
            <a:ext cx="1362888" cy="872768"/>
            <a:chOff x="7019095" y="3631474"/>
            <a:chExt cx="1362888" cy="872768"/>
          </a:xfrm>
        </p:grpSpPr>
        <p:sp>
          <p:nvSpPr>
            <p:cNvPr id="41" name="Bent Arrow 40"/>
            <p:cNvSpPr/>
            <p:nvPr/>
          </p:nvSpPr>
          <p:spPr bwMode="auto">
            <a:xfrm rot="5400000" flipH="1">
              <a:off x="6957867" y="3692702"/>
              <a:ext cx="731524" cy="609068"/>
            </a:xfrm>
            <a:prstGeom prst="bentArrow">
              <a:avLst>
                <a:gd name="adj1" fmla="val 27951"/>
                <a:gd name="adj2" fmla="val 26370"/>
                <a:gd name="adj3" fmla="val 19405"/>
                <a:gd name="adj4" fmla="val 479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latin typeface="Segoe" pitchFamily="34" charset="0"/>
              </a:endParaRPr>
            </a:p>
          </p:txBody>
        </p:sp>
        <p:sp>
          <p:nvSpPr>
            <p:cNvPr id="43" name="TextBox 42"/>
            <p:cNvSpPr txBox="1"/>
            <p:nvPr/>
          </p:nvSpPr>
          <p:spPr>
            <a:xfrm>
              <a:off x="7049580" y="3857911"/>
              <a:ext cx="1332403" cy="646331"/>
            </a:xfrm>
            <a:prstGeom prst="rect">
              <a:avLst/>
            </a:prstGeom>
            <a:noFill/>
          </p:spPr>
          <p:txBody>
            <a:bodyPr wrap="square" rtlCol="0">
              <a:spAutoFit/>
            </a:bodyPr>
            <a:lstStyle/>
            <a:p>
              <a:r>
                <a:rPr lang="en-US" smtClean="0"/>
                <a:t>2. Forward Event1 call</a:t>
              </a:r>
              <a:endParaRPr lang="en-US"/>
            </a:p>
          </p:txBody>
        </p:sp>
      </p:grpSp>
      <p:sp>
        <p:nvSpPr>
          <p:cNvPr id="44" name="Bent Arrow 43"/>
          <p:cNvSpPr/>
          <p:nvPr/>
        </p:nvSpPr>
        <p:spPr bwMode="auto">
          <a:xfrm rot="10800000" flipH="1">
            <a:off x="1541417" y="2656113"/>
            <a:ext cx="3657600" cy="3500845"/>
          </a:xfrm>
          <a:prstGeom prst="bentArrow">
            <a:avLst>
              <a:gd name="adj1" fmla="val 6672"/>
              <a:gd name="adj2" fmla="val 7191"/>
              <a:gd name="adj3" fmla="val 8699"/>
              <a:gd name="adj4" fmla="val 479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latin typeface="Segoe" pitchFamily="34" charset="0"/>
            </a:endParaRPr>
          </a:p>
        </p:txBody>
      </p:sp>
      <p:sp>
        <p:nvSpPr>
          <p:cNvPr id="31" name="Bent Arrow 30"/>
          <p:cNvSpPr/>
          <p:nvPr/>
        </p:nvSpPr>
        <p:spPr bwMode="auto">
          <a:xfrm rot="10800000" flipH="1">
            <a:off x="1555655" y="2629989"/>
            <a:ext cx="3653030" cy="1863631"/>
          </a:xfrm>
          <a:prstGeom prst="bentArrow">
            <a:avLst>
              <a:gd name="adj1" fmla="val 12307"/>
              <a:gd name="adj2" fmla="val 13886"/>
              <a:gd name="adj3" fmla="val 19405"/>
              <a:gd name="adj4" fmla="val 479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latin typeface="Segoe" pitchFamily="34" charset="0"/>
            </a:endParaRPr>
          </a:p>
        </p:txBody>
      </p:sp>
      <p:sp>
        <p:nvSpPr>
          <p:cNvPr id="24" name="TextBox 23"/>
          <p:cNvSpPr txBox="1"/>
          <p:nvPr/>
        </p:nvSpPr>
        <p:spPr>
          <a:xfrm>
            <a:off x="814265" y="3065434"/>
            <a:ext cx="1650271" cy="369332"/>
          </a:xfrm>
          <a:prstGeom prst="rect">
            <a:avLst/>
          </a:prstGeom>
          <a:noFill/>
        </p:spPr>
        <p:txBody>
          <a:bodyPr wrap="square" rtlCol="0">
            <a:spAutoFit/>
          </a:bodyPr>
          <a:lstStyle/>
          <a:p>
            <a:r>
              <a:rPr lang="en-US" dirty="0" smtClean="0"/>
              <a:t>1. Fire Event1</a:t>
            </a:r>
            <a:endParaRPr lang="en-US" dirty="0"/>
          </a:p>
        </p:txBody>
      </p:sp>
      <p:grpSp>
        <p:nvGrpSpPr>
          <p:cNvPr id="7" name="Group 24"/>
          <p:cNvGrpSpPr/>
          <p:nvPr/>
        </p:nvGrpSpPr>
        <p:grpSpPr>
          <a:xfrm>
            <a:off x="3292195" y="1070576"/>
            <a:ext cx="3683371" cy="1559418"/>
            <a:chOff x="3292195" y="1244756"/>
            <a:chExt cx="3683371" cy="1559418"/>
          </a:xfrm>
        </p:grpSpPr>
        <p:sp>
          <p:nvSpPr>
            <p:cNvPr id="39" name="Rectangle 38"/>
            <p:cNvSpPr/>
            <p:nvPr/>
          </p:nvSpPr>
          <p:spPr bwMode="auto">
            <a:xfrm>
              <a:off x="3292195" y="1244756"/>
              <a:ext cx="3683371" cy="1559418"/>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mtClean="0">
                  <a:solidFill>
                    <a:srgbClr val="FFFFFF"/>
                  </a:solidFill>
                  <a:latin typeface="Segoe" pitchFamily="34" charset="0"/>
                </a:rPr>
                <a:t>Host PIA</a:t>
              </a:r>
              <a:endParaRPr lang="en-US" dirty="0" smtClean="0">
                <a:solidFill>
                  <a:srgbClr val="FFFFFF"/>
                </a:solidFill>
                <a:latin typeface="Segoe" pitchFamily="34" charset="0"/>
              </a:endParaRPr>
            </a:p>
          </p:txBody>
        </p:sp>
        <p:sp>
          <p:nvSpPr>
            <p:cNvPr id="40" name="Rectangle 39"/>
            <p:cNvSpPr/>
            <p:nvPr/>
          </p:nvSpPr>
          <p:spPr bwMode="auto">
            <a:xfrm>
              <a:off x="3551068" y="1679335"/>
              <a:ext cx="1343149"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err="1" smtClean="0">
                  <a:solidFill>
                    <a:srgbClr val="FFFFFF"/>
                  </a:solidFill>
                  <a:latin typeface="Segoe" pitchFamily="34" charset="0"/>
                </a:rPr>
                <a:t>IFooEvents</a:t>
              </a:r>
              <a:endParaRPr lang="en-US" sz="1600" dirty="0" smtClean="0">
                <a:solidFill>
                  <a:srgbClr val="FFFFFF"/>
                </a:solidFill>
                <a:latin typeface="Segoe" pitchFamily="34" charset="0"/>
              </a:endParaRPr>
            </a:p>
            <a:p>
              <a:pPr defTabSz="914099" fontAlgn="base">
                <a:spcBef>
                  <a:spcPct val="0"/>
                </a:spcBef>
                <a:spcAft>
                  <a:spcPct val="0"/>
                </a:spcAft>
                <a:buFontTx/>
                <a:buChar char="-"/>
              </a:pPr>
              <a:r>
                <a:rPr lang="en-US" sz="1600" dirty="0" smtClean="0">
                  <a:solidFill>
                    <a:srgbClr val="FFFFFF"/>
                  </a:solidFill>
                  <a:latin typeface="Segoe" pitchFamily="34" charset="0"/>
                </a:rPr>
                <a:t> Event1</a:t>
              </a:r>
            </a:p>
            <a:p>
              <a:pPr defTabSz="914099" fontAlgn="base">
                <a:spcBef>
                  <a:spcPct val="0"/>
                </a:spcBef>
                <a:spcAft>
                  <a:spcPct val="0"/>
                </a:spcAft>
                <a:buFontTx/>
                <a:buChar char="-"/>
              </a:pPr>
              <a:r>
                <a:rPr lang="en-US" sz="1600" dirty="0" smtClean="0">
                  <a:solidFill>
                    <a:srgbClr val="FFFFFF"/>
                  </a:solidFill>
                  <a:latin typeface="Segoe" pitchFamily="34" charset="0"/>
                </a:rPr>
                <a:t> Event2</a:t>
              </a:r>
            </a:p>
          </p:txBody>
        </p:sp>
        <p:sp>
          <p:nvSpPr>
            <p:cNvPr id="23" name="Rectangle 22"/>
            <p:cNvSpPr/>
            <p:nvPr/>
          </p:nvSpPr>
          <p:spPr bwMode="auto">
            <a:xfrm>
              <a:off x="5022817" y="1679335"/>
              <a:ext cx="1722268" cy="941956"/>
            </a:xfrm>
            <a:prstGeom prst="rect">
              <a:avLst/>
            </a:prstGeom>
            <a:gradFill flip="none"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4">
                  <a:satMod val="300000"/>
                </a:schemeClr>
              </a:contourClr>
            </a:sp3d>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smtClean="0">
                  <a:solidFill>
                    <a:srgbClr val="FFFFFF"/>
                  </a:solidFill>
                  <a:latin typeface="Segoe" pitchFamily="34" charset="0"/>
                </a:rPr>
                <a:t>IFoo_SinkHelper</a:t>
              </a:r>
            </a:p>
            <a:p>
              <a:pPr defTabSz="914099" fontAlgn="base">
                <a:spcBef>
                  <a:spcPct val="0"/>
                </a:spcBef>
                <a:spcAft>
                  <a:spcPct val="0"/>
                </a:spcAft>
                <a:buFontTx/>
                <a:buChar char="-"/>
              </a:pPr>
              <a:r>
                <a:rPr lang="en-US" sz="1600" smtClean="0">
                  <a:solidFill>
                    <a:srgbClr val="FFFFFF"/>
                  </a:solidFill>
                  <a:latin typeface="Segoe" pitchFamily="34" charset="0"/>
                </a:rPr>
                <a:t> Event1</a:t>
              </a:r>
            </a:p>
            <a:p>
              <a:pPr defTabSz="914099" fontAlgn="base">
                <a:spcBef>
                  <a:spcPct val="0"/>
                </a:spcBef>
                <a:spcAft>
                  <a:spcPct val="0"/>
                </a:spcAft>
                <a:buFontTx/>
                <a:buChar char="-"/>
              </a:pPr>
              <a:r>
                <a:rPr lang="en-US" sz="1600" smtClean="0">
                  <a:solidFill>
                    <a:srgbClr val="FFFFFF"/>
                  </a:solidFill>
                  <a:latin typeface="Segoe" pitchFamily="34" charset="0"/>
                </a:rPr>
                <a:t> Event2</a:t>
              </a:r>
            </a:p>
          </p:txBody>
        </p:sp>
      </p:grpSp>
      <p:sp>
        <p:nvSpPr>
          <p:cNvPr id="25" name="TextBox 24"/>
          <p:cNvSpPr txBox="1"/>
          <p:nvPr/>
        </p:nvSpPr>
        <p:spPr>
          <a:xfrm>
            <a:off x="2286000" y="4038600"/>
            <a:ext cx="2362200" cy="369332"/>
          </a:xfrm>
          <a:prstGeom prst="rect">
            <a:avLst/>
          </a:prstGeom>
          <a:noFill/>
        </p:spPr>
        <p:txBody>
          <a:bodyPr wrap="square" rtlCol="0">
            <a:spAutoFit/>
          </a:bodyPr>
          <a:lstStyle/>
          <a:p>
            <a:r>
              <a:rPr lang="en-US" dirty="0" smtClean="0"/>
              <a:t>Parameters </a:t>
            </a:r>
            <a:r>
              <a:rPr lang="en-US" dirty="0" err="1" smtClean="0"/>
              <a:t>marshalled</a:t>
            </a:r>
            <a:endParaRPr lang="en-US" dirty="0"/>
          </a:p>
        </p:txBody>
      </p:sp>
      <p:sp>
        <p:nvSpPr>
          <p:cNvPr id="29" name="TextBox 28"/>
          <p:cNvSpPr txBox="1"/>
          <p:nvPr/>
        </p:nvSpPr>
        <p:spPr>
          <a:xfrm>
            <a:off x="2362200" y="5715000"/>
            <a:ext cx="2895600" cy="646331"/>
          </a:xfrm>
          <a:prstGeom prst="rect">
            <a:avLst/>
          </a:prstGeom>
          <a:noFill/>
        </p:spPr>
        <p:txBody>
          <a:bodyPr wrap="square" rtlCol="0">
            <a:spAutoFit/>
          </a:bodyPr>
          <a:lstStyle/>
          <a:p>
            <a:r>
              <a:rPr lang="en-US" dirty="0" smtClean="0"/>
              <a:t>Parameters </a:t>
            </a:r>
            <a:r>
              <a:rPr lang="en-US" dirty="0" err="1" smtClean="0"/>
              <a:t>marshalled</a:t>
            </a:r>
            <a:r>
              <a:rPr lang="en-US" dirty="0" smtClean="0"/>
              <a:t> again</a:t>
            </a:r>
          </a:p>
          <a:p>
            <a:r>
              <a:rPr lang="en-US" dirty="0" smtClean="0"/>
              <a:t>and cause “ghost” RCWs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4" grpId="0" animBg="1"/>
      <p:bldP spid="31" grpId="0" animBg="1"/>
      <p:bldP spid="24" grpId="0"/>
      <p:bldP spid="25"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Improvements in Event Handling</a:t>
            </a:r>
            <a:endParaRPr lang="en-US" dirty="0"/>
          </a:p>
        </p:txBody>
      </p:sp>
      <p:sp>
        <p:nvSpPr>
          <p:cNvPr id="6" name="Text Placeholder 5"/>
          <p:cNvSpPr>
            <a:spLocks noGrp="1"/>
          </p:cNvSpPr>
          <p:nvPr>
            <p:ph type="body" sz="quarter" idx="10"/>
          </p:nvPr>
        </p:nvSpPr>
        <p:spPr>
          <a:xfrm>
            <a:off x="576072" y="1463040"/>
            <a:ext cx="8001000" cy="2990499"/>
          </a:xfrm>
        </p:spPr>
        <p:txBody>
          <a:bodyPr/>
          <a:lstStyle/>
          <a:p>
            <a:r>
              <a:rPr lang="en-US" dirty="0" smtClean="0"/>
              <a:t>// user types this</a:t>
            </a:r>
          </a:p>
          <a:p>
            <a:pPr lvl="1"/>
            <a:r>
              <a:rPr lang="en-US" dirty="0" err="1" smtClean="0"/>
              <a:t>xlapp.SheetSelectionChange</a:t>
            </a:r>
            <a:r>
              <a:rPr lang="en-US" dirty="0" smtClean="0"/>
              <a:t> += </a:t>
            </a:r>
            <a:r>
              <a:rPr lang="en-US" dirty="0" err="1" smtClean="0"/>
              <a:t>userDelegate</a:t>
            </a:r>
            <a:endParaRPr lang="en-US" dirty="0" smtClean="0"/>
          </a:p>
          <a:p>
            <a:r>
              <a:rPr lang="en-US" dirty="0" smtClean="0"/>
              <a:t>        </a:t>
            </a:r>
          </a:p>
          <a:p>
            <a:r>
              <a:rPr lang="en-US" dirty="0" smtClean="0"/>
              <a:t>// compilers analyze IAs and emit this</a:t>
            </a:r>
          </a:p>
          <a:p>
            <a:r>
              <a:rPr lang="en-US" sz="2400" dirty="0" err="1" smtClean="0"/>
              <a:t>ComEventsHelper.Combine</a:t>
            </a:r>
            <a:r>
              <a:rPr lang="en-US" sz="2400" dirty="0" smtClean="0"/>
              <a:t>(</a:t>
            </a:r>
            <a:r>
              <a:rPr lang="en-US" sz="2400" dirty="0" err="1" smtClean="0"/>
              <a:t>xlapp</a:t>
            </a:r>
            <a:r>
              <a:rPr lang="en-US" sz="2400" dirty="0" smtClean="0"/>
              <a:t>,</a:t>
            </a:r>
          </a:p>
          <a:p>
            <a:r>
              <a:rPr lang="en-US" sz="2400" dirty="0" smtClean="0"/>
              <a:t> </a:t>
            </a:r>
            <a:r>
              <a:rPr lang="en-US" sz="2400" dirty="0" err="1" smtClean="0"/>
              <a:t>sourceInterfaceIid</a:t>
            </a:r>
            <a:r>
              <a:rPr lang="en-US" sz="2400" dirty="0" smtClean="0"/>
              <a:t>, </a:t>
            </a:r>
          </a:p>
          <a:p>
            <a:r>
              <a:rPr lang="en-US" sz="2400" dirty="0" smtClean="0"/>
              <a:t> </a:t>
            </a:r>
            <a:r>
              <a:rPr lang="en-US" sz="2400" dirty="0" err="1" smtClean="0"/>
              <a:t>methodDispID</a:t>
            </a:r>
            <a:r>
              <a:rPr lang="en-US" sz="2400" dirty="0" smtClean="0"/>
              <a:t>,</a:t>
            </a:r>
          </a:p>
          <a:p>
            <a:r>
              <a:rPr lang="en-US" sz="2400" dirty="0" smtClean="0"/>
              <a:t> </a:t>
            </a:r>
            <a:r>
              <a:rPr lang="en-US" sz="2400" dirty="0" err="1" smtClean="0"/>
              <a:t>userDelegate</a:t>
            </a:r>
            <a:r>
              <a:rPr lang="en-US" sz="2400" dirty="0" smtClean="0"/>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Improvements in Event Handling</a:t>
            </a:r>
            <a:br>
              <a:rPr smtClean="0"/>
            </a:br>
            <a:r>
              <a:rPr sz="2800" smtClean="0">
                <a:solidFill>
                  <a:schemeClr val="accent3"/>
                </a:solidFill>
              </a:rPr>
              <a:t>Events with NoPIA</a:t>
            </a:r>
            <a:endParaRPr sz="2800" dirty="0">
              <a:solidFill>
                <a:schemeClr val="accent3"/>
              </a:solidFill>
            </a:endParaRPr>
          </a:p>
        </p:txBody>
      </p:sp>
      <p:sp>
        <p:nvSpPr>
          <p:cNvPr id="3" name="Text Placeholder 2"/>
          <p:cNvSpPr>
            <a:spLocks noGrp="1"/>
          </p:cNvSpPr>
          <p:nvPr>
            <p:ph type="body" sz="quarter" idx="10"/>
          </p:nvPr>
        </p:nvSpPr>
        <p:spPr>
          <a:xfrm>
            <a:off x="730044" y="1411553"/>
            <a:ext cx="7672004" cy="6484917"/>
          </a:xfrm>
        </p:spPr>
        <p:txBody>
          <a:bodyPr/>
          <a:lstStyle/>
          <a:p>
            <a:r>
              <a:rPr lang="en-US" sz="2800" dirty="0" smtClean="0"/>
              <a:t>Generic COM event helper</a:t>
            </a:r>
          </a:p>
          <a:p>
            <a:pPr lvl="1"/>
            <a:r>
              <a:rPr lang="en-US" sz="2400" dirty="0" err="1" smtClean="0"/>
              <a:t>System.Runtime.InteropServices.ComEventsHelper</a:t>
            </a:r>
            <a:endParaRPr lang="en-US" sz="2400" dirty="0" smtClean="0"/>
          </a:p>
          <a:p>
            <a:pPr lvl="1"/>
            <a:r>
              <a:rPr lang="en-US" sz="2400" dirty="0" smtClean="0"/>
              <a:t>When compiling with /link switch, C# and VB compilers intercept event handler assignments and emit </a:t>
            </a:r>
            <a:r>
              <a:rPr lang="en-US" sz="2400" dirty="0" err="1" smtClean="0"/>
              <a:t>ComEventHelpers.Combine</a:t>
            </a:r>
            <a:r>
              <a:rPr lang="en-US" sz="2400" dirty="0" smtClean="0"/>
              <a:t> or </a:t>
            </a:r>
            <a:r>
              <a:rPr lang="en-US" sz="2400" dirty="0" err="1" smtClean="0"/>
              <a:t>ComEventHelpers.Remove</a:t>
            </a:r>
            <a:endParaRPr lang="en-US" sz="2400" dirty="0" smtClean="0"/>
          </a:p>
          <a:p>
            <a:pPr lvl="1"/>
            <a:r>
              <a:rPr lang="en-US" sz="2400" dirty="0" smtClean="0"/>
              <a:t>At runtime generic event sink is attached </a:t>
            </a:r>
          </a:p>
          <a:p>
            <a:pPr lvl="2"/>
            <a:r>
              <a:rPr lang="en-US" sz="2000" dirty="0" smtClean="0"/>
              <a:t>only one sink is attached per COM object to avoid multiple COM </a:t>
            </a:r>
            <a:r>
              <a:rPr lang="en-US" sz="2000" dirty="0" err="1" smtClean="0"/>
              <a:t>interop</a:t>
            </a:r>
            <a:r>
              <a:rPr lang="en-US" sz="2000" dirty="0" smtClean="0"/>
              <a:t> transitions</a:t>
            </a:r>
          </a:p>
          <a:p>
            <a:pPr lvl="1"/>
            <a:r>
              <a:rPr lang="en-US" sz="2400" dirty="0" smtClean="0"/>
              <a:t>Assumption: COM servers fire events using late-bound invocation (i.e. through </a:t>
            </a:r>
            <a:r>
              <a:rPr lang="en-US" sz="2400" dirty="0" err="1" smtClean="0"/>
              <a:t>IDispatch.Invoke</a:t>
            </a:r>
            <a:r>
              <a:rPr lang="en-US" sz="2400" dirty="0" smtClean="0"/>
              <a:t>)</a:t>
            </a:r>
          </a:p>
          <a:p>
            <a:pPr lvl="2"/>
            <a:r>
              <a:rPr lang="en-US" sz="2000" dirty="0" smtClean="0"/>
              <a:t>Early bound (aka “</a:t>
            </a:r>
            <a:r>
              <a:rPr lang="en-US" sz="2000" dirty="0" err="1" smtClean="0"/>
              <a:t>vtable</a:t>
            </a:r>
            <a:r>
              <a:rPr lang="en-US" sz="2000" dirty="0" smtClean="0"/>
              <a:t>”) event invocations are not supported</a:t>
            </a:r>
          </a:p>
          <a:p>
            <a:pPr lvl="1"/>
            <a:r>
              <a:rPr lang="en-US" sz="2400" dirty="0" smtClean="0"/>
              <a:t>Parameters are only marshaled if there is a user delegate registered to handle the event to solve “ghost” RCWs</a:t>
            </a:r>
            <a:endParaRPr lang="en-US" dirty="0" smtClean="0"/>
          </a:p>
          <a:p>
            <a:pPr lvl="2"/>
            <a:endParaRPr lang="en-US" dirty="0" smtClean="0"/>
          </a:p>
          <a:p>
            <a:pPr lvl="1"/>
            <a:endParaRPr lang="en-US" dirty="0" smtClean="0"/>
          </a:p>
          <a:p>
            <a:pPr lvl="2"/>
            <a:endParaRPr lang="en-US" dirty="0" smtClean="0"/>
          </a:p>
          <a:p>
            <a:pPr lvl="2"/>
            <a:endParaRPr lang="en-US" dirty="0" smtClean="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232366" y="2760617"/>
            <a:ext cx="4153988" cy="2899954"/>
          </a:xfrm>
          <a:prstGeom prst="rect">
            <a:avLst/>
          </a:prstGeom>
          <a:gradFill flip="none"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mtClean="0">
                <a:solidFill>
                  <a:srgbClr val="FFFFFF"/>
                </a:solidFill>
                <a:latin typeface="Segoe" pitchFamily="34" charset="0"/>
              </a:rPr>
              <a:t>User code</a:t>
            </a:r>
          </a:p>
        </p:txBody>
      </p:sp>
      <p:grpSp>
        <p:nvGrpSpPr>
          <p:cNvPr id="3" name="Group 24"/>
          <p:cNvGrpSpPr/>
          <p:nvPr/>
        </p:nvGrpSpPr>
        <p:grpSpPr>
          <a:xfrm>
            <a:off x="4476201" y="3176250"/>
            <a:ext cx="3657600" cy="1613467"/>
            <a:chOff x="4476201" y="3176250"/>
            <a:chExt cx="3657600" cy="1613467"/>
          </a:xfrm>
        </p:grpSpPr>
        <p:sp>
          <p:nvSpPr>
            <p:cNvPr id="21" name="Rectangle 20"/>
            <p:cNvSpPr/>
            <p:nvPr/>
          </p:nvSpPr>
          <p:spPr bwMode="auto">
            <a:xfrm>
              <a:off x="5236788" y="3796940"/>
              <a:ext cx="1851989" cy="992777"/>
            </a:xfrm>
            <a:prstGeom prst="rect">
              <a:avLst/>
            </a:prstGeom>
            <a:gradFill flip="none"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err="1" smtClean="0">
                  <a:solidFill>
                    <a:srgbClr val="FFFFFF"/>
                  </a:solidFill>
                  <a:latin typeface="Segoe" pitchFamily="34" charset="0"/>
                </a:rPr>
                <a:t>EventHelper</a:t>
              </a:r>
              <a:r>
                <a:rPr lang="en-US" sz="1600" dirty="0" smtClean="0">
                  <a:solidFill>
                    <a:srgbClr val="FFFFFF"/>
                  </a:solidFill>
                  <a:latin typeface="Segoe" pitchFamily="34" charset="0"/>
                </a:rPr>
                <a:t> sink</a:t>
              </a:r>
            </a:p>
            <a:p>
              <a:pPr defTabSz="914099" fontAlgn="base">
                <a:spcBef>
                  <a:spcPct val="0"/>
                </a:spcBef>
                <a:spcAft>
                  <a:spcPct val="0"/>
                </a:spcAft>
                <a:buFontTx/>
                <a:buChar char="-"/>
              </a:pPr>
              <a:r>
                <a:rPr lang="en-US" sz="1600" dirty="0" smtClean="0">
                  <a:solidFill>
                    <a:srgbClr val="FFFFFF"/>
                  </a:solidFill>
                  <a:latin typeface="Segoe" pitchFamily="34" charset="0"/>
                </a:rPr>
                <a:t> Event1</a:t>
              </a:r>
            </a:p>
            <a:p>
              <a:pPr defTabSz="914099" fontAlgn="base">
                <a:spcBef>
                  <a:spcPct val="0"/>
                </a:spcBef>
                <a:spcAft>
                  <a:spcPct val="0"/>
                </a:spcAft>
              </a:pPr>
              <a:r>
                <a:rPr lang="en-US" sz="1600" dirty="0" smtClean="0">
                  <a:solidFill>
                    <a:srgbClr val="FFFFFF"/>
                  </a:solidFill>
                  <a:latin typeface="Segoe" pitchFamily="34" charset="0"/>
                </a:rPr>
                <a:t> </a:t>
              </a:r>
            </a:p>
          </p:txBody>
        </p:sp>
        <p:sp>
          <p:nvSpPr>
            <p:cNvPr id="28" name="Rectangle 27"/>
            <p:cNvSpPr/>
            <p:nvPr/>
          </p:nvSpPr>
          <p:spPr bwMode="auto">
            <a:xfrm>
              <a:off x="4476201" y="3176250"/>
              <a:ext cx="3657600" cy="448526"/>
            </a:xfrm>
            <a:prstGeom prst="rect">
              <a:avLst/>
            </a:prstGeom>
            <a:gradFill flip="none" rotWithShape="1">
              <a:gsLst>
                <a:gs pos="0">
                  <a:srgbClr val="99CB98">
                    <a:shade val="30000"/>
                    <a:satMod val="115000"/>
                  </a:srgbClr>
                </a:gs>
                <a:gs pos="50000">
                  <a:srgbClr val="99CB98">
                    <a:shade val="67500"/>
                    <a:satMod val="115000"/>
                  </a:srgbClr>
                </a:gs>
                <a:gs pos="100000">
                  <a:srgbClr val="99CB98">
                    <a:shade val="100000"/>
                    <a:satMod val="115000"/>
                  </a:srgb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latin typeface="Segoe" pitchFamily="34" charset="0"/>
                </a:rPr>
                <a:t>e1 += new Event1_EventHandler</a:t>
              </a:r>
            </a:p>
          </p:txBody>
        </p:sp>
        <p:sp>
          <p:nvSpPr>
            <p:cNvPr id="26" name="Bent Arrow 25"/>
            <p:cNvSpPr/>
            <p:nvPr/>
          </p:nvSpPr>
          <p:spPr bwMode="auto">
            <a:xfrm rot="10800000" flipH="1">
              <a:off x="4720046" y="3631475"/>
              <a:ext cx="487402" cy="339634"/>
            </a:xfrm>
            <a:prstGeom prst="bentArrow">
              <a:avLst>
                <a:gd name="adj1" fmla="val 38207"/>
                <a:gd name="adj2" fmla="val 34062"/>
                <a:gd name="adj3" fmla="val 19405"/>
                <a:gd name="adj4" fmla="val 479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latin typeface="Segoe" pitchFamily="34" charset="0"/>
              </a:endParaRPr>
            </a:p>
          </p:txBody>
        </p:sp>
      </p:grpSp>
      <p:sp>
        <p:nvSpPr>
          <p:cNvPr id="2" name="Title 1"/>
          <p:cNvSpPr>
            <a:spLocks noGrp="1"/>
          </p:cNvSpPr>
          <p:nvPr>
            <p:ph type="title"/>
          </p:nvPr>
        </p:nvSpPr>
        <p:spPr/>
        <p:txBody>
          <a:bodyPr/>
          <a:lstStyle/>
          <a:p>
            <a:r>
              <a:rPr lang="en-US" smtClean="0"/>
              <a:t>Event Sinks – Under NoPIA</a:t>
            </a:r>
            <a:endParaRPr sz="2800" dirty="0">
              <a:solidFill>
                <a:srgbClr val="CCFFFF"/>
              </a:solidFill>
              <a:latin typeface="Segoe Light" pitchFamily="34" charset="0"/>
            </a:endParaRPr>
          </a:p>
        </p:txBody>
      </p:sp>
      <p:grpSp>
        <p:nvGrpSpPr>
          <p:cNvPr id="4" name="Group 51"/>
          <p:cNvGrpSpPr/>
          <p:nvPr/>
        </p:nvGrpSpPr>
        <p:grpSpPr>
          <a:xfrm>
            <a:off x="598328" y="1076833"/>
            <a:ext cx="2151442" cy="1545092"/>
            <a:chOff x="598328" y="1137796"/>
            <a:chExt cx="2151442" cy="1545092"/>
          </a:xfrm>
        </p:grpSpPr>
        <p:sp>
          <p:nvSpPr>
            <p:cNvPr id="20" name="Rectangle 19"/>
            <p:cNvSpPr/>
            <p:nvPr/>
          </p:nvSpPr>
          <p:spPr bwMode="auto">
            <a:xfrm>
              <a:off x="598328" y="1137796"/>
              <a:ext cx="2151442" cy="1545092"/>
            </a:xfrm>
            <a:prstGeom prst="rect">
              <a:avLst/>
            </a:prstGeom>
            <a:gradFill flip="none" rotWithShape="1">
              <a:gsLst>
                <a:gs pos="0">
                  <a:srgbClr val="996598">
                    <a:shade val="30000"/>
                    <a:satMod val="115000"/>
                  </a:srgbClr>
                </a:gs>
                <a:gs pos="50000">
                  <a:srgbClr val="996598">
                    <a:shade val="67500"/>
                    <a:satMod val="115000"/>
                  </a:srgbClr>
                </a:gs>
                <a:gs pos="100000">
                  <a:srgbClr val="996598">
                    <a:shade val="100000"/>
                    <a:satMod val="115000"/>
                  </a:srgb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6">
                  <a:satMod val="300000"/>
                </a:schemeClr>
              </a:contourClr>
            </a:sp3d>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mtClean="0">
                  <a:solidFill>
                    <a:srgbClr val="FFFFFF"/>
                  </a:solidFill>
                  <a:latin typeface="Segoe" pitchFamily="34" charset="0"/>
                </a:rPr>
                <a:t>COM Host OM</a:t>
              </a:r>
              <a:endParaRPr lang="en-US" dirty="0" smtClean="0">
                <a:solidFill>
                  <a:srgbClr val="FFFFFF"/>
                </a:solidFill>
                <a:latin typeface="Segoe" pitchFamily="34" charset="0"/>
              </a:endParaRPr>
            </a:p>
          </p:txBody>
        </p:sp>
        <p:sp>
          <p:nvSpPr>
            <p:cNvPr id="22" name="Rectangle 21"/>
            <p:cNvSpPr/>
            <p:nvPr/>
          </p:nvSpPr>
          <p:spPr bwMode="auto">
            <a:xfrm>
              <a:off x="1007631" y="1572374"/>
              <a:ext cx="1431984" cy="92699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smtClean="0">
                  <a:solidFill>
                    <a:srgbClr val="FFFFFF"/>
                  </a:solidFill>
                  <a:latin typeface="Segoe" pitchFamily="34" charset="0"/>
                </a:rPr>
                <a:t>IFoo_Event</a:t>
              </a:r>
            </a:p>
            <a:p>
              <a:pPr defTabSz="914099" fontAlgn="base">
                <a:spcBef>
                  <a:spcPct val="0"/>
                </a:spcBef>
                <a:spcAft>
                  <a:spcPct val="0"/>
                </a:spcAft>
              </a:pPr>
              <a:r>
                <a:rPr lang="en-US" sz="1600" smtClean="0">
                  <a:solidFill>
                    <a:srgbClr val="FFFFFF"/>
                  </a:solidFill>
                  <a:latin typeface="Segoe" pitchFamily="34" charset="0"/>
                </a:rPr>
                <a:t>- Event1</a:t>
              </a:r>
            </a:p>
            <a:p>
              <a:pPr defTabSz="914099" fontAlgn="base">
                <a:spcBef>
                  <a:spcPct val="0"/>
                </a:spcBef>
                <a:spcAft>
                  <a:spcPct val="0"/>
                </a:spcAft>
              </a:pPr>
              <a:r>
                <a:rPr lang="en-US" sz="1600" smtClean="0">
                  <a:solidFill>
                    <a:srgbClr val="FFFFFF"/>
                  </a:solidFill>
                  <a:latin typeface="Segoe" pitchFamily="34" charset="0"/>
                </a:rPr>
                <a:t>- Event2</a:t>
              </a:r>
            </a:p>
          </p:txBody>
        </p:sp>
      </p:grpSp>
      <p:grpSp>
        <p:nvGrpSpPr>
          <p:cNvPr id="5" name="Group 33"/>
          <p:cNvGrpSpPr/>
          <p:nvPr/>
        </p:nvGrpSpPr>
        <p:grpSpPr>
          <a:xfrm>
            <a:off x="7106185" y="3648892"/>
            <a:ext cx="1362888" cy="934323"/>
            <a:chOff x="7019095" y="3631474"/>
            <a:chExt cx="1362888" cy="934323"/>
          </a:xfrm>
        </p:grpSpPr>
        <p:sp>
          <p:nvSpPr>
            <p:cNvPr id="41" name="Bent Arrow 40"/>
            <p:cNvSpPr/>
            <p:nvPr/>
          </p:nvSpPr>
          <p:spPr bwMode="auto">
            <a:xfrm rot="5400000" flipH="1">
              <a:off x="6957867" y="3692702"/>
              <a:ext cx="731524" cy="609068"/>
            </a:xfrm>
            <a:prstGeom prst="bentArrow">
              <a:avLst>
                <a:gd name="adj1" fmla="val 27951"/>
                <a:gd name="adj2" fmla="val 26370"/>
                <a:gd name="adj3" fmla="val 19405"/>
                <a:gd name="adj4" fmla="val 479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latin typeface="Segoe" pitchFamily="34" charset="0"/>
              </a:endParaRPr>
            </a:p>
          </p:txBody>
        </p:sp>
        <p:sp>
          <p:nvSpPr>
            <p:cNvPr id="43" name="TextBox 42"/>
            <p:cNvSpPr txBox="1"/>
            <p:nvPr/>
          </p:nvSpPr>
          <p:spPr>
            <a:xfrm>
              <a:off x="7049580" y="3857911"/>
              <a:ext cx="1332403" cy="707886"/>
            </a:xfrm>
            <a:prstGeom prst="rect">
              <a:avLst/>
            </a:prstGeom>
            <a:noFill/>
          </p:spPr>
          <p:txBody>
            <a:bodyPr wrap="square" rtlCol="0">
              <a:spAutoFit/>
            </a:bodyPr>
            <a:lstStyle/>
            <a:p>
              <a:r>
                <a:rPr lang="en-US" sz="2000" smtClean="0"/>
                <a:t>2. Forward Event1 call</a:t>
              </a:r>
              <a:endParaRPr lang="en-US" sz="2000"/>
            </a:p>
          </p:txBody>
        </p:sp>
      </p:grpSp>
      <p:sp>
        <p:nvSpPr>
          <p:cNvPr id="31" name="Bent Arrow 30"/>
          <p:cNvSpPr/>
          <p:nvPr/>
        </p:nvSpPr>
        <p:spPr bwMode="auto">
          <a:xfrm rot="10800000" flipH="1">
            <a:off x="1555655" y="2629988"/>
            <a:ext cx="3653030" cy="1950720"/>
          </a:xfrm>
          <a:prstGeom prst="bentArrow">
            <a:avLst>
              <a:gd name="adj1" fmla="val 12307"/>
              <a:gd name="adj2" fmla="val 13886"/>
              <a:gd name="adj3" fmla="val 19405"/>
              <a:gd name="adj4" fmla="val 479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latin typeface="Segoe" pitchFamily="34" charset="0"/>
            </a:endParaRPr>
          </a:p>
        </p:txBody>
      </p:sp>
      <p:sp>
        <p:nvSpPr>
          <p:cNvPr id="24" name="TextBox 23"/>
          <p:cNvSpPr txBox="1"/>
          <p:nvPr/>
        </p:nvSpPr>
        <p:spPr>
          <a:xfrm>
            <a:off x="814265" y="3065434"/>
            <a:ext cx="1650271" cy="400110"/>
          </a:xfrm>
          <a:prstGeom prst="rect">
            <a:avLst/>
          </a:prstGeom>
          <a:noFill/>
        </p:spPr>
        <p:txBody>
          <a:bodyPr wrap="square" rtlCol="0">
            <a:spAutoFit/>
          </a:bodyPr>
          <a:lstStyle/>
          <a:p>
            <a:r>
              <a:rPr lang="en-US" sz="2000" smtClean="0"/>
              <a:t>1. Fire Event1</a:t>
            </a:r>
            <a:endParaRPr lang="en-US" sz="2000"/>
          </a:p>
        </p:txBody>
      </p:sp>
      <p:grpSp>
        <p:nvGrpSpPr>
          <p:cNvPr id="6" name="Group 29"/>
          <p:cNvGrpSpPr/>
          <p:nvPr/>
        </p:nvGrpSpPr>
        <p:grpSpPr>
          <a:xfrm>
            <a:off x="4484910" y="3794760"/>
            <a:ext cx="3631474" cy="1634571"/>
            <a:chOff x="4484910" y="3794760"/>
            <a:chExt cx="3631474" cy="1634571"/>
          </a:xfrm>
        </p:grpSpPr>
        <p:grpSp>
          <p:nvGrpSpPr>
            <p:cNvPr id="7" name="Group 28"/>
            <p:cNvGrpSpPr/>
            <p:nvPr/>
          </p:nvGrpSpPr>
          <p:grpSpPr>
            <a:xfrm>
              <a:off x="4484910" y="4598132"/>
              <a:ext cx="3631474" cy="831199"/>
              <a:chOff x="4484910" y="4598132"/>
              <a:chExt cx="3631474" cy="831199"/>
            </a:xfrm>
          </p:grpSpPr>
          <p:sp>
            <p:nvSpPr>
              <p:cNvPr id="36" name="Rectangle 35"/>
              <p:cNvSpPr/>
              <p:nvPr/>
            </p:nvSpPr>
            <p:spPr bwMode="auto">
              <a:xfrm>
                <a:off x="4484910" y="4980805"/>
                <a:ext cx="3631474" cy="448526"/>
              </a:xfrm>
              <a:prstGeom prst="rect">
                <a:avLst/>
              </a:prstGeom>
              <a:gradFill flip="none" rotWithShape="1">
                <a:gsLst>
                  <a:gs pos="0">
                    <a:srgbClr val="99CB98">
                      <a:shade val="30000"/>
                      <a:satMod val="115000"/>
                    </a:srgbClr>
                  </a:gs>
                  <a:gs pos="50000">
                    <a:srgbClr val="99CB98">
                      <a:shade val="67500"/>
                      <a:satMod val="115000"/>
                    </a:srgbClr>
                  </a:gs>
                  <a:gs pos="100000">
                    <a:srgbClr val="99CB98">
                      <a:shade val="100000"/>
                      <a:satMod val="115000"/>
                    </a:srgb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latin typeface="Segoe" pitchFamily="34" charset="0"/>
                  </a:rPr>
                  <a:t>e2 += new Event2_EventHandler</a:t>
                </a:r>
              </a:p>
            </p:txBody>
          </p:sp>
          <p:sp>
            <p:nvSpPr>
              <p:cNvPr id="27" name="Bent Arrow 26"/>
              <p:cNvSpPr/>
              <p:nvPr/>
            </p:nvSpPr>
            <p:spPr bwMode="auto">
              <a:xfrm rot="10800000" flipH="1" flipV="1">
                <a:off x="4728754" y="4598132"/>
                <a:ext cx="487402" cy="357051"/>
              </a:xfrm>
              <a:prstGeom prst="bentArrow">
                <a:avLst>
                  <a:gd name="adj1" fmla="val 38207"/>
                  <a:gd name="adj2" fmla="val 34062"/>
                  <a:gd name="adj3" fmla="val 19405"/>
                  <a:gd name="adj4" fmla="val 47900"/>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latin typeface="Segoe" pitchFamily="34" charset="0"/>
                </a:endParaRPr>
              </a:p>
            </p:txBody>
          </p:sp>
        </p:grpSp>
        <p:sp>
          <p:nvSpPr>
            <p:cNvPr id="23" name="Rectangle 22"/>
            <p:cNvSpPr/>
            <p:nvPr/>
          </p:nvSpPr>
          <p:spPr bwMode="auto">
            <a:xfrm>
              <a:off x="5239512" y="3794760"/>
              <a:ext cx="1828800" cy="992777"/>
            </a:xfrm>
            <a:prstGeom prst="rect">
              <a:avLst/>
            </a:prstGeom>
            <a:gradFill flip="none"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err="1" smtClean="0">
                  <a:solidFill>
                    <a:srgbClr val="FFFFFF"/>
                  </a:solidFill>
                  <a:latin typeface="Segoe" pitchFamily="34" charset="0"/>
                </a:rPr>
                <a:t>EventHelper</a:t>
              </a:r>
              <a:r>
                <a:rPr lang="en-US" sz="1600" dirty="0" smtClean="0">
                  <a:solidFill>
                    <a:srgbClr val="FFFFFF"/>
                  </a:solidFill>
                  <a:latin typeface="Segoe" pitchFamily="34" charset="0"/>
                </a:rPr>
                <a:t> sink</a:t>
              </a:r>
            </a:p>
            <a:p>
              <a:pPr defTabSz="914099" fontAlgn="base">
                <a:spcBef>
                  <a:spcPct val="0"/>
                </a:spcBef>
                <a:spcAft>
                  <a:spcPct val="0"/>
                </a:spcAft>
                <a:buFontTx/>
                <a:buChar char="-"/>
              </a:pPr>
              <a:r>
                <a:rPr lang="en-US" sz="1600" dirty="0" smtClean="0">
                  <a:solidFill>
                    <a:srgbClr val="FFFFFF"/>
                  </a:solidFill>
                  <a:latin typeface="Segoe" pitchFamily="34" charset="0"/>
                </a:rPr>
                <a:t> Event1</a:t>
              </a:r>
            </a:p>
            <a:p>
              <a:pPr defTabSz="914099" fontAlgn="base">
                <a:spcBef>
                  <a:spcPct val="0"/>
                </a:spcBef>
                <a:spcAft>
                  <a:spcPct val="0"/>
                </a:spcAft>
                <a:buFontTx/>
                <a:buChar char="-"/>
              </a:pPr>
              <a:r>
                <a:rPr lang="en-US" sz="1600" dirty="0" smtClean="0">
                  <a:solidFill>
                    <a:srgbClr val="FFFFFF"/>
                  </a:solidFill>
                  <a:latin typeface="Segoe" pitchFamily="34" charset="0"/>
                </a:rPr>
                <a:t> Event2</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1" grpId="0" animBg="1"/>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044" y="1411552"/>
            <a:ext cx="7672003" cy="5480603"/>
          </a:xfrm>
        </p:spPr>
        <p:txBody>
          <a:bodyPr/>
          <a:lstStyle/>
          <a:p>
            <a:r>
              <a:rPr lang="en-US" dirty="0" smtClean="0"/>
              <a:t>Related sessions: </a:t>
            </a:r>
          </a:p>
          <a:p>
            <a:pPr lvl="1"/>
            <a:r>
              <a:rPr lang="en-US" dirty="0" smtClean="0"/>
              <a:t>TL16 Future of C#</a:t>
            </a:r>
          </a:p>
          <a:p>
            <a:pPr lvl="1"/>
            <a:r>
              <a:rPr lang="en-US" dirty="0" smtClean="0"/>
              <a:t>TL33 Managed Extensibility Framework: Overview</a:t>
            </a:r>
          </a:p>
          <a:p>
            <a:pPr lvl="1"/>
            <a:r>
              <a:rPr lang="en-US" dirty="0" smtClean="0"/>
              <a:t>TL 34 Managed/Native Code Interoperability</a:t>
            </a:r>
          </a:p>
          <a:p>
            <a:r>
              <a:rPr lang="en-US" dirty="0" smtClean="0"/>
              <a:t>Blogs:</a:t>
            </a:r>
          </a:p>
          <a:p>
            <a:pPr lvl="1"/>
            <a:r>
              <a:rPr lang="en-US" dirty="0" smtClean="0"/>
              <a:t>Misha Shneerson: </a:t>
            </a:r>
            <a:r>
              <a:rPr lang="en-US" dirty="0" smtClean="0">
                <a:hlinkClick r:id="rId3"/>
              </a:rPr>
              <a:t>http://blogs.msdn.com/mshneer</a:t>
            </a:r>
            <a:r>
              <a:rPr lang="en-US" dirty="0" smtClean="0"/>
              <a:t> </a:t>
            </a:r>
          </a:p>
          <a:p>
            <a:pPr lvl="1"/>
            <a:r>
              <a:rPr lang="en-US" dirty="0" smtClean="0"/>
              <a:t>Andrew Whitechapel: </a:t>
            </a:r>
            <a:r>
              <a:rPr lang="en-US" dirty="0" smtClean="0">
                <a:hlinkClick r:id="rId4"/>
              </a:rPr>
              <a:t>http://blogs.msdn.com/andreww</a:t>
            </a:r>
            <a:endParaRPr lang="en-US" dirty="0" smtClean="0"/>
          </a:p>
          <a:p>
            <a:pPr lvl="1"/>
            <a:r>
              <a:rPr lang="en-US" dirty="0" smtClean="0"/>
              <a:t>VSTO Team: </a:t>
            </a:r>
            <a:r>
              <a:rPr lang="en-US" dirty="0" smtClean="0">
                <a:hlinkClick r:id="rId5"/>
              </a:rPr>
              <a:t>http://blogs.msdn.com/vsto</a:t>
            </a:r>
            <a:endParaRPr lang="en-US" dirty="0" smtClean="0"/>
          </a:p>
          <a:p>
            <a:r>
              <a:rPr lang="en-US" dirty="0" smtClean="0"/>
              <a:t>VSTO Developer Portal: </a:t>
            </a:r>
            <a:r>
              <a:rPr lang="en-US" dirty="0" smtClean="0">
                <a:hlinkClick r:id="rId6"/>
              </a:rPr>
              <a:t>http://msdn.com/vsto</a:t>
            </a:r>
            <a:endParaRPr lang="en-US" dirty="0" smtClean="0"/>
          </a:p>
        </p:txBody>
      </p:sp>
      <p:sp>
        <p:nvSpPr>
          <p:cNvPr id="2" name="Title 1"/>
          <p:cNvSpPr>
            <a:spLocks noGrp="1"/>
          </p:cNvSpPr>
          <p:nvPr>
            <p:ph type="title"/>
          </p:nvPr>
        </p:nvSpPr>
        <p:spPr/>
        <p:txBody>
          <a:bodyPr/>
          <a:lstStyle/>
          <a:p>
            <a:r>
              <a:rPr lang="en-US" dirty="0" smtClean="0"/>
              <a:t>Additional Resources</a:t>
            </a:r>
            <a:br>
              <a:rPr lang="en-US" dirty="0" smtClean="0"/>
            </a:br>
            <a:endParaRPr lang="en-US" dirty="0">
              <a:solidFill>
                <a:srgbClr val="CCFFFF"/>
              </a:solidFill>
              <a:latin typeface="Segoe Light" pitchFamily="34" charset="0"/>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5303375"/>
          </a:xfrm>
        </p:spPr>
        <p:txBody>
          <a:bodyPr/>
          <a:lstStyle/>
          <a:p>
            <a:r>
              <a:rPr lang="en-US" dirty="0" smtClean="0"/>
              <a:t>Session Objectives  </a:t>
            </a:r>
          </a:p>
          <a:p>
            <a:pPr lvl="1"/>
            <a:r>
              <a:rPr lang="en-US" dirty="0" smtClean="0"/>
              <a:t>When is </a:t>
            </a:r>
            <a:r>
              <a:rPr lang="en-US" dirty="0" err="1" smtClean="0"/>
              <a:t>Interop</a:t>
            </a:r>
            <a:r>
              <a:rPr lang="en-US" dirty="0" smtClean="0"/>
              <a:t> appropriate?</a:t>
            </a:r>
          </a:p>
          <a:p>
            <a:pPr lvl="1"/>
            <a:r>
              <a:rPr lang="en-US" dirty="0" smtClean="0"/>
              <a:t>Considerations for your </a:t>
            </a:r>
            <a:r>
              <a:rPr lang="en-US" dirty="0" err="1" smtClean="0"/>
              <a:t>interop</a:t>
            </a:r>
            <a:r>
              <a:rPr lang="en-US" dirty="0" smtClean="0"/>
              <a:t> architecture</a:t>
            </a:r>
          </a:p>
          <a:p>
            <a:pPr lvl="1"/>
            <a:r>
              <a:rPr lang="en-US" dirty="0" smtClean="0"/>
              <a:t>Choose an </a:t>
            </a:r>
            <a:r>
              <a:rPr lang="en-US" dirty="0" err="1" smtClean="0"/>
              <a:t>Interop</a:t>
            </a:r>
            <a:r>
              <a:rPr lang="en-US" dirty="0" smtClean="0"/>
              <a:t> Technology</a:t>
            </a:r>
          </a:p>
          <a:p>
            <a:pPr lvl="1"/>
            <a:r>
              <a:rPr lang="en-US" dirty="0" smtClean="0"/>
              <a:t>Preview of what’s next in </a:t>
            </a:r>
            <a:r>
              <a:rPr lang="en-US" dirty="0" err="1" smtClean="0"/>
              <a:t>interop</a:t>
            </a:r>
            <a:endParaRPr lang="en-US" dirty="0" smtClean="0"/>
          </a:p>
          <a:p>
            <a:pPr lvl="2"/>
            <a:r>
              <a:rPr lang="en-US" dirty="0" smtClean="0"/>
              <a:t>Easier P\Invokes</a:t>
            </a:r>
          </a:p>
          <a:p>
            <a:pPr lvl="2"/>
            <a:r>
              <a:rPr lang="en-US" dirty="0" smtClean="0"/>
              <a:t>Customizing </a:t>
            </a:r>
            <a:r>
              <a:rPr lang="en-US" dirty="0" err="1" smtClean="0"/>
              <a:t>TlbImp</a:t>
            </a:r>
            <a:endParaRPr lang="en-US" dirty="0" smtClean="0"/>
          </a:p>
          <a:p>
            <a:pPr lvl="2"/>
            <a:r>
              <a:rPr lang="en-US" dirty="0" smtClean="0"/>
              <a:t>PIAs as header files</a:t>
            </a:r>
          </a:p>
          <a:p>
            <a:pPr lvl="2"/>
            <a:r>
              <a:rPr lang="en-US" dirty="0" smtClean="0"/>
              <a:t>More</a:t>
            </a:r>
          </a:p>
          <a:p>
            <a:r>
              <a:rPr lang="en-US" dirty="0" smtClean="0"/>
              <a:t>Takeaways</a:t>
            </a:r>
          </a:p>
          <a:p>
            <a:pPr lvl="1"/>
            <a:r>
              <a:rPr lang="en-US" dirty="0" err="1" smtClean="0"/>
              <a:t>Interop</a:t>
            </a:r>
            <a:r>
              <a:rPr lang="en-US" dirty="0" smtClean="0"/>
              <a:t> success starts with knowing when and how to interoperate, and with choosing the right </a:t>
            </a:r>
            <a:r>
              <a:rPr lang="en-US" dirty="0" err="1" smtClean="0"/>
              <a:t>interop</a:t>
            </a:r>
            <a:r>
              <a:rPr lang="en-US" dirty="0" smtClean="0"/>
              <a:t> technology.</a:t>
            </a:r>
          </a:p>
        </p:txBody>
      </p:sp>
      <p:sp>
        <p:nvSpPr>
          <p:cNvPr id="3" name="Title 2"/>
          <p:cNvSpPr>
            <a:spLocks noGrp="1"/>
          </p:cNvSpPr>
          <p:nvPr>
            <p:ph type="title"/>
          </p:nvPr>
        </p:nvSpPr>
        <p:spPr>
          <a:xfrm>
            <a:off x="387054" y="152400"/>
            <a:ext cx="8604546" cy="914096"/>
          </a:xfrm>
        </p:spPr>
        <p:txBody>
          <a:bodyPr/>
          <a:lstStyle/>
          <a:p>
            <a:r>
              <a:rPr sz="3400" smtClean="0"/>
              <a:t>TL 34 Managed/Native Code Interoperability:</a:t>
            </a:r>
            <a:r>
              <a:rPr sz="3200" smtClean="0"/>
              <a:t/>
            </a:r>
            <a:br>
              <a:rPr sz="3200" smtClean="0"/>
            </a:br>
            <a:r>
              <a:rPr sz="3200" smtClean="0">
                <a:solidFill>
                  <a:schemeClr val="accent3"/>
                </a:solidFill>
              </a:rPr>
              <a:t>Best Practices</a:t>
            </a:r>
            <a:endParaRPr lang="en-US" sz="3200" dirty="0">
              <a:solidFill>
                <a:schemeClr val="accent3"/>
              </a:solidFill>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635" y="1600200"/>
            <a:ext cx="7672003" cy="4389791"/>
          </a:xfrm>
        </p:spPr>
        <p:txBody>
          <a:bodyPr/>
          <a:lstStyle/>
          <a:p>
            <a:r>
              <a:rPr lang="en-US" dirty="0" smtClean="0"/>
              <a:t>COM </a:t>
            </a:r>
            <a:r>
              <a:rPr lang="en-US" dirty="0" err="1" smtClean="0"/>
              <a:t>Interop</a:t>
            </a:r>
            <a:r>
              <a:rPr lang="en-US" dirty="0" smtClean="0"/>
              <a:t> Assemblies</a:t>
            </a:r>
          </a:p>
          <a:p>
            <a:pPr lvl="1"/>
            <a:r>
              <a:rPr lang="en-US" dirty="0" smtClean="0"/>
              <a:t>Complex deployment</a:t>
            </a:r>
          </a:p>
          <a:p>
            <a:pPr lvl="1"/>
            <a:r>
              <a:rPr lang="en-US" dirty="0" smtClean="0"/>
              <a:t>Targeting multiple host versions not supported</a:t>
            </a:r>
          </a:p>
          <a:p>
            <a:pPr lvl="1"/>
            <a:r>
              <a:rPr lang="en-US" dirty="0" smtClean="0"/>
              <a:t>Inefficiencies</a:t>
            </a:r>
          </a:p>
          <a:p>
            <a:pPr lvl="2"/>
            <a:r>
              <a:rPr lang="en-US" dirty="0" smtClean="0"/>
              <a:t>Impact on working set</a:t>
            </a:r>
          </a:p>
          <a:p>
            <a:pPr lvl="2"/>
            <a:r>
              <a:rPr lang="en-US" dirty="0" smtClean="0"/>
              <a:t>Event helpers implementation</a:t>
            </a:r>
          </a:p>
          <a:p>
            <a:r>
              <a:rPr lang="en-US" dirty="0" smtClean="0"/>
              <a:t>Managed-to-Managed</a:t>
            </a:r>
          </a:p>
          <a:p>
            <a:pPr lvl="1"/>
            <a:r>
              <a:rPr lang="en-US" dirty="0" smtClean="0"/>
              <a:t>Tight type-coupling</a:t>
            </a:r>
          </a:p>
          <a:p>
            <a:pPr lvl="1"/>
            <a:r>
              <a:rPr lang="en-US" dirty="0" smtClean="0"/>
              <a:t>Targeting multiple host versions is still hard</a:t>
            </a:r>
          </a:p>
          <a:p>
            <a:endParaRPr lang="en-US" dirty="0"/>
          </a:p>
        </p:txBody>
      </p:sp>
      <p:sp>
        <p:nvSpPr>
          <p:cNvPr id="2" name="Title 1"/>
          <p:cNvSpPr>
            <a:spLocks noGrp="1"/>
          </p:cNvSpPr>
          <p:nvPr>
            <p:ph type="title"/>
          </p:nvPr>
        </p:nvSpPr>
        <p:spPr>
          <a:xfrm>
            <a:off x="387054" y="152400"/>
            <a:ext cx="8375946" cy="997196"/>
          </a:xfrm>
        </p:spPr>
        <p:txBody>
          <a:bodyPr/>
          <a:lstStyle/>
          <a:p>
            <a:r>
              <a:rPr smtClean="0"/>
              <a:t>Challenges </a:t>
            </a:r>
            <a:br>
              <a:rPr smtClean="0"/>
            </a:br>
            <a:r>
              <a:rPr sz="3200" smtClean="0">
                <a:solidFill>
                  <a:schemeClr val="accent3"/>
                </a:solidFill>
              </a:rPr>
              <a:t>Implementing application extensibility </a:t>
            </a:r>
            <a:endParaRPr sz="2800" smtClean="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Type Embedding </a:t>
            </a:r>
            <a:br>
              <a:rPr lang="en-US" dirty="0" smtClean="0"/>
            </a:br>
            <a:r>
              <a:rPr sz="3200" smtClean="0">
                <a:solidFill>
                  <a:schemeClr val="accent3"/>
                </a:solidFill>
              </a:rPr>
              <a:t>Key concepts</a:t>
            </a:r>
            <a:endParaRPr lang="en-US" dirty="0">
              <a:solidFill>
                <a:srgbClr val="CCFFFF"/>
              </a:solidFill>
              <a:latin typeface="Segoe Light" pitchFamily="34" charset="0"/>
            </a:endParaRPr>
          </a:p>
        </p:txBody>
      </p:sp>
      <p:sp>
        <p:nvSpPr>
          <p:cNvPr id="3" name="Text Placeholder 2"/>
          <p:cNvSpPr>
            <a:spLocks noGrp="1"/>
          </p:cNvSpPr>
          <p:nvPr>
            <p:ph type="body" sz="quarter" idx="10"/>
          </p:nvPr>
        </p:nvSpPr>
        <p:spPr/>
        <p:txBody>
          <a:bodyPr/>
          <a:lstStyle/>
          <a:p>
            <a:r>
              <a:rPr lang="en-US" dirty="0" smtClean="0"/>
              <a:t>CLR 4.0 feature</a:t>
            </a:r>
          </a:p>
          <a:p>
            <a:r>
              <a:rPr lang="en-US" dirty="0" smtClean="0"/>
              <a:t>Internally we call this feature “</a:t>
            </a:r>
            <a:r>
              <a:rPr lang="en-US" dirty="0" err="1" smtClean="0"/>
              <a:t>NoPIA</a:t>
            </a:r>
            <a:r>
              <a:rPr lang="en-US" dirty="0" smtClean="0"/>
              <a:t>”</a:t>
            </a:r>
          </a:p>
          <a:p>
            <a:r>
              <a:rPr lang="en-US" dirty="0" smtClean="0"/>
              <a:t>Runtime dependency on </a:t>
            </a:r>
            <a:r>
              <a:rPr lang="en-US" dirty="0" err="1" smtClean="0"/>
              <a:t>Interop</a:t>
            </a:r>
            <a:r>
              <a:rPr lang="en-US" dirty="0" smtClean="0"/>
              <a:t> Assemblies can be eliminated at compile time using per-reference /link switch</a:t>
            </a:r>
          </a:p>
          <a:p>
            <a:r>
              <a:rPr lang="en-US" dirty="0" smtClean="0"/>
              <a:t>Information required to call </a:t>
            </a:r>
            <a:br>
              <a:rPr lang="en-US" dirty="0" smtClean="0"/>
            </a:br>
            <a:r>
              <a:rPr lang="en-US" dirty="0" smtClean="0"/>
              <a:t>into COM objects is embedded </a:t>
            </a:r>
            <a:br>
              <a:rPr lang="en-US" dirty="0" smtClean="0"/>
            </a:br>
            <a:r>
              <a:rPr lang="en-US" dirty="0" smtClean="0"/>
              <a:t>into the assembly itself</a:t>
            </a:r>
          </a:p>
          <a:p>
            <a:r>
              <a:rPr lang="en-US" dirty="0" smtClean="0"/>
              <a:t>This information is represented by “local types” which are “partial” copies of types located in the </a:t>
            </a:r>
            <a:r>
              <a:rPr lang="en-US" dirty="0" err="1" smtClean="0"/>
              <a:t>Interop</a:t>
            </a:r>
            <a:r>
              <a:rPr lang="en-US" dirty="0" smtClean="0"/>
              <a:t> Assembly</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9"/>
          <p:cNvGrpSpPr/>
          <p:nvPr/>
        </p:nvGrpSpPr>
        <p:grpSpPr>
          <a:xfrm>
            <a:off x="940537" y="1976855"/>
            <a:ext cx="1837508" cy="988424"/>
            <a:chOff x="714103" y="1785257"/>
            <a:chExt cx="1837508" cy="988424"/>
          </a:xfrm>
        </p:grpSpPr>
        <p:sp>
          <p:nvSpPr>
            <p:cNvPr id="20" name="Bent Arrow 19"/>
            <p:cNvSpPr/>
            <p:nvPr/>
          </p:nvSpPr>
          <p:spPr bwMode="auto">
            <a:xfrm rot="5400000" flipV="1">
              <a:off x="1404256" y="1695994"/>
              <a:ext cx="805544" cy="1349829"/>
            </a:xfrm>
            <a:prstGeom prst="ben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endParaRPr>
            </a:p>
          </p:txBody>
        </p:sp>
        <p:sp>
          <p:nvSpPr>
            <p:cNvPr id="23" name="TextBox 22"/>
            <p:cNvSpPr txBox="1"/>
            <p:nvPr/>
          </p:nvSpPr>
          <p:spPr>
            <a:xfrm>
              <a:off x="714103" y="1785257"/>
              <a:ext cx="1837508" cy="707886"/>
            </a:xfrm>
            <a:prstGeom prst="rect">
              <a:avLst/>
            </a:prstGeom>
            <a:noFill/>
          </p:spPr>
          <p:txBody>
            <a:bodyPr wrap="square" rtlCol="0">
              <a:spAutoFit/>
            </a:bodyPr>
            <a:lstStyle/>
            <a:p>
              <a:r>
                <a:rPr lang="en-US" sz="2000" smtClean="0"/>
                <a:t>IntelliSense,</a:t>
              </a:r>
            </a:p>
            <a:p>
              <a:r>
                <a:rPr lang="en-US" sz="2000" smtClean="0"/>
                <a:t>AutoComplete</a:t>
              </a:r>
              <a:endParaRPr lang="en-US" sz="2000"/>
            </a:p>
          </p:txBody>
        </p:sp>
      </p:grpSp>
      <p:grpSp>
        <p:nvGrpSpPr>
          <p:cNvPr id="6" name="Group 27"/>
          <p:cNvGrpSpPr/>
          <p:nvPr/>
        </p:nvGrpSpPr>
        <p:grpSpPr>
          <a:xfrm>
            <a:off x="4162709" y="2155381"/>
            <a:ext cx="2107473" cy="857793"/>
            <a:chOff x="3936275" y="1963783"/>
            <a:chExt cx="2107473" cy="857793"/>
          </a:xfrm>
        </p:grpSpPr>
        <p:sp>
          <p:nvSpPr>
            <p:cNvPr id="25" name="Bent Arrow 24"/>
            <p:cNvSpPr/>
            <p:nvPr/>
          </p:nvSpPr>
          <p:spPr bwMode="auto">
            <a:xfrm rot="16200000" flipH="1" flipV="1">
              <a:off x="4182293" y="1717765"/>
              <a:ext cx="857793" cy="1349829"/>
            </a:xfrm>
            <a:prstGeom prst="ben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endParaRPr>
            </a:p>
          </p:txBody>
        </p:sp>
        <p:sp>
          <p:nvSpPr>
            <p:cNvPr id="24" name="TextBox 23"/>
            <p:cNvSpPr txBox="1"/>
            <p:nvPr/>
          </p:nvSpPr>
          <p:spPr>
            <a:xfrm>
              <a:off x="4075612" y="1968138"/>
              <a:ext cx="1968136" cy="400110"/>
            </a:xfrm>
            <a:prstGeom prst="rect">
              <a:avLst/>
            </a:prstGeom>
            <a:noFill/>
          </p:spPr>
          <p:txBody>
            <a:bodyPr wrap="square" rtlCol="0">
              <a:spAutoFit/>
            </a:bodyPr>
            <a:lstStyle/>
            <a:p>
              <a:r>
                <a:rPr lang="en-US" sz="2000" smtClean="0"/>
                <a:t>Type Information</a:t>
              </a:r>
              <a:endParaRPr lang="en-US" sz="2000"/>
            </a:p>
          </p:txBody>
        </p:sp>
      </p:grpSp>
      <p:grpSp>
        <p:nvGrpSpPr>
          <p:cNvPr id="9" name="Group 30"/>
          <p:cNvGrpSpPr/>
          <p:nvPr/>
        </p:nvGrpSpPr>
        <p:grpSpPr>
          <a:xfrm>
            <a:off x="6069886" y="3378941"/>
            <a:ext cx="2168443" cy="1001479"/>
            <a:chOff x="5843452" y="3187343"/>
            <a:chExt cx="2168443" cy="1001479"/>
          </a:xfrm>
        </p:grpSpPr>
        <p:sp>
          <p:nvSpPr>
            <p:cNvPr id="26" name="Bent Arrow 25"/>
            <p:cNvSpPr/>
            <p:nvPr/>
          </p:nvSpPr>
          <p:spPr bwMode="auto">
            <a:xfrm rot="16200000" flipH="1" flipV="1">
              <a:off x="6089470" y="3085011"/>
              <a:ext cx="857793" cy="1349829"/>
            </a:xfrm>
            <a:prstGeom prst="ben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2225">
              <a:gradFill flip="none" rotWithShape="1">
                <a:gsLst>
                  <a:gs pos="0">
                    <a:schemeClr val="tx1">
                      <a:lumMod val="85000"/>
                    </a:schemeClr>
                  </a:gs>
                  <a:gs pos="50000">
                    <a:schemeClr val="tx1">
                      <a:lumMod val="85000"/>
                      <a:alpha val="50000"/>
                    </a:schemeClr>
                  </a:gs>
                  <a:gs pos="100000">
                    <a:schemeClr val="accent1">
                      <a:tint val="23500"/>
                      <a:satMod val="160000"/>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1">
                  <a:satMod val="30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FFFFFF"/>
                </a:solidFill>
              </a:endParaRPr>
            </a:p>
          </p:txBody>
        </p:sp>
        <p:sp>
          <p:nvSpPr>
            <p:cNvPr id="29" name="TextBox 28"/>
            <p:cNvSpPr txBox="1"/>
            <p:nvPr/>
          </p:nvSpPr>
          <p:spPr>
            <a:xfrm>
              <a:off x="6174387" y="3187343"/>
              <a:ext cx="1837508" cy="707886"/>
            </a:xfrm>
            <a:prstGeom prst="rect">
              <a:avLst/>
            </a:prstGeom>
            <a:noFill/>
          </p:spPr>
          <p:txBody>
            <a:bodyPr wrap="square" rtlCol="0">
              <a:spAutoFit/>
            </a:bodyPr>
            <a:lstStyle/>
            <a:p>
              <a:r>
                <a:rPr lang="en-US" sz="2000" smtClean="0"/>
                <a:t>Partial Type Information</a:t>
              </a:r>
              <a:endParaRPr lang="en-US" sz="2000"/>
            </a:p>
          </p:txBody>
        </p:sp>
      </p:grpSp>
      <p:sp>
        <p:nvSpPr>
          <p:cNvPr id="2" name="Title 1"/>
          <p:cNvSpPr>
            <a:spLocks noGrp="1"/>
          </p:cNvSpPr>
          <p:nvPr>
            <p:ph type="title"/>
          </p:nvPr>
        </p:nvSpPr>
        <p:spPr>
          <a:xfrm>
            <a:off x="387350" y="152400"/>
            <a:ext cx="8369300" cy="997196"/>
          </a:xfrm>
        </p:spPr>
        <p:txBody>
          <a:bodyPr/>
          <a:lstStyle/>
          <a:p>
            <a:r>
              <a:rPr lang="en-US" dirty="0" smtClean="0"/>
              <a:t>Type Embedding</a:t>
            </a:r>
            <a:br>
              <a:rPr lang="en-US" dirty="0" smtClean="0"/>
            </a:br>
            <a:r>
              <a:rPr sz="3200" smtClean="0">
                <a:solidFill>
                  <a:schemeClr val="accent3"/>
                </a:solidFill>
              </a:rPr>
              <a:t>Development experience</a:t>
            </a:r>
            <a:endParaRPr sz="2800" dirty="0">
              <a:solidFill>
                <a:schemeClr val="accent3"/>
              </a:solidFill>
            </a:endParaRPr>
          </a:p>
        </p:txBody>
      </p:sp>
      <p:grpSp>
        <p:nvGrpSpPr>
          <p:cNvPr id="10" name="Group 26"/>
          <p:cNvGrpSpPr/>
          <p:nvPr/>
        </p:nvGrpSpPr>
        <p:grpSpPr>
          <a:xfrm>
            <a:off x="6139139" y="4413742"/>
            <a:ext cx="2151442" cy="1725811"/>
            <a:chOff x="5843036" y="4344063"/>
            <a:chExt cx="2151442" cy="1725811"/>
          </a:xfrm>
        </p:grpSpPr>
        <p:sp>
          <p:nvSpPr>
            <p:cNvPr id="7" name="Rectangle 6"/>
            <p:cNvSpPr/>
            <p:nvPr/>
          </p:nvSpPr>
          <p:spPr bwMode="auto">
            <a:xfrm>
              <a:off x="5843036" y="4344063"/>
              <a:ext cx="2151442" cy="17258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300" smtClean="0">
                  <a:solidFill>
                    <a:srgbClr val="FFFFFF"/>
                  </a:solidFill>
                </a:rPr>
                <a:t>Client Assembly</a:t>
              </a:r>
              <a:endParaRPr lang="en-US" sz="2300" dirty="0" smtClean="0">
                <a:solidFill>
                  <a:srgbClr val="FFFFFF"/>
                </a:solidFill>
              </a:endParaRPr>
            </a:p>
          </p:txBody>
        </p:sp>
        <p:sp>
          <p:nvSpPr>
            <p:cNvPr id="4" name="Rectangle 3"/>
            <p:cNvSpPr/>
            <p:nvPr/>
          </p:nvSpPr>
          <p:spPr bwMode="auto">
            <a:xfrm>
              <a:off x="6252339" y="4839605"/>
              <a:ext cx="1431984" cy="1027793"/>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smtClean="0">
                  <a:solidFill>
                    <a:schemeClr val="bg1"/>
                  </a:solidFill>
                </a:rPr>
                <a:t>Local Types</a:t>
              </a:r>
              <a:endParaRPr lang="en-US" sz="2300" dirty="0" smtClean="0">
                <a:solidFill>
                  <a:schemeClr val="bg1"/>
                </a:solidFill>
              </a:endParaRPr>
            </a:p>
          </p:txBody>
        </p:sp>
      </p:grpSp>
      <p:sp>
        <p:nvSpPr>
          <p:cNvPr id="5" name="Rectangle 4"/>
          <p:cNvSpPr/>
          <p:nvPr/>
        </p:nvSpPr>
        <p:spPr bwMode="auto">
          <a:xfrm>
            <a:off x="782851" y="3010825"/>
            <a:ext cx="1431984" cy="102779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smtClean="0">
                <a:solidFill>
                  <a:srgbClr val="FFFFFF"/>
                </a:solidFill>
              </a:rPr>
              <a:t>VS Code Editor</a:t>
            </a:r>
            <a:endParaRPr lang="en-US" sz="2300" dirty="0" smtClean="0">
              <a:solidFill>
                <a:srgbClr val="FFFFFF"/>
              </a:solidFill>
            </a:endParaRPr>
          </a:p>
        </p:txBody>
      </p:sp>
      <p:sp>
        <p:nvSpPr>
          <p:cNvPr id="8" name="Rectangle 7"/>
          <p:cNvSpPr/>
          <p:nvPr/>
        </p:nvSpPr>
        <p:spPr bwMode="auto">
          <a:xfrm>
            <a:off x="2710518" y="1713239"/>
            <a:ext cx="1431984" cy="1027793"/>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rPr>
              <a:t>Primary </a:t>
            </a:r>
            <a:r>
              <a:rPr lang="en-US" sz="2000" dirty="0" err="1" smtClean="0">
                <a:solidFill>
                  <a:srgbClr val="FFFFFF"/>
                </a:solidFill>
              </a:rPr>
              <a:t>Interop</a:t>
            </a:r>
            <a:r>
              <a:rPr lang="en-US" sz="2000" dirty="0" smtClean="0">
                <a:solidFill>
                  <a:srgbClr val="FFFFFF"/>
                </a:solidFill>
              </a:rPr>
              <a:t> Assembly</a:t>
            </a:r>
          </a:p>
        </p:txBody>
      </p:sp>
      <p:sp>
        <p:nvSpPr>
          <p:cNvPr id="13" name="Rectangle 12"/>
          <p:cNvSpPr/>
          <p:nvPr/>
        </p:nvSpPr>
        <p:spPr bwMode="auto">
          <a:xfrm>
            <a:off x="4629484" y="3045659"/>
            <a:ext cx="1431984" cy="1027793"/>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C#/VB</a:t>
            </a:r>
          </a:p>
          <a:p>
            <a:pPr algn="ctr" defTabSz="914099" fontAlgn="base">
              <a:spcBef>
                <a:spcPct val="0"/>
              </a:spcBef>
              <a:spcAft>
                <a:spcPct val="0"/>
              </a:spcAft>
            </a:pPr>
            <a:r>
              <a:rPr lang="en-US" sz="2300" dirty="0" smtClean="0">
                <a:solidFill>
                  <a:srgbClr val="FFFFFF"/>
                </a:solidFill>
              </a:rPr>
              <a:t>Compiler</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Type Embedding For COM Interop</a:t>
            </a:r>
            <a:endParaRPr lang="en-US" dirty="0"/>
          </a:p>
        </p:txBody>
      </p:sp>
      <p:sp>
        <p:nvSpPr>
          <p:cNvPr id="3" name="Subtitle 2"/>
          <p:cNvSpPr>
            <a:spLocks noGrp="1"/>
          </p:cNvSpPr>
          <p:nvPr>
            <p:ph type="subTitle" idx="1"/>
          </p:nvPr>
        </p:nvSpPr>
        <p:spPr/>
        <p:txBody>
          <a:bodyPr/>
          <a:lstStyle/>
          <a:p>
            <a:r>
              <a:rPr lang="en-US" dirty="0" smtClean="0"/>
              <a:t></a:t>
            </a:r>
            <a:r>
              <a:rPr lang="en-US" smtClean="0"/>
              <a:t>	Misha Shneerson</a:t>
            </a:r>
            <a:endParaRPr lang="en-US" dirty="0" smtClean="0"/>
          </a:p>
          <a:p>
            <a:r>
              <a:rPr lang="en-US" sz="2400" smtClean="0"/>
              <a:t>	Senior SDE</a:t>
            </a:r>
            <a:endParaRPr lang="en-US" sz="2400" dirty="0" smtClean="0"/>
          </a:p>
          <a:p>
            <a:r>
              <a:rPr lang="en-US" sz="2400" smtClean="0"/>
              <a:t>	Visual Studio BizApps</a:t>
            </a:r>
            <a:endParaRPr lang="en-US" sz="2400"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Type Embedding</a:t>
            </a:r>
            <a:endParaRPr lang="en-US" dirty="0"/>
          </a:p>
        </p:txBody>
      </p:sp>
      <p:sp>
        <p:nvSpPr>
          <p:cNvPr id="6" name="Text Placeholder 5"/>
          <p:cNvSpPr>
            <a:spLocks noGrp="1"/>
          </p:cNvSpPr>
          <p:nvPr>
            <p:ph type="body" sz="quarter" idx="10"/>
          </p:nvPr>
        </p:nvSpPr>
        <p:spPr>
          <a:xfrm>
            <a:off x="730634" y="1408113"/>
            <a:ext cx="7672004" cy="683007"/>
          </a:xfrm>
        </p:spPr>
        <p:txBody>
          <a:bodyPr/>
          <a:lstStyle/>
          <a:p>
            <a:r>
              <a:rPr lang="en-US" sz="2800" dirty="0" smtClean="0"/>
              <a:t>Visual Studio option enabling </a:t>
            </a:r>
            <a:br>
              <a:rPr lang="en-US" sz="2800" dirty="0" smtClean="0"/>
            </a:br>
            <a:r>
              <a:rPr lang="en-US" sz="2800" dirty="0" smtClean="0"/>
              <a:t>Type Embedding of assembly references</a:t>
            </a:r>
            <a:endParaRPr lang="en-US" sz="2800" dirty="0"/>
          </a:p>
        </p:txBody>
      </p:sp>
      <p:pic>
        <p:nvPicPr>
          <p:cNvPr id="7" name="Picture 6" descr="EITOption.png"/>
          <p:cNvPicPr>
            <a:picLocks noChangeAspect="1"/>
          </p:cNvPicPr>
          <p:nvPr/>
        </p:nvPicPr>
        <p:blipFill>
          <a:blip r:embed="rId3"/>
          <a:stretch>
            <a:fillRect/>
          </a:stretch>
        </p:blipFill>
        <p:spPr>
          <a:xfrm>
            <a:off x="1581150" y="2286000"/>
            <a:ext cx="6343650" cy="4371975"/>
          </a:xfrm>
          <a:prstGeom prst="rect">
            <a:avLst/>
          </a:prstGeom>
          <a:noFill/>
          <a:ln w="57150">
            <a:solidFill>
              <a:schemeClr val="tx1"/>
            </a:solidFill>
          </a:ln>
        </p:spPr>
      </p:pic>
      <p:sp>
        <p:nvSpPr>
          <p:cNvPr id="10" name="Rounded Rectangle 9"/>
          <p:cNvSpPr/>
          <p:nvPr/>
        </p:nvSpPr>
        <p:spPr bwMode="auto">
          <a:xfrm>
            <a:off x="5010150" y="3657600"/>
            <a:ext cx="2895600" cy="838200"/>
          </a:xfrm>
          <a:prstGeom prst="roundRect">
            <a:avLst/>
          </a:prstGeom>
          <a:noFill/>
          <a:ln w="38100">
            <a:solidFill>
              <a:schemeClr val="accent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12" name="Rounded Rectangular Callout 11"/>
          <p:cNvSpPr/>
          <p:nvPr/>
        </p:nvSpPr>
        <p:spPr bwMode="auto">
          <a:xfrm>
            <a:off x="1200150" y="2355850"/>
            <a:ext cx="4114800" cy="1149350"/>
          </a:xfrm>
          <a:prstGeom prst="wedgeRoundRectCallout">
            <a:avLst>
              <a:gd name="adj1" fmla="val -26249"/>
              <a:gd name="adj2" fmla="val 121173"/>
              <a:gd name="adj3"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To enable the same behavior from the command line, pass the reference using /link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152400"/>
            <a:ext cx="8369300" cy="997196"/>
          </a:xfrm>
        </p:spPr>
        <p:txBody>
          <a:bodyPr/>
          <a:lstStyle/>
          <a:p>
            <a:r>
              <a:rPr lang="en-US" dirty="0" smtClean="0"/>
              <a:t>Type Embedding</a:t>
            </a:r>
            <a:br>
              <a:rPr lang="en-US" dirty="0" smtClean="0"/>
            </a:br>
            <a:r>
              <a:rPr sz="3200" dirty="0" smtClean="0">
                <a:solidFill>
                  <a:schemeClr val="accent3"/>
                </a:solidFill>
              </a:rPr>
              <a:t>Basic rules</a:t>
            </a:r>
            <a:endParaRPr sz="2800" dirty="0">
              <a:solidFill>
                <a:schemeClr val="accent3"/>
              </a:solidFill>
            </a:endParaRPr>
          </a:p>
        </p:txBody>
      </p:sp>
      <p:sp>
        <p:nvSpPr>
          <p:cNvPr id="3" name="Text Placeholder 2"/>
          <p:cNvSpPr>
            <a:spLocks noGrp="1"/>
          </p:cNvSpPr>
          <p:nvPr>
            <p:ph type="body" sz="quarter" idx="10"/>
          </p:nvPr>
        </p:nvSpPr>
        <p:spPr/>
        <p:txBody>
          <a:bodyPr/>
          <a:lstStyle/>
          <a:p>
            <a:r>
              <a:rPr lang="en-US" dirty="0" smtClean="0"/>
              <a:t>Only metadata is locally embedded</a:t>
            </a:r>
          </a:p>
          <a:p>
            <a:pPr lvl="1"/>
            <a:r>
              <a:rPr lang="en-US" dirty="0" smtClean="0"/>
              <a:t>interfaces (must have </a:t>
            </a:r>
            <a:br>
              <a:rPr lang="en-US" dirty="0" smtClean="0"/>
            </a:br>
            <a:r>
              <a:rPr lang="en-US" dirty="0" err="1" smtClean="0"/>
              <a:t>ComImport</a:t>
            </a:r>
            <a:r>
              <a:rPr lang="en-US" dirty="0" smtClean="0"/>
              <a:t>, </a:t>
            </a:r>
            <a:r>
              <a:rPr lang="en-US" dirty="0" err="1" smtClean="0"/>
              <a:t>Guid</a:t>
            </a:r>
            <a:r>
              <a:rPr lang="en-US" dirty="0" smtClean="0"/>
              <a:t> attributes)</a:t>
            </a:r>
          </a:p>
          <a:p>
            <a:pPr lvl="1"/>
            <a:r>
              <a:rPr lang="en-US" dirty="0" smtClean="0"/>
              <a:t>delegates</a:t>
            </a:r>
          </a:p>
          <a:p>
            <a:pPr lvl="1"/>
            <a:r>
              <a:rPr lang="en-US" dirty="0" smtClean="0"/>
              <a:t>simple </a:t>
            </a:r>
            <a:r>
              <a:rPr lang="en-US" dirty="0" err="1" smtClean="0"/>
              <a:t>structs</a:t>
            </a:r>
            <a:endParaRPr lang="en-US" dirty="0" smtClean="0"/>
          </a:p>
          <a:p>
            <a:pPr lvl="1"/>
            <a:r>
              <a:rPr lang="en-US" dirty="0" err="1" smtClean="0"/>
              <a:t>enums</a:t>
            </a:r>
            <a:endParaRPr lang="en-US" dirty="0" smtClean="0"/>
          </a:p>
          <a:p>
            <a:pPr lvl="1"/>
            <a:r>
              <a:rPr lang="en-US" dirty="0" smtClean="0"/>
              <a:t>But not classes or static methods</a:t>
            </a:r>
          </a:p>
          <a:p>
            <a:r>
              <a:rPr lang="en-US" dirty="0" smtClean="0"/>
              <a:t>Only types from </a:t>
            </a:r>
            <a:r>
              <a:rPr lang="en-US" dirty="0" err="1" smtClean="0"/>
              <a:t>Interop</a:t>
            </a:r>
            <a:r>
              <a:rPr lang="en-US" dirty="0" smtClean="0"/>
              <a:t> Assemblies </a:t>
            </a:r>
            <a:br>
              <a:rPr lang="en-US" dirty="0" smtClean="0"/>
            </a:br>
            <a:r>
              <a:rPr lang="en-US" dirty="0" smtClean="0"/>
              <a:t>can be embedded. Compilers </a:t>
            </a:r>
            <a:br>
              <a:rPr lang="en-US" dirty="0" smtClean="0"/>
            </a:br>
            <a:r>
              <a:rPr lang="en-US" dirty="0" smtClean="0"/>
              <a:t>check for these attributes</a:t>
            </a:r>
          </a:p>
          <a:p>
            <a:pPr lvl="1"/>
            <a:r>
              <a:rPr lang="en-US" dirty="0" smtClean="0"/>
              <a:t>[</a:t>
            </a:r>
            <a:r>
              <a:rPr lang="en-US" dirty="0" err="1" smtClean="0"/>
              <a:t>assembly:Guid</a:t>
            </a:r>
            <a:r>
              <a:rPr lang="en-US" dirty="0" smtClean="0"/>
              <a:t>(…)]</a:t>
            </a:r>
          </a:p>
          <a:p>
            <a:pPr lvl="1"/>
            <a:r>
              <a:rPr lang="en-US" dirty="0" smtClean="0"/>
              <a:t>[</a:t>
            </a:r>
            <a:r>
              <a:rPr lang="en-US" dirty="0" err="1" smtClean="0"/>
              <a:t>assembly:ImportedFromTypeLib</a:t>
            </a:r>
            <a:r>
              <a:rPr lang="en-US" dirty="0" smtClean="0"/>
              <a:t>(…)]</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 2008 BREAKOUT template 4-3_GRAY_FINAL</Template>
  <TotalTime>2625</TotalTime>
  <Words>4472</Words>
  <Application>Microsoft Office PowerPoint</Application>
  <PresentationFormat>On-screen Show (4:3)</PresentationFormat>
  <Paragraphs>434</Paragraphs>
  <Slides>38</Slides>
  <Notes>38</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PDC 2008 BREAKOUT template 4-3_GRAY_FINAL</vt:lpstr>
      <vt:lpstr>White with Consolas font for code slides</vt:lpstr>
      <vt:lpstr>Under The Hood: Advances In The  .NET Type System</vt:lpstr>
      <vt:lpstr>Agenda</vt:lpstr>
      <vt:lpstr>Challenges Deployment of PIAs</vt:lpstr>
      <vt:lpstr>Challenges  Implementing application extensibility </vt:lpstr>
      <vt:lpstr>Type Embedding  Key concepts</vt:lpstr>
      <vt:lpstr>Type Embedding Development experience</vt:lpstr>
      <vt:lpstr>Type Embedding For COM Interop</vt:lpstr>
      <vt:lpstr>Type Embedding</vt:lpstr>
      <vt:lpstr>Type Embedding Basic rules</vt:lpstr>
      <vt:lpstr>Type Embedding Local types</vt:lpstr>
      <vt:lpstr>Type Embedding Full type definition from an Interop Assembly</vt:lpstr>
      <vt:lpstr>Type Embedding Embedded partial local type</vt:lpstr>
      <vt:lpstr>Type Embedding Custom code emitted for new operator</vt:lpstr>
      <vt:lpstr>Type Embedding Custom code emitted for event handling</vt:lpstr>
      <vt:lpstr>Type Embedding Working with multiple assemblies</vt:lpstr>
      <vt:lpstr>Type Equivalence</vt:lpstr>
      <vt:lpstr>Type Equivalence Key concepts</vt:lpstr>
      <vt:lpstr>Type Equivalence Equivalence of multiple partial local types</vt:lpstr>
      <vt:lpstr>Loose Type Coupling In Action Managed components in COM-based applications</vt:lpstr>
      <vt:lpstr>Loose Type Coupling In Action Managed hosts and managed components</vt:lpstr>
      <vt:lpstr>Type Equivalence And type safety</vt:lpstr>
      <vt:lpstr>Conclusions Type embedding</vt:lpstr>
      <vt:lpstr>Conclusions Type equivalence</vt:lpstr>
      <vt:lpstr>Summary</vt:lpstr>
      <vt:lpstr>Evals &amp; Recordings</vt:lpstr>
      <vt:lpstr>Please use the microphones provided</vt:lpstr>
      <vt:lpstr>Slide 27</vt:lpstr>
      <vt:lpstr>Appendix  Improvements In Event Handling</vt:lpstr>
      <vt:lpstr>Improvements in Event Handling Events in COM-based applications</vt:lpstr>
      <vt:lpstr>Improvements in Event Handling Events with Interop Assemblies</vt:lpstr>
      <vt:lpstr>Improvements in Event Handling Events with Interop Assemblies</vt:lpstr>
      <vt:lpstr>Event Sinks – Legacy (PIA) Mode</vt:lpstr>
      <vt:lpstr>Improvements in Event Handling</vt:lpstr>
      <vt:lpstr>Improvements in Event Handling Events with NoPIA</vt:lpstr>
      <vt:lpstr>Event Sinks – Under NoPIA</vt:lpstr>
      <vt:lpstr>Additional Resources </vt:lpstr>
      <vt:lpstr>TL 34 Managed/Native Code Interoperability: Best Practices</vt:lpstr>
      <vt:lpstr>Slide 38</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TL02 – Under The Hood: Advances In The .NET Type System</dc:title>
  <dc:subject>PDC 2008</dc:subject>
  <dc:creator>Misha Shneerson, Andrew Whitechapel</dc:creator>
  <dc:description>Template: David Shadle
Formatting: Shane O'Sullivan, Silver Fox Productions
Event Date: October 27, 2008
Event Location: Los Angeles
Audience: developers, TDMs, IT pros, professionals, devs</dc:description>
  <cp:lastModifiedBy>Shows</cp:lastModifiedBy>
  <cp:revision>110</cp:revision>
  <dcterms:created xsi:type="dcterms:W3CDTF">2008-10-05T19:48:50Z</dcterms:created>
  <dcterms:modified xsi:type="dcterms:W3CDTF">2008-10-27T22:46:20Z</dcterms:modified>
</cp:coreProperties>
</file>