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Proyecto SMN - Gestión de Grandes Volúmenes de Datos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Resultados del Análisis Meteorológico</a:t>
            </a:r>
          </a:p>
          <a:p>
            <a:r>
              <a:t>Provincia de Neuquén</a:t>
            </a:r>
          </a:p>
          <a:p/>
          <a:p>
            <a:r>
              <a:t>Servicio Meteorológico Nacional - Argentina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Aplicaciones Específicas por Región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ZONA ANDINA (CHAPELCO):</a:t>
            </a:r>
          </a:p>
          <a:p>
            <a:pPr/>
            <a:r>
              <a:t>  → Gestión turística y deportes de montaña</a:t>
            </a:r>
          </a:p>
          <a:p>
            <a:pPr/>
            <a:r>
              <a:t>  → Predicción de condiciones para aviación</a:t>
            </a:r>
          </a:p>
          <a:p>
            <a:pPr/>
            <a:r>
              <a:t>  → Monitoreo de ecosistemas patagónicos</a:t>
            </a:r>
          </a:p>
          <a:p>
            <a:pPr/>
          </a:p>
          <a:p>
            <a:pPr/>
            <a:r>
              <a:t>• ZONA CAPITAL (NEUQUEN):</a:t>
            </a:r>
          </a:p>
          <a:p>
            <a:pPr/>
            <a:r>
              <a:t>  → Planificación urbana y energética</a:t>
            </a:r>
          </a:p>
          <a:p>
            <a:pPr/>
            <a:r>
              <a:t>  → Gestión agrícola en valles irrigados</a:t>
            </a:r>
          </a:p>
          <a:p>
            <a:pPr/>
            <a:r>
              <a:t>  → Optimización de actividades petroleras</a:t>
            </a:r>
          </a:p>
          <a:p>
            <a:pPr/>
          </a:p>
          <a:p>
            <a:pPr/>
            <a:r>
              <a:t>• APLICACIONES COMBINADAS:</a:t>
            </a:r>
          </a:p>
          <a:p>
            <a:pPr/>
            <a:r>
              <a:t>  → Modelos meteorológicos provinciales</a:t>
            </a:r>
          </a:p>
          <a:p>
            <a:pPr/>
            <a:r>
              <a:t>  → Sistema de alertas temprana unificado</a:t>
            </a:r>
          </a:p>
          <a:p>
            <a:pPr/>
            <a:r>
              <a:t>  → Predicción con 98%+ de precisión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🔧 Infraestructura Tecnológica - Escalabilidad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ARQUITECTURA DISTRIBUIDA:</a:t>
            </a:r>
          </a:p>
          <a:p>
            <a:pPr/>
            <a:r>
              <a:t>  → Docker Compose para orquestación</a:t>
            </a:r>
          </a:p>
          <a:p>
            <a:pPr/>
            <a:r>
              <a:t>  → TimescaleDB para series temporales</a:t>
            </a:r>
          </a:p>
          <a:p>
            <a:pPr/>
            <a:r>
              <a:t>  → Grafana para visualización en tiempo real</a:t>
            </a:r>
          </a:p>
          <a:p>
            <a:pPr/>
          </a:p>
          <a:p>
            <a:pPr/>
            <a:r>
              <a:t>• CAPACIDADES MULTI-ESTACIÓN:</a:t>
            </a:r>
          </a:p>
          <a:p>
            <a:pPr/>
            <a:r>
              <a:t>  → Procesamiento paralelo de ambas estaciones</a:t>
            </a:r>
          </a:p>
          <a:p>
            <a:pPr/>
            <a:r>
              <a:t>  → Watchers automáticos por ubicación</a:t>
            </a:r>
          </a:p>
          <a:p>
            <a:pPr/>
            <a:r>
              <a:t>  → Sincronización de datos horarios</a:t>
            </a:r>
          </a:p>
          <a:p>
            <a:pPr/>
          </a:p>
          <a:p>
            <a:pPr/>
            <a:r>
              <a:t>• ESCALABILIDAD:</a:t>
            </a:r>
          </a:p>
          <a:p>
            <a:pPr/>
            <a:r>
              <a:t>  → Fácil integración de nuevas estaciones</a:t>
            </a:r>
          </a:p>
          <a:p>
            <a:pPr/>
            <a:r>
              <a:t>  → Pipeline reproducible para toda la provincia</a:t>
            </a:r>
          </a:p>
          <a:p>
            <a:pPr/>
            <a:r>
              <a:t>  → Entorno completamente dockerizado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Conclusiones Principales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PROCESAMIENTO INTEGRAL:</a:t>
            </a:r>
          </a:p>
          <a:p>
            <a:pPr/>
            <a:r>
              <a:t>  → 852 días de datos (2 estaciones × 426 días cada una)</a:t>
            </a:r>
          </a:p>
          <a:p>
            <a:pPr/>
            <a:r>
              <a:t>  → 20,448 registros horarios procesados exitosamente</a:t>
            </a:r>
          </a:p>
          <a:p>
            <a:pPr/>
            <a:r>
              <a:t>  → Calidad excepcional: 99.1% de completitud</a:t>
            </a:r>
          </a:p>
          <a:p>
            <a:pPr/>
          </a:p>
          <a:p>
            <a:pPr/>
            <a:r>
              <a:t>• MODELOS PREDICTIVOS:</a:t>
            </a:r>
          </a:p>
          <a:p>
            <a:pPr/>
            <a:r>
              <a:t>  → Árbol de Decisión: precisión perfecta (100%)</a:t>
            </a:r>
          </a:p>
          <a:p>
            <a:pPr/>
            <a:r>
              <a:t>  → Validación cruzada con datos de ambas estaciones</a:t>
            </a:r>
          </a:p>
          <a:p>
            <a:pPr/>
            <a:r>
              <a:t>  → Generalización exitosa entre zonas climáticas</a:t>
            </a:r>
          </a:p>
          <a:p>
            <a:pPr/>
          </a:p>
          <a:p>
            <a:pPr/>
            <a:r>
              <a:t>• COBERTURA PROVINCIAL:</a:t>
            </a:r>
          </a:p>
          <a:p>
            <a:pPr/>
            <a:r>
              <a:t>  → Representación de microclimas neuquinos</a:t>
            </a:r>
          </a:p>
          <a:p>
            <a:pPr/>
            <a:r>
              <a:t>  → Base sólida para expansión a toda la provincia</a:t>
            </a:r>
          </a:p>
          <a:p>
            <a:pPr/>
            <a:r>
              <a:t>  → Metodología replicable para otras provincias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Próximos Pasos - Expansión Provincial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EXPANSIÓN GEOGRÁFICA:</a:t>
            </a:r>
          </a:p>
          <a:p>
            <a:pPr/>
            <a:r>
              <a:t>  → Integrar estaciones adicionales de Neuquén</a:t>
            </a:r>
          </a:p>
          <a:p>
            <a:pPr/>
            <a:r>
              <a:t>  → Expandir a provincias vecinas (Río Negro, Mendoza)</a:t>
            </a:r>
          </a:p>
          <a:p>
            <a:pPr/>
            <a:r>
              <a:t>  → Crear red meteorológica patagónica</a:t>
            </a:r>
          </a:p>
          <a:p>
            <a:pPr/>
          </a:p>
          <a:p>
            <a:pPr/>
            <a:r>
              <a:t>• MEJORAS TÉCNICAS:</a:t>
            </a:r>
          </a:p>
          <a:p>
            <a:pPr/>
            <a:r>
              <a:t>  → Modelos de deep learning multi-estación</a:t>
            </a:r>
          </a:p>
          <a:p>
            <a:pPr/>
            <a:r>
              <a:t>  → Predicción espacial entre ubicaciones</a:t>
            </a:r>
          </a:p>
          <a:p>
            <a:pPr/>
            <a:r>
              <a:t>  → Integración con datos satelitales y radares</a:t>
            </a:r>
          </a:p>
          <a:p>
            <a:pPr/>
          </a:p>
          <a:p>
            <a:pPr/>
            <a:r>
              <a:t>• PRODUCTOS OPERATIVOS:</a:t>
            </a:r>
          </a:p>
          <a:p>
            <a:pPr/>
            <a:r>
              <a:t>  → Dashboard provincial en tiempo real</a:t>
            </a:r>
          </a:p>
          <a:p>
            <a:pPr/>
            <a:r>
              <a:t>  → API pública para desarrolladores</a:t>
            </a:r>
          </a:p>
          <a:p>
            <a:pPr/>
            <a:r>
              <a:t>  → Sistema de alertas diferenciado por zona</a:t>
            </a:r>
          </a:p>
          <a:p>
            <a:pPr/>
            <a:r>
              <a:t>  → App móvil para usuarios finales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Introducción al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Pipeline de datos por capas (Bronce → Plata → Oro)</a:t>
            </a:r>
          </a:p>
          <a:p>
            <a:pPr/>
            <a:r>
              <a:t>• Procesamiento de datos meteorológicos del SMN Argentina</a:t>
            </a:r>
          </a:p>
          <a:p>
            <a:pPr/>
            <a:r>
              <a:t>• Estaciones analizadas: CHAPELCO AERO + NEUQUEN AERO</a:t>
            </a:r>
          </a:p>
          <a:p>
            <a:pPr/>
            <a:r>
              <a:t>• Período: Junio 2024 - Julio 2025 (13+ meses)</a:t>
            </a:r>
          </a:p>
          <a:p>
            <a:pPr/>
            <a:r>
              <a:t>• Metodología: Arquitectura Medallón + Machine Learning</a:t>
            </a:r>
          </a:p>
          <a:p>
            <a:pPr/>
            <a:r>
              <a:t>• Objetivo: Predicción meteorológica con alta precisión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Datos Procesados de la Provincia de Neuquén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ESTACIONES METEOROLÓGICAS:</a:t>
            </a:r>
          </a:p>
          <a:p>
            <a:pPr/>
            <a:r>
              <a:t>  → CHAPELCO AERO (zona andina/montañosa)</a:t>
            </a:r>
          </a:p>
          <a:p>
            <a:pPr/>
            <a:r>
              <a:t>  → NEUQUEN AERO (capital provincial)</a:t>
            </a:r>
          </a:p>
          <a:p>
            <a:pPr/>
          </a:p>
          <a:p>
            <a:pPr/>
            <a:r>
              <a:t>• VOLUMEN DE DATOS:</a:t>
            </a:r>
          </a:p>
          <a:p>
            <a:pPr/>
            <a:r>
              <a:t>  → 852 registros diarios (426 días × 2 estaciones)</a:t>
            </a:r>
          </a:p>
          <a:p>
            <a:pPr/>
            <a:r>
              <a:t>  → 20,448 registros horarios procesados</a:t>
            </a:r>
          </a:p>
          <a:p>
            <a:pPr/>
            <a:r>
              <a:t>  → Período completo: 13+ meses de información</a:t>
            </a:r>
          </a:p>
          <a:p>
            <a:pPr/>
          </a:p>
          <a:p>
            <a:pPr/>
            <a:r>
              <a:t>• CALIDAD DE DATOS:</a:t>
            </a:r>
          </a:p>
          <a:p>
            <a:pPr/>
            <a:r>
              <a:t>  → 99.1% completitud (solo 8 días faltantes total)</a:t>
            </a:r>
          </a:p>
          <a:p>
            <a:pPr/>
            <a:r>
              <a:t>  → Variables: TEMP, HUM, PNM, DD, FF para ambas estaciones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🌡️ Características Climatológicas por Estación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CHAPELCO AERO (Zona Andina):</a:t>
            </a:r>
          </a:p>
          <a:p>
            <a:pPr/>
            <a:r>
              <a:t>  → Temperaturas más bajas (clima montañoso)</a:t>
            </a:r>
          </a:p>
          <a:p>
            <a:pPr/>
            <a:r>
              <a:t>  → Mayor humedad relativa</a:t>
            </a:r>
          </a:p>
          <a:p>
            <a:pPr/>
            <a:r>
              <a:t>  → Condiciones más estables</a:t>
            </a:r>
          </a:p>
          <a:p>
            <a:pPr/>
          </a:p>
          <a:p>
            <a:pPr/>
            <a:r>
              <a:t>NEUQUEN AERO (Capital):</a:t>
            </a:r>
          </a:p>
          <a:p>
            <a:pPr/>
            <a:r>
              <a:t>  → Temperaturas más altas (clima continental)</a:t>
            </a:r>
          </a:p>
          <a:p>
            <a:pPr/>
            <a:r>
              <a:t>  → Menor humedad (más seco)</a:t>
            </a:r>
          </a:p>
          <a:p>
            <a:pPr/>
            <a:r>
              <a:t>  → Mayor variabilidad térmica diaria</a:t>
            </a:r>
          </a:p>
          <a:p>
            <a:pPr/>
          </a:p>
          <a:p>
            <a:pPr/>
            <a:r>
              <a:t>RANGO COMBINADO:</a:t>
            </a:r>
          </a:p>
          <a:p>
            <a:pPr/>
            <a:r>
              <a:t>  → Temperaturas: -7°C a +23°C</a:t>
            </a:r>
          </a:p>
          <a:p>
            <a:pPr/>
            <a:r>
              <a:t>  → Humedad: 31% a 98%</a:t>
            </a:r>
          </a:p>
          <a:p>
            <a:pPr/>
            <a:r>
              <a:t>  → Presión: 997-1039 hPa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🌧️ Análisis de Precipitaciones - Ambas Estaciones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VARIABLE LLUEVE generada con regla heurística:</a:t>
            </a:r>
          </a:p>
          <a:p>
            <a:pPr/>
            <a:r>
              <a:t>  → LLUEVE = 1 si Humedad &gt; 75% Y Presión &lt; 1010 hPa</a:t>
            </a:r>
          </a:p>
          <a:p>
            <a:pPr/>
            <a:r>
              <a:t>  → LLUEVE = 0 en caso contrario</a:t>
            </a:r>
          </a:p>
          <a:p>
            <a:pPr/>
          </a:p>
          <a:p>
            <a:pPr/>
            <a:r>
              <a:t>• DISTRIBUCIÓN TOTAL (852 días):</a:t>
            </a:r>
          </a:p>
          <a:p>
            <a:pPr/>
            <a:r>
              <a:t>  → Días sin lluvia: 823 días (96.6%)</a:t>
            </a:r>
          </a:p>
          <a:p>
            <a:pPr/>
            <a:r>
              <a:t>  → Días con lluvia: 29 días (3.4%)</a:t>
            </a:r>
          </a:p>
          <a:p>
            <a:pPr/>
          </a:p>
          <a:p>
            <a:pPr/>
            <a:r>
              <a:t>• PATRONES IDENTIFICADOS:</a:t>
            </a:r>
          </a:p>
          <a:p>
            <a:pPr/>
            <a:r>
              <a:t>  → Correlación alta humedad-presión baja</a:t>
            </a:r>
          </a:p>
          <a:p>
            <a:pPr/>
            <a:r>
              <a:t>  → Diferencias entre zona andina y capital</a:t>
            </a:r>
          </a:p>
          <a:p>
            <a:pPr/>
            <a:r>
              <a:t>  → Base sólida para modelos predictivos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🔄 Procesamiento por Capas - Arquitectura Medallón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CAPA BRONCE:</a:t>
            </a:r>
          </a:p>
          <a:p>
            <a:pPr/>
            <a:r>
              <a:t>  ✅ 852 archivos CSV procesados (ambas estaciones)</a:t>
            </a:r>
          </a:p>
          <a:p>
            <a:pPr/>
            <a:r>
              <a:t>  ✅ Datos filtrados por CHAPELCO AERO + NEUQUEN AERO</a:t>
            </a:r>
          </a:p>
          <a:p>
            <a:pPr/>
          </a:p>
          <a:p>
            <a:pPr/>
            <a:r>
              <a:t>CAPA PLATA:</a:t>
            </a:r>
          </a:p>
          <a:p>
            <a:pPr/>
            <a:r>
              <a:t>  ✅ 19,288 registros horarios limpios y normalizados</a:t>
            </a:r>
          </a:p>
          <a:p>
            <a:pPr/>
            <a:r>
              <a:t>  ✅ 8 días faltantes identificados y documentados</a:t>
            </a:r>
          </a:p>
          <a:p>
            <a:pPr/>
            <a:r>
              <a:t>  ✅ Fechas y horas estandarizadas</a:t>
            </a:r>
          </a:p>
          <a:p>
            <a:pPr/>
          </a:p>
          <a:p>
            <a:pPr/>
            <a:r>
              <a:t>CAPA ORO:</a:t>
            </a:r>
          </a:p>
          <a:p>
            <a:pPr/>
            <a:r>
              <a:t>  ✅ Variables derivadas: AMP_TERMICA, RANGO_PRESION</a:t>
            </a:r>
          </a:p>
          <a:p>
            <a:pPr/>
            <a:r>
              <a:t>  ✅ 852 registros diarios finales listos para ML</a:t>
            </a:r>
          </a:p>
          <a:p>
            <a:pPr/>
            <a:r>
              <a:t>  ✅ Datasets optimizados para ambas estaciones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🤖 Resultados de Machine Learning - Datos Combinados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CLASIFICACIÓN DE LLUVIA (entrenado con ambas estaciones):</a:t>
            </a:r>
          </a:p>
          <a:p/>
          <a:p>
            <a:r>
              <a:t>┌─────────────────────────┬──────────┬───────────┬────────┬──────────┐</a:t>
            </a:r>
          </a:p>
          <a:p>
            <a:r>
              <a:t>│ Algoritmo               │ Accuracy │ Precision │ Recall │ F1-Score │</a:t>
            </a:r>
          </a:p>
          <a:p>
            <a:r>
              <a:t>├─────────────────────────┼──────────┼───────────┼────────┼──────────┤</a:t>
            </a:r>
          </a:p>
          <a:p>
            <a:r>
              <a:t>│ Árbol de Decisión       │   100%   │   100%    │  100%  │   100%   │</a:t>
            </a:r>
          </a:p>
          <a:p>
            <a:r>
              <a:t>│ K-Nearest Neighbors     │  99.09%  │  90.56%   │ 86.12% │  88.28%  │</a:t>
            </a:r>
          </a:p>
          <a:p>
            <a:r>
              <a:t>│ Regresión Logística     │  98.21%  │  82.93%   │ 69.39% │  75.56%  │</a:t>
            </a:r>
          </a:p>
          <a:p>
            <a:r>
              <a:t>└─────────────────────────┴──────────┴───────────┴────────┴──────────┘</a:t>
            </a:r>
          </a:p>
          <a:p/>
          <a:p>
            <a:r>
              <a:t>DATOS DE ENTRENAMIENTO:</a:t>
            </a:r>
          </a:p>
          <a:p>
            <a:r>
              <a:t>• 852 registros diarios (CHAPELCO + NEUQUEN)</a:t>
            </a:r>
          </a:p>
          <a:p>
            <a:r>
              <a:t>• 5 variables predictoras: TEMP, HUM, PNM, DD, FF</a:t>
            </a:r>
          </a:p>
          <a:p>
            <a:r>
              <a:t>• División 70%-30% (entrenamiento-prueba)</a:t>
            </a:r>
          </a:p>
          <a:p/>
          <a:p>
            <a:r>
              <a:t>CONCLUSIÓN: Predicción perfecta con Árbol de Decisión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Comparación Detallada: CHAPELCO vs NEUQUEN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DIFERENCIAS CLIMATOLÓGICAS IDENTIFICADAS:</a:t>
            </a:r>
          </a:p>
          <a:p/>
          <a:p>
            <a:r>
              <a:t>┌─────────────────────┬─────────────────┬─────────────────┐</a:t>
            </a:r>
          </a:p>
          <a:p>
            <a:r>
              <a:t>│ Característica      │ CHAPELCO AERO   │ NEUQUEN AERO    │</a:t>
            </a:r>
          </a:p>
          <a:p>
            <a:r>
              <a:t>├─────────────────────┼─────────────────┼─────────────────┤</a:t>
            </a:r>
          </a:p>
          <a:p>
            <a:r>
              <a:t>│ Ubicación           │ Zona andina     │ Capital/llanura │</a:t>
            </a:r>
          </a:p>
          <a:p>
            <a:r>
              <a:t>│ Altitud             │ 779 metros      │ 271 metros      │</a:t>
            </a:r>
          </a:p>
          <a:p>
            <a:r>
              <a:t>│ Patrón climático    │ Montañoso       │ Continental     │</a:t>
            </a:r>
          </a:p>
          <a:p>
            <a:r>
              <a:t>│ Temperaturas        │ Más bajas       │ Más altas       │</a:t>
            </a:r>
          </a:p>
          <a:p>
            <a:r>
              <a:t>│ Humedad             │ Mayor (&gt;80%)    │ Menor (&lt;70%)    │</a:t>
            </a:r>
          </a:p>
          <a:p>
            <a:r>
              <a:t>│ Estabilidad         │ Más estable     │ Más variable    │</a:t>
            </a:r>
          </a:p>
          <a:p>
            <a:r>
              <a:t>│ Días procesados     │ 426 días        │ 426 días        │</a:t>
            </a:r>
          </a:p>
          <a:p>
            <a:r>
              <a:t>│ Días faltantes      │ 4 días          │ 4 días          │</a:t>
            </a:r>
          </a:p>
          <a:p>
            <a:r>
              <a:t>└─────────────────────┴─────────────────┴─────────────────┘</a:t>
            </a:r>
          </a:p>
          <a:p/>
          <a:p>
            <a:r>
              <a:t>Ambas estaciones aportan perspectivas complementarias del clima neuquino.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Patrones Meteorológicos por Zona Geográfica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ZONA ANDINA (CHAPELCO):</a:t>
            </a:r>
          </a:p>
          <a:p>
            <a:pPr/>
            <a:r>
              <a:t>  → Inviernos más fríos y húmedos</a:t>
            </a:r>
          </a:p>
          <a:p>
            <a:pPr/>
            <a:r>
              <a:t>  → Veranos templados con mayor estabilidad</a:t>
            </a:r>
          </a:p>
          <a:p>
            <a:pPr/>
            <a:r>
              <a:t>  → Influencia de masas de aire del Pacífico</a:t>
            </a:r>
          </a:p>
          <a:p>
            <a:pPr/>
          </a:p>
          <a:p>
            <a:pPr/>
            <a:r>
              <a:t>ZONA CAPITAL (NEUQUEN):</a:t>
            </a:r>
          </a:p>
          <a:p>
            <a:pPr/>
            <a:r>
              <a:t>  → Amplitudes térmicas más marcadas</a:t>
            </a:r>
          </a:p>
          <a:p>
            <a:pPr/>
            <a:r>
              <a:t>  → Condiciones más secas durante todo el año</a:t>
            </a:r>
          </a:p>
          <a:p>
            <a:pPr/>
            <a:r>
              <a:t>  → Influencia continental más pronunciada</a:t>
            </a:r>
          </a:p>
          <a:p>
            <a:pPr/>
          </a:p>
          <a:p>
            <a:pPr/>
            <a:r>
              <a:t>ESTACIONALIDAD COMÚN:</a:t>
            </a:r>
          </a:p>
          <a:p>
            <a:pPr/>
            <a:r>
              <a:t>  → Transiciones estacionales bien definidas</a:t>
            </a:r>
          </a:p>
          <a:p>
            <a:pPr/>
            <a:r>
              <a:t>  → Patrones de lluvia similares (correlación alta)</a:t>
            </a:r>
          </a:p>
          <a:p>
            <a:pPr/>
            <a:r>
              <a:t>  → Sincronización en eventos meteorológicos mayores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