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icmje.or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Publishing a Protocol: lived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Martin Law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PAPMAT, NOTACS STRATOSPHERE, PIPAH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publish the trial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Increased validity;</a:t>
            </a:r>
          </a:p>
          <a:p>
            <a:pPr lvl="0"/>
            <a:r>
              <a:rPr/>
              <a:t>Helps other researchers:</a:t>
            </a:r>
          </a:p>
          <a:p>
            <a:pPr lvl="1"/>
            <a:r>
              <a:rPr/>
              <a:t>Plan study with similar design;</a:t>
            </a:r>
          </a:p>
          <a:p>
            <a:pPr lvl="1"/>
            <a:r>
              <a:rPr/>
              <a:t>Know that this study is taking place and its details (beyond clinicaltrials.gov);</a:t>
            </a:r>
          </a:p>
          <a:p>
            <a:pPr lvl="0"/>
            <a:r>
              <a:rPr/>
              <a:t>Publish or perish! Rare opportunity for applied statisticians to be the first author;</a:t>
            </a:r>
          </a:p>
          <a:p>
            <a:pPr lvl="0"/>
            <a:r>
              <a:rPr/>
              <a:t>May be the only published paper from the study.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publish the trial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a journal (spoiler alert: it’s </a:t>
            </a:r>
            <a:r>
              <a:rPr i="1"/>
              <a:t>Trials</a:t>
            </a:r>
            <a:r>
              <a:rPr/>
              <a:t>);</a:t>
            </a:r>
          </a:p>
          <a:p>
            <a:pPr lvl="0"/>
            <a:r>
              <a:rPr/>
              <a:t>Use the journal’s template and share it.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Your CTU’s template may be very different to the journal’s template, so consider updating your CTU’s own templates to match the journal’s.</a:t>
            </a:r>
          </a:p>
          <a:p>
            <a:pPr lvl="0"/>
            <a:r>
              <a:rPr/>
              <a:t>Start early:</a:t>
            </a:r>
          </a:p>
          <a:p>
            <a:pPr lvl="1"/>
            <a:r>
              <a:rPr/>
              <a:t>If “converting” a protocol to the journal template, this becomes harder the more developed the protocol is.</a:t>
            </a:r>
          </a:p>
          <a:p>
            <a:pPr lvl="1"/>
            <a:r>
              <a:rPr/>
              <a:t>If using the journal template as a guide only, there is still a great deal of work to be done.</a:t>
            </a:r>
          </a:p>
          <a:p>
            <a:pPr lvl="0"/>
            <a:r>
              <a:rPr/>
              <a:t>Expect it to take a long time, so…</a:t>
            </a:r>
          </a:p>
          <a:p>
            <a:pPr lvl="0"/>
            <a:r>
              <a:rPr/>
              <a:t>Get buy-in from co-authors!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hlinkClick r:id="rId2"/>
              </a:rPr>
              <a:t>https://www.icmje.org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Same criteria as any other published manuscript: - Substantial contributions to the conception/design of the work; or the acquisition/analysis/interpretation of data for the work; AND - Drafting/critically reviewing the intellectual content; AND - Final approval of the version to be published; AND - Agreement to be accountable for all aspects of the work.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Related: The Statistical Analysis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this too! How? For </a:t>
            </a:r>
            <a:r>
              <a:rPr i="1"/>
              <a:t>Trials</a:t>
            </a:r>
            <a:r>
              <a:rPr/>
              <a:t> at least, in one of the following ways:</a:t>
            </a:r>
          </a:p>
          <a:p>
            <a:pPr lvl="0"/>
            <a:r>
              <a:rPr/>
              <a:t>Directly within the submitted protocol (if trial is simple);</a:t>
            </a:r>
          </a:p>
          <a:p>
            <a:pPr lvl="0"/>
            <a:r>
              <a:rPr/>
              <a:t>As an appendix alongside the submitted protocol;</a:t>
            </a:r>
          </a:p>
          <a:p>
            <a:pPr lvl="0"/>
            <a:r>
              <a:rPr/>
              <a:t>As an “addendum”/update to a published protocol;</a:t>
            </a:r>
          </a:p>
          <a:p>
            <a:pPr lvl="0"/>
            <a:r>
              <a:rPr/>
              <a:t>As a completely separate submission (inc. authors and DOI)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a Protocol: lived experience</dc:title>
  <dc:creator>Martin Law</dc:creator>
  <cp:keywords/>
  <dcterms:created xsi:type="dcterms:W3CDTF">2023-11-23T14:30:32Z</dcterms:created>
  <dcterms:modified xsi:type="dcterms:W3CDTF">2023-11-23T14:30:32Z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2023-11-28</vt:lpwstr>
  </property>
  <property fmtid="{D5CDD505-2E9C-101B-9397-08002B2CF9AE}" pid="3" name="output">
    <vt:lpwstr>powerpoint_presentation</vt:lpwstr>
  </property>
</Properties>
</file>