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96" r:id="rId6"/>
    <p:sldId id="297" r:id="rId7"/>
    <p:sldId id="302" r:id="rId8"/>
    <p:sldId id="306" r:id="rId9"/>
    <p:sldId id="298" r:id="rId10"/>
    <p:sldId id="303" r:id="rId11"/>
    <p:sldId id="305" r:id="rId12"/>
    <p:sldId id="301" r:id="rId13"/>
    <p:sldId id="304" r:id="rId14"/>
    <p:sldId id="307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>
        <p:scale>
          <a:sx n="40" d="100"/>
          <a:sy n="40" d="100"/>
        </p:scale>
        <p:origin x="1684" y="5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CB070B-93E8-4E3F-93BA-4C6F4F890423}" type="datetime1">
              <a:rPr lang="es-ES" smtClean="0"/>
              <a:t>21/04/2022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EAA754-C899-4020-AF30-0F80416D4F92}" type="datetime1">
              <a:rPr lang="es-ES" noProof="0" smtClean="0"/>
              <a:t>21/04/2022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461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98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16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8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104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9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84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630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36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 gra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s-ES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s-ES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Trozo de madera cortado por la mitad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672" y="3053357"/>
            <a:ext cx="8531333" cy="2278478"/>
          </a:xfrm>
        </p:spPr>
        <p:txBody>
          <a:bodyPr rtlCol="0"/>
          <a:lstStyle/>
          <a:p>
            <a:pPr rtl="0"/>
            <a:r>
              <a:rPr lang="es-ES" sz="4800" dirty="0"/>
              <a:t>PEC2 ESTUDIO DE TÉCNICAS DE VISUALIZACIÓN DE DATOS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D4984D4-7323-439C-9568-573F8CDAC3F1}"/>
              </a:ext>
            </a:extLst>
          </p:cNvPr>
          <p:cNvSpPr txBox="1"/>
          <p:nvPr/>
        </p:nvSpPr>
        <p:spPr>
          <a:xfrm>
            <a:off x="6200384" y="5331835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gl-ES" sz="2400" dirty="0"/>
              <a:t>Martín Leal Martínez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7386" y="964433"/>
            <a:ext cx="10697227" cy="3719863"/>
          </a:xfrm>
        </p:spPr>
        <p:txBody>
          <a:bodyPr rtlCol="0"/>
          <a:lstStyle/>
          <a:p>
            <a:pPr algn="l" rtl="0"/>
            <a:r>
              <a:rPr lang="gl-ES" dirty="0"/>
              <a:t>PUNTO 4</a:t>
            </a:r>
          </a:p>
          <a:p>
            <a:pPr algn="l" rtl="0"/>
            <a:r>
              <a:rPr lang="gl-ES" dirty="0" err="1"/>
              <a:t>Connected</a:t>
            </a:r>
            <a:r>
              <a:rPr lang="gl-ES" dirty="0"/>
              <a:t> </a:t>
            </a:r>
            <a:r>
              <a:rPr lang="gl-ES" dirty="0" err="1"/>
              <a:t>scatterplot</a:t>
            </a:r>
            <a:endParaRPr lang="gl-ES" dirty="0"/>
          </a:p>
          <a:p>
            <a:pPr marL="342900" indent="-342900" algn="l" rtl="0">
              <a:buFontTx/>
              <a:buChar char="-"/>
            </a:pPr>
            <a:r>
              <a:rPr lang="es-ES" dirty="0"/>
              <a:t>Dos variables </a:t>
            </a:r>
            <a:r>
              <a:rPr lang="es-ES" dirty="0" err="1"/>
              <a:t>núméricas</a:t>
            </a:r>
            <a:r>
              <a:rPr lang="es-ES" dirty="0"/>
              <a:t>.</a:t>
            </a:r>
          </a:p>
          <a:p>
            <a:pPr marL="342900" indent="-342900" algn="l" rtl="0">
              <a:buFontTx/>
              <a:buChar char="-"/>
            </a:pPr>
            <a:r>
              <a:rPr lang="es-ES" dirty="0"/>
              <a:t>Conjuntos medianos de datos.</a:t>
            </a:r>
          </a:p>
        </p:txBody>
      </p:sp>
    </p:spTree>
    <p:extLst>
      <p:ext uri="{BB962C8B-B14F-4D97-AF65-F5344CB8AC3E}">
        <p14:creationId xmlns:p14="http://schemas.microsoft.com/office/powerpoint/2010/main" val="340254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7386" y="964433"/>
            <a:ext cx="10697227" cy="3719863"/>
          </a:xfrm>
        </p:spPr>
        <p:txBody>
          <a:bodyPr rtlCol="0"/>
          <a:lstStyle/>
          <a:p>
            <a:pPr algn="l" rtl="0"/>
            <a:r>
              <a:rPr lang="gl-ES" dirty="0"/>
              <a:t>PUNTO 5</a:t>
            </a:r>
          </a:p>
          <a:p>
            <a:pPr algn="l" rtl="0"/>
            <a:r>
              <a:rPr lang="gl-ES" dirty="0" err="1"/>
              <a:t>Connected</a:t>
            </a:r>
            <a:r>
              <a:rPr lang="gl-ES" dirty="0"/>
              <a:t> </a:t>
            </a:r>
            <a:r>
              <a:rPr lang="gl-ES" dirty="0" err="1"/>
              <a:t>scatterplot</a:t>
            </a:r>
            <a:endParaRPr lang="es-ES"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F0E97887-14B1-45FF-A2CE-E6D259DCE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09"/>
          <a:stretch/>
        </p:blipFill>
        <p:spPr>
          <a:xfrm>
            <a:off x="3444708" y="689811"/>
            <a:ext cx="7804535" cy="55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3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7386" y="2632812"/>
            <a:ext cx="10697227" cy="987210"/>
          </a:xfrm>
        </p:spPr>
        <p:txBody>
          <a:bodyPr rtlCol="0"/>
          <a:lstStyle/>
          <a:p>
            <a:pPr algn="l" rtl="0"/>
            <a:r>
              <a:rPr lang="es-ES" dirty="0"/>
              <a:t>PUNTO 2</a:t>
            </a:r>
          </a:p>
          <a:p>
            <a:pPr marL="342900" indent="-342900" algn="l" rtl="0">
              <a:buFontTx/>
              <a:buChar char="-"/>
            </a:pPr>
            <a:r>
              <a:rPr lang="es-ES" dirty="0"/>
              <a:t>Repositorio </a:t>
            </a:r>
            <a:r>
              <a:rPr lang="es-ES" dirty="0" err="1"/>
              <a:t>Github</a:t>
            </a:r>
            <a:r>
              <a:rPr lang="es-ES" dirty="0"/>
              <a:t>:</a:t>
            </a:r>
          </a:p>
          <a:p>
            <a:pPr algn="l" rtl="0"/>
            <a:r>
              <a:rPr lang="es-ES" dirty="0"/>
              <a:t>https://github.com/martinleal5/PEC2-Estudio_tecnicas_visualizacion_de_datos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7386" y="710493"/>
            <a:ext cx="10697227" cy="1618347"/>
          </a:xfrm>
        </p:spPr>
        <p:txBody>
          <a:bodyPr rtlCol="0"/>
          <a:lstStyle/>
          <a:p>
            <a:pPr algn="l" rtl="0"/>
            <a:r>
              <a:rPr lang="gl-ES" dirty="0"/>
              <a:t>PUNTO 3</a:t>
            </a:r>
          </a:p>
          <a:p>
            <a:pPr algn="l" rtl="0"/>
            <a:r>
              <a:rPr lang="gl-ES" dirty="0" err="1"/>
              <a:t>Línea</a:t>
            </a:r>
            <a:r>
              <a:rPr lang="gl-ES" dirty="0"/>
              <a:t> temporal:</a:t>
            </a:r>
          </a:p>
          <a:p>
            <a:pPr marL="342900" indent="-342900" algn="l" rtl="0">
              <a:buFontTx/>
              <a:buChar char="-"/>
            </a:pPr>
            <a:r>
              <a:rPr lang="gl-ES" dirty="0"/>
              <a:t>Lista de elementos ordenados </a:t>
            </a:r>
            <a:r>
              <a:rPr lang="gl-ES" dirty="0" err="1"/>
              <a:t>cronológicamente</a:t>
            </a:r>
            <a:endParaRPr lang="gl-ES" dirty="0"/>
          </a:p>
          <a:p>
            <a:pPr marL="342900" indent="-342900" algn="l" rtl="0">
              <a:buFontTx/>
              <a:buChar char="-"/>
            </a:pPr>
            <a:endParaRPr lang="es-ES" dirty="0"/>
          </a:p>
        </p:txBody>
      </p: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B49C23B1-1B7A-4E77-B6A4-CF4C274D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79" y="2149642"/>
            <a:ext cx="6112042" cy="42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8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7386" y="935083"/>
            <a:ext cx="10697227" cy="1618347"/>
          </a:xfrm>
        </p:spPr>
        <p:txBody>
          <a:bodyPr rtlCol="0"/>
          <a:lstStyle/>
          <a:p>
            <a:pPr algn="l" rtl="0"/>
            <a:r>
              <a:rPr lang="gl-ES" dirty="0"/>
              <a:t>PUNTO 4</a:t>
            </a:r>
          </a:p>
          <a:p>
            <a:pPr algn="l" rtl="0"/>
            <a:r>
              <a:rPr lang="gl-ES" dirty="0" err="1"/>
              <a:t>Línea</a:t>
            </a:r>
            <a:r>
              <a:rPr lang="gl-ES" dirty="0"/>
              <a:t> temporal:</a:t>
            </a:r>
          </a:p>
          <a:p>
            <a:pPr marL="342900" indent="-342900" algn="l" rtl="0">
              <a:buFontTx/>
              <a:buChar char="-"/>
            </a:pPr>
            <a:r>
              <a:rPr lang="es-ES" dirty="0"/>
              <a:t>Para representar datos en una línea temporal necesitamos una lista de pares </a:t>
            </a:r>
          </a:p>
          <a:p>
            <a:pPr algn="l" rtl="0"/>
            <a:r>
              <a:rPr lang="es-ES" dirty="0"/>
              <a:t>(fecha, evento).</a:t>
            </a:r>
          </a:p>
          <a:p>
            <a:pPr algn="l" rtl="0"/>
            <a:r>
              <a:rPr lang="es-ES" dirty="0"/>
              <a:t>- Conjuntos pequeños de datos.</a:t>
            </a:r>
          </a:p>
        </p:txBody>
      </p:sp>
    </p:spTree>
    <p:extLst>
      <p:ext uri="{BB962C8B-B14F-4D97-AF65-F5344CB8AC3E}">
        <p14:creationId xmlns:p14="http://schemas.microsoft.com/office/powerpoint/2010/main" val="312934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7386" y="935083"/>
            <a:ext cx="10697227" cy="1618347"/>
          </a:xfrm>
        </p:spPr>
        <p:txBody>
          <a:bodyPr rtlCol="0"/>
          <a:lstStyle/>
          <a:p>
            <a:pPr algn="l" rtl="0"/>
            <a:r>
              <a:rPr lang="gl-ES" dirty="0"/>
              <a:t>PUNTO 5</a:t>
            </a:r>
          </a:p>
          <a:p>
            <a:pPr algn="l" rtl="0"/>
            <a:r>
              <a:rPr lang="gl-ES" dirty="0" err="1"/>
              <a:t>Línea</a:t>
            </a:r>
            <a:r>
              <a:rPr lang="gl-ES" dirty="0"/>
              <a:t> temporal:</a:t>
            </a:r>
          </a:p>
        </p:txBody>
      </p:sp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487AA87E-BB7A-4357-B355-D6A7EB33A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97"/>
          <a:stretch/>
        </p:blipFill>
        <p:spPr>
          <a:xfrm>
            <a:off x="2777954" y="935084"/>
            <a:ext cx="8007619" cy="54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5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7386" y="322748"/>
            <a:ext cx="10697227" cy="3719863"/>
          </a:xfrm>
        </p:spPr>
        <p:txBody>
          <a:bodyPr rtlCol="0"/>
          <a:lstStyle/>
          <a:p>
            <a:pPr algn="l" rtl="0"/>
            <a:r>
              <a:rPr lang="gl-ES" dirty="0"/>
              <a:t>PUNTO 3</a:t>
            </a:r>
          </a:p>
          <a:p>
            <a:pPr algn="l" rtl="0"/>
            <a:r>
              <a:rPr lang="gl-ES" dirty="0" err="1"/>
              <a:t>Boxplot</a:t>
            </a:r>
            <a:endParaRPr lang="gl-ES" dirty="0"/>
          </a:p>
          <a:p>
            <a:pPr marL="342900" indent="-342900" algn="l" rtl="0">
              <a:buFontTx/>
              <a:buChar char="-"/>
            </a:pPr>
            <a:r>
              <a:rPr lang="gl-ES" dirty="0"/>
              <a:t>Permite visualizar la distribución de los datos de una variable numérica a partir de </a:t>
            </a:r>
            <a:r>
              <a:rPr lang="gl-ES" dirty="0" err="1"/>
              <a:t>sus</a:t>
            </a:r>
            <a:r>
              <a:rPr lang="gl-ES" dirty="0"/>
              <a:t> </a:t>
            </a:r>
            <a:r>
              <a:rPr lang="gl-ES" dirty="0" err="1"/>
              <a:t>cuantiles</a:t>
            </a:r>
            <a:r>
              <a:rPr lang="gl-ES" dirty="0"/>
              <a:t>.</a:t>
            </a:r>
          </a:p>
          <a:p>
            <a:pPr marL="342900" indent="-342900" algn="l" rtl="0">
              <a:buFontTx/>
              <a:buChar char="-"/>
            </a:pPr>
            <a:r>
              <a:rPr lang="gl-ES" dirty="0"/>
              <a:t>Las </a:t>
            </a:r>
            <a:r>
              <a:rPr lang="gl-ES" dirty="0" err="1"/>
              <a:t>líneas</a:t>
            </a:r>
            <a:r>
              <a:rPr lang="gl-ES" dirty="0"/>
              <a:t> </a:t>
            </a:r>
            <a:r>
              <a:rPr lang="gl-ES" dirty="0" err="1"/>
              <a:t>horizontales</a:t>
            </a:r>
            <a:r>
              <a:rPr lang="gl-ES" dirty="0"/>
              <a:t> representan los </a:t>
            </a:r>
            <a:r>
              <a:rPr lang="gl-ES" dirty="0" err="1"/>
              <a:t>cuartiles</a:t>
            </a:r>
            <a:r>
              <a:rPr lang="gl-ES" dirty="0"/>
              <a:t>.</a:t>
            </a:r>
          </a:p>
          <a:p>
            <a:pPr marL="342900" indent="-342900" algn="l" rtl="0">
              <a:buFontTx/>
              <a:buChar char="-"/>
            </a:pPr>
            <a:r>
              <a:rPr lang="gl-ES" dirty="0"/>
              <a:t>Los </a:t>
            </a:r>
            <a:r>
              <a:rPr lang="gl-ES" dirty="0" err="1"/>
              <a:t>outliers</a:t>
            </a:r>
            <a:r>
              <a:rPr lang="gl-ES" dirty="0"/>
              <a:t> se representan por puntos.</a:t>
            </a:r>
          </a:p>
          <a:p>
            <a:pPr algn="l" rtl="0"/>
            <a:endParaRPr lang="es-ES" dirty="0"/>
          </a:p>
        </p:txBody>
      </p:sp>
      <p:pic>
        <p:nvPicPr>
          <p:cNvPr id="3" name="Imagen 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F52388D9-B214-4261-B4EE-4DB41ED26A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7" t="15780" r="8469" b="11703"/>
          <a:stretch/>
        </p:blipFill>
        <p:spPr>
          <a:xfrm>
            <a:off x="2887578" y="3022032"/>
            <a:ext cx="4379495" cy="37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8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7386" y="1205064"/>
            <a:ext cx="10697227" cy="3719863"/>
          </a:xfrm>
        </p:spPr>
        <p:txBody>
          <a:bodyPr rtlCol="0"/>
          <a:lstStyle/>
          <a:p>
            <a:pPr algn="l" rtl="0"/>
            <a:r>
              <a:rPr lang="gl-ES" dirty="0"/>
              <a:t>PUNTO 4</a:t>
            </a:r>
          </a:p>
          <a:p>
            <a:pPr algn="l" rtl="0"/>
            <a:r>
              <a:rPr lang="gl-ES" dirty="0" err="1"/>
              <a:t>Boxplot</a:t>
            </a:r>
            <a:endParaRPr lang="gl-ES" dirty="0"/>
          </a:p>
          <a:p>
            <a:pPr marL="342900" indent="-342900" algn="l" rtl="0">
              <a:buFontTx/>
              <a:buChar char="-"/>
            </a:pPr>
            <a:r>
              <a:rPr lang="gl-ES" dirty="0"/>
              <a:t>Necesitamos una variable numérica</a:t>
            </a:r>
          </a:p>
          <a:p>
            <a:pPr marL="342900" indent="-342900" algn="l" rtl="0">
              <a:buFontTx/>
              <a:buChar char="-"/>
            </a:pPr>
            <a:r>
              <a:rPr lang="gl-ES" dirty="0"/>
              <a:t>Podemos comparar categorías de una variable categórica.</a:t>
            </a:r>
          </a:p>
          <a:p>
            <a:pPr marL="342900" indent="-342900" algn="l" rtl="0">
              <a:buFontTx/>
              <a:buChar char="-"/>
            </a:pPr>
            <a:r>
              <a:rPr lang="gl-ES" dirty="0" err="1"/>
              <a:t>Conjuntos</a:t>
            </a:r>
            <a:r>
              <a:rPr lang="gl-ES" dirty="0"/>
              <a:t> grandes de datos.</a:t>
            </a:r>
          </a:p>
          <a:p>
            <a:pPr marL="342900" indent="-342900" algn="l" rtl="0">
              <a:buFontTx/>
              <a:buChar char="-"/>
            </a:pPr>
            <a:r>
              <a:rPr lang="gl-ES" dirty="0" err="1"/>
              <a:t>Pocas</a:t>
            </a:r>
            <a:r>
              <a:rPr lang="gl-ES" dirty="0"/>
              <a:t> categorías</a:t>
            </a:r>
          </a:p>
          <a:p>
            <a:pPr algn="l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813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7386" y="1205065"/>
            <a:ext cx="10697227" cy="1201252"/>
          </a:xfrm>
        </p:spPr>
        <p:txBody>
          <a:bodyPr rtlCol="0"/>
          <a:lstStyle/>
          <a:p>
            <a:pPr algn="l" rtl="0"/>
            <a:r>
              <a:rPr lang="gl-ES" dirty="0"/>
              <a:t>PUNTO 5</a:t>
            </a:r>
          </a:p>
          <a:p>
            <a:pPr algn="l" rtl="0"/>
            <a:r>
              <a:rPr lang="gl-ES" dirty="0" err="1"/>
              <a:t>Boxplot</a:t>
            </a:r>
            <a:endParaRPr lang="gl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BCE75D-9A80-4EF5-A964-3C1800165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3"/>
          <a:stretch/>
        </p:blipFill>
        <p:spPr>
          <a:xfrm>
            <a:off x="2002573" y="178500"/>
            <a:ext cx="8938143" cy="62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0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7386" y="322748"/>
            <a:ext cx="10697227" cy="3719863"/>
          </a:xfrm>
        </p:spPr>
        <p:txBody>
          <a:bodyPr rtlCol="0"/>
          <a:lstStyle/>
          <a:p>
            <a:pPr algn="l" rtl="0"/>
            <a:r>
              <a:rPr lang="gl-ES" dirty="0"/>
              <a:t>PUNTO 3</a:t>
            </a:r>
          </a:p>
          <a:p>
            <a:pPr algn="l" rtl="0"/>
            <a:r>
              <a:rPr lang="gl-ES" dirty="0" err="1"/>
              <a:t>Connected</a:t>
            </a:r>
            <a:r>
              <a:rPr lang="gl-ES" dirty="0"/>
              <a:t> </a:t>
            </a:r>
            <a:r>
              <a:rPr lang="gl-ES" dirty="0" err="1"/>
              <a:t>scatterplot</a:t>
            </a:r>
            <a:endParaRPr lang="gl-ES" dirty="0"/>
          </a:p>
          <a:p>
            <a:pPr marL="342900" indent="-342900" algn="l" rtl="0">
              <a:buFontTx/>
              <a:buChar char="-"/>
            </a:pPr>
            <a:r>
              <a:rPr lang="es-ES" dirty="0"/>
              <a:t>Permiten visualizar nubes de puntos colocados en el plano.</a:t>
            </a:r>
          </a:p>
          <a:p>
            <a:pPr marL="342900" indent="-342900" algn="l" rtl="0">
              <a:buFontTx/>
              <a:buChar char="-"/>
            </a:pPr>
            <a:r>
              <a:rPr lang="es-ES" dirty="0"/>
              <a:t>Relaciones entre variables</a:t>
            </a:r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F3A1127-639F-4ACB-9CA6-06072BA2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17" y="1648327"/>
            <a:ext cx="5049252" cy="50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6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4_TF67328976" id="{CFA10EA1-FB96-4DF7-9AEA-652009566947}" vid="{942A39ED-054D-487A-BA3A-AD0BCEB3D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105</TotalTime>
  <Words>180</Words>
  <Application>Microsoft Office PowerPoint</Application>
  <PresentationFormat>Panorámica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Tema de Office</vt:lpstr>
      <vt:lpstr>PEC2 ESTUDIO DE TÉCNICAS DE VISUALIZACIÓN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PEC2 ESTUDIO DE TÉCNICAS DE VISUALIZACIÓN DE DATOS</dc:title>
  <dc:creator>Martín Leal</dc:creator>
  <cp:lastModifiedBy>Martín Leal</cp:lastModifiedBy>
  <cp:revision>2</cp:revision>
  <dcterms:created xsi:type="dcterms:W3CDTF">2022-04-21T19:13:16Z</dcterms:created>
  <dcterms:modified xsi:type="dcterms:W3CDTF">2022-04-21T20:59:09Z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