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9144000"/>
  <p:notesSz cx="6858000" cy="9144000"/>
  <p:embeddedFontLst>
    <p:embeddedFont>
      <p:font typeface="Roboto Mon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RobotoMono-bold.fntdata"/><Relationship Id="rId10" Type="http://schemas.openxmlformats.org/officeDocument/2006/relationships/slide" Target="slides/slide4.xml"/><Relationship Id="rId21" Type="http://schemas.openxmlformats.org/officeDocument/2006/relationships/font" Target="fonts/RobotoMono-regular.fntdata"/><Relationship Id="rId13" Type="http://schemas.openxmlformats.org/officeDocument/2006/relationships/slide" Target="slides/slide7.xml"/><Relationship Id="rId24" Type="http://schemas.openxmlformats.org/officeDocument/2006/relationships/font" Target="fonts/RobotoMono-boldItalic.fntdata"/><Relationship Id="rId12" Type="http://schemas.openxmlformats.org/officeDocument/2006/relationships/slide" Target="slides/slide6.xml"/><Relationship Id="rId23" Type="http://schemas.openxmlformats.org/officeDocument/2006/relationships/font" Target="fonts/RobotoMon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9e58a230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59e58a230f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a11ce6ac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5a11ce6aca_0_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9e58a230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59e58a230f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a11ce6ac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5a11ce6aca_0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8c466841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58c466841e_0_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8c46684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58c466841e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8c466841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58c466841e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9e58a23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59e58a230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8c466841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58c466841e_0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8c466841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58c466841e_0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a11ce6ac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5a11ce6aca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jpg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jp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Diapositiva de título">
  <p:cSld name="4_Diapositiva de título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/>
        </p:nvSpPr>
        <p:spPr>
          <a:xfrm>
            <a:off x="468313" y="260350"/>
            <a:ext cx="1722437" cy="6461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Hola hola hola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Hola hola hola</a:t>
            </a:r>
            <a:endParaRPr/>
          </a:p>
        </p:txBody>
      </p:sp>
      <p:pic>
        <p:nvPicPr>
          <p:cNvPr descr="Fons_Ptt_02.jpg"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/>
        </p:nvSpPr>
        <p:spPr>
          <a:xfrm>
            <a:off x="395288" y="0"/>
            <a:ext cx="2592387" cy="923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Hola hola hola hola hola hola hola hola hola</a:t>
            </a:r>
            <a:endParaRPr/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288" y="260350"/>
            <a:ext cx="13208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positiu_basa-01.png" id="19" name="Google Shape;1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0113" y="6308725"/>
            <a:ext cx="1190625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2"/>
          <p:cNvCxnSpPr/>
          <p:nvPr/>
        </p:nvCxnSpPr>
        <p:spPr>
          <a:xfrm>
            <a:off x="973138" y="6237288"/>
            <a:ext cx="7702550" cy="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3272681" y="63547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88224" y="6395986"/>
            <a:ext cx="2010841" cy="282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>
  <p:cSld name="Título y objeto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ns_Ptt.jpg" id="79" name="Google Shape;7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050" y="260350"/>
            <a:ext cx="3556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positiu_basa-01.png" id="81" name="Google Shape;8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0113" y="6308725"/>
            <a:ext cx="1190625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2"/>
          <p:cNvCxnSpPr/>
          <p:nvPr/>
        </p:nvCxnSpPr>
        <p:spPr>
          <a:xfrm>
            <a:off x="973138" y="6237288"/>
            <a:ext cx="7702550" cy="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3272681" y="63547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84" name="Google Shape;84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88224" y="6395986"/>
            <a:ext cx="2010841" cy="282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Diseño personalizado">
  <p:cSld name="3_Diseño personalizado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Google Shape;86;p13"/>
          <p:cNvCxnSpPr/>
          <p:nvPr/>
        </p:nvCxnSpPr>
        <p:spPr>
          <a:xfrm>
            <a:off x="973138" y="6237288"/>
            <a:ext cx="7702550" cy="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13"/>
          <p:cNvSpPr txBox="1"/>
          <p:nvPr/>
        </p:nvSpPr>
        <p:spPr>
          <a:xfrm>
            <a:off x="3272681" y="63547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Diapositiva de título">
  <p:cSld name="1_Diapositiva de título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/>
        </p:nvSpPr>
        <p:spPr>
          <a:xfrm>
            <a:off x="3272681" y="63547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Diseño personalizado">
  <p:cSld name="1_Diseño personalizado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ns_Ptt_03.jpg" id="91" name="Google Shape;9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5400"/>
            <a:ext cx="9144000" cy="69088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/>
          <p:nvPr/>
        </p:nvSpPr>
        <p:spPr>
          <a:xfrm>
            <a:off x="479425" y="6048375"/>
            <a:ext cx="317759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barcelona.cat/barcelonactiva</a:t>
            </a:r>
            <a:endParaRPr/>
          </a:p>
        </p:txBody>
      </p:sp>
      <p:pic>
        <p:nvPicPr>
          <p:cNvPr descr="logo-negatiu_basa-gran.png" id="93" name="Google Shape;9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1338" y="2968625"/>
            <a:ext cx="2981325" cy="920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:\Dir_Comunicacio\Marca i identitat visual\LLIMES I LOGOS\30 ANYS BASA\LOGO-30 ANYS BASA\LOGO-30 ANYS BASA\PNG\SEGELL-30 ANYS BASA-BLANC.png" id="94" name="Google Shape;9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24300" y="3789363"/>
            <a:ext cx="895350" cy="75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>
  <p:cSld name="Título y objeto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ns_Ptt.jpg" id="24" name="Google Shape;2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050" y="260350"/>
            <a:ext cx="3556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positiu_basa-01.png" id="26" name="Google Shape;2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0113" y="6308725"/>
            <a:ext cx="1190625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" name="Google Shape;27;p3"/>
          <p:cNvCxnSpPr/>
          <p:nvPr/>
        </p:nvCxnSpPr>
        <p:spPr>
          <a:xfrm>
            <a:off x="973138" y="6237288"/>
            <a:ext cx="7702550" cy="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3272681" y="63547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9" name="Google Shape;29;p3"/>
          <p:cNvSpPr txBox="1"/>
          <p:nvPr/>
        </p:nvSpPr>
        <p:spPr>
          <a:xfrm>
            <a:off x="3272681" y="63547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Google Shape;30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88224" y="6395986"/>
            <a:ext cx="2010841" cy="282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Diseño personalizado">
  <p:cSld name="3_Diseño personalizado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oogle Shape;32;p4"/>
          <p:cNvCxnSpPr/>
          <p:nvPr/>
        </p:nvCxnSpPr>
        <p:spPr>
          <a:xfrm>
            <a:off x="973138" y="6237288"/>
            <a:ext cx="7702550" cy="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" name="Google Shape;33;p4"/>
          <p:cNvCxnSpPr/>
          <p:nvPr/>
        </p:nvCxnSpPr>
        <p:spPr>
          <a:xfrm>
            <a:off x="973138" y="1773238"/>
            <a:ext cx="7702550" cy="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3272681" y="63547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>
  <p:cSld name="Diapositiva de título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ción_fondo_2.jpg" id="36" name="Google Shape;3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5400"/>
            <a:ext cx="9144000" cy="690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negatiu_basa-01.png" id="37" name="Google Shape;3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113" y="6308725"/>
            <a:ext cx="119062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288" y="260350"/>
            <a:ext cx="1331912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3272681" y="63547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40" name="Google Shape;40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88224" y="6395986"/>
            <a:ext cx="2010841" cy="282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seño personalizado">
  <p:cSld name="Diseño personalizado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ción_fondo_3.jpg" id="42" name="Google Shape;4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6350" y="0"/>
            <a:ext cx="907573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"/>
          <p:cNvSpPr txBox="1"/>
          <p:nvPr/>
        </p:nvSpPr>
        <p:spPr>
          <a:xfrm>
            <a:off x="479425" y="6048375"/>
            <a:ext cx="3178175" cy="354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barcelona.cat/barcelonactiva</a:t>
            </a:r>
            <a:endParaRPr/>
          </a:p>
        </p:txBody>
      </p:sp>
      <p:sp>
        <p:nvSpPr>
          <p:cNvPr id="44" name="Google Shape;44;p6"/>
          <p:cNvSpPr txBox="1"/>
          <p:nvPr/>
        </p:nvSpPr>
        <p:spPr>
          <a:xfrm>
            <a:off x="3132138" y="2420938"/>
            <a:ext cx="2879725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-positiu_basa-gran.png" id="45" name="Google Shape;4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1338" y="2968625"/>
            <a:ext cx="2981325" cy="920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:\Dir_Comunicacio\Marca i identitat visual\LLIMES I LOGOS\30 ANYS BASA\LOGO-30 ANYS BASA\LOGO-30 ANYS BASA\PNG\SEGELL-30 ANYS BASA-BLAU.png" id="46" name="Google Shape;4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5575" y="3789363"/>
            <a:ext cx="893763" cy="75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Diseño personalizado">
  <p:cSld name="1_Diseño personalizado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ns_Ptt_03.jpg" id="48" name="Google Shape;4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5400"/>
            <a:ext cx="9144000" cy="69088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7"/>
          <p:cNvSpPr txBox="1"/>
          <p:nvPr/>
        </p:nvSpPr>
        <p:spPr>
          <a:xfrm>
            <a:off x="479425" y="6048375"/>
            <a:ext cx="317759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barcelona.cat/barcelonactiva</a:t>
            </a:r>
            <a:endParaRPr/>
          </a:p>
        </p:txBody>
      </p:sp>
      <p:pic>
        <p:nvPicPr>
          <p:cNvPr descr="logo-negatiu_basa-gran.png" id="50" name="Google Shape;5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1338" y="2968625"/>
            <a:ext cx="2981325" cy="920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:\Dir_Comunicacio\Marca i identitat visual\LLIMES I LOGOS\30 ANYS BASA\LOGO-30 ANYS BASA\LOGO-30 ANYS BASA\PNG\SEGELL-30 ANYS BASA-BLANC.png" id="51" name="Google Shape;5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24300" y="3789363"/>
            <a:ext cx="895350" cy="75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seño personalizado">
  <p:cSld name="Diseño personalizado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ción_fondo_3.jpg" id="58" name="Google Shape;5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6350" y="0"/>
            <a:ext cx="907573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9"/>
          <p:cNvSpPr txBox="1"/>
          <p:nvPr/>
        </p:nvSpPr>
        <p:spPr>
          <a:xfrm>
            <a:off x="3132138" y="2420938"/>
            <a:ext cx="2879725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-positiu_basa-gran.png" id="60" name="Google Shape;6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1338" y="2968625"/>
            <a:ext cx="2981325" cy="920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:\Dir_Comunicacio\Marca i identitat visual\LLIMES I LOGOS\30 ANYS BASA\LOGO-30 ANYS BASA\LOGO-30 ANYS BASA\PNG\SEGELL-30 ANYS BASA-BLAU.png" id="61" name="Google Shape;6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5575" y="3789363"/>
            <a:ext cx="893763" cy="7556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/>
          <p:nvPr/>
        </p:nvSpPr>
        <p:spPr>
          <a:xfrm>
            <a:off x="479425" y="6048375"/>
            <a:ext cx="3178175" cy="354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barcelona.cat/barcelonactiva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Diapositiva de título">
  <p:cSld name="4_Diapositiva de título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/>
        </p:nvSpPr>
        <p:spPr>
          <a:xfrm>
            <a:off x="468313" y="260350"/>
            <a:ext cx="1722437" cy="6461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Hola hola hola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Hola hola hola</a:t>
            </a:r>
            <a:endParaRPr/>
          </a:p>
        </p:txBody>
      </p:sp>
      <p:pic>
        <p:nvPicPr>
          <p:cNvPr descr="Fons_Ptt_02.jpg" id="65" name="Google Shape;65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0"/>
          <p:cNvSpPr txBox="1"/>
          <p:nvPr/>
        </p:nvSpPr>
        <p:spPr>
          <a:xfrm>
            <a:off x="395288" y="0"/>
            <a:ext cx="2592387" cy="923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Hola hola hola hola hola hola hola hola hola</a:t>
            </a:r>
            <a:endParaRPr/>
          </a:p>
        </p:txBody>
      </p:sp>
      <p:pic>
        <p:nvPicPr>
          <p:cNvPr id="67" name="Google Shape;6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288" y="260350"/>
            <a:ext cx="13208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positiu_basa-01.png" id="68" name="Google Shape;6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0113" y="6308725"/>
            <a:ext cx="1190625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0"/>
          <p:cNvCxnSpPr/>
          <p:nvPr/>
        </p:nvCxnSpPr>
        <p:spPr>
          <a:xfrm>
            <a:off x="973138" y="6237288"/>
            <a:ext cx="7702550" cy="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3272681" y="63547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71" name="Google Shape;71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88224" y="6395986"/>
            <a:ext cx="2010841" cy="282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>
  <p:cSld name="Diapositiva de título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ción_fondo_2.jpg" id="73" name="Google Shape;7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5400"/>
            <a:ext cx="9144000" cy="690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negatiu_basa-01.png" id="74" name="Google Shape;7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113" y="6308725"/>
            <a:ext cx="119062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288" y="260350"/>
            <a:ext cx="1331912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3272681" y="63547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77" name="Google Shape;77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88224" y="6395986"/>
            <a:ext cx="2010841" cy="282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6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7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2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3272681" y="63547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00050" y="260350"/>
            <a:ext cx="3556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positiu_basa-01.png" id="12" name="Google Shape;1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00113" y="6308725"/>
            <a:ext cx="119062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88224" y="6395986"/>
            <a:ext cx="2010841" cy="28267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00050" y="260350"/>
            <a:ext cx="3556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positiu_basa-01.png" id="54" name="Google Shape;5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00113" y="6308725"/>
            <a:ext cx="1190625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3272681" y="63547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88224" y="6395986"/>
            <a:ext cx="2010841" cy="28267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presentation/d/1Kzn9jNR6dAw48RTuT2tqboOu1Zq_fm_JqtjChQq3EKE/edit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leafletjs.com/" TargetMode="External"/><Relationship Id="rId4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rive.google.com/open?id=1K4KmPs4tVLGje-ieufCeLb9tHiZuB0O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agenciacreativa.net/coordenadas_google_maps.php" TargetMode="External"/><Relationship Id="rId4" Type="http://schemas.openxmlformats.org/officeDocument/2006/relationships/hyperlink" Target="https://www.latlong.net/" TargetMode="External"/><Relationship Id="rId5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/>
        </p:nvSpPr>
        <p:spPr>
          <a:xfrm>
            <a:off x="858838" y="1196975"/>
            <a:ext cx="8102600" cy="1944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CC0000"/>
                </a:solidFill>
              </a:rPr>
              <a:t>Leaflet</a:t>
            </a:r>
            <a:endParaRPr b="1" sz="6000">
              <a:solidFill>
                <a:srgbClr val="CC00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868381" y="5399100"/>
            <a:ext cx="23667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</a:rPr>
              <a:t>Mayo de 2019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871538" y="3578225"/>
            <a:ext cx="4025900" cy="677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chemeClr val="dk1"/>
                </a:solidFill>
              </a:rPr>
              <a:t>Insertar mapas interactivos</a:t>
            </a:r>
            <a:endParaRPr b="1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860425" y="4605338"/>
            <a:ext cx="4500563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10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rgbClr val="CC0000"/>
                </a:solidFill>
              </a:rPr>
              <a:t>IT Academy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idx="12" type="sldNum"/>
          </p:nvPr>
        </p:nvSpPr>
        <p:spPr>
          <a:xfrm>
            <a:off x="3272681" y="635476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5"/>
          <p:cNvSpPr txBox="1"/>
          <p:nvPr/>
        </p:nvSpPr>
        <p:spPr>
          <a:xfrm>
            <a:off x="807813" y="742950"/>
            <a:ext cx="77772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CC0000"/>
                </a:solidFill>
              </a:rPr>
              <a:t>Ejercicio 2</a:t>
            </a:r>
            <a:endParaRPr b="1" sz="1500">
              <a:solidFill>
                <a:srgbClr val="980000"/>
              </a:solidFill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871555" y="357200"/>
            <a:ext cx="2401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Leaflet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80" name="Google Shape;180;p25"/>
          <p:cNvSpPr txBox="1"/>
          <p:nvPr/>
        </p:nvSpPr>
        <p:spPr>
          <a:xfrm>
            <a:off x="1293075" y="1917600"/>
            <a:ext cx="6806700" cy="43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000"/>
              <a:buAutoNum type="arabicPeriod"/>
            </a:pPr>
            <a:r>
              <a:rPr lang="es" sz="2000">
                <a:solidFill>
                  <a:srgbClr val="37474F"/>
                </a:solidFill>
              </a:rPr>
              <a:t>Modifica el icono del marcador</a:t>
            </a:r>
            <a:endParaRPr sz="2000">
              <a:solidFill>
                <a:srgbClr val="37474F"/>
              </a:solidFill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7474F"/>
              </a:solidFill>
            </a:endParaRPr>
          </a:p>
          <a:p>
            <a:pPr indent="-355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2000"/>
              <a:buAutoNum type="arabicPeriod"/>
            </a:pPr>
            <a:r>
              <a:rPr lang="es" sz="2000">
                <a:solidFill>
                  <a:srgbClr val="37474F"/>
                </a:solidFill>
              </a:rPr>
              <a:t>Añade varios marcadores en el mapa a la vez</a:t>
            </a:r>
            <a:endParaRPr sz="2000">
              <a:solidFill>
                <a:srgbClr val="37474F"/>
              </a:solidFill>
            </a:endParaRPr>
          </a:p>
        </p:txBody>
      </p:sp>
      <p:sp>
        <p:nvSpPr>
          <p:cNvPr id="181" name="Google Shape;181;p25"/>
          <p:cNvSpPr txBox="1"/>
          <p:nvPr/>
        </p:nvSpPr>
        <p:spPr>
          <a:xfrm>
            <a:off x="4554300" y="5038175"/>
            <a:ext cx="4030800" cy="817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</a:rPr>
              <a:t>Por el momento no hay ninguna restricción en el momento de validar por lo tanto, siempre  tendremos “el formulario válido”.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idx="12" type="sldNum"/>
          </p:nvPr>
        </p:nvSpPr>
        <p:spPr>
          <a:xfrm>
            <a:off x="3272681" y="635476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6"/>
          <p:cNvSpPr txBox="1"/>
          <p:nvPr/>
        </p:nvSpPr>
        <p:spPr>
          <a:xfrm>
            <a:off x="807813" y="742950"/>
            <a:ext cx="77772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CC0000"/>
                </a:solidFill>
              </a:rPr>
              <a:t>Añadir mensaje al marcador</a:t>
            </a:r>
            <a:endParaRPr b="1" sz="1500">
              <a:solidFill>
                <a:srgbClr val="980000"/>
              </a:solidFill>
            </a:endParaRPr>
          </a:p>
        </p:txBody>
      </p:sp>
      <p:sp>
        <p:nvSpPr>
          <p:cNvPr id="188" name="Google Shape;188;p26"/>
          <p:cNvSpPr txBox="1"/>
          <p:nvPr/>
        </p:nvSpPr>
        <p:spPr>
          <a:xfrm>
            <a:off x="871555" y="357200"/>
            <a:ext cx="2401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Leaflet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89" name="Google Shape;189;p26"/>
          <p:cNvSpPr txBox="1"/>
          <p:nvPr/>
        </p:nvSpPr>
        <p:spPr>
          <a:xfrm>
            <a:off x="394700" y="1983400"/>
            <a:ext cx="8427000" cy="42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L.marker([</a:t>
            </a:r>
            <a:r>
              <a:rPr lang="es" sz="13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41.4053</a:t>
            </a:r>
            <a:r>
              <a:rPr lang="es" sz="13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s" sz="13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2.19120</a:t>
            </a:r>
            <a:r>
              <a:rPr lang="es" sz="13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]).bindPopup(</a:t>
            </a:r>
            <a:r>
              <a:rPr lang="es" sz="13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"&lt;b&gt;&lt;u&gt;Ahora&lt;/u&gt;&lt;/b&gt; estoy aquí"</a:t>
            </a:r>
            <a:r>
              <a:rPr lang="es" sz="13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).addTo(mymap);</a:t>
            </a:r>
            <a:endParaRPr b="1" sz="1300">
              <a:solidFill>
                <a:srgbClr val="00008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0333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90" name="Google Shape;19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13" y="3017550"/>
            <a:ext cx="7897376" cy="278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idx="12" type="sldNum"/>
          </p:nvPr>
        </p:nvSpPr>
        <p:spPr>
          <a:xfrm>
            <a:off x="3272681" y="635476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807813" y="742950"/>
            <a:ext cx="77772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CC0000"/>
                </a:solidFill>
              </a:rPr>
              <a:t>Ejercicio 3</a:t>
            </a:r>
            <a:endParaRPr b="1" sz="1500">
              <a:solidFill>
                <a:srgbClr val="980000"/>
              </a:solidFill>
            </a:endParaRPr>
          </a:p>
        </p:txBody>
      </p:sp>
      <p:sp>
        <p:nvSpPr>
          <p:cNvPr id="197" name="Google Shape;197;p27"/>
          <p:cNvSpPr txBox="1"/>
          <p:nvPr/>
        </p:nvSpPr>
        <p:spPr>
          <a:xfrm>
            <a:off x="871555" y="357200"/>
            <a:ext cx="2401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Leaflet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98" name="Google Shape;198;p27"/>
          <p:cNvSpPr txBox="1"/>
          <p:nvPr/>
        </p:nvSpPr>
        <p:spPr>
          <a:xfrm>
            <a:off x="1455425" y="2117425"/>
            <a:ext cx="6963000" cy="23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37474F"/>
                </a:solidFill>
              </a:rPr>
              <a:t>Añade un mensaje en el marcador</a:t>
            </a:r>
            <a:endParaRPr b="1" sz="2500">
              <a:solidFill>
                <a:srgbClr val="3747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>
            <p:ph idx="12" type="sldNum"/>
          </p:nvPr>
        </p:nvSpPr>
        <p:spPr>
          <a:xfrm>
            <a:off x="3272681" y="635476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807813" y="742950"/>
            <a:ext cx="77772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CC0000"/>
                </a:solidFill>
              </a:rPr>
              <a:t>Eventos en Mapas</a:t>
            </a:r>
            <a:endParaRPr b="1" sz="1500">
              <a:solidFill>
                <a:srgbClr val="980000"/>
              </a:solidFill>
            </a:endParaRPr>
          </a:p>
        </p:txBody>
      </p:sp>
      <p:sp>
        <p:nvSpPr>
          <p:cNvPr id="205" name="Google Shape;205;p28"/>
          <p:cNvSpPr txBox="1"/>
          <p:nvPr/>
        </p:nvSpPr>
        <p:spPr>
          <a:xfrm>
            <a:off x="871555" y="357200"/>
            <a:ext cx="2401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Leaflet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06" name="Google Shape;206;p28"/>
          <p:cNvSpPr txBox="1"/>
          <p:nvPr/>
        </p:nvSpPr>
        <p:spPr>
          <a:xfrm>
            <a:off x="1578225" y="1833425"/>
            <a:ext cx="6236400" cy="42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80"/>
                </a:solidFill>
              </a:rPr>
              <a:t>&lt;html&gt;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80"/>
                </a:solidFill>
              </a:rPr>
              <a:t>&lt;head&gt;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33333"/>
                </a:solidFill>
              </a:rPr>
              <a:t>    </a:t>
            </a:r>
            <a:r>
              <a:rPr b="1" lang="es" sz="1100">
                <a:solidFill>
                  <a:srgbClr val="000080"/>
                </a:solidFill>
              </a:rPr>
              <a:t>&lt;title&gt;</a:t>
            </a:r>
            <a:r>
              <a:rPr lang="es" sz="1100">
                <a:solidFill>
                  <a:srgbClr val="333333"/>
                </a:solidFill>
              </a:rPr>
              <a:t>Eventos Mapa</a:t>
            </a:r>
            <a:r>
              <a:rPr b="1" lang="es" sz="1100">
                <a:solidFill>
                  <a:srgbClr val="000080"/>
                </a:solidFill>
              </a:rPr>
              <a:t>&lt;/title&gt;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33333"/>
                </a:solidFill>
              </a:rPr>
              <a:t>    </a:t>
            </a:r>
            <a:r>
              <a:rPr b="1" lang="es" sz="1100">
                <a:solidFill>
                  <a:srgbClr val="000080"/>
                </a:solidFill>
              </a:rPr>
              <a:t>&lt;meta</a:t>
            </a:r>
            <a:r>
              <a:rPr lang="es" sz="1100">
                <a:solidFill>
                  <a:srgbClr val="333333"/>
                </a:solidFill>
              </a:rPr>
              <a:t> </a:t>
            </a:r>
            <a:r>
              <a:rPr lang="es" sz="1100">
                <a:solidFill>
                  <a:srgbClr val="FF0000"/>
                </a:solidFill>
              </a:rPr>
              <a:t>name=</a:t>
            </a:r>
            <a:r>
              <a:rPr lang="es" sz="1100">
                <a:solidFill>
                  <a:srgbClr val="0000FF"/>
                </a:solidFill>
              </a:rPr>
              <a:t>"viewport"</a:t>
            </a:r>
            <a:r>
              <a:rPr lang="es" sz="1100">
                <a:solidFill>
                  <a:srgbClr val="333333"/>
                </a:solidFill>
              </a:rPr>
              <a:t> </a:t>
            </a:r>
            <a:r>
              <a:rPr lang="es" sz="1100">
                <a:solidFill>
                  <a:srgbClr val="FF0000"/>
                </a:solidFill>
              </a:rPr>
              <a:t>content=</a:t>
            </a:r>
            <a:r>
              <a:rPr lang="es" sz="1100">
                <a:solidFill>
                  <a:srgbClr val="0000FF"/>
                </a:solidFill>
              </a:rPr>
              <a:t>"width=device-width, initial-scale=1.0"</a:t>
            </a:r>
            <a:r>
              <a:rPr b="1" lang="es" sz="1100">
                <a:solidFill>
                  <a:srgbClr val="000080"/>
                </a:solidFill>
              </a:rPr>
              <a:t>&gt;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33333"/>
                </a:solidFill>
              </a:rPr>
              <a:t>    </a:t>
            </a:r>
            <a:r>
              <a:rPr b="1" lang="es" sz="1100">
                <a:solidFill>
                  <a:srgbClr val="000080"/>
                </a:solidFill>
              </a:rPr>
              <a:t>&lt;link</a:t>
            </a:r>
            <a:r>
              <a:rPr lang="es" sz="1100">
                <a:solidFill>
                  <a:srgbClr val="333333"/>
                </a:solidFill>
              </a:rPr>
              <a:t> </a:t>
            </a:r>
            <a:r>
              <a:rPr lang="es" sz="1100">
                <a:solidFill>
                  <a:srgbClr val="FF0000"/>
                </a:solidFill>
              </a:rPr>
              <a:t>rel=</a:t>
            </a:r>
            <a:r>
              <a:rPr lang="es" sz="1100">
                <a:solidFill>
                  <a:srgbClr val="0000FF"/>
                </a:solidFill>
              </a:rPr>
              <a:t>"stylesheet"</a:t>
            </a:r>
            <a:r>
              <a:rPr lang="es" sz="1100">
                <a:solidFill>
                  <a:srgbClr val="333333"/>
                </a:solidFill>
              </a:rPr>
              <a:t> </a:t>
            </a:r>
            <a:r>
              <a:rPr lang="es" sz="1100">
                <a:solidFill>
                  <a:srgbClr val="FF0000"/>
                </a:solidFill>
              </a:rPr>
              <a:t>href=</a:t>
            </a:r>
            <a:r>
              <a:rPr lang="es" sz="1100">
                <a:solidFill>
                  <a:srgbClr val="0000FF"/>
                </a:solidFill>
              </a:rPr>
              <a:t>"https://unpkg.com/leaflet@1.5.1/dist/leaflet.css"</a:t>
            </a:r>
            <a:r>
              <a:rPr lang="es" sz="1100">
                <a:solidFill>
                  <a:srgbClr val="333333"/>
                </a:solidFill>
              </a:rPr>
              <a:t> </a:t>
            </a:r>
            <a:r>
              <a:rPr lang="es" sz="1100">
                <a:solidFill>
                  <a:srgbClr val="FF0000"/>
                </a:solidFill>
              </a:rPr>
              <a:t>crossorigin=</a:t>
            </a:r>
            <a:r>
              <a:rPr lang="es" sz="1100">
                <a:solidFill>
                  <a:srgbClr val="0000FF"/>
                </a:solidFill>
              </a:rPr>
              <a:t>""</a:t>
            </a:r>
            <a:r>
              <a:rPr b="1" lang="es" sz="1100">
                <a:solidFill>
                  <a:srgbClr val="000080"/>
                </a:solidFill>
              </a:rPr>
              <a:t>/&gt;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33333"/>
                </a:solidFill>
              </a:rPr>
              <a:t>    </a:t>
            </a:r>
            <a:r>
              <a:rPr b="1" lang="es" sz="1100">
                <a:solidFill>
                  <a:srgbClr val="000080"/>
                </a:solidFill>
              </a:rPr>
              <a:t>&lt;script </a:t>
            </a:r>
            <a:r>
              <a:rPr lang="es" sz="1100">
                <a:solidFill>
                  <a:srgbClr val="FF0000"/>
                </a:solidFill>
              </a:rPr>
              <a:t>src=</a:t>
            </a:r>
            <a:r>
              <a:rPr lang="es" sz="1100">
                <a:solidFill>
                  <a:srgbClr val="0000FF"/>
                </a:solidFill>
              </a:rPr>
              <a:t>"https://unpkg.com/leaflet@1.5.1/dist/leaflet.js"</a:t>
            </a:r>
            <a:r>
              <a:rPr lang="es" sz="1100">
                <a:solidFill>
                  <a:srgbClr val="333333"/>
                </a:solidFill>
              </a:rPr>
              <a:t> </a:t>
            </a:r>
            <a:r>
              <a:rPr lang="es" sz="1100">
                <a:solidFill>
                  <a:srgbClr val="FF0000"/>
                </a:solidFill>
              </a:rPr>
              <a:t>crossorigin=</a:t>
            </a:r>
            <a:r>
              <a:rPr lang="es" sz="1100">
                <a:solidFill>
                  <a:srgbClr val="0000FF"/>
                </a:solidFill>
              </a:rPr>
              <a:t>""</a:t>
            </a:r>
            <a:r>
              <a:rPr b="1" lang="es" sz="1100">
                <a:solidFill>
                  <a:srgbClr val="000080"/>
                </a:solidFill>
              </a:rPr>
              <a:t>&gt;&lt;/script&gt;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80"/>
                </a:solidFill>
              </a:rPr>
              <a:t>&lt;/head&gt;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80"/>
                </a:solidFill>
              </a:rPr>
              <a:t>&lt;body&gt;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80"/>
                </a:solidFill>
              </a:rPr>
              <a:t>&lt;div</a:t>
            </a:r>
            <a:r>
              <a:rPr lang="es" sz="1100">
                <a:solidFill>
                  <a:srgbClr val="333333"/>
                </a:solidFill>
              </a:rPr>
              <a:t> </a:t>
            </a:r>
            <a:r>
              <a:rPr lang="es" sz="1100">
                <a:solidFill>
                  <a:srgbClr val="FF0000"/>
                </a:solidFill>
              </a:rPr>
              <a:t>id=</a:t>
            </a:r>
            <a:r>
              <a:rPr lang="es" sz="1100">
                <a:solidFill>
                  <a:srgbClr val="0000FF"/>
                </a:solidFill>
              </a:rPr>
              <a:t>"mapid"</a:t>
            </a:r>
            <a:r>
              <a:rPr lang="es" sz="1100">
                <a:solidFill>
                  <a:srgbClr val="333333"/>
                </a:solidFill>
              </a:rPr>
              <a:t> </a:t>
            </a:r>
            <a:r>
              <a:rPr lang="es" sz="1100">
                <a:solidFill>
                  <a:srgbClr val="FF0000"/>
                </a:solidFill>
              </a:rPr>
              <a:t>style=</a:t>
            </a:r>
            <a:r>
              <a:rPr lang="es" sz="1100">
                <a:solidFill>
                  <a:srgbClr val="0000FF"/>
                </a:solidFill>
              </a:rPr>
              <a:t>"width: 100%; height: 400px;"</a:t>
            </a:r>
            <a:r>
              <a:rPr b="1" lang="es" sz="1100">
                <a:solidFill>
                  <a:srgbClr val="000080"/>
                </a:solidFill>
              </a:rPr>
              <a:t>&gt;&lt;/div&gt;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80"/>
                </a:solidFill>
              </a:rPr>
              <a:t>&lt;script&gt;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33333"/>
                </a:solidFill>
              </a:rPr>
              <a:t>	</a:t>
            </a:r>
            <a:r>
              <a:rPr b="1" lang="es" sz="1100">
                <a:solidFill>
                  <a:srgbClr val="000080"/>
                </a:solidFill>
              </a:rPr>
              <a:t>var</a:t>
            </a:r>
            <a:r>
              <a:rPr lang="es" sz="1100">
                <a:solidFill>
                  <a:srgbClr val="333333"/>
                </a:solidFill>
              </a:rPr>
              <a:t> mymap = L.map(</a:t>
            </a:r>
            <a:r>
              <a:rPr lang="es" sz="1100">
                <a:solidFill>
                  <a:srgbClr val="0000FF"/>
                </a:solidFill>
              </a:rPr>
              <a:t>'mapid'</a:t>
            </a:r>
            <a:r>
              <a:rPr lang="es" sz="1100">
                <a:solidFill>
                  <a:srgbClr val="333333"/>
                </a:solidFill>
              </a:rPr>
              <a:t>).setView([</a:t>
            </a:r>
            <a:r>
              <a:rPr lang="es" sz="1100">
                <a:solidFill>
                  <a:srgbClr val="0000FF"/>
                </a:solidFill>
              </a:rPr>
              <a:t>41.3858</a:t>
            </a:r>
            <a:r>
              <a:rPr lang="es" sz="1100">
                <a:solidFill>
                  <a:srgbClr val="333333"/>
                </a:solidFill>
              </a:rPr>
              <a:t>, </a:t>
            </a:r>
            <a:r>
              <a:rPr lang="es" sz="1100">
                <a:solidFill>
                  <a:srgbClr val="0000FF"/>
                </a:solidFill>
              </a:rPr>
              <a:t>2.1692</a:t>
            </a:r>
            <a:r>
              <a:rPr lang="es" sz="1100">
                <a:solidFill>
                  <a:srgbClr val="333333"/>
                </a:solidFill>
              </a:rPr>
              <a:t>], </a:t>
            </a:r>
            <a:r>
              <a:rPr lang="es" sz="1100">
                <a:solidFill>
                  <a:srgbClr val="0000FF"/>
                </a:solidFill>
              </a:rPr>
              <a:t>13</a:t>
            </a:r>
            <a:r>
              <a:rPr lang="es" sz="1100">
                <a:solidFill>
                  <a:srgbClr val="333333"/>
                </a:solidFill>
              </a:rPr>
              <a:t>);</a:t>
            </a:r>
            <a:endParaRPr sz="1100">
              <a:solidFill>
                <a:srgbClr val="333333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33333"/>
                </a:solidFill>
              </a:rPr>
              <a:t>L</a:t>
            </a:r>
            <a:r>
              <a:rPr lang="es" sz="1100">
                <a:solidFill>
                  <a:srgbClr val="333333"/>
                </a:solidFill>
              </a:rPr>
              <a:t>.tileLayer(</a:t>
            </a:r>
            <a:r>
              <a:rPr lang="es" sz="1100">
                <a:solidFill>
                  <a:srgbClr val="0000FF"/>
                </a:solidFill>
              </a:rPr>
              <a:t>'htt......</a:t>
            </a:r>
            <a:r>
              <a:rPr lang="es" sz="1100">
                <a:solidFill>
                  <a:srgbClr val="333333"/>
                </a:solidFill>
              </a:rPr>
              <a:t>}).addTo(mymap);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33333"/>
                </a:solidFill>
              </a:rPr>
              <a:t>	</a:t>
            </a:r>
            <a:r>
              <a:rPr b="1" lang="es" sz="1100">
                <a:solidFill>
                  <a:srgbClr val="000080"/>
                </a:solidFill>
              </a:rPr>
              <a:t>function</a:t>
            </a:r>
            <a:r>
              <a:rPr lang="es" sz="1100">
                <a:solidFill>
                  <a:srgbClr val="333333"/>
                </a:solidFill>
              </a:rPr>
              <a:t> onMapClick(e) {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33333"/>
                </a:solidFill>
              </a:rPr>
              <a:t>		console.log(e);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33333"/>
                </a:solidFill>
              </a:rPr>
              <a:t>		alert(</a:t>
            </a:r>
            <a:r>
              <a:rPr lang="es" sz="1100">
                <a:solidFill>
                  <a:srgbClr val="0000FF"/>
                </a:solidFill>
              </a:rPr>
              <a:t>"Acabas de hacer clic en "</a:t>
            </a:r>
            <a:r>
              <a:rPr lang="es" sz="1100">
                <a:solidFill>
                  <a:srgbClr val="333333"/>
                </a:solidFill>
              </a:rPr>
              <a:t> + e.latlng);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33333"/>
                </a:solidFill>
              </a:rPr>
              <a:t>	}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33333"/>
                </a:solidFill>
              </a:rPr>
              <a:t>	mymap.on(</a:t>
            </a:r>
            <a:r>
              <a:rPr lang="es" sz="1100">
                <a:solidFill>
                  <a:srgbClr val="0000FF"/>
                </a:solidFill>
              </a:rPr>
              <a:t>'click'</a:t>
            </a:r>
            <a:r>
              <a:rPr lang="es" sz="1100">
                <a:solidFill>
                  <a:srgbClr val="333333"/>
                </a:solidFill>
              </a:rPr>
              <a:t>, onMapClick);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80"/>
                </a:solidFill>
              </a:rPr>
              <a:t>&lt;/script&gt;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80"/>
                </a:solidFill>
              </a:rPr>
              <a:t>&lt;/body&gt;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80"/>
                </a:solidFill>
              </a:rPr>
              <a:t>&lt;/html&gt;</a:t>
            </a:r>
            <a:endParaRPr b="1" sz="1100">
              <a:solidFill>
                <a:srgbClr val="00008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idx="12" type="sldNum"/>
          </p:nvPr>
        </p:nvSpPr>
        <p:spPr>
          <a:xfrm>
            <a:off x="3272681" y="63547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807813" y="742950"/>
            <a:ext cx="77772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CC0000"/>
                </a:solidFill>
              </a:rPr>
              <a:t>Material para la MasterClass</a:t>
            </a:r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871555" y="357200"/>
            <a:ext cx="2401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Leaflet</a:t>
            </a: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871550" y="1949450"/>
            <a:ext cx="7649700" cy="11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https://docs.google.com/presentation/d/1Kzn9jNR6dAw48RTuT2tqboOu1Zq_fm_JqtjChQq3EKE/edit?usp=sharing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3272681" y="635476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807813" y="742950"/>
            <a:ext cx="77772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CC0000"/>
                </a:solidFill>
              </a:rPr>
              <a:t>¿Para qué sirve Leaflet?</a:t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871555" y="357200"/>
            <a:ext cx="2401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Leaflet</a:t>
            </a:r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871550" y="1949450"/>
            <a:ext cx="7649700" cy="11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u="sng">
                <a:solidFill>
                  <a:srgbClr val="4F81BD"/>
                </a:solidFill>
                <a:highlight>
                  <a:srgbClr val="FFFFFF"/>
                </a:highlight>
                <a:hlinkClick r:id="rId3"/>
              </a:rPr>
              <a:t>Leaflet</a:t>
            </a:r>
            <a:r>
              <a:rPr lang="es" sz="2500">
                <a:solidFill>
                  <a:srgbClr val="23282D"/>
                </a:solidFill>
                <a:highlight>
                  <a:srgbClr val="FFFFFF"/>
                </a:highlight>
              </a:rPr>
              <a:t> es una librería JavaScript </a:t>
            </a:r>
            <a:r>
              <a:rPr i="1" lang="es" sz="2500">
                <a:solidFill>
                  <a:srgbClr val="23282D"/>
                </a:solidFill>
                <a:highlight>
                  <a:srgbClr val="FFFFFF"/>
                </a:highlight>
              </a:rPr>
              <a:t>opensource</a:t>
            </a:r>
            <a:r>
              <a:rPr lang="es" sz="2500">
                <a:solidFill>
                  <a:srgbClr val="23282D"/>
                </a:solidFill>
                <a:highlight>
                  <a:srgbClr val="FFFFFF"/>
                </a:highlight>
              </a:rPr>
              <a:t> para crear mapas interactivos en un entorno móvil.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7650" y="3138050"/>
            <a:ext cx="4881576" cy="29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idx="12" type="sldNum"/>
          </p:nvPr>
        </p:nvSpPr>
        <p:spPr>
          <a:xfrm>
            <a:off x="3272681" y="635476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807813" y="742950"/>
            <a:ext cx="77772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CC0000"/>
                </a:solidFill>
              </a:rPr>
              <a:t>Instalación de Leaflet</a:t>
            </a:r>
            <a:endParaRPr/>
          </a:p>
        </p:txBody>
      </p:sp>
      <p:sp>
        <p:nvSpPr>
          <p:cNvPr id="126" name="Google Shape;126;p19"/>
          <p:cNvSpPr txBox="1"/>
          <p:nvPr/>
        </p:nvSpPr>
        <p:spPr>
          <a:xfrm>
            <a:off x="871555" y="357200"/>
            <a:ext cx="2401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Leaflet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445875" y="1949450"/>
            <a:ext cx="8698200" cy="43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¿Qué necesitamos?</a:t>
            </a:r>
            <a:endParaRPr sz="3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eorgia"/>
              <a:buAutoNum type="arabicPeriod"/>
            </a:pPr>
            <a:r>
              <a:rPr lang="es" sz="25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Cargar la </a:t>
            </a:r>
            <a:r>
              <a:rPr lang="es" sz="25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librería</a:t>
            </a:r>
            <a:r>
              <a:rPr lang="es" sz="25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JS</a:t>
            </a:r>
            <a:endParaRPr sz="25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1500">
                <a:solidFill>
                  <a:srgbClr val="63A35C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lang="es" sz="15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>
                <a:solidFill>
                  <a:srgbClr val="795DA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rel</a:t>
            </a:r>
            <a:r>
              <a:rPr lang="es" sz="15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500">
                <a:solidFill>
                  <a:srgbClr val="DF50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"stylesheet"</a:t>
            </a:r>
            <a:r>
              <a:rPr lang="es" sz="15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>
                <a:solidFill>
                  <a:srgbClr val="795DA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s" sz="15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500">
                <a:solidFill>
                  <a:srgbClr val="DF500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"https://unpkg.com/leaflet@1.5.1/dist/leaflet.css"</a:t>
            </a:r>
            <a:r>
              <a:rPr lang="es" sz="15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/&gt;</a:t>
            </a:r>
            <a:endParaRPr sz="1500">
              <a:solidFill>
                <a:srgbClr val="134F5C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34F5C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eorgia"/>
              <a:buAutoNum type="arabicPeriod"/>
            </a:pPr>
            <a:r>
              <a:rPr lang="es" sz="25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Cargar la hoja de estilos CSS de la </a:t>
            </a:r>
            <a:r>
              <a:rPr lang="es" sz="25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librería</a:t>
            </a:r>
            <a:endParaRPr sz="25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1500">
                <a:solidFill>
                  <a:srgbClr val="63A35C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es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500">
                <a:solidFill>
                  <a:srgbClr val="795DA3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es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500">
                <a:solidFill>
                  <a:srgbClr val="DF5000"/>
                </a:solidFill>
                <a:latin typeface="Consolas"/>
                <a:ea typeface="Consolas"/>
                <a:cs typeface="Consolas"/>
                <a:sym typeface="Consolas"/>
              </a:rPr>
              <a:t>"https://unpkg.com/leaflet@1.5.1/dist/leaflet.js"</a:t>
            </a:r>
            <a:r>
              <a:rPr lang="es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s" sz="1500">
                <a:solidFill>
                  <a:srgbClr val="63A35C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es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500">
              <a:solidFill>
                <a:srgbClr val="134F5C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3272681" y="635476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807813" y="742950"/>
            <a:ext cx="77772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CC0000"/>
                </a:solidFill>
              </a:rPr>
              <a:t>Partimos de un ejemplo básico en HTML</a:t>
            </a:r>
            <a:endParaRPr/>
          </a:p>
        </p:txBody>
      </p:sp>
      <p:sp>
        <p:nvSpPr>
          <p:cNvPr id="134" name="Google Shape;134;p20"/>
          <p:cNvSpPr txBox="1"/>
          <p:nvPr/>
        </p:nvSpPr>
        <p:spPr>
          <a:xfrm>
            <a:off x="871555" y="357200"/>
            <a:ext cx="2401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Leaflet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378225" y="1840050"/>
            <a:ext cx="8206800" cy="43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&lt;head&gt;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s" sz="11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&lt;title&gt;Ex1 - </a:t>
            </a:r>
            <a:r>
              <a:rPr lang="es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Mi Mapa</a:t>
            </a:r>
            <a:r>
              <a:rPr b="1" lang="es" sz="11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&lt;/title&gt;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s" sz="11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&lt;meta</a:t>
            </a:r>
            <a:r>
              <a:rPr lang="es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name=</a:t>
            </a:r>
            <a:r>
              <a:rPr lang="e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"viewport"</a:t>
            </a:r>
            <a:r>
              <a:rPr lang="es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content=</a:t>
            </a:r>
            <a:r>
              <a:rPr lang="e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"width=device-width, initial-scale=1.0"</a:t>
            </a:r>
            <a:r>
              <a:rPr b="1" lang="es" sz="11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s" sz="11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&lt;link</a:t>
            </a:r>
            <a:r>
              <a:rPr lang="es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rel=</a:t>
            </a:r>
            <a:r>
              <a:rPr lang="e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"stylesheet"</a:t>
            </a:r>
            <a:r>
              <a:rPr lang="es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href=</a:t>
            </a:r>
            <a:r>
              <a:rPr lang="e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"https://unpkg.com/leaflet@1.5.1/dist/leaflet.css"</a:t>
            </a:r>
            <a:r>
              <a:rPr lang="es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crossorigin=</a:t>
            </a:r>
            <a:r>
              <a:rPr lang="e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b="1" lang="es" sz="11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s" sz="11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&lt;script </a:t>
            </a:r>
            <a:r>
              <a:rPr lang="es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src=</a:t>
            </a:r>
            <a:r>
              <a:rPr lang="e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"https://unpkg.com/leaflet@1.5.1/dist/leaflet.js"</a:t>
            </a:r>
            <a:r>
              <a:rPr lang="es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crossorigin=</a:t>
            </a:r>
            <a:r>
              <a:rPr lang="e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b="1" lang="es" sz="11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&gt;&lt;/script&gt;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&lt;/head&gt;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lang="es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id=</a:t>
            </a:r>
            <a:r>
              <a:rPr lang="e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" sz="1100">
                <a:solidFill>
                  <a:srgbClr val="0000FF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mapid</a:t>
            </a:r>
            <a:r>
              <a:rPr lang="e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style=</a:t>
            </a:r>
            <a:r>
              <a:rPr lang="e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"width: 100%; height: 400px;"</a:t>
            </a:r>
            <a:r>
              <a:rPr b="1" lang="es" sz="11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&gt;&lt;/div&gt;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&lt;script&gt;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s" sz="11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s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100">
                <a:solidFill>
                  <a:srgbClr val="333333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mymap</a:t>
            </a:r>
            <a:r>
              <a:rPr lang="es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= L.map(</a:t>
            </a:r>
            <a:r>
              <a:rPr lang="e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s" sz="1100">
                <a:solidFill>
                  <a:srgbClr val="0000FF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mapid</a:t>
            </a:r>
            <a:r>
              <a:rPr lang="e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s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).setView([</a:t>
            </a:r>
            <a:r>
              <a:rPr b="1" lang="e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41.3858</a:t>
            </a:r>
            <a:r>
              <a:rPr lang="es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2.1692</a:t>
            </a:r>
            <a:r>
              <a:rPr lang="es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lang="e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r>
              <a:rPr lang="es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	L.tileLayer(</a:t>
            </a:r>
            <a:r>
              <a:rPr lang="e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'https://api.tiles.mapbox.com/v4/{id}/{z}/{x}/{y}.png?access_token=pk.eyJ1IjoibWFwYm94IiwiYSI6ImNpejY4NXVycTA2emYycXBndHRqcmZ3N3gifQ.rJcFIG214AriISLbB6B5aw'</a:t>
            </a:r>
            <a:r>
              <a:rPr lang="es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{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		maxZoom: </a:t>
            </a:r>
            <a:r>
              <a:rPr lang="e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18</a:t>
            </a:r>
            <a:r>
              <a:rPr lang="es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		attribution: </a:t>
            </a:r>
            <a:r>
              <a:rPr lang="e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'Map data &amp;copy; &lt;a href="https://www.openstreetmap.org/"&gt;OpenStreetMap&lt;/a&gt; contributors, '</a:t>
            </a:r>
            <a:r>
              <a:rPr lang="es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+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'&lt;a href="https://creativecommons.org/licenses/by-sa/2.0/"&gt;CC-BY-SA&lt;/a&gt;, '</a:t>
            </a:r>
            <a:r>
              <a:rPr lang="es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+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'Imagery © &lt;a href="https://www.mapbox.com/"&gt;Mapbox&lt;/a&gt;'</a:t>
            </a:r>
            <a:r>
              <a:rPr lang="es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		id: </a:t>
            </a:r>
            <a:r>
              <a:rPr lang="e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'mapbox.streets'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	}).addTo(</a:t>
            </a:r>
            <a:r>
              <a:rPr lang="es" sz="1100">
                <a:solidFill>
                  <a:srgbClr val="333333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mymap</a:t>
            </a:r>
            <a:r>
              <a:rPr lang="es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&lt;/script&gt;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  <a:endParaRPr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 b="1" sz="11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2767275" y="5719350"/>
            <a:ext cx="6162900" cy="424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rgbClr val="F3F3F3"/>
                </a:solidFill>
                <a:hlinkClick r:id="rId3"/>
              </a:rPr>
              <a:t>https://drive.google.com/open?id=1K4KmPs4tVLGje-ieufCeLb9tHiZuB0OL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idx="12" type="sldNum"/>
          </p:nvPr>
        </p:nvSpPr>
        <p:spPr>
          <a:xfrm>
            <a:off x="3272681" y="635476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807813" y="742950"/>
            <a:ext cx="77772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CC0000"/>
                </a:solidFill>
              </a:rPr>
              <a:t>Niveles de Zoom en OpenStreetMap</a:t>
            </a:r>
            <a:endParaRPr b="1" sz="1500">
              <a:solidFill>
                <a:srgbClr val="980000"/>
              </a:solidFill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871555" y="357200"/>
            <a:ext cx="2401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Leaflet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1293075" y="1917600"/>
            <a:ext cx="6806700" cy="43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2025" y="1291475"/>
            <a:ext cx="4819949" cy="484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idx="12" type="sldNum"/>
          </p:nvPr>
        </p:nvSpPr>
        <p:spPr>
          <a:xfrm>
            <a:off x="3272681" y="635476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807813" y="742950"/>
            <a:ext cx="77772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CC0000"/>
                </a:solidFill>
              </a:rPr>
              <a:t>¿</a:t>
            </a:r>
            <a:r>
              <a:rPr b="1" lang="es" sz="2800">
                <a:solidFill>
                  <a:srgbClr val="CC0000"/>
                </a:solidFill>
              </a:rPr>
              <a:t>Cómo</a:t>
            </a:r>
            <a:r>
              <a:rPr b="1" lang="es" sz="2800">
                <a:solidFill>
                  <a:srgbClr val="CC0000"/>
                </a:solidFill>
              </a:rPr>
              <a:t> encontrar las coordenadas?</a:t>
            </a:r>
            <a:endParaRPr b="1" sz="1500">
              <a:solidFill>
                <a:srgbClr val="980000"/>
              </a:solidFill>
            </a:endParaRPr>
          </a:p>
        </p:txBody>
      </p:sp>
      <p:sp>
        <p:nvSpPr>
          <p:cNvPr id="152" name="Google Shape;152;p22"/>
          <p:cNvSpPr txBox="1"/>
          <p:nvPr/>
        </p:nvSpPr>
        <p:spPr>
          <a:xfrm>
            <a:off x="871555" y="357200"/>
            <a:ext cx="2401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Leaflet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1293075" y="1917600"/>
            <a:ext cx="6806700" cy="43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37474F"/>
                </a:solidFill>
              </a:rPr>
              <a:t>Existen varias webs:</a:t>
            </a:r>
            <a:endParaRPr sz="1700">
              <a:solidFill>
                <a:srgbClr val="3747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7474F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 u="sng">
                <a:solidFill>
                  <a:schemeClr val="hlink"/>
                </a:solidFill>
                <a:hlinkClick r:id="rId3"/>
              </a:rPr>
              <a:t>http://www.agenciacreativa.net/coordenadas_google_maps.php</a:t>
            </a:r>
            <a:endParaRPr sz="1700">
              <a:solidFill>
                <a:srgbClr val="37474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7474F"/>
              </a:solidFill>
            </a:endParaRPr>
          </a:p>
          <a:p>
            <a:pPr indent="-3365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 u="sng">
                <a:solidFill>
                  <a:schemeClr val="hlink"/>
                </a:solidFill>
                <a:hlinkClick r:id="rId4"/>
              </a:rPr>
              <a:t>https://www.latlong.net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7400" y="4150850"/>
            <a:ext cx="7058025" cy="1485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idx="12" type="sldNum"/>
          </p:nvPr>
        </p:nvSpPr>
        <p:spPr>
          <a:xfrm>
            <a:off x="3272681" y="635476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3"/>
          <p:cNvSpPr txBox="1"/>
          <p:nvPr/>
        </p:nvSpPr>
        <p:spPr>
          <a:xfrm>
            <a:off x="807813" y="742950"/>
            <a:ext cx="77772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CC0000"/>
                </a:solidFill>
              </a:rPr>
              <a:t>Ejercicio 1</a:t>
            </a:r>
            <a:endParaRPr b="1" sz="1500">
              <a:solidFill>
                <a:srgbClr val="980000"/>
              </a:solidFill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871555" y="357200"/>
            <a:ext cx="2401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Leaflet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1455425" y="2117425"/>
            <a:ext cx="6963000" cy="23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37474F"/>
                </a:solidFill>
              </a:rPr>
              <a:t>Partiendo el </a:t>
            </a:r>
            <a:r>
              <a:rPr lang="es" sz="2500">
                <a:solidFill>
                  <a:srgbClr val="37474F"/>
                </a:solidFill>
              </a:rPr>
              <a:t>código</a:t>
            </a:r>
            <a:r>
              <a:rPr lang="es" sz="2500">
                <a:solidFill>
                  <a:srgbClr val="37474F"/>
                </a:solidFill>
              </a:rPr>
              <a:t> inicial: Modifica las coordenadas y el zoom del mapa</a:t>
            </a:r>
            <a:endParaRPr b="1" sz="2500">
              <a:solidFill>
                <a:srgbClr val="3747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idx="12" type="sldNum"/>
          </p:nvPr>
        </p:nvSpPr>
        <p:spPr>
          <a:xfrm>
            <a:off x="3272681" y="635476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4"/>
          <p:cNvSpPr txBox="1"/>
          <p:nvPr/>
        </p:nvSpPr>
        <p:spPr>
          <a:xfrm>
            <a:off x="807813" y="742950"/>
            <a:ext cx="77772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CC0000"/>
                </a:solidFill>
              </a:rPr>
              <a:t>Poner un marcador en una mapa</a:t>
            </a:r>
            <a:endParaRPr b="1" sz="1500">
              <a:solidFill>
                <a:srgbClr val="980000"/>
              </a:solidFill>
            </a:endParaRPr>
          </a:p>
        </p:txBody>
      </p:sp>
      <p:sp>
        <p:nvSpPr>
          <p:cNvPr id="169" name="Google Shape;169;p24"/>
          <p:cNvSpPr txBox="1"/>
          <p:nvPr/>
        </p:nvSpPr>
        <p:spPr>
          <a:xfrm>
            <a:off x="871555" y="357200"/>
            <a:ext cx="2401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Leaflet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70" name="Google Shape;170;p24"/>
          <p:cNvSpPr txBox="1"/>
          <p:nvPr/>
        </p:nvSpPr>
        <p:spPr>
          <a:xfrm>
            <a:off x="394700" y="1983400"/>
            <a:ext cx="8318400" cy="42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dk1"/>
                </a:solidFill>
              </a:rPr>
              <a:t>Sin personalizar: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80"/>
                </a:solidFill>
              </a:rPr>
              <a:t>var</a:t>
            </a:r>
            <a:r>
              <a:rPr lang="es" sz="1100">
                <a:solidFill>
                  <a:srgbClr val="333333"/>
                </a:solidFill>
              </a:rPr>
              <a:t> marker = L.marker([</a:t>
            </a:r>
            <a:r>
              <a:rPr lang="es" sz="1100">
                <a:solidFill>
                  <a:srgbClr val="0000FF"/>
                </a:solidFill>
              </a:rPr>
              <a:t>41.4053</a:t>
            </a:r>
            <a:r>
              <a:rPr lang="es" sz="1100">
                <a:solidFill>
                  <a:srgbClr val="333333"/>
                </a:solidFill>
              </a:rPr>
              <a:t>, </a:t>
            </a:r>
            <a:r>
              <a:rPr lang="es" sz="1100">
                <a:solidFill>
                  <a:srgbClr val="0000FF"/>
                </a:solidFill>
              </a:rPr>
              <a:t>2.19120</a:t>
            </a:r>
            <a:r>
              <a:rPr lang="es" sz="1100">
                <a:solidFill>
                  <a:srgbClr val="333333"/>
                </a:solidFill>
              </a:rPr>
              <a:t>]).addTo(mymap);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333333"/>
                </a:solidFill>
              </a:rPr>
              <a:t>Personalizado:</a:t>
            </a:r>
            <a:endParaRPr b="1" sz="2000">
              <a:solidFill>
                <a:srgbClr val="333333"/>
              </a:solidFill>
            </a:endParaRPr>
          </a:p>
          <a:p>
            <a:pPr indent="0" lvl="0" marL="7620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80"/>
                </a:solidFill>
              </a:rPr>
              <a:t>var</a:t>
            </a:r>
            <a:r>
              <a:rPr lang="es" sz="1100">
                <a:solidFill>
                  <a:srgbClr val="333333"/>
                </a:solidFill>
              </a:rPr>
              <a:t> </a:t>
            </a:r>
            <a:r>
              <a:rPr lang="es" sz="1100">
                <a:solidFill>
                  <a:srgbClr val="333333"/>
                </a:solidFill>
                <a:highlight>
                  <a:srgbClr val="FF9900"/>
                </a:highlight>
              </a:rPr>
              <a:t>LeafIcon </a:t>
            </a:r>
            <a:r>
              <a:rPr lang="es" sz="1100">
                <a:solidFill>
                  <a:srgbClr val="333333"/>
                </a:solidFill>
              </a:rPr>
              <a:t>= L.Icon.extend({</a:t>
            </a:r>
            <a:endParaRPr sz="1100">
              <a:solidFill>
                <a:srgbClr val="333333"/>
              </a:solidFill>
            </a:endParaRPr>
          </a:p>
          <a:p>
            <a:pPr indent="0" lvl="0" marL="76200" marR="76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33333"/>
                </a:solidFill>
              </a:rPr>
              <a:t>    options: {</a:t>
            </a:r>
            <a:endParaRPr sz="1100">
              <a:solidFill>
                <a:srgbClr val="333333"/>
              </a:solidFill>
            </a:endParaRPr>
          </a:p>
          <a:p>
            <a:pPr indent="0" lvl="0" marL="76200" marR="76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33333"/>
                </a:solidFill>
              </a:rPr>
              <a:t>       iconSize:     [</a:t>
            </a:r>
            <a:r>
              <a:rPr lang="es" sz="1100">
                <a:solidFill>
                  <a:srgbClr val="0000FF"/>
                </a:solidFill>
              </a:rPr>
              <a:t>38</a:t>
            </a:r>
            <a:r>
              <a:rPr lang="es" sz="1100">
                <a:solidFill>
                  <a:srgbClr val="333333"/>
                </a:solidFill>
              </a:rPr>
              <a:t>, </a:t>
            </a:r>
            <a:r>
              <a:rPr lang="es" sz="1100">
                <a:solidFill>
                  <a:srgbClr val="0000FF"/>
                </a:solidFill>
              </a:rPr>
              <a:t>95</a:t>
            </a:r>
            <a:r>
              <a:rPr lang="es" sz="1100">
                <a:solidFill>
                  <a:srgbClr val="333333"/>
                </a:solidFill>
              </a:rPr>
              <a:t>],  shadowSize:   [</a:t>
            </a:r>
            <a:r>
              <a:rPr lang="es" sz="1100">
                <a:solidFill>
                  <a:srgbClr val="0000FF"/>
                </a:solidFill>
              </a:rPr>
              <a:t>50</a:t>
            </a:r>
            <a:r>
              <a:rPr lang="es" sz="1100">
                <a:solidFill>
                  <a:srgbClr val="333333"/>
                </a:solidFill>
              </a:rPr>
              <a:t>, </a:t>
            </a:r>
            <a:r>
              <a:rPr lang="es" sz="1100">
                <a:solidFill>
                  <a:srgbClr val="0000FF"/>
                </a:solidFill>
              </a:rPr>
              <a:t>64</a:t>
            </a:r>
            <a:r>
              <a:rPr lang="es" sz="1100">
                <a:solidFill>
                  <a:srgbClr val="333333"/>
                </a:solidFill>
              </a:rPr>
              <a:t>],  iconAnchor:   [</a:t>
            </a:r>
            <a:r>
              <a:rPr lang="es" sz="1100">
                <a:solidFill>
                  <a:srgbClr val="0000FF"/>
                </a:solidFill>
              </a:rPr>
              <a:t>22</a:t>
            </a:r>
            <a:r>
              <a:rPr lang="es" sz="1100">
                <a:solidFill>
                  <a:srgbClr val="333333"/>
                </a:solidFill>
              </a:rPr>
              <a:t>, </a:t>
            </a:r>
            <a:r>
              <a:rPr lang="es" sz="1100">
                <a:solidFill>
                  <a:srgbClr val="0000FF"/>
                </a:solidFill>
              </a:rPr>
              <a:t>94</a:t>
            </a:r>
            <a:r>
              <a:rPr lang="es" sz="1100">
                <a:solidFill>
                  <a:srgbClr val="333333"/>
                </a:solidFill>
              </a:rPr>
              <a:t>],   shadowAnchor: [</a:t>
            </a:r>
            <a:r>
              <a:rPr lang="es" sz="1100">
                <a:solidFill>
                  <a:srgbClr val="0000FF"/>
                </a:solidFill>
              </a:rPr>
              <a:t>4</a:t>
            </a:r>
            <a:r>
              <a:rPr lang="es" sz="1100">
                <a:solidFill>
                  <a:srgbClr val="333333"/>
                </a:solidFill>
              </a:rPr>
              <a:t>, </a:t>
            </a:r>
            <a:r>
              <a:rPr lang="es" sz="1100">
                <a:solidFill>
                  <a:srgbClr val="0000FF"/>
                </a:solidFill>
              </a:rPr>
              <a:t>62</a:t>
            </a:r>
            <a:r>
              <a:rPr lang="es" sz="1100">
                <a:solidFill>
                  <a:srgbClr val="333333"/>
                </a:solidFill>
              </a:rPr>
              <a:t>],    popupAnchor:  [-</a:t>
            </a:r>
            <a:r>
              <a:rPr lang="es" sz="1100">
                <a:solidFill>
                  <a:srgbClr val="0000FF"/>
                </a:solidFill>
              </a:rPr>
              <a:t>3</a:t>
            </a:r>
            <a:r>
              <a:rPr lang="es" sz="1100">
                <a:solidFill>
                  <a:srgbClr val="333333"/>
                </a:solidFill>
              </a:rPr>
              <a:t>, -</a:t>
            </a:r>
            <a:r>
              <a:rPr lang="es" sz="1100">
                <a:solidFill>
                  <a:srgbClr val="0000FF"/>
                </a:solidFill>
              </a:rPr>
              <a:t>76</a:t>
            </a:r>
            <a:r>
              <a:rPr lang="es" sz="1100">
                <a:solidFill>
                  <a:srgbClr val="333333"/>
                </a:solidFill>
              </a:rPr>
              <a:t>]</a:t>
            </a:r>
            <a:endParaRPr sz="1100">
              <a:solidFill>
                <a:srgbClr val="333333"/>
              </a:solidFill>
            </a:endParaRPr>
          </a:p>
          <a:p>
            <a:pPr indent="0" lvl="0" marL="76200" marR="76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33333"/>
                </a:solidFill>
              </a:rPr>
              <a:t>    }</a:t>
            </a:r>
            <a:endParaRPr sz="1100">
              <a:solidFill>
                <a:srgbClr val="333333"/>
              </a:solidFill>
            </a:endParaRPr>
          </a:p>
          <a:p>
            <a:pPr indent="0" lvl="0" marL="76200" marR="76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33333"/>
                </a:solidFill>
              </a:rPr>
              <a:t>});	</a:t>
            </a:r>
            <a:endParaRPr sz="1100">
              <a:solidFill>
                <a:srgbClr val="333333"/>
              </a:solidFill>
            </a:endParaRPr>
          </a:p>
          <a:p>
            <a:pPr indent="0" lvl="0" marL="76200" marR="76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80"/>
                </a:solidFill>
              </a:rPr>
              <a:t>var</a:t>
            </a:r>
            <a:r>
              <a:rPr lang="es" sz="1100">
                <a:solidFill>
                  <a:srgbClr val="333333"/>
                </a:solidFill>
              </a:rPr>
              <a:t> </a:t>
            </a:r>
            <a:r>
              <a:rPr lang="es" sz="1100">
                <a:solidFill>
                  <a:srgbClr val="333333"/>
                </a:solidFill>
                <a:highlight>
                  <a:srgbClr val="FFFF00"/>
                </a:highlight>
              </a:rPr>
              <a:t>greenIcon </a:t>
            </a:r>
            <a:r>
              <a:rPr lang="es" sz="1100">
                <a:solidFill>
                  <a:srgbClr val="333333"/>
                </a:solidFill>
              </a:rPr>
              <a:t>= </a:t>
            </a:r>
            <a:r>
              <a:rPr b="1" lang="es" sz="1100">
                <a:solidFill>
                  <a:srgbClr val="000080"/>
                </a:solidFill>
              </a:rPr>
              <a:t>new</a:t>
            </a:r>
            <a:r>
              <a:rPr lang="es" sz="1100">
                <a:solidFill>
                  <a:srgbClr val="333333"/>
                </a:solidFill>
              </a:rPr>
              <a:t> </a:t>
            </a:r>
            <a:r>
              <a:rPr lang="es" sz="1100">
                <a:solidFill>
                  <a:srgbClr val="333333"/>
                </a:solidFill>
                <a:highlight>
                  <a:srgbClr val="FF9900"/>
                </a:highlight>
              </a:rPr>
              <a:t>LeafIcon</a:t>
            </a:r>
            <a:r>
              <a:rPr lang="es" sz="1100">
                <a:solidFill>
                  <a:srgbClr val="333333"/>
                </a:solidFill>
              </a:rPr>
              <a:t>({ </a:t>
            </a:r>
            <a:r>
              <a:rPr lang="es" sz="1100">
                <a:solidFill>
                  <a:srgbClr val="333333"/>
                </a:solidFill>
                <a:highlight>
                  <a:srgbClr val="00FF00"/>
                </a:highlight>
              </a:rPr>
              <a:t>iconUrl</a:t>
            </a:r>
            <a:r>
              <a:rPr lang="es" sz="1100">
                <a:solidFill>
                  <a:srgbClr val="333333"/>
                </a:solidFill>
              </a:rPr>
              <a:t>: </a:t>
            </a:r>
            <a:r>
              <a:rPr lang="es" sz="1100">
                <a:solidFill>
                  <a:srgbClr val="0000FF"/>
                </a:solidFill>
              </a:rPr>
              <a:t>'http://leafletjs.com/examples/custom-icons/leaf-green.png'</a:t>
            </a:r>
            <a:r>
              <a:rPr lang="es" sz="1100">
                <a:solidFill>
                  <a:srgbClr val="333333"/>
                </a:solidFill>
              </a:rPr>
              <a:t>, </a:t>
            </a:r>
            <a:r>
              <a:rPr lang="es" sz="1100">
                <a:solidFill>
                  <a:srgbClr val="333333"/>
                </a:solidFill>
                <a:highlight>
                  <a:srgbClr val="00FF00"/>
                </a:highlight>
              </a:rPr>
              <a:t>shadowUrl</a:t>
            </a:r>
            <a:r>
              <a:rPr lang="es" sz="1100">
                <a:solidFill>
                  <a:srgbClr val="333333"/>
                </a:solidFill>
              </a:rPr>
              <a:t>: </a:t>
            </a:r>
            <a:r>
              <a:rPr lang="es" sz="1100">
                <a:solidFill>
                  <a:srgbClr val="0000FF"/>
                </a:solidFill>
              </a:rPr>
              <a:t>'http://leafletjs.com/examples/custom-icons/leaf-shadow.png'</a:t>
            </a:r>
            <a:r>
              <a:rPr lang="es" sz="1100">
                <a:solidFill>
                  <a:srgbClr val="333333"/>
                </a:solidFill>
              </a:rPr>
              <a:t> })</a:t>
            </a:r>
            <a:endParaRPr sz="11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33333"/>
                </a:solidFill>
              </a:rPr>
              <a:t>L.marker([</a:t>
            </a:r>
            <a:r>
              <a:rPr lang="es" sz="1100">
                <a:solidFill>
                  <a:srgbClr val="0000FF"/>
                </a:solidFill>
              </a:rPr>
              <a:t>41.4053</a:t>
            </a:r>
            <a:r>
              <a:rPr lang="es" sz="1100">
                <a:solidFill>
                  <a:srgbClr val="333333"/>
                </a:solidFill>
              </a:rPr>
              <a:t>, </a:t>
            </a:r>
            <a:r>
              <a:rPr lang="es" sz="1100">
                <a:solidFill>
                  <a:srgbClr val="0000FF"/>
                </a:solidFill>
              </a:rPr>
              <a:t>2.19120</a:t>
            </a:r>
            <a:r>
              <a:rPr lang="es" sz="1100">
                <a:solidFill>
                  <a:srgbClr val="333333"/>
                </a:solidFill>
              </a:rPr>
              <a:t>], {icon: </a:t>
            </a:r>
            <a:r>
              <a:rPr lang="es" sz="1100">
                <a:solidFill>
                  <a:srgbClr val="333333"/>
                </a:solidFill>
                <a:highlight>
                  <a:srgbClr val="FFFF00"/>
                </a:highlight>
              </a:rPr>
              <a:t>greenIcon</a:t>
            </a:r>
            <a:r>
              <a:rPr lang="es" sz="1100">
                <a:solidFill>
                  <a:srgbClr val="333333"/>
                </a:solidFill>
              </a:rPr>
              <a:t>}).addTo(mymap);</a:t>
            </a:r>
            <a:endParaRPr sz="1100">
              <a:solidFill>
                <a:srgbClr val="333333"/>
              </a:solidFill>
            </a:endParaRPr>
          </a:p>
          <a:p>
            <a:pPr indent="0" lvl="0" marL="76200" marR="76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01094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0333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3888" y="2428125"/>
            <a:ext cx="1381125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5225" y="2428125"/>
            <a:ext cx="1274004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esentació1">
  <a:themeElements>
    <a:clrScheme name="Oficin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lantilla per formadors i formadores Agost 2017">
  <a:themeElements>
    <a:clrScheme name="Oficin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