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71" r:id="rId8"/>
    <p:sldId id="264" r:id="rId9"/>
    <p:sldId id="262" r:id="rId10"/>
    <p:sldId id="265" r:id="rId11"/>
    <p:sldId id="267" r:id="rId12"/>
    <p:sldId id="268" r:id="rId13"/>
    <p:sldId id="269" r:id="rId14"/>
    <p:sldId id="270" r:id="rId15"/>
    <p:sldId id="266"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8" d="100"/>
          <a:sy n="108" d="100"/>
        </p:scale>
        <p:origin x="88"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12/30/2017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12/30/2017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1"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nlp.stanford.edu/~socherr/EMNLP2013_RNTN.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026" name="Picture 2" descr="תוצאת תמונה עבור ‪billboard top 100‬‏">
            <a:extLst>
              <a:ext uri="{FF2B5EF4-FFF2-40B4-BE49-F238E27FC236}">
                <a16:creationId xmlns:a16="http://schemas.microsoft.com/office/drawing/2014/main" id="{9C38266F-BA58-4EEF-B773-FA5F4CFC4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99" y="701410"/>
            <a:ext cx="5462001" cy="5462001"/>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4A057B2-E30F-4930-A2C5-5825FE1912F0}"/>
              </a:ext>
            </a:extLst>
          </p:cNvPr>
          <p:cNvSpPr>
            <a:spLocks noGrp="1"/>
          </p:cNvSpPr>
          <p:nvPr>
            <p:ph type="ctrTitle"/>
          </p:nvPr>
        </p:nvSpPr>
        <p:spPr>
          <a:xfrm>
            <a:off x="6735098" y="609600"/>
            <a:ext cx="4798142" cy="3642851"/>
          </a:xfrm>
        </p:spPr>
        <p:txBody>
          <a:bodyPr>
            <a:normAutofit/>
          </a:bodyPr>
          <a:lstStyle/>
          <a:p>
            <a:r>
              <a:rPr lang="en-US" dirty="0">
                <a:solidFill>
                  <a:schemeClr val="accent6"/>
                </a:solidFill>
              </a:rPr>
              <a:t>Song lyrics sentiment analysis</a:t>
            </a:r>
            <a:endParaRPr lang="he-IL" dirty="0">
              <a:solidFill>
                <a:schemeClr val="accent6"/>
              </a:solidFill>
            </a:endParaRPr>
          </a:p>
        </p:txBody>
      </p:sp>
      <p:sp>
        <p:nvSpPr>
          <p:cNvPr id="3" name="Subtitle 2">
            <a:extLst>
              <a:ext uri="{FF2B5EF4-FFF2-40B4-BE49-F238E27FC236}">
                <a16:creationId xmlns:a16="http://schemas.microsoft.com/office/drawing/2014/main" id="{915B2060-B4B9-49F2-B510-304186D89078}"/>
              </a:ext>
            </a:extLst>
          </p:cNvPr>
          <p:cNvSpPr>
            <a:spLocks noGrp="1"/>
          </p:cNvSpPr>
          <p:nvPr>
            <p:ph type="subTitle" idx="1"/>
          </p:nvPr>
        </p:nvSpPr>
        <p:spPr>
          <a:xfrm>
            <a:off x="6735098" y="4365523"/>
            <a:ext cx="4798140" cy="1793053"/>
          </a:xfrm>
        </p:spPr>
        <p:txBody>
          <a:bodyPr>
            <a:normAutofit/>
          </a:bodyPr>
          <a:lstStyle/>
          <a:p>
            <a:r>
              <a:rPr lang="en-US" dirty="0"/>
              <a:t>Martin L.</a:t>
            </a:r>
          </a:p>
          <a:p>
            <a:r>
              <a:rPr lang="en-US" dirty="0"/>
              <a:t>David A.</a:t>
            </a:r>
          </a:p>
          <a:p>
            <a:r>
              <a:rPr lang="en-US" dirty="0"/>
              <a:t>David S.</a:t>
            </a:r>
            <a:endParaRPr lang="he-IL" dirty="0"/>
          </a:p>
        </p:txBody>
      </p:sp>
    </p:spTree>
    <p:extLst>
      <p:ext uri="{BB962C8B-B14F-4D97-AF65-F5344CB8AC3E}">
        <p14:creationId xmlns:p14="http://schemas.microsoft.com/office/powerpoint/2010/main" val="2533902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CEB2804-F77F-494B-B4AA-9F7A0E50EA40}"/>
              </a:ext>
            </a:extLst>
          </p:cNvPr>
          <p:cNvPicPr>
            <a:picLocks noChangeAspect="1"/>
          </p:cNvPicPr>
          <p:nvPr/>
        </p:nvPicPr>
        <p:blipFill>
          <a:blip r:embed="rId2"/>
          <a:stretch>
            <a:fillRect/>
          </a:stretch>
        </p:blipFill>
        <p:spPr>
          <a:xfrm>
            <a:off x="2224302" y="1177363"/>
            <a:ext cx="7564439" cy="3896082"/>
          </a:xfrm>
          <a:prstGeom prst="rect">
            <a:avLst/>
          </a:prstGeom>
        </p:spPr>
      </p:pic>
    </p:spTree>
    <p:extLst>
      <p:ext uri="{BB962C8B-B14F-4D97-AF65-F5344CB8AC3E}">
        <p14:creationId xmlns:p14="http://schemas.microsoft.com/office/powerpoint/2010/main" val="402836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D03A30-EAF9-4398-9DCD-051CD9F205D0}"/>
              </a:ext>
            </a:extLst>
          </p:cNvPr>
          <p:cNvPicPr>
            <a:picLocks noChangeAspect="1"/>
          </p:cNvPicPr>
          <p:nvPr/>
        </p:nvPicPr>
        <p:blipFill>
          <a:blip r:embed="rId3"/>
          <a:stretch>
            <a:fillRect/>
          </a:stretch>
        </p:blipFill>
        <p:spPr>
          <a:xfrm>
            <a:off x="2083104" y="1376630"/>
            <a:ext cx="8061188" cy="4151934"/>
          </a:xfrm>
          <a:prstGeom prst="rect">
            <a:avLst/>
          </a:prstGeom>
        </p:spPr>
      </p:pic>
    </p:spTree>
    <p:extLst>
      <p:ext uri="{BB962C8B-B14F-4D97-AF65-F5344CB8AC3E}">
        <p14:creationId xmlns:p14="http://schemas.microsoft.com/office/powerpoint/2010/main" val="615951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4126F5-D9E6-4954-9C16-6FAB28A0359E}"/>
              </a:ext>
            </a:extLst>
          </p:cNvPr>
          <p:cNvPicPr>
            <a:picLocks noChangeAspect="1"/>
          </p:cNvPicPr>
          <p:nvPr/>
        </p:nvPicPr>
        <p:blipFill>
          <a:blip r:embed="rId2"/>
          <a:stretch>
            <a:fillRect/>
          </a:stretch>
        </p:blipFill>
        <p:spPr>
          <a:xfrm>
            <a:off x="2191487" y="1330872"/>
            <a:ext cx="7666335" cy="3669597"/>
          </a:xfrm>
          <a:prstGeom prst="rect">
            <a:avLst/>
          </a:prstGeom>
        </p:spPr>
      </p:pic>
    </p:spTree>
    <p:extLst>
      <p:ext uri="{BB962C8B-B14F-4D97-AF65-F5344CB8AC3E}">
        <p14:creationId xmlns:p14="http://schemas.microsoft.com/office/powerpoint/2010/main" val="386038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B8EC27-C093-4E2A-B0C9-19FC4A57C9D2}"/>
              </a:ext>
            </a:extLst>
          </p:cNvPr>
          <p:cNvPicPr>
            <a:picLocks noChangeAspect="1"/>
          </p:cNvPicPr>
          <p:nvPr/>
        </p:nvPicPr>
        <p:blipFill>
          <a:blip r:embed="rId2"/>
          <a:stretch>
            <a:fillRect/>
          </a:stretch>
        </p:blipFill>
        <p:spPr>
          <a:xfrm>
            <a:off x="2271253" y="1268529"/>
            <a:ext cx="7468584" cy="3883566"/>
          </a:xfrm>
          <a:prstGeom prst="rect">
            <a:avLst/>
          </a:prstGeom>
        </p:spPr>
      </p:pic>
    </p:spTree>
    <p:extLst>
      <p:ext uri="{BB962C8B-B14F-4D97-AF65-F5344CB8AC3E}">
        <p14:creationId xmlns:p14="http://schemas.microsoft.com/office/powerpoint/2010/main" val="38909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F9A251-92B6-4E52-91A3-564449C42883}"/>
              </a:ext>
            </a:extLst>
          </p:cNvPr>
          <p:cNvPicPr>
            <a:picLocks noChangeAspect="1"/>
          </p:cNvPicPr>
          <p:nvPr/>
        </p:nvPicPr>
        <p:blipFill>
          <a:blip r:embed="rId2"/>
          <a:stretch>
            <a:fillRect/>
          </a:stretch>
        </p:blipFill>
        <p:spPr>
          <a:xfrm>
            <a:off x="593143" y="1163877"/>
            <a:ext cx="5872550" cy="2171416"/>
          </a:xfrm>
          <a:prstGeom prst="rect">
            <a:avLst/>
          </a:prstGeom>
        </p:spPr>
      </p:pic>
      <p:pic>
        <p:nvPicPr>
          <p:cNvPr id="5" name="Picture 4">
            <a:extLst>
              <a:ext uri="{FF2B5EF4-FFF2-40B4-BE49-F238E27FC236}">
                <a16:creationId xmlns:a16="http://schemas.microsoft.com/office/drawing/2014/main" id="{6F9695DF-1723-4195-B4C2-E7E7EE957B59}"/>
              </a:ext>
            </a:extLst>
          </p:cNvPr>
          <p:cNvPicPr>
            <a:picLocks noChangeAspect="1"/>
          </p:cNvPicPr>
          <p:nvPr/>
        </p:nvPicPr>
        <p:blipFill>
          <a:blip r:embed="rId3"/>
          <a:stretch>
            <a:fillRect/>
          </a:stretch>
        </p:blipFill>
        <p:spPr>
          <a:xfrm>
            <a:off x="593143" y="3526340"/>
            <a:ext cx="5872550" cy="2180165"/>
          </a:xfrm>
          <a:prstGeom prst="rect">
            <a:avLst/>
          </a:prstGeom>
        </p:spPr>
      </p:pic>
      <p:pic>
        <p:nvPicPr>
          <p:cNvPr id="7" name="Picture 6">
            <a:extLst>
              <a:ext uri="{FF2B5EF4-FFF2-40B4-BE49-F238E27FC236}">
                <a16:creationId xmlns:a16="http://schemas.microsoft.com/office/drawing/2014/main" id="{9C079EE3-2CBB-4A7D-8250-03A2361A3FAC}"/>
              </a:ext>
            </a:extLst>
          </p:cNvPr>
          <p:cNvPicPr>
            <a:picLocks noChangeAspect="1"/>
          </p:cNvPicPr>
          <p:nvPr/>
        </p:nvPicPr>
        <p:blipFill>
          <a:blip r:embed="rId4"/>
          <a:stretch>
            <a:fillRect/>
          </a:stretch>
        </p:blipFill>
        <p:spPr>
          <a:xfrm>
            <a:off x="6613405" y="1163877"/>
            <a:ext cx="5236730" cy="1943764"/>
          </a:xfrm>
          <a:prstGeom prst="rect">
            <a:avLst/>
          </a:prstGeom>
        </p:spPr>
      </p:pic>
    </p:spTree>
    <p:extLst>
      <p:ext uri="{BB962C8B-B14F-4D97-AF65-F5344CB8AC3E}">
        <p14:creationId xmlns:p14="http://schemas.microsoft.com/office/powerpoint/2010/main" val="427561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EDC51C-BD85-45AA-850B-6548DC5320D4}"/>
              </a:ext>
            </a:extLst>
          </p:cNvPr>
          <p:cNvSpPr>
            <a:spLocks noGrp="1"/>
          </p:cNvSpPr>
          <p:nvPr>
            <p:ph type="title"/>
          </p:nvPr>
        </p:nvSpPr>
        <p:spPr>
          <a:xfrm>
            <a:off x="1141413" y="609600"/>
            <a:ext cx="9905998" cy="1905000"/>
          </a:xfrm>
        </p:spPr>
        <p:txBody>
          <a:bodyPr/>
          <a:lstStyle/>
          <a:p>
            <a:r>
              <a:rPr lang="en-US" dirty="0">
                <a:solidFill>
                  <a:schemeClr val="accent6"/>
                </a:solidFill>
              </a:rPr>
              <a:t>demo</a:t>
            </a:r>
            <a:endParaRPr lang="he-IL" dirty="0">
              <a:solidFill>
                <a:schemeClr val="accent6"/>
              </a:solidFill>
            </a:endParaRPr>
          </a:p>
        </p:txBody>
      </p:sp>
      <p:sp>
        <p:nvSpPr>
          <p:cNvPr id="5" name="Content Placeholder 2">
            <a:extLst>
              <a:ext uri="{FF2B5EF4-FFF2-40B4-BE49-F238E27FC236}">
                <a16:creationId xmlns:a16="http://schemas.microsoft.com/office/drawing/2014/main" id="{B4A842AF-FA18-4C43-A6CD-C6DC71CEB5E0}"/>
              </a:ext>
            </a:extLst>
          </p:cNvPr>
          <p:cNvSpPr>
            <a:spLocks noGrp="1"/>
          </p:cNvSpPr>
          <p:nvPr>
            <p:ph idx="1"/>
          </p:nvPr>
        </p:nvSpPr>
        <p:spPr>
          <a:xfrm>
            <a:off x="1141413" y="2666999"/>
            <a:ext cx="9905998" cy="3124201"/>
          </a:xfrm>
        </p:spPr>
        <p:txBody>
          <a:bodyPr/>
          <a:lstStyle/>
          <a:p>
            <a:pPr algn="l" rtl="0">
              <a:buClr>
                <a:schemeClr val="accent6"/>
              </a:buClr>
            </a:pPr>
            <a:r>
              <a:rPr lang="en-US" dirty="0">
                <a:effectLst/>
              </a:rPr>
              <a:t>Page URL</a:t>
            </a:r>
            <a:endParaRPr lang="he-IL" dirty="0"/>
          </a:p>
          <a:p>
            <a:endParaRPr lang="he-IL" dirty="0"/>
          </a:p>
        </p:txBody>
      </p:sp>
    </p:spTree>
    <p:extLst>
      <p:ext uri="{BB962C8B-B14F-4D97-AF65-F5344CB8AC3E}">
        <p14:creationId xmlns:p14="http://schemas.microsoft.com/office/powerpoint/2010/main" val="1659870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3" name="Picture 2" descr="תוצאת תמונה עבור ‪billboard top 100‬‏">
            <a:extLst>
              <a:ext uri="{FF2B5EF4-FFF2-40B4-BE49-F238E27FC236}">
                <a16:creationId xmlns:a16="http://schemas.microsoft.com/office/drawing/2014/main" id="{D935C553-A7B6-426F-8E3A-A3E97E6B4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99" y="701410"/>
            <a:ext cx="5462001" cy="5462001"/>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CA4FA3-0B5B-43ED-A3A7-3EF055EC3441}"/>
              </a:ext>
            </a:extLst>
          </p:cNvPr>
          <p:cNvSpPr>
            <a:spLocks noGrp="1"/>
          </p:cNvSpPr>
          <p:nvPr>
            <p:ph type="title"/>
          </p:nvPr>
        </p:nvSpPr>
        <p:spPr>
          <a:xfrm>
            <a:off x="6735098" y="609600"/>
            <a:ext cx="4798142" cy="3642851"/>
          </a:xfrm>
        </p:spPr>
        <p:txBody>
          <a:bodyPr vert="horz" lIns="91440" tIns="45720" rIns="91440" bIns="45720" rtlCol="0" anchor="b">
            <a:normAutofit/>
          </a:bodyPr>
          <a:lstStyle/>
          <a:p>
            <a:pPr algn="ctr" rtl="0"/>
            <a:r>
              <a:rPr lang="en-US" sz="4800" dirty="0">
                <a:solidFill>
                  <a:schemeClr val="accent6"/>
                </a:solidFill>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spTree>
    <p:extLst>
      <p:ext uri="{BB962C8B-B14F-4D97-AF65-F5344CB8AC3E}">
        <p14:creationId xmlns:p14="http://schemas.microsoft.com/office/powerpoint/2010/main" val="1882027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233E-57CB-4ADA-8BB8-C43D73955870}"/>
              </a:ext>
            </a:extLst>
          </p:cNvPr>
          <p:cNvSpPr>
            <a:spLocks noGrp="1"/>
          </p:cNvSpPr>
          <p:nvPr>
            <p:ph type="title"/>
          </p:nvPr>
        </p:nvSpPr>
        <p:spPr/>
        <p:txBody>
          <a:bodyPr>
            <a:normAutofit/>
          </a:bodyPr>
          <a:lstStyle/>
          <a:p>
            <a:r>
              <a:rPr lang="en-US" sz="4000" dirty="0">
                <a:solidFill>
                  <a:schemeClr val="accent6"/>
                </a:solidFill>
              </a:rPr>
              <a:t>goal</a:t>
            </a:r>
            <a:endParaRPr lang="he-IL" sz="4000" dirty="0">
              <a:solidFill>
                <a:schemeClr val="accent6"/>
              </a:solidFill>
            </a:endParaRPr>
          </a:p>
        </p:txBody>
      </p:sp>
      <p:sp>
        <p:nvSpPr>
          <p:cNvPr id="3" name="Content Placeholder 2">
            <a:extLst>
              <a:ext uri="{FF2B5EF4-FFF2-40B4-BE49-F238E27FC236}">
                <a16:creationId xmlns:a16="http://schemas.microsoft.com/office/drawing/2014/main" id="{EF29015D-62C6-413F-A64C-92328A8720C6}"/>
              </a:ext>
            </a:extLst>
          </p:cNvPr>
          <p:cNvSpPr>
            <a:spLocks noGrp="1"/>
          </p:cNvSpPr>
          <p:nvPr>
            <p:ph idx="1"/>
          </p:nvPr>
        </p:nvSpPr>
        <p:spPr/>
        <p:txBody>
          <a:bodyPr>
            <a:normAutofit/>
          </a:bodyPr>
          <a:lstStyle/>
          <a:p>
            <a:pPr algn="l" rtl="0">
              <a:buClr>
                <a:schemeClr val="accent6"/>
              </a:buClr>
            </a:pPr>
            <a:r>
              <a:rPr lang="en-US" sz="2800" dirty="0"/>
              <a:t>Determine the correlation between the lyrics sentiment, artists and billboard ranking</a:t>
            </a:r>
          </a:p>
        </p:txBody>
      </p:sp>
    </p:spTree>
    <p:extLst>
      <p:ext uri="{BB962C8B-B14F-4D97-AF65-F5344CB8AC3E}">
        <p14:creationId xmlns:p14="http://schemas.microsoft.com/office/powerpoint/2010/main" val="338443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A5A1-A819-4FD8-8A5B-FB47C9F8FCFD}"/>
              </a:ext>
            </a:extLst>
          </p:cNvPr>
          <p:cNvSpPr>
            <a:spLocks noGrp="1"/>
          </p:cNvSpPr>
          <p:nvPr>
            <p:ph type="title"/>
          </p:nvPr>
        </p:nvSpPr>
        <p:spPr/>
        <p:txBody>
          <a:bodyPr/>
          <a:lstStyle/>
          <a:p>
            <a:r>
              <a:rPr lang="en-US" dirty="0">
                <a:solidFill>
                  <a:schemeClr val="accent6"/>
                </a:solidFill>
              </a:rPr>
              <a:t>The method</a:t>
            </a:r>
            <a:endParaRPr lang="he-IL" dirty="0">
              <a:solidFill>
                <a:schemeClr val="accent6"/>
              </a:solidFill>
            </a:endParaRPr>
          </a:p>
        </p:txBody>
      </p:sp>
      <p:sp>
        <p:nvSpPr>
          <p:cNvPr id="3" name="Content Placeholder 2">
            <a:extLst>
              <a:ext uri="{FF2B5EF4-FFF2-40B4-BE49-F238E27FC236}">
                <a16:creationId xmlns:a16="http://schemas.microsoft.com/office/drawing/2014/main" id="{824A512E-9200-4434-AC8C-765DD5C55A9E}"/>
              </a:ext>
            </a:extLst>
          </p:cNvPr>
          <p:cNvSpPr>
            <a:spLocks noGrp="1"/>
          </p:cNvSpPr>
          <p:nvPr>
            <p:ph idx="1"/>
          </p:nvPr>
        </p:nvSpPr>
        <p:spPr/>
        <p:txBody>
          <a:bodyPr/>
          <a:lstStyle/>
          <a:p>
            <a:pPr algn="l" rtl="0">
              <a:buClr>
                <a:schemeClr val="accent6"/>
              </a:buClr>
            </a:pPr>
            <a:r>
              <a:rPr lang="en-US" dirty="0"/>
              <a:t>Sentimental analysis to popular music</a:t>
            </a:r>
          </a:p>
          <a:p>
            <a:pPr algn="l" rtl="0">
              <a:buClr>
                <a:schemeClr val="accent6"/>
              </a:buClr>
            </a:pPr>
            <a:r>
              <a:rPr lang="en-US" dirty="0"/>
              <a:t>Rank every song in the data set on a sentimental scale </a:t>
            </a:r>
          </a:p>
          <a:p>
            <a:pPr algn="l" rtl="0">
              <a:buClr>
                <a:schemeClr val="accent6"/>
              </a:buClr>
            </a:pPr>
            <a:endParaRPr lang="en-US" dirty="0"/>
          </a:p>
          <a:p>
            <a:pPr marL="0" indent="0" algn="l" rtl="0">
              <a:buClr>
                <a:schemeClr val="accent6"/>
              </a:buClr>
              <a:buNone/>
            </a:pPr>
            <a:r>
              <a:rPr lang="en-US" dirty="0"/>
              <a:t>Sad																	happy	</a:t>
            </a:r>
            <a:endParaRPr lang="he-IL" dirty="0"/>
          </a:p>
          <a:p>
            <a:endParaRPr lang="he-IL" dirty="0"/>
          </a:p>
        </p:txBody>
      </p:sp>
      <p:sp>
        <p:nvSpPr>
          <p:cNvPr id="9" name="Rectangle 8">
            <a:extLst>
              <a:ext uri="{FF2B5EF4-FFF2-40B4-BE49-F238E27FC236}">
                <a16:creationId xmlns:a16="http://schemas.microsoft.com/office/drawing/2014/main" id="{B796D0FB-9C81-4E20-AD36-AF96CCDFF672}"/>
              </a:ext>
            </a:extLst>
          </p:cNvPr>
          <p:cNvSpPr/>
          <p:nvPr/>
        </p:nvSpPr>
        <p:spPr>
          <a:xfrm>
            <a:off x="1147959" y="4890062"/>
            <a:ext cx="8597355" cy="352829"/>
          </a:xfrm>
          <a:prstGeom prst="rect">
            <a:avLst/>
          </a:prstGeom>
          <a:gradFill>
            <a:gsLst>
              <a:gs pos="34000">
                <a:srgbClr val="A41677"/>
              </a:gs>
              <a:gs pos="17000">
                <a:srgbClr val="C90D47"/>
              </a:gs>
              <a:gs pos="50000">
                <a:srgbClr val="901B92"/>
              </a:gs>
              <a:gs pos="68000">
                <a:srgbClr val="7E1FAA"/>
              </a:gs>
              <a:gs pos="85000">
                <a:schemeClr val="accent5">
                  <a:lumMod val="75000"/>
                </a:schemeClr>
              </a:gs>
              <a:gs pos="1000">
                <a:srgbClr val="FF0000"/>
              </a:gs>
              <a:gs pos="100000">
                <a:srgbClr val="00206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t>0																	4</a:t>
            </a:r>
            <a:endParaRPr lang="he-IL" b="1" dirty="0"/>
          </a:p>
        </p:txBody>
      </p:sp>
    </p:spTree>
    <p:extLst>
      <p:ext uri="{BB962C8B-B14F-4D97-AF65-F5344CB8AC3E}">
        <p14:creationId xmlns:p14="http://schemas.microsoft.com/office/powerpoint/2010/main" val="184292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FD28-950C-45F0-BAEC-9F9C9B56E422}"/>
              </a:ext>
            </a:extLst>
          </p:cNvPr>
          <p:cNvSpPr>
            <a:spLocks noGrp="1"/>
          </p:cNvSpPr>
          <p:nvPr>
            <p:ph type="title"/>
          </p:nvPr>
        </p:nvSpPr>
        <p:spPr/>
        <p:txBody>
          <a:bodyPr/>
          <a:lstStyle/>
          <a:p>
            <a:r>
              <a:rPr lang="en-US" dirty="0">
                <a:solidFill>
                  <a:schemeClr val="accent6"/>
                </a:solidFill>
              </a:rPr>
              <a:t>The Data set</a:t>
            </a:r>
            <a:endParaRPr lang="he-IL" dirty="0">
              <a:solidFill>
                <a:schemeClr val="accent6"/>
              </a:solidFill>
            </a:endParaRPr>
          </a:p>
        </p:txBody>
      </p:sp>
      <p:sp>
        <p:nvSpPr>
          <p:cNvPr id="3" name="Content Placeholder 2">
            <a:extLst>
              <a:ext uri="{FF2B5EF4-FFF2-40B4-BE49-F238E27FC236}">
                <a16:creationId xmlns:a16="http://schemas.microsoft.com/office/drawing/2014/main" id="{F3C6F4D0-1C85-47D0-A4B2-A3A72E12FB65}"/>
              </a:ext>
            </a:extLst>
          </p:cNvPr>
          <p:cNvSpPr>
            <a:spLocks noGrp="1"/>
          </p:cNvSpPr>
          <p:nvPr>
            <p:ph idx="1"/>
          </p:nvPr>
        </p:nvSpPr>
        <p:spPr/>
        <p:txBody>
          <a:bodyPr/>
          <a:lstStyle/>
          <a:p>
            <a:pPr algn="l" rtl="0">
              <a:buClr>
                <a:schemeClr val="accent6"/>
              </a:buClr>
            </a:pPr>
            <a:r>
              <a:rPr lang="en-US" dirty="0"/>
              <a:t>We used a csv file containing ~5000 Songs</a:t>
            </a:r>
          </a:p>
          <a:p>
            <a:pPr algn="l" rtl="0">
              <a:buClr>
                <a:schemeClr val="accent6"/>
              </a:buClr>
            </a:pPr>
            <a:r>
              <a:rPr lang="en-US" dirty="0"/>
              <a:t>Every record of the file contains: billboard ranking, artist name, name of the song, lyrics and year</a:t>
            </a:r>
            <a:endParaRPr lang="he-IL" dirty="0"/>
          </a:p>
        </p:txBody>
      </p:sp>
    </p:spTree>
    <p:extLst>
      <p:ext uri="{BB962C8B-B14F-4D97-AF65-F5344CB8AC3E}">
        <p14:creationId xmlns:p14="http://schemas.microsoft.com/office/powerpoint/2010/main" val="3211810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17F7-9DEE-471F-833B-11B934D857AD}"/>
              </a:ext>
            </a:extLst>
          </p:cNvPr>
          <p:cNvSpPr>
            <a:spLocks noGrp="1"/>
          </p:cNvSpPr>
          <p:nvPr>
            <p:ph type="title"/>
          </p:nvPr>
        </p:nvSpPr>
        <p:spPr/>
        <p:txBody>
          <a:bodyPr/>
          <a:lstStyle/>
          <a:p>
            <a:r>
              <a:rPr lang="en-US" dirty="0">
                <a:solidFill>
                  <a:schemeClr val="accent6"/>
                </a:solidFill>
              </a:rPr>
              <a:t>The algorithm</a:t>
            </a:r>
            <a:endParaRPr lang="he-IL" dirty="0">
              <a:solidFill>
                <a:schemeClr val="accent6"/>
              </a:solidFill>
            </a:endParaRPr>
          </a:p>
        </p:txBody>
      </p:sp>
      <p:sp>
        <p:nvSpPr>
          <p:cNvPr id="3" name="Content Placeholder 2">
            <a:extLst>
              <a:ext uri="{FF2B5EF4-FFF2-40B4-BE49-F238E27FC236}">
                <a16:creationId xmlns:a16="http://schemas.microsoft.com/office/drawing/2014/main" id="{E75E2C2D-00F0-43D6-AA27-98B38D98FD90}"/>
              </a:ext>
            </a:extLst>
          </p:cNvPr>
          <p:cNvSpPr>
            <a:spLocks noGrp="1"/>
          </p:cNvSpPr>
          <p:nvPr>
            <p:ph idx="1"/>
          </p:nvPr>
        </p:nvSpPr>
        <p:spPr/>
        <p:txBody>
          <a:bodyPr>
            <a:normAutofit lnSpcReduction="10000"/>
          </a:bodyPr>
          <a:lstStyle/>
          <a:p>
            <a:pPr algn="l" rtl="0">
              <a:buClr>
                <a:schemeClr val="accent6"/>
              </a:buClr>
            </a:pPr>
            <a:r>
              <a:rPr lang="en-US" dirty="0"/>
              <a:t>We processed the data set using </a:t>
            </a:r>
            <a:r>
              <a:rPr lang="en-US" dirty="0">
                <a:effectLst/>
              </a:rPr>
              <a:t>language analysis tools which can take raw English language text input (Stanford </a:t>
            </a:r>
            <a:r>
              <a:rPr lang="en-US" dirty="0" err="1">
                <a:effectLst/>
              </a:rPr>
              <a:t>nlp</a:t>
            </a:r>
            <a:r>
              <a:rPr lang="en-US" dirty="0">
                <a:effectLst/>
              </a:rPr>
              <a:t> java libraries)</a:t>
            </a:r>
          </a:p>
          <a:p>
            <a:pPr algn="l" rtl="0">
              <a:buClr>
                <a:schemeClr val="accent6"/>
              </a:buClr>
            </a:pPr>
            <a:r>
              <a:rPr lang="en-US" dirty="0">
                <a:effectLst/>
              </a:rPr>
              <a:t>For each artist and for each record we did a statistical analysis based on our scale</a:t>
            </a:r>
          </a:p>
          <a:p>
            <a:pPr algn="l" rtl="0">
              <a:buClr>
                <a:schemeClr val="accent6"/>
              </a:buClr>
            </a:pPr>
            <a:r>
              <a:rPr lang="en-US" dirty="0">
                <a:effectLst/>
              </a:rPr>
              <a:t>Over this analysis we calculated for each artist the average sentiment and his success on billboard ranking</a:t>
            </a:r>
          </a:p>
          <a:p>
            <a:pPr algn="l" rtl="0">
              <a:buClr>
                <a:schemeClr val="accent6"/>
              </a:buClr>
            </a:pPr>
            <a:r>
              <a:rPr lang="en-US" dirty="0">
                <a:solidFill>
                  <a:srgbClr val="FFC000"/>
                </a:solidFill>
                <a:effectLst/>
              </a:rPr>
              <a:t>Main problem </a:t>
            </a:r>
            <a:r>
              <a:rPr lang="en-US" dirty="0">
                <a:effectLst/>
              </a:rPr>
              <a:t>– this is a computationally heavy algorithm, for a big dataset it takes a lot of time to process!</a:t>
            </a:r>
          </a:p>
          <a:p>
            <a:pPr algn="l" rtl="0">
              <a:buClr>
                <a:schemeClr val="accent6"/>
              </a:buClr>
            </a:pPr>
            <a:r>
              <a:rPr lang="en-US" dirty="0">
                <a:solidFill>
                  <a:srgbClr val="FFC000"/>
                </a:solidFill>
                <a:effectLst/>
              </a:rPr>
              <a:t>Solution</a:t>
            </a:r>
            <a:r>
              <a:rPr lang="en-US" dirty="0">
                <a:effectLst/>
              </a:rPr>
              <a:t> – split the dataset to small chunks and reduce.</a:t>
            </a:r>
          </a:p>
        </p:txBody>
      </p:sp>
    </p:spTree>
    <p:extLst>
      <p:ext uri="{BB962C8B-B14F-4D97-AF65-F5344CB8AC3E}">
        <p14:creationId xmlns:p14="http://schemas.microsoft.com/office/powerpoint/2010/main" val="233516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2E58EDC-2A5F-450E-BEC8-C8A7E75EEF9F}"/>
              </a:ext>
            </a:extLst>
          </p:cNvPr>
          <p:cNvSpPr>
            <a:spLocks noGrp="1"/>
          </p:cNvSpPr>
          <p:nvPr>
            <p:ph type="title"/>
          </p:nvPr>
        </p:nvSpPr>
        <p:spPr>
          <a:xfrm>
            <a:off x="1141413" y="609600"/>
            <a:ext cx="9905998" cy="1905000"/>
          </a:xfrm>
        </p:spPr>
        <p:txBody>
          <a:bodyPr/>
          <a:lstStyle/>
          <a:p>
            <a:r>
              <a:rPr lang="en-US" dirty="0">
                <a:solidFill>
                  <a:schemeClr val="accent6"/>
                </a:solidFill>
              </a:rPr>
              <a:t>How it works?</a:t>
            </a:r>
            <a:endParaRPr lang="he-IL" dirty="0">
              <a:solidFill>
                <a:schemeClr val="accent6"/>
              </a:solidFill>
            </a:endParaRPr>
          </a:p>
        </p:txBody>
      </p:sp>
      <p:sp>
        <p:nvSpPr>
          <p:cNvPr id="6" name="Content Placeholder 2">
            <a:extLst>
              <a:ext uri="{FF2B5EF4-FFF2-40B4-BE49-F238E27FC236}">
                <a16:creationId xmlns:a16="http://schemas.microsoft.com/office/drawing/2014/main" id="{58A94C36-E249-44EC-BA82-9B6FE35585F0}"/>
              </a:ext>
            </a:extLst>
          </p:cNvPr>
          <p:cNvSpPr>
            <a:spLocks noGrp="1"/>
          </p:cNvSpPr>
          <p:nvPr>
            <p:ph idx="1"/>
          </p:nvPr>
        </p:nvSpPr>
        <p:spPr>
          <a:xfrm>
            <a:off x="1141413" y="2666999"/>
            <a:ext cx="9905998" cy="3124201"/>
          </a:xfrm>
        </p:spPr>
        <p:txBody>
          <a:bodyPr>
            <a:normAutofit lnSpcReduction="10000"/>
          </a:bodyPr>
          <a:lstStyle/>
          <a:p>
            <a:pPr algn="l" rtl="0">
              <a:buClr>
                <a:schemeClr val="accent6"/>
              </a:buClr>
            </a:pPr>
            <a:r>
              <a:rPr lang="en-US" dirty="0">
                <a:effectLst/>
              </a:rPr>
              <a:t>The algorithm uses Deep Learning for Sentiment Analysis</a:t>
            </a:r>
          </a:p>
          <a:p>
            <a:pPr algn="l" rtl="0">
              <a:buClr>
                <a:schemeClr val="accent6"/>
              </a:buClr>
            </a:pPr>
            <a:r>
              <a:rPr lang="en-US" dirty="0">
                <a:effectLst/>
              </a:rPr>
              <a:t>The model builds up a representation of whole sentences based on the sentence structure. It computes the sentiment based on how words compose the meaning of longer phrases. This way, the model is not as easily fooled as previous models (based on word isolation)</a:t>
            </a:r>
          </a:p>
          <a:p>
            <a:pPr algn="l" rtl="0">
              <a:buClr>
                <a:schemeClr val="accent6"/>
              </a:buClr>
            </a:pPr>
            <a:r>
              <a:rPr lang="en-US" dirty="0">
                <a:effectLst/>
              </a:rPr>
              <a:t>The underlying technology of this model is based on a new type of Recursive Neural Network that builds on top of grammatical structures.</a:t>
            </a:r>
          </a:p>
          <a:p>
            <a:pPr algn="l" rtl="0">
              <a:buClr>
                <a:schemeClr val="accent6"/>
              </a:buClr>
            </a:pPr>
            <a:r>
              <a:rPr lang="en-US" dirty="0">
                <a:effectLst/>
              </a:rPr>
              <a:t>A paper can be found here: </a:t>
            </a:r>
            <a:r>
              <a:rPr lang="en-US" dirty="0">
                <a:effectLst/>
                <a:hlinkClick r:id="rId2"/>
              </a:rPr>
              <a:t>Recursive Deep Models for Semantic Compositionality Over a Sentiment Treebank</a:t>
            </a:r>
            <a:endParaRPr lang="en-US" dirty="0">
              <a:effectLst/>
            </a:endParaRPr>
          </a:p>
        </p:txBody>
      </p:sp>
    </p:spTree>
    <p:extLst>
      <p:ext uri="{BB962C8B-B14F-4D97-AF65-F5344CB8AC3E}">
        <p14:creationId xmlns:p14="http://schemas.microsoft.com/office/powerpoint/2010/main" val="337236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A833E1-88C1-4856-9B38-FC33F7F1F2B7}"/>
              </a:ext>
            </a:extLst>
          </p:cNvPr>
          <p:cNvSpPr>
            <a:spLocks noGrp="1"/>
          </p:cNvSpPr>
          <p:nvPr>
            <p:ph type="title"/>
          </p:nvPr>
        </p:nvSpPr>
        <p:spPr>
          <a:xfrm>
            <a:off x="1141413" y="505905"/>
            <a:ext cx="9905998" cy="1905000"/>
          </a:xfrm>
        </p:spPr>
        <p:txBody>
          <a:bodyPr/>
          <a:lstStyle/>
          <a:p>
            <a:r>
              <a:rPr lang="en-US" dirty="0">
                <a:solidFill>
                  <a:schemeClr val="accent6"/>
                </a:solidFill>
              </a:rPr>
              <a:t>Running the algorithm on sentence less text</a:t>
            </a:r>
            <a:endParaRPr lang="he-IL" dirty="0">
              <a:solidFill>
                <a:schemeClr val="accent6"/>
              </a:solidFill>
            </a:endParaRPr>
          </a:p>
        </p:txBody>
      </p:sp>
      <p:sp>
        <p:nvSpPr>
          <p:cNvPr id="5" name="Content Placeholder 2">
            <a:extLst>
              <a:ext uri="{FF2B5EF4-FFF2-40B4-BE49-F238E27FC236}">
                <a16:creationId xmlns:a16="http://schemas.microsoft.com/office/drawing/2014/main" id="{B41B2F92-688A-420F-AA77-62CBD66623C7}"/>
              </a:ext>
            </a:extLst>
          </p:cNvPr>
          <p:cNvSpPr>
            <a:spLocks noGrp="1"/>
          </p:cNvSpPr>
          <p:nvPr>
            <p:ph idx="1"/>
          </p:nvPr>
        </p:nvSpPr>
        <p:spPr>
          <a:xfrm>
            <a:off x="1141413" y="2666999"/>
            <a:ext cx="9905998" cy="3124201"/>
          </a:xfrm>
        </p:spPr>
        <p:txBody>
          <a:bodyPr>
            <a:noAutofit/>
          </a:bodyPr>
          <a:lstStyle/>
          <a:p>
            <a:pPr algn="l" rtl="0">
              <a:buClr>
                <a:schemeClr val="accent6"/>
              </a:buClr>
            </a:pPr>
            <a:r>
              <a:rPr lang="en-US" dirty="0">
                <a:effectLst/>
              </a:rPr>
              <a:t>In the beginning we ran the algorithm on the lyrics contained in our dataset</a:t>
            </a:r>
          </a:p>
          <a:p>
            <a:pPr algn="l" rtl="0">
              <a:buClr>
                <a:schemeClr val="accent6"/>
              </a:buClr>
            </a:pPr>
            <a:r>
              <a:rPr lang="en-US" dirty="0">
                <a:effectLst/>
              </a:rPr>
              <a:t>Later, we notice that the lyrics were sentence less (with no delimiters)</a:t>
            </a:r>
          </a:p>
          <a:p>
            <a:pPr algn="l" rtl="0">
              <a:buClr>
                <a:schemeClr val="accent6"/>
              </a:buClr>
            </a:pPr>
            <a:r>
              <a:rPr lang="en-US" dirty="0">
                <a:effectLst/>
              </a:rPr>
              <a:t>Our algorithm is based on sentence structure</a:t>
            </a:r>
          </a:p>
          <a:p>
            <a:pPr algn="l" rtl="0">
              <a:buClr>
                <a:schemeClr val="accent6"/>
              </a:buClr>
            </a:pPr>
            <a:r>
              <a:rPr lang="en-US" dirty="0">
                <a:effectLst/>
              </a:rPr>
              <a:t>We tried to see if this fact influences the result and causes errors</a:t>
            </a:r>
          </a:p>
          <a:p>
            <a:pPr algn="l" rtl="0">
              <a:buClr>
                <a:schemeClr val="accent6"/>
              </a:buClr>
            </a:pPr>
            <a:r>
              <a:rPr lang="en-US" dirty="0">
                <a:effectLst/>
              </a:rPr>
              <a:t>In order do evaluate this alleged error we calculated the difference between the result of a sentence less song and the same song with delimiters.</a:t>
            </a:r>
          </a:p>
          <a:p>
            <a:pPr algn="l" rtl="0">
              <a:buClr>
                <a:schemeClr val="accent6"/>
              </a:buClr>
            </a:pPr>
            <a:r>
              <a:rPr lang="en-US" dirty="0">
                <a:effectLst/>
              </a:rPr>
              <a:t>We took a small sample and did this evaluation</a:t>
            </a:r>
          </a:p>
          <a:p>
            <a:pPr algn="l" rtl="0">
              <a:buClr>
                <a:schemeClr val="accent6"/>
              </a:buClr>
            </a:pPr>
            <a:r>
              <a:rPr lang="en-US" dirty="0">
                <a:effectLst/>
              </a:rPr>
              <a:t>We got a very small error (close to 0)</a:t>
            </a:r>
          </a:p>
          <a:p>
            <a:pPr algn="l" rtl="0">
              <a:buClr>
                <a:schemeClr val="accent6"/>
              </a:buClr>
            </a:pPr>
            <a:r>
              <a:rPr lang="en-US" dirty="0">
                <a:solidFill>
                  <a:srgbClr val="FFC000"/>
                </a:solidFill>
                <a:effectLst/>
              </a:rPr>
              <a:t>Suggestion why we got this result: </a:t>
            </a:r>
            <a:r>
              <a:rPr lang="en-US" dirty="0">
                <a:effectLst/>
              </a:rPr>
              <a:t>The algorithm is based on syntactic structure and works well on long phrases. Example : noun, verb, objective.</a:t>
            </a:r>
          </a:p>
        </p:txBody>
      </p:sp>
    </p:spTree>
    <p:extLst>
      <p:ext uri="{BB962C8B-B14F-4D97-AF65-F5344CB8AC3E}">
        <p14:creationId xmlns:p14="http://schemas.microsoft.com/office/powerpoint/2010/main" val="4105593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9CDFA2-8594-4648-B796-B9BD5C181576}"/>
              </a:ext>
            </a:extLst>
          </p:cNvPr>
          <p:cNvSpPr>
            <a:spLocks noGrp="1"/>
          </p:cNvSpPr>
          <p:nvPr>
            <p:ph type="title"/>
          </p:nvPr>
        </p:nvSpPr>
        <p:spPr>
          <a:xfrm>
            <a:off x="1141413" y="609600"/>
            <a:ext cx="9905998" cy="1905000"/>
          </a:xfrm>
        </p:spPr>
        <p:txBody>
          <a:bodyPr/>
          <a:lstStyle/>
          <a:p>
            <a:r>
              <a:rPr lang="en-US" dirty="0">
                <a:solidFill>
                  <a:schemeClr val="accent6"/>
                </a:solidFill>
              </a:rPr>
              <a:t>Sentiment generator –  java API</a:t>
            </a:r>
            <a:endParaRPr lang="he-IL" dirty="0">
              <a:solidFill>
                <a:schemeClr val="accent6"/>
              </a:solidFill>
            </a:endParaRPr>
          </a:p>
        </p:txBody>
      </p:sp>
      <p:sp>
        <p:nvSpPr>
          <p:cNvPr id="5" name="Content Placeholder 2">
            <a:extLst>
              <a:ext uri="{FF2B5EF4-FFF2-40B4-BE49-F238E27FC236}">
                <a16:creationId xmlns:a16="http://schemas.microsoft.com/office/drawing/2014/main" id="{24FC0C18-CD85-4D0B-BF70-8E71ED7C312D}"/>
              </a:ext>
            </a:extLst>
          </p:cNvPr>
          <p:cNvSpPr>
            <a:spLocks noGrp="1"/>
          </p:cNvSpPr>
          <p:nvPr>
            <p:ph idx="1"/>
          </p:nvPr>
        </p:nvSpPr>
        <p:spPr>
          <a:xfrm>
            <a:off x="1141413" y="2666999"/>
            <a:ext cx="9905998" cy="3124201"/>
          </a:xfrm>
        </p:spPr>
        <p:txBody>
          <a:bodyPr>
            <a:normAutofit/>
          </a:bodyPr>
          <a:lstStyle/>
          <a:p>
            <a:pPr algn="l" rtl="0">
              <a:buClr>
                <a:schemeClr val="accent6"/>
              </a:buClr>
            </a:pPr>
            <a:r>
              <a:rPr lang="en-US" dirty="0">
                <a:effectLst/>
              </a:rPr>
              <a:t>Record (class) – represents a single record of the csv file.</a:t>
            </a:r>
          </a:p>
          <a:p>
            <a:pPr lvl="1" algn="l" rtl="0">
              <a:buClr>
                <a:schemeClr val="accent6"/>
              </a:buClr>
            </a:pPr>
            <a:r>
              <a:rPr lang="en-US" dirty="0">
                <a:effectLst/>
              </a:rPr>
              <a:t>Contains: rank, song, artist, year, source, lyrics, sentiment</a:t>
            </a:r>
          </a:p>
          <a:p>
            <a:pPr algn="l" rtl="0">
              <a:buClr>
                <a:schemeClr val="accent6"/>
              </a:buClr>
            </a:pPr>
            <a:r>
              <a:rPr lang="en-US" dirty="0" err="1">
                <a:effectLst/>
              </a:rPr>
              <a:t>SentimentActions</a:t>
            </a:r>
            <a:r>
              <a:rPr lang="en-US" dirty="0">
                <a:effectLst/>
              </a:rPr>
              <a:t> (class) – contains the following Functionality:</a:t>
            </a:r>
          </a:p>
          <a:p>
            <a:pPr lvl="1" algn="l" rtl="0">
              <a:buClr>
                <a:schemeClr val="accent6"/>
              </a:buClr>
            </a:pPr>
            <a:r>
              <a:rPr lang="en-US" dirty="0">
                <a:effectLst/>
              </a:rPr>
              <a:t>void </a:t>
            </a:r>
            <a:r>
              <a:rPr lang="en-US" dirty="0" err="1">
                <a:effectLst/>
              </a:rPr>
              <a:t>findSentiment</a:t>
            </a:r>
            <a:r>
              <a:rPr lang="en-US" dirty="0">
                <a:effectLst/>
              </a:rPr>
              <a:t> () – calculates the sentiment for each record on the file</a:t>
            </a:r>
          </a:p>
          <a:p>
            <a:pPr lvl="1" algn="l" rtl="0">
              <a:buClr>
                <a:schemeClr val="accent6"/>
              </a:buClr>
            </a:pPr>
            <a:r>
              <a:rPr lang="en-US" dirty="0">
                <a:effectLst/>
              </a:rPr>
              <a:t>void </a:t>
            </a:r>
            <a:r>
              <a:rPr lang="en-US" dirty="0" err="1">
                <a:effectLst/>
              </a:rPr>
              <a:t>parseCsv</a:t>
            </a:r>
            <a:r>
              <a:rPr lang="en-US" dirty="0">
                <a:effectLst/>
              </a:rPr>
              <a:t>() – parses a single csv file into a Record </a:t>
            </a:r>
            <a:r>
              <a:rPr lang="en-US" dirty="0" err="1">
                <a:effectLst/>
              </a:rPr>
              <a:t>ArrayList</a:t>
            </a:r>
            <a:endParaRPr lang="en-US" dirty="0">
              <a:effectLst/>
            </a:endParaRPr>
          </a:p>
        </p:txBody>
      </p:sp>
    </p:spTree>
    <p:extLst>
      <p:ext uri="{BB962C8B-B14F-4D97-AF65-F5344CB8AC3E}">
        <p14:creationId xmlns:p14="http://schemas.microsoft.com/office/powerpoint/2010/main" val="114970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DE94-FCB4-4009-A9F1-27921519D944}"/>
              </a:ext>
            </a:extLst>
          </p:cNvPr>
          <p:cNvSpPr>
            <a:spLocks noGrp="1"/>
          </p:cNvSpPr>
          <p:nvPr>
            <p:ph type="title"/>
          </p:nvPr>
        </p:nvSpPr>
        <p:spPr/>
        <p:txBody>
          <a:bodyPr/>
          <a:lstStyle/>
          <a:p>
            <a:r>
              <a:rPr lang="en-US" dirty="0">
                <a:solidFill>
                  <a:schemeClr val="accent6"/>
                </a:solidFill>
              </a:rPr>
              <a:t>Showing the results</a:t>
            </a:r>
            <a:endParaRPr lang="he-IL" dirty="0">
              <a:solidFill>
                <a:schemeClr val="accent6"/>
              </a:solidFill>
            </a:endParaRPr>
          </a:p>
        </p:txBody>
      </p:sp>
      <p:sp>
        <p:nvSpPr>
          <p:cNvPr id="3" name="Content Placeholder 2">
            <a:extLst>
              <a:ext uri="{FF2B5EF4-FFF2-40B4-BE49-F238E27FC236}">
                <a16:creationId xmlns:a16="http://schemas.microsoft.com/office/drawing/2014/main" id="{CEC7095F-814C-4E63-BD29-822EB3611C50}"/>
              </a:ext>
            </a:extLst>
          </p:cNvPr>
          <p:cNvSpPr>
            <a:spLocks noGrp="1"/>
          </p:cNvSpPr>
          <p:nvPr>
            <p:ph idx="1"/>
          </p:nvPr>
        </p:nvSpPr>
        <p:spPr/>
        <p:txBody>
          <a:bodyPr/>
          <a:lstStyle/>
          <a:p>
            <a:pPr algn="l" rtl="0">
              <a:buClr>
                <a:schemeClr val="accent6"/>
              </a:buClr>
            </a:pPr>
            <a:r>
              <a:rPr lang="en-US" dirty="0">
                <a:effectLst/>
              </a:rPr>
              <a:t>Finally, we show the correlation between the sentiment of the lyrics and the ranking of the songs </a:t>
            </a:r>
          </a:p>
          <a:p>
            <a:pPr algn="l" rtl="0">
              <a:buClr>
                <a:schemeClr val="accent6"/>
              </a:buClr>
            </a:pPr>
            <a:r>
              <a:rPr lang="en-US" dirty="0"/>
              <a:t>Our results will be shown on a web page using graphic objects</a:t>
            </a:r>
            <a:endParaRPr lang="he-IL" dirty="0"/>
          </a:p>
          <a:p>
            <a:endParaRPr lang="he-IL" dirty="0"/>
          </a:p>
        </p:txBody>
      </p:sp>
    </p:spTree>
    <p:extLst>
      <p:ext uri="{BB962C8B-B14F-4D97-AF65-F5344CB8AC3E}">
        <p14:creationId xmlns:p14="http://schemas.microsoft.com/office/powerpoint/2010/main" val="3429237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docProps/app.xml><?xml version="1.0" encoding="utf-8"?>
<Properties xmlns="http://schemas.openxmlformats.org/officeDocument/2006/extended-properties" xmlns:vt="http://schemas.openxmlformats.org/officeDocument/2006/docPropsVTypes">
  <Template>TM03457485[[fn=Mesh]]</Template>
  <TotalTime>1876</TotalTime>
  <Words>485</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Gisha</vt:lpstr>
      <vt:lpstr>Mesh</vt:lpstr>
      <vt:lpstr>Song lyrics sentiment analysis</vt:lpstr>
      <vt:lpstr>goal</vt:lpstr>
      <vt:lpstr>The method</vt:lpstr>
      <vt:lpstr>The Data set</vt:lpstr>
      <vt:lpstr>The algorithm</vt:lpstr>
      <vt:lpstr>How it works?</vt:lpstr>
      <vt:lpstr>Running the algorithm on sentence less text</vt:lpstr>
      <vt:lpstr>Sentiment generator –  java API</vt:lpstr>
      <vt:lpstr>Showing the results</vt:lpstr>
      <vt:lpstr>PowerPoint Presentation</vt:lpstr>
      <vt:lpstr>PowerPoint Presentation</vt:lpstr>
      <vt:lpstr>PowerPoint Presentation</vt:lpstr>
      <vt:lpstr>PowerPoint Presentation</vt:lpstr>
      <vt:lpstr>PowerPoint Presentation</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Song lyrics sentiment analysis</dc:title>
  <dc:creator>Martin Levinson</dc:creator>
  <cp:lastModifiedBy>Martin Levinson</cp:lastModifiedBy>
  <cp:revision>35</cp:revision>
  <dcterms:created xsi:type="dcterms:W3CDTF">2017-12-04T16:51:47Z</dcterms:created>
  <dcterms:modified xsi:type="dcterms:W3CDTF">2017-12-30T13:17:07Z</dcterms:modified>
</cp:coreProperties>
</file>