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  <p:sldMasterId id="2147483732" r:id="rId4"/>
  </p:sldMasterIdLst>
  <p:handoutMasterIdLst>
    <p:handoutMasterId r:id="rId21"/>
  </p:handoutMasterIdLst>
  <p:sldIdLst>
    <p:sldId id="724" r:id="rId5"/>
    <p:sldId id="720" r:id="rId6"/>
    <p:sldId id="722" r:id="rId7"/>
    <p:sldId id="708" r:id="rId8"/>
    <p:sldId id="709" r:id="rId9"/>
    <p:sldId id="710" r:id="rId10"/>
    <p:sldId id="711" r:id="rId11"/>
    <p:sldId id="712" r:id="rId12"/>
    <p:sldId id="713" r:id="rId13"/>
    <p:sldId id="714" r:id="rId14"/>
    <p:sldId id="725" r:id="rId15"/>
    <p:sldId id="726" r:id="rId16"/>
    <p:sldId id="716" r:id="rId17"/>
    <p:sldId id="715" r:id="rId18"/>
    <p:sldId id="717" r:id="rId19"/>
    <p:sldId id="718" r:id="rId20"/>
  </p:sldIdLst>
  <p:sldSz cx="12192000" cy="6858000"/>
  <p:notesSz cx="7010400" cy="92964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51" autoAdjust="0"/>
    <p:restoredTop sz="94697"/>
  </p:normalViewPr>
  <p:slideViewPr>
    <p:cSldViewPr>
      <p:cViewPr>
        <p:scale>
          <a:sx n="60" d="100"/>
          <a:sy n="60" d="100"/>
        </p:scale>
        <p:origin x="-1776" y="-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29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46C83E9-915F-4A14-B529-CB738D1A5245}" type="datetimeFigureOut">
              <a:rPr lang="es-AR" smtClean="0"/>
              <a:pPr/>
              <a:t>18/12/17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9516164-E154-4E91-9B46-1741A24B2EED}" type="slidenum">
              <a:rPr lang="es-AR" smtClean="0"/>
              <a:pPr/>
              <a:t>‹Nr.›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3704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1189096" y="5617774"/>
            <a:ext cx="9843913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1319937" y="1016990"/>
            <a:ext cx="9572977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1320801" y="1009651"/>
            <a:ext cx="9572977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1026029" y="702069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10568399" y="655232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2934" y="1794935"/>
            <a:ext cx="7631291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2934" y="3736622"/>
            <a:ext cx="761623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7569" y="5357593"/>
            <a:ext cx="1618428" cy="365125"/>
          </a:xfrm>
        </p:spPr>
        <p:txBody>
          <a:bodyPr/>
          <a:lstStyle/>
          <a:p>
            <a:fld id="{3B97FD08-B302-4576-868A-0E3099EA7769}" type="datetimeFigureOut">
              <a:rPr lang="es-AR" smtClean="0"/>
              <a:pPr/>
              <a:t>18/12/17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65393" y="5357593"/>
            <a:ext cx="6713127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5241" y="5357593"/>
            <a:ext cx="738697" cy="365125"/>
          </a:xfrm>
        </p:spPr>
        <p:txBody>
          <a:bodyPr/>
          <a:lstStyle>
            <a:lvl1pPr algn="ctr">
              <a:defRPr/>
            </a:lvl1pPr>
          </a:lstStyle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D08-B302-4576-868A-0E3099EA7769}" type="datetimeFigureOut">
              <a:rPr lang="es-AR" smtClean="0"/>
              <a:pPr/>
              <a:t>18/12/17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925691"/>
            <a:ext cx="1907823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0962" y="1106313"/>
            <a:ext cx="6905039" cy="440266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D08-B302-4576-868A-0E3099EA7769}" type="datetimeFigureOut">
              <a:rPr lang="es-AR" smtClean="0"/>
              <a:pPr/>
              <a:t>18/12/17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C1AA38A-51FA-4EDC-98F0-81ECE8849288}" type="datetimeFigureOut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18/12/17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E3-9E41-406A-9E5C-BBBED87B86FB}" type="slidenum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‹Nr.›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7858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A38A-51FA-4EDC-98F0-81ECE8849288}" type="datetimeFigureOut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18/12/17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E3-9E41-406A-9E5C-BBBED87B86FB}" type="slidenum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‹Nr.›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630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A38A-51FA-4EDC-98F0-81ECE8849288}" type="datetimeFigureOut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18/12/17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E3-9E41-406A-9E5C-BBBED87B86FB}" type="slidenum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‹Nr.›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7182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A38A-51FA-4EDC-98F0-81ECE8849288}" type="datetimeFigureOut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18/12/17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E3-9E41-406A-9E5C-BBBED87B86FB}" type="slidenum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‹Nr.›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963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A38A-51FA-4EDC-98F0-81ECE8849288}" type="datetimeFigureOut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18/12/17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E3-9E41-406A-9E5C-BBBED87B86FB}" type="slidenum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‹Nr.›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810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A38A-51FA-4EDC-98F0-81ECE8849288}" type="datetimeFigureOut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18/12/17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E3-9E41-406A-9E5C-BBBED87B86FB}" type="slidenum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‹Nr.›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5829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A38A-51FA-4EDC-98F0-81ECE8849288}" type="datetimeFigureOut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18/12/17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E3-9E41-406A-9E5C-BBBED87B86FB}" type="slidenum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‹Nr.›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583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A38A-51FA-4EDC-98F0-81ECE8849288}" type="datetimeFigureOut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18/12/17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E3-9E41-406A-9E5C-BBBED87B86FB}" type="slidenum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‹Nr.›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01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D08-B302-4576-868A-0E3099EA7769}" type="datetimeFigureOut">
              <a:rPr lang="es-AR" smtClean="0"/>
              <a:pPr/>
              <a:t>18/12/17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A38A-51FA-4EDC-98F0-81ECE8849288}" type="datetimeFigureOut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18/12/17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E3-9E41-406A-9E5C-BBBED87B86FB}" type="slidenum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‹Nr.›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256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A38A-51FA-4EDC-98F0-81ECE8849288}" type="datetimeFigureOut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18/12/17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E3-9E41-406A-9E5C-BBBED87B86FB}" type="slidenum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‹Nr.›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9378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A38A-51FA-4EDC-98F0-81ECE8849288}" type="datetimeFigureOut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18/12/17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E3-9E41-406A-9E5C-BBBED87B86FB}" type="slidenum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‹Nr.›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035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C1AA38A-51FA-4EDC-98F0-81ECE8849288}" type="datetimeFigureOut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18/12/17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E3-9E41-406A-9E5C-BBBED87B86FB}" type="slidenum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‹Nr.›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59984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A38A-51FA-4EDC-98F0-81ECE8849288}" type="datetimeFigureOut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18/12/17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E3-9E41-406A-9E5C-BBBED87B86FB}" type="slidenum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‹Nr.›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202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A38A-51FA-4EDC-98F0-81ECE8849288}" type="datetimeFigureOut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18/12/17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E3-9E41-406A-9E5C-BBBED87B86FB}" type="slidenum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‹Nr.›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49683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A38A-51FA-4EDC-98F0-81ECE8849288}" type="datetimeFigureOut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18/12/17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E3-9E41-406A-9E5C-BBBED87B86FB}" type="slidenum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‹Nr.›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6710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A38A-51FA-4EDC-98F0-81ECE8849288}" type="datetimeFigureOut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18/12/17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E3-9E41-406A-9E5C-BBBED87B86FB}" type="slidenum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‹Nr.›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2883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A38A-51FA-4EDC-98F0-81ECE8849288}" type="datetimeFigureOut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18/12/17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E3-9E41-406A-9E5C-BBBED87B86FB}" type="slidenum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‹Nr.›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7107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A38A-51FA-4EDC-98F0-81ECE8849288}" type="datetimeFigureOut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18/12/17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E3-9E41-406A-9E5C-BBBED87B86FB}" type="slidenum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‹Nr.›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62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639" y="2239431"/>
            <a:ext cx="8338725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690" y="3725335"/>
            <a:ext cx="8308623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D08-B302-4576-868A-0E3099EA7769}" type="datetimeFigureOut">
              <a:rPr lang="es-AR" smtClean="0"/>
              <a:pPr/>
              <a:t>18/12/17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A38A-51FA-4EDC-98F0-81ECE8849288}" type="datetimeFigureOut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18/12/17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E3-9E41-406A-9E5C-BBBED87B86FB}" type="slidenum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‹Nr.›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3419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A38A-51FA-4EDC-98F0-81ECE8849288}" type="datetimeFigureOut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18/12/17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E3-9E41-406A-9E5C-BBBED87B86FB}" type="slidenum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‹Nr.›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1599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A38A-51FA-4EDC-98F0-81ECE8849288}" type="datetimeFigureOut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18/12/17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E3-9E41-406A-9E5C-BBBED87B86FB}" type="slidenum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‹Nr.›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8170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A38A-51FA-4EDC-98F0-81ECE8849288}" type="datetimeFigureOut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18/12/17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E3-9E41-406A-9E5C-BBBED87B86FB}" type="slidenum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‹Nr.›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4267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C1AA38A-51FA-4EDC-98F0-81ECE8849288}" type="datetimeFigureOut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18/12/17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E3-9E41-406A-9E5C-BBBED87B86FB}" type="slidenum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‹Nr.›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436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A38A-51FA-4EDC-98F0-81ECE8849288}" type="datetimeFigureOut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18/12/17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E3-9E41-406A-9E5C-BBBED87B86FB}" type="slidenum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‹Nr.›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3371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A38A-51FA-4EDC-98F0-81ECE8849288}" type="datetimeFigureOut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18/12/17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E3-9E41-406A-9E5C-BBBED87B86FB}" type="slidenum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‹Nr.›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7719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A38A-51FA-4EDC-98F0-81ECE8849288}" type="datetimeFigureOut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18/12/17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E3-9E41-406A-9E5C-BBBED87B86FB}" type="slidenum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‹Nr.›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7417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A38A-51FA-4EDC-98F0-81ECE8849288}" type="datetimeFigureOut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18/12/17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E3-9E41-406A-9E5C-BBBED87B86FB}" type="slidenum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‹Nr.›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7527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A38A-51FA-4EDC-98F0-81ECE8849288}" type="datetimeFigureOut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18/12/17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E3-9E41-406A-9E5C-BBBED87B86FB}" type="slidenum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‹Nr.›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53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D08-B302-4576-868A-0E3099EA7769}" type="datetimeFigureOut">
              <a:rPr lang="es-AR" smtClean="0"/>
              <a:pPr/>
              <a:t>18/12/17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731264" y="2121407"/>
            <a:ext cx="4267200" cy="360273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17920" y="2119313"/>
            <a:ext cx="4267200" cy="36052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A38A-51FA-4EDC-98F0-81ECE8849288}" type="datetimeFigureOut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18/12/17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E3-9E41-406A-9E5C-BBBED87B86FB}" type="slidenum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‹Nr.›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3348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A38A-51FA-4EDC-98F0-81ECE8849288}" type="datetimeFigureOut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18/12/17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E3-9E41-406A-9E5C-BBBED87B86FB}" type="slidenum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‹Nr.›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2537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A38A-51FA-4EDC-98F0-81ECE8849288}" type="datetimeFigureOut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18/12/17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E3-9E41-406A-9E5C-BBBED87B86FB}" type="slidenum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‹Nr.›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096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A38A-51FA-4EDC-98F0-81ECE8849288}" type="datetimeFigureOut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18/12/17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E3-9E41-406A-9E5C-BBBED87B86FB}" type="slidenum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‹Nr.›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4463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A38A-51FA-4EDC-98F0-81ECE8849288}" type="datetimeFigureOut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18/12/17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E3-9E41-406A-9E5C-BBBED87B86FB}" type="slidenum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‹Nr.›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34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7160" y="2122312"/>
            <a:ext cx="391936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47559" y="2122311"/>
            <a:ext cx="3925824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D08-B302-4576-868A-0E3099EA7769}" type="datetimeFigureOut">
              <a:rPr lang="es-AR" smtClean="0"/>
              <a:pPr/>
              <a:t>18/12/17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731264" y="2944368"/>
            <a:ext cx="4303776" cy="277977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3535" y="2944813"/>
            <a:ext cx="4303776" cy="277977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D08-B302-4576-868A-0E3099EA7769}" type="datetimeFigureOut">
              <a:rPr lang="es-AR" smtClean="0"/>
              <a:pPr/>
              <a:t>18/12/17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D08-B302-4576-868A-0E3099EA7769}" type="datetimeFigureOut">
              <a:rPr lang="es-AR" smtClean="0"/>
              <a:pPr/>
              <a:t>18/12/17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ectangle 16"/>
          <p:cNvSpPr/>
          <p:nvPr/>
        </p:nvSpPr>
        <p:spPr>
          <a:xfrm rot="60000">
            <a:off x="5961889" y="603504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>
          <a:xfrm rot="21540000">
            <a:off x="999745" y="576072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8635" y="2020043"/>
            <a:ext cx="4086436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6472388" y="1150993"/>
            <a:ext cx="4027723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0834" y="3623748"/>
            <a:ext cx="4065188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55598" y="5885673"/>
            <a:ext cx="1618428" cy="365125"/>
          </a:xfrm>
        </p:spPr>
        <p:txBody>
          <a:bodyPr/>
          <a:lstStyle/>
          <a:p>
            <a:fld id="{3B97FD08-B302-4576-868A-0E3099EA7769}" type="datetimeFigureOut">
              <a:rPr lang="es-AR" smtClean="0"/>
              <a:pPr/>
              <a:t>18/12/17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06" y="5829262"/>
            <a:ext cx="4696809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76418" y="5896962"/>
            <a:ext cx="738697" cy="365125"/>
          </a:xfrm>
        </p:spPr>
        <p:txBody>
          <a:bodyPr/>
          <a:lstStyle/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>
          <a:xfrm rot="21540000">
            <a:off x="993412" y="575769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Rectangle 28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Rectangle 29"/>
          <p:cNvSpPr/>
          <p:nvPr/>
        </p:nvSpPr>
        <p:spPr>
          <a:xfrm rot="60000">
            <a:off x="5953025" y="603920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5232" y="2020824"/>
            <a:ext cx="408432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6531487" y="1207272"/>
            <a:ext cx="3885151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6192" y="3621024"/>
            <a:ext cx="4059936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61249" y="5888738"/>
            <a:ext cx="1618428" cy="365125"/>
          </a:xfrm>
        </p:spPr>
        <p:txBody>
          <a:bodyPr/>
          <a:lstStyle/>
          <a:p>
            <a:fld id="{3B97FD08-B302-4576-868A-0E3099EA7769}" type="datetimeFigureOut">
              <a:rPr lang="es-AR" smtClean="0"/>
              <a:pPr/>
              <a:t>18/12/17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26" y="5831038"/>
            <a:ext cx="4425391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82786" y="5900027"/>
            <a:ext cx="738697" cy="365125"/>
          </a:xfrm>
        </p:spPr>
        <p:txBody>
          <a:bodyPr/>
          <a:lstStyle/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3B97FD08-B302-4576-868A-0E3099EA7769}" type="datetimeFigureOut">
              <a:rPr lang="es-AR" smtClean="0"/>
              <a:pPr/>
              <a:t>18/12/17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C1AA38A-51FA-4EDC-98F0-81ECE8849288}" type="datetimeFigureOut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18/12/17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865DFE3-9E41-406A-9E5C-BBBED87B86FB}" type="slidenum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‹Nr.›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18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C1AA38A-51FA-4EDC-98F0-81ECE8849288}" type="datetimeFigureOut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18/12/17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865DFE3-9E41-406A-9E5C-BBBED87B86FB}" type="slidenum">
              <a:rPr lang="es-A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‹Nr.›</a:t>
            </a:fld>
            <a:endParaRPr lang="es-A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02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B97FD08-B302-4576-868A-0E3099EA7769}" type="datetimeFigureOut">
              <a:rPr lang="es-AR" smtClean="0"/>
              <a:pPr/>
              <a:t>18/12/17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68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8.xlsx"/><Relationship Id="rId4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9.xlsx"/><Relationship Id="rId4" Type="http://schemas.openxmlformats.org/officeDocument/2006/relationships/image" Target="../media/image1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4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4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4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.xlsx"/><Relationship Id="rId4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5.xlsx"/><Relationship Id="rId4" Type="http://schemas.openxmlformats.org/officeDocument/2006/relationships/image" Target="../media/image11.emf"/><Relationship Id="rId5" Type="http://schemas.openxmlformats.org/officeDocument/2006/relationships/package" Target="../embeddings/Hoja_de_c_lculo_de_Microsoft_Excel6.xlsx"/><Relationship Id="rId6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7.xlsx"/><Relationship Id="rId4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8268237" y="5231544"/>
            <a:ext cx="257577" cy="950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15680" y="1268760"/>
            <a:ext cx="5898524" cy="888838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smtClean="0"/>
              <a:t>Ejercicios adicionales</a:t>
            </a:r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90034" y="4688730"/>
            <a:ext cx="9144000" cy="5428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800" dirty="0" smtClean="0">
                <a:solidFill>
                  <a:prstClr val="black"/>
                </a:solidFill>
              </a:rPr>
              <a:t>Sistema de Costos</a:t>
            </a:r>
            <a:endParaRPr lang="es-AR" sz="3800" dirty="0">
              <a:solidFill>
                <a:prstClr val="black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35360" y="5708638"/>
            <a:ext cx="8568952" cy="888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800" dirty="0" smtClean="0"/>
              <a:t>Docente: Cerezo, Ana</a:t>
            </a:r>
            <a:endParaRPr lang="es-AR" sz="2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35360" y="6152480"/>
            <a:ext cx="9505056" cy="888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800" dirty="0" smtClean="0"/>
              <a:t>ayudante: </a:t>
            </a:r>
            <a:r>
              <a:rPr lang="es-AR" sz="2800" dirty="0" err="1" smtClean="0"/>
              <a:t>morisigue</a:t>
            </a:r>
            <a:r>
              <a:rPr lang="es-AR" sz="2800" dirty="0" smtClean="0"/>
              <a:t>, carolina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717222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67609" y="332656"/>
            <a:ext cx="6965245" cy="936104"/>
          </a:xfrm>
        </p:spPr>
        <p:txBody>
          <a:bodyPr>
            <a:normAutofit/>
          </a:bodyPr>
          <a:lstStyle/>
          <a:p>
            <a:r>
              <a:rPr lang="es-AR" sz="3800" b="1" i="1" dirty="0" smtClean="0">
                <a:solidFill>
                  <a:schemeClr val="bg2">
                    <a:lumMod val="50000"/>
                  </a:schemeClr>
                </a:solidFill>
              </a:rPr>
              <a:t>Ejercicio 6 – Standard</a:t>
            </a:r>
            <a:endParaRPr lang="es-AR" sz="38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55440" y="908720"/>
            <a:ext cx="309634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200" b="1" dirty="0">
                <a:solidFill>
                  <a:schemeClr val="bg2">
                    <a:lumMod val="50000"/>
                  </a:schemeClr>
                </a:solidFill>
              </a:rPr>
              <a:t>MATERIA PRIMA</a:t>
            </a:r>
          </a:p>
          <a:p>
            <a:endParaRPr lang="es-ES" sz="22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583027"/>
              </p:ext>
            </p:extLst>
          </p:nvPr>
        </p:nvGraphicFramePr>
        <p:xfrm>
          <a:off x="2629852" y="1293440"/>
          <a:ext cx="8424935" cy="2194560"/>
        </p:xfrm>
        <a:graphic>
          <a:graphicData uri="http://schemas.openxmlformats.org/drawingml/2006/table">
            <a:tbl>
              <a:tblPr/>
              <a:tblGrid>
                <a:gridCol w="2680661"/>
                <a:gridCol w="1914758"/>
                <a:gridCol w="1914758"/>
                <a:gridCol w="1914758"/>
              </a:tblGrid>
              <a:tr h="23566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8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1) Variación total de MP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663"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Var. neta =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a-DK" sz="18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(QStd x PStd) - (QR x PR)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663">
                <a:tc>
                  <a:txBody>
                    <a:bodyPr/>
                    <a:lstStyle/>
                    <a:p>
                      <a:pPr algn="r" fontAlgn="b"/>
                      <a:endParaRPr lang="es-AR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663"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QStd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pl-PL" sz="18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16.000 u x 1 Kg/u = 16.000 Kg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235663"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PStd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4 $/Kg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663"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QR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16.800 Kg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663"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PR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nn-NO" sz="18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$68.800 / 16.800 Kg = 4,10 $/Kg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235663">
                <a:tc>
                  <a:txBody>
                    <a:bodyPr/>
                    <a:lstStyle/>
                    <a:p>
                      <a:pPr algn="r" fontAlgn="b"/>
                      <a:endParaRPr lang="es-AR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069555"/>
              </p:ext>
            </p:extLst>
          </p:nvPr>
        </p:nvGraphicFramePr>
        <p:xfrm>
          <a:off x="2639615" y="4077072"/>
          <a:ext cx="8415171" cy="2194560"/>
        </p:xfrm>
        <a:graphic>
          <a:graphicData uri="http://schemas.openxmlformats.org/drawingml/2006/table">
            <a:tbl>
              <a:tblPr/>
              <a:tblGrid>
                <a:gridCol w="2677554"/>
                <a:gridCol w="1912539"/>
                <a:gridCol w="1912539"/>
                <a:gridCol w="1912539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2)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Var. Cantidad =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8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(QStd - QR) x PStd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Var. Cantidad =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nn-NO" sz="18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(16.000 Kg - 16.800 Kg) x 4$/Kg.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Var. Cantidad =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b="1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$      -3.200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3)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Var. Precio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8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(PStd - PR) x QR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Var. Precio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nn-NO" sz="18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(4$/Kg - 4,10$/Kg) x 16.800Kg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Var. Precio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$      -1.680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55799"/>
              </p:ext>
            </p:extLst>
          </p:nvPr>
        </p:nvGraphicFramePr>
        <p:xfrm>
          <a:off x="3445352" y="3312408"/>
          <a:ext cx="7128793" cy="548640"/>
        </p:xfrm>
        <a:graphic>
          <a:graphicData uri="http://schemas.openxmlformats.org/drawingml/2006/table">
            <a:tbl>
              <a:tblPr/>
              <a:tblGrid>
                <a:gridCol w="1848205"/>
                <a:gridCol w="1320147"/>
                <a:gridCol w="1320147"/>
                <a:gridCol w="1320147"/>
                <a:gridCol w="1320147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Var. neta =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nn-NO" sz="18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(16.000 Kg x 4$/kg) - (16.800kg x 4,10 $/Kg)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1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Var. neta =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b="1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$      -4.880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233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55440" y="692696"/>
            <a:ext cx="372965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200" b="1" dirty="0" smtClean="0">
                <a:solidFill>
                  <a:schemeClr val="bg2">
                    <a:lumMod val="50000"/>
                  </a:schemeClr>
                </a:solidFill>
              </a:rPr>
              <a:t>MANO DE OBRA DIRECTA</a:t>
            </a:r>
            <a:endParaRPr lang="es-ES" sz="22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22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806556"/>
              </p:ext>
            </p:extLst>
          </p:nvPr>
        </p:nvGraphicFramePr>
        <p:xfrm>
          <a:off x="2567608" y="1196752"/>
          <a:ext cx="7344815" cy="1920240"/>
        </p:xfrm>
        <a:graphic>
          <a:graphicData uri="http://schemas.openxmlformats.org/drawingml/2006/table">
            <a:tbl>
              <a:tblPr/>
              <a:tblGrid>
                <a:gridCol w="2336987"/>
                <a:gridCol w="1669276"/>
                <a:gridCol w="1669276"/>
                <a:gridCol w="1669276"/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8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4) Variación total de MOD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Var. neta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(Hs. Std x TStd) - (Hs. R x TR)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64770">
                <a:tc>
                  <a:txBody>
                    <a:bodyPr/>
                    <a:lstStyle/>
                    <a:p>
                      <a:pPr algn="r" fontAlgn="b"/>
                      <a:endParaRPr lang="es-AR" sz="18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Hs. Std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pl-PL" sz="18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16.000 u x 1/4 HH/u = 4.000 HH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TStd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8 $/HH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Hs. R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4.240 HH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TR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$34.132 / 4.240 HH = 8,05 $/HH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151825"/>
              </p:ext>
            </p:extLst>
          </p:nvPr>
        </p:nvGraphicFramePr>
        <p:xfrm>
          <a:off x="2495601" y="3254112"/>
          <a:ext cx="7632847" cy="822960"/>
        </p:xfrm>
        <a:graphic>
          <a:graphicData uri="http://schemas.openxmlformats.org/drawingml/2006/table">
            <a:tbl>
              <a:tblPr/>
              <a:tblGrid>
                <a:gridCol w="2428633"/>
                <a:gridCol w="1734738"/>
                <a:gridCol w="1734738"/>
                <a:gridCol w="1734738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Var. neta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(4.000 HH x 8$/HH) - (4.240 HH x 8,05$/HH)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Var. neta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8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$32.000 - $34.132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1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Var. neta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b="1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$      -2.132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911367"/>
              </p:ext>
            </p:extLst>
          </p:nvPr>
        </p:nvGraphicFramePr>
        <p:xfrm>
          <a:off x="2639616" y="4042752"/>
          <a:ext cx="7091287" cy="2194560"/>
        </p:xfrm>
        <a:graphic>
          <a:graphicData uri="http://schemas.openxmlformats.org/drawingml/2006/table">
            <a:tbl>
              <a:tblPr/>
              <a:tblGrid>
                <a:gridCol w="2256319"/>
                <a:gridCol w="1611656"/>
                <a:gridCol w="1611656"/>
                <a:gridCol w="1611656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b="0" i="0" u="none" strike="noStrik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5) </a:t>
                      </a:r>
                      <a:endParaRPr lang="es-AR" sz="18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Var. Eficiencia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(Hs. Std - Hs. R) x TStd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Var. Eficiencia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(4.000 HH - 4.240 HH) x 8$/HH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1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Var. Eficiencia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b="1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$      -1.920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b="0" i="0" u="none" strike="noStrik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6)</a:t>
                      </a:r>
                      <a:endParaRPr lang="es-AR" sz="18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1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Var. Tarifa 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(TStd. - TR) x Hs. R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Var. Tarifa=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(8 $/HH - 8,05$/HH) x 4.240HH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1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Var. Tarifa=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b="1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$        -212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8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315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104447"/>
              </p:ext>
            </p:extLst>
          </p:nvPr>
        </p:nvGraphicFramePr>
        <p:xfrm>
          <a:off x="937745" y="1340768"/>
          <a:ext cx="10342831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35" name="Hoja de cálculo" r:id="rId3" imgW="7191308" imgH="961911" progId="Excel.Sheet.12">
                  <p:embed/>
                </p:oleObj>
              </mc:Choice>
              <mc:Fallback>
                <p:oleObj name="Hoja de cálculo" r:id="rId3" imgW="7191308" imgH="96191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7745" y="1340768"/>
                        <a:ext cx="10342831" cy="144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772866"/>
              </p:ext>
            </p:extLst>
          </p:nvPr>
        </p:nvGraphicFramePr>
        <p:xfrm>
          <a:off x="1055440" y="2924944"/>
          <a:ext cx="9649072" cy="1440160"/>
        </p:xfrm>
        <a:graphic>
          <a:graphicData uri="http://schemas.openxmlformats.org/drawingml/2006/table">
            <a:tbl>
              <a:tblPr/>
              <a:tblGrid>
                <a:gridCol w="9649072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Referencias: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752">
                <a:tc>
                  <a:txBody>
                    <a:bodyPr/>
                    <a:lstStyle/>
                    <a:p>
                      <a:pPr algn="l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(1) Producción normal x I/P </a:t>
                      </a:r>
                      <a:r>
                        <a:rPr lang="es-A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Std</a:t>
                      </a:r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= 20.000 u x 0,5 HM/u = 10.000 HM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(2) Cap. normal x % de actividad = 10.000 HM x 0,95 = 9.500 HM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(3) Producción real x I/P </a:t>
                      </a:r>
                      <a:r>
                        <a:rPr lang="es-A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Std</a:t>
                      </a:r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= 16.000 u x 0,5 HM/u = 8.000 HM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873198"/>
              </p:ext>
            </p:extLst>
          </p:nvPr>
        </p:nvGraphicFramePr>
        <p:xfrm>
          <a:off x="1055440" y="4797151"/>
          <a:ext cx="9999968" cy="1152129"/>
        </p:xfrm>
        <a:graphic>
          <a:graphicData uri="http://schemas.openxmlformats.org/drawingml/2006/table">
            <a:tbl>
              <a:tblPr/>
              <a:tblGrid>
                <a:gridCol w="1574798"/>
                <a:gridCol w="1712593"/>
                <a:gridCol w="1712593"/>
                <a:gridCol w="1712593"/>
                <a:gridCol w="1712593"/>
                <a:gridCol w="1574798"/>
              </a:tblGrid>
              <a:tr h="384043">
                <a:tc>
                  <a:txBody>
                    <a:bodyPr/>
                    <a:lstStyle/>
                    <a:p>
                      <a:pPr algn="ctr" fontAlgn="b"/>
                      <a:r>
                        <a:rPr lang="es-A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Método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Capacidad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Presupuesto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Eficiencia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Eficacia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04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A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Backer III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 - PANR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PANR - 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- AR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-20640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043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055440" y="692696"/>
            <a:ext cx="372965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200" b="1" dirty="0" smtClean="0">
                <a:solidFill>
                  <a:schemeClr val="bg2">
                    <a:lumMod val="50000"/>
                  </a:schemeClr>
                </a:solidFill>
              </a:rPr>
              <a:t>CARGA FABRIL</a:t>
            </a:r>
            <a:endParaRPr lang="es-ES" sz="22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2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216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67609" y="476672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 smtClean="0">
                <a:solidFill>
                  <a:schemeClr val="bg2">
                    <a:lumMod val="50000"/>
                  </a:schemeClr>
                </a:solidFill>
              </a:rPr>
              <a:t>Ejercicio 7 – Standard</a:t>
            </a:r>
            <a:endParaRPr lang="es-AR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81224" y="1261204"/>
            <a:ext cx="750099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200" b="1" dirty="0">
                <a:solidFill>
                  <a:schemeClr val="bg2">
                    <a:lumMod val="50000"/>
                  </a:schemeClr>
                </a:solidFill>
              </a:rPr>
              <a:t>MATERIA PRIMA</a:t>
            </a:r>
          </a:p>
          <a:p>
            <a:endParaRPr lang="es-ES" sz="2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MP Consumida = EIMP + Compras – EFMP</a:t>
            </a:r>
          </a:p>
          <a:p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		  = 2500 + 7500 – 4000 = 6000 m.</a:t>
            </a:r>
          </a:p>
          <a:p>
            <a:endParaRPr lang="es-ES" sz="2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CR: 6000 m =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 2500 m x $ 14 + 3500 m x $ 14 = $ 84.000</a:t>
            </a:r>
          </a:p>
          <a:p>
            <a:endParaRPr lang="es-ES" sz="2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CStd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: 6000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uPT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x 1 m x $ 15 = $ 90.000</a:t>
            </a:r>
          </a:p>
          <a:p>
            <a:endParaRPr lang="es-ES" sz="2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Variación MP = $ 90.000 - $ 84.000 = $ 6.000</a:t>
            </a:r>
          </a:p>
          <a:p>
            <a:endParaRPr lang="es-ES" sz="2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V. Cantidad	(6000m – 6000m) x $ 15 	$ 0</a:t>
            </a:r>
          </a:p>
          <a:p>
            <a:endParaRPr lang="es-ES" sz="2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V. Precio	($ 15 - $ 14) x 6000m		$ 6.000</a:t>
            </a:r>
          </a:p>
        </p:txBody>
      </p:sp>
    </p:spTree>
    <p:extLst>
      <p:ext uri="{BB962C8B-B14F-4D97-AF65-F5344CB8AC3E}">
        <p14:creationId xmlns:p14="http://schemas.microsoft.com/office/powerpoint/2010/main" val="349001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67609" y="476672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 smtClean="0">
                <a:solidFill>
                  <a:schemeClr val="bg2">
                    <a:lumMod val="50000"/>
                  </a:schemeClr>
                </a:solidFill>
              </a:rPr>
              <a:t>Ejercicio 7 – Standard</a:t>
            </a:r>
            <a:endParaRPr lang="es-AR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81224" y="1512943"/>
            <a:ext cx="750099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200" b="1" dirty="0">
                <a:solidFill>
                  <a:schemeClr val="bg2">
                    <a:lumMod val="50000"/>
                  </a:schemeClr>
                </a:solidFill>
              </a:rPr>
              <a:t>MANO DE OBRA DIRECTA</a:t>
            </a:r>
          </a:p>
          <a:p>
            <a:endParaRPr lang="es-ES" sz="2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CR: 3300 HH 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x $ 11 = $ 36.300</a:t>
            </a:r>
          </a:p>
          <a:p>
            <a:endParaRPr lang="es-ES" sz="2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CStd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: 6000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uPT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x 0,5HH x $ 10 = $ 30.000</a:t>
            </a:r>
          </a:p>
          <a:p>
            <a:endParaRPr lang="es-ES" sz="2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Variación MOD = $ 30.000 - $ 36.300 = - $ 6.300</a:t>
            </a:r>
          </a:p>
          <a:p>
            <a:endParaRPr lang="es-ES" sz="2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V. Eficiencia	(6000uPT x 0,5HH – 3300HH) x $ 10 </a:t>
            </a:r>
          </a:p>
          <a:p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						- $ 3.000</a:t>
            </a:r>
          </a:p>
          <a:p>
            <a:endParaRPr lang="es-ES" sz="2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V. Tarifa	($ 10 - $ 11) x 3300 HH	- $ 3.300</a:t>
            </a:r>
          </a:p>
        </p:txBody>
      </p:sp>
    </p:spTree>
    <p:extLst>
      <p:ext uri="{BB962C8B-B14F-4D97-AF65-F5344CB8AC3E}">
        <p14:creationId xmlns:p14="http://schemas.microsoft.com/office/powerpoint/2010/main" val="629904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67609" y="476672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 smtClean="0">
                <a:solidFill>
                  <a:schemeClr val="bg2">
                    <a:lumMod val="50000"/>
                  </a:schemeClr>
                </a:solidFill>
              </a:rPr>
              <a:t>Ejercicio 7 – Standard</a:t>
            </a:r>
            <a:endParaRPr lang="es-AR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81224" y="1512944"/>
            <a:ext cx="750099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200" b="1" dirty="0">
                <a:solidFill>
                  <a:schemeClr val="bg2">
                    <a:lumMod val="50000"/>
                  </a:schemeClr>
                </a:solidFill>
              </a:rPr>
              <a:t>CARGA FABRIL</a:t>
            </a:r>
          </a:p>
          <a:p>
            <a:endParaRPr lang="es-ES" sz="2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CAPACIDAD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Presupuestada	6500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uPT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x 2 HM	13000 HM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Real		90% Cap.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Presup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.	11700 HM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Aplicada		6000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uPT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x 2 HM	12000 HM</a:t>
            </a:r>
          </a:p>
          <a:p>
            <a:endParaRPr lang="es-ES" sz="2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CARGA FABRIL REAL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Variable		$   4.300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Fija			</a:t>
            </a:r>
            <a:r>
              <a:rPr lang="es-ES" sz="2200" u="sng" dirty="0">
                <a:solidFill>
                  <a:schemeClr val="bg2">
                    <a:lumMod val="50000"/>
                  </a:schemeClr>
                </a:solidFill>
              </a:rPr>
              <a:t>$ 21.700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Total		$ 26.000</a:t>
            </a:r>
          </a:p>
          <a:p>
            <a:endParaRPr lang="es-ES" sz="2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207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67609" y="476672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 smtClean="0">
                <a:solidFill>
                  <a:schemeClr val="bg2">
                    <a:lumMod val="50000"/>
                  </a:schemeClr>
                </a:solidFill>
              </a:rPr>
              <a:t>Ejercicio 7 – Standard</a:t>
            </a:r>
            <a:endParaRPr lang="es-AR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714365"/>
              </p:ext>
            </p:extLst>
          </p:nvPr>
        </p:nvGraphicFramePr>
        <p:xfrm>
          <a:off x="2423593" y="1412776"/>
          <a:ext cx="7390539" cy="468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71" name="Hoja de cálculo" r:id="rId3" imgW="6000636" imgH="3248100" progId="Excel.Sheet.12">
                  <p:embed/>
                </p:oleObj>
              </mc:Choice>
              <mc:Fallback>
                <p:oleObj name="Hoja de cálculo" r:id="rId3" imgW="6000636" imgH="3248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3593" y="1412776"/>
                        <a:ext cx="7390539" cy="4680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5635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121241" y="-5134"/>
            <a:ext cx="4430331" cy="779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800" u="sng" cap="none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Distribución Primaria</a:t>
            </a:r>
            <a:endParaRPr lang="es-AR" sz="2800" u="sng" cap="none" dirty="0">
              <a:solidFill>
                <a:prstClr val="black">
                  <a:lumMod val="95000"/>
                  <a:lumOff val="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158158" y="1030310"/>
          <a:ext cx="11873704" cy="2820474"/>
        </p:xfrm>
        <a:graphic>
          <a:graphicData uri="http://schemas.openxmlformats.org/drawingml/2006/table">
            <a:tbl>
              <a:tblPr/>
              <a:tblGrid>
                <a:gridCol w="1872824"/>
                <a:gridCol w="1123694"/>
                <a:gridCol w="1479531"/>
                <a:gridCol w="1479531"/>
                <a:gridCol w="1479531"/>
                <a:gridCol w="1479531"/>
                <a:gridCol w="1479531"/>
                <a:gridCol w="1479531"/>
              </a:tblGrid>
              <a:tr h="603986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Corte/ Estampado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Maquinado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Almacén de Materiales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Servicio médico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Taller mecánico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970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 Indirecta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970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Alquileres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970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163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Sueldo personal administración de fábrica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970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Depreciación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970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34.847,06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29.991,18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17.567,65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3.547,06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5.782,35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6.264,71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</a:tbl>
          </a:graphicData>
        </a:graphic>
      </p:graphicFrame>
      <p:grpSp>
        <p:nvGrpSpPr>
          <p:cNvPr id="44" name="Grupo 43"/>
          <p:cNvGrpSpPr/>
          <p:nvPr/>
        </p:nvGrpSpPr>
        <p:grpSpPr>
          <a:xfrm>
            <a:off x="1472789" y="4341380"/>
            <a:ext cx="3747752" cy="773598"/>
            <a:chOff x="157106" y="4273710"/>
            <a:chExt cx="3747752" cy="773598"/>
          </a:xfrm>
        </p:grpSpPr>
        <p:sp>
          <p:nvSpPr>
            <p:cNvPr id="7" name="CuadroTexto 6"/>
            <p:cNvSpPr txBox="1"/>
            <p:nvPr/>
          </p:nvSpPr>
          <p:spPr>
            <a:xfrm>
              <a:off x="157106" y="4273710"/>
              <a:ext cx="1365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2.500 M2</a:t>
              </a:r>
              <a:endParaRPr lang="es-AR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2539698" y="4273710"/>
              <a:ext cx="1365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$10.000</a:t>
              </a:r>
              <a:endParaRPr lang="es-AR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0" name="Conector recto 9"/>
            <p:cNvCxnSpPr/>
            <p:nvPr/>
          </p:nvCxnSpPr>
          <p:spPr>
            <a:xfrm>
              <a:off x="1316203" y="4475617"/>
              <a:ext cx="12234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337412" y="4621440"/>
              <a:ext cx="1365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750 M2</a:t>
              </a:r>
              <a:endParaRPr lang="es-AR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Conector recto 12"/>
            <p:cNvCxnSpPr/>
            <p:nvPr/>
          </p:nvCxnSpPr>
          <p:spPr>
            <a:xfrm>
              <a:off x="1316203" y="4840383"/>
              <a:ext cx="12234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2539698" y="4647198"/>
              <a:ext cx="1365160" cy="40011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AR" sz="20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X= $3.000</a:t>
              </a:r>
              <a:endParaRPr lang="es-AR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" name="CuadroTexto 15"/>
          <p:cNvSpPr txBox="1"/>
          <p:nvPr/>
        </p:nvSpPr>
        <p:spPr>
          <a:xfrm>
            <a:off x="158162" y="329244"/>
            <a:ext cx="192821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Asignación directa</a:t>
            </a:r>
            <a:endParaRPr lang="es-AR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901521" y="698577"/>
            <a:ext cx="0" cy="10658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2030982" y="1629799"/>
          <a:ext cx="10000880" cy="294970"/>
        </p:xfrm>
        <a:graphic>
          <a:graphicData uri="http://schemas.openxmlformats.org/drawingml/2006/table">
            <a:tbl>
              <a:tblPr/>
              <a:tblGrid>
                <a:gridCol w="1123694"/>
                <a:gridCol w="1479531"/>
                <a:gridCol w="1479531"/>
                <a:gridCol w="1479531"/>
                <a:gridCol w="1479531"/>
                <a:gridCol w="1479531"/>
                <a:gridCol w="1479531"/>
              </a:tblGrid>
              <a:tr h="294970"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Tabla 21"/>
          <p:cNvGraphicFramePr>
            <a:graphicFrameLocks noGrp="1"/>
          </p:cNvGraphicFramePr>
          <p:nvPr>
            <p:extLst/>
          </p:nvPr>
        </p:nvGraphicFramePr>
        <p:xfrm>
          <a:off x="2030982" y="1925390"/>
          <a:ext cx="10000880" cy="294970"/>
        </p:xfrm>
        <a:graphic>
          <a:graphicData uri="http://schemas.openxmlformats.org/drawingml/2006/table">
            <a:tbl>
              <a:tblPr/>
              <a:tblGrid>
                <a:gridCol w="1123694"/>
                <a:gridCol w="1479531"/>
                <a:gridCol w="1479531"/>
                <a:gridCol w="1479531"/>
                <a:gridCol w="1479531"/>
                <a:gridCol w="1479531"/>
                <a:gridCol w="1479531"/>
              </a:tblGrid>
              <a:tr h="294970"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2028486" y="2221605"/>
          <a:ext cx="10000880" cy="294970"/>
        </p:xfrm>
        <a:graphic>
          <a:graphicData uri="http://schemas.openxmlformats.org/drawingml/2006/table">
            <a:tbl>
              <a:tblPr/>
              <a:tblGrid>
                <a:gridCol w="1123694"/>
                <a:gridCol w="1479531"/>
                <a:gridCol w="1479531"/>
                <a:gridCol w="1479531"/>
                <a:gridCol w="1479531"/>
                <a:gridCol w="1479531"/>
                <a:gridCol w="1479531"/>
              </a:tblGrid>
              <a:tr h="294970"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7" name="Grupo 46"/>
          <p:cNvGrpSpPr/>
          <p:nvPr/>
        </p:nvGrpSpPr>
        <p:grpSpPr>
          <a:xfrm>
            <a:off x="6795641" y="4394761"/>
            <a:ext cx="3940938" cy="773598"/>
            <a:chOff x="4810263" y="4410803"/>
            <a:chExt cx="3940938" cy="773598"/>
          </a:xfrm>
        </p:grpSpPr>
        <p:sp>
          <p:nvSpPr>
            <p:cNvPr id="26" name="CuadroTexto 25"/>
            <p:cNvSpPr txBox="1"/>
            <p:nvPr/>
          </p:nvSpPr>
          <p:spPr>
            <a:xfrm>
              <a:off x="4810263" y="4410803"/>
              <a:ext cx="14810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100.000 KW</a:t>
              </a:r>
              <a:endParaRPr lang="es-AR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7386041" y="4410803"/>
              <a:ext cx="1365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$1.000</a:t>
              </a:r>
              <a:endParaRPr lang="es-AR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8" name="Conector recto 27"/>
            <p:cNvCxnSpPr/>
            <p:nvPr/>
          </p:nvCxnSpPr>
          <p:spPr>
            <a:xfrm>
              <a:off x="6162546" y="4612710"/>
              <a:ext cx="12234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uadroTexto 28"/>
            <p:cNvSpPr txBox="1"/>
            <p:nvPr/>
          </p:nvSpPr>
          <p:spPr>
            <a:xfrm>
              <a:off x="4926175" y="4758533"/>
              <a:ext cx="1365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20.000 KW</a:t>
              </a:r>
              <a:endParaRPr lang="es-AR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" name="Conector recto 29"/>
            <p:cNvCxnSpPr/>
            <p:nvPr/>
          </p:nvCxnSpPr>
          <p:spPr>
            <a:xfrm>
              <a:off x="6162546" y="4977476"/>
              <a:ext cx="12234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uadroTexto 30"/>
            <p:cNvSpPr txBox="1"/>
            <p:nvPr/>
          </p:nvSpPr>
          <p:spPr>
            <a:xfrm>
              <a:off x="7386041" y="4784291"/>
              <a:ext cx="1365160" cy="40011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s-AR" sz="20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X= $200</a:t>
              </a:r>
              <a:endParaRPr lang="es-AR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1013854" y="5784606"/>
            <a:ext cx="4459558" cy="799356"/>
            <a:chOff x="350706" y="5730055"/>
            <a:chExt cx="4459558" cy="799356"/>
          </a:xfrm>
        </p:grpSpPr>
        <p:sp>
          <p:nvSpPr>
            <p:cNvPr id="34" name="CuadroTexto 33"/>
            <p:cNvSpPr txBox="1"/>
            <p:nvPr/>
          </p:nvSpPr>
          <p:spPr>
            <a:xfrm>
              <a:off x="350706" y="5730055"/>
              <a:ext cx="1648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102 personas</a:t>
              </a:r>
              <a:endParaRPr lang="es-AR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3093910" y="5742934"/>
              <a:ext cx="1365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$45.000</a:t>
              </a:r>
              <a:endParaRPr lang="es-AR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6" name="Conector recto 35"/>
            <p:cNvCxnSpPr/>
            <p:nvPr/>
          </p:nvCxnSpPr>
          <p:spPr>
            <a:xfrm>
              <a:off x="1870415" y="5944841"/>
              <a:ext cx="12234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1870415" y="6335365"/>
              <a:ext cx="12234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uadroTexto 38"/>
            <p:cNvSpPr txBox="1"/>
            <p:nvPr/>
          </p:nvSpPr>
          <p:spPr>
            <a:xfrm>
              <a:off x="3093910" y="6129301"/>
              <a:ext cx="1716354" cy="400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AR" sz="20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X= $17.647,06</a:t>
              </a:r>
              <a:endParaRPr lang="es-AR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453738" y="6118503"/>
              <a:ext cx="1648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40 personas</a:t>
              </a:r>
              <a:endParaRPr lang="es-AR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Rectángulo 40"/>
          <p:cNvSpPr/>
          <p:nvPr/>
        </p:nvSpPr>
        <p:spPr>
          <a:xfrm>
            <a:off x="966180" y="5397630"/>
            <a:ext cx="4644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s-AR" sz="2000" b="1" u="sng" dirty="0" smtClean="0">
                <a:solidFill>
                  <a:srgbClr val="000000"/>
                </a:solidFill>
                <a:latin typeface="Calibri" panose="020F0502020204030204" pitchFamily="34" charset="0"/>
              </a:rPr>
              <a:t>Sueldo personal administración de fábrica</a:t>
            </a:r>
            <a:endParaRPr lang="es-AR" sz="2000" b="1" u="sng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472789" y="3989079"/>
            <a:ext cx="12541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s-AR" sz="20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Alquileres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6813589" y="4047031"/>
            <a:ext cx="5341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s-AR" sz="2000" b="1" u="sng" dirty="0" smtClean="0">
                <a:solidFill>
                  <a:srgbClr val="000000"/>
                </a:solidFill>
                <a:latin typeface="Calibri" panose="020F0502020204030204" pitchFamily="34" charset="0"/>
              </a:rPr>
              <a:t>Luz</a:t>
            </a:r>
            <a:endParaRPr lang="es-AR" sz="2000" b="1" u="sng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6804638" y="5410509"/>
            <a:ext cx="1574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s-AR" sz="20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Depreciación</a:t>
            </a:r>
          </a:p>
        </p:txBody>
      </p:sp>
      <p:grpSp>
        <p:nvGrpSpPr>
          <p:cNvPr id="56" name="Grupo 55"/>
          <p:cNvGrpSpPr/>
          <p:nvPr/>
        </p:nvGrpSpPr>
        <p:grpSpPr>
          <a:xfrm>
            <a:off x="7365808" y="5858732"/>
            <a:ext cx="2874928" cy="800220"/>
            <a:chOff x="7028926" y="5874774"/>
            <a:chExt cx="2874928" cy="800220"/>
          </a:xfrm>
        </p:grpSpPr>
        <p:sp>
          <p:nvSpPr>
            <p:cNvPr id="50" name="Rectángulo 49"/>
            <p:cNvSpPr/>
            <p:nvPr/>
          </p:nvSpPr>
          <p:spPr>
            <a:xfrm>
              <a:off x="7056004" y="5874774"/>
              <a:ext cx="266111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es-AR" sz="20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Valor invertido mensual</a:t>
              </a:r>
              <a:endParaRPr lang="es-AR" sz="20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1" name="Conector recto 50"/>
            <p:cNvCxnSpPr/>
            <p:nvPr/>
          </p:nvCxnSpPr>
          <p:spPr>
            <a:xfrm>
              <a:off x="7028926" y="6274884"/>
              <a:ext cx="287492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ángulo 52"/>
            <p:cNvSpPr/>
            <p:nvPr/>
          </p:nvSpPr>
          <p:spPr>
            <a:xfrm>
              <a:off x="7863820" y="6274884"/>
              <a:ext cx="104547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es-AR" sz="20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Vida útil</a:t>
              </a:r>
              <a:endParaRPr lang="es-AR" sz="20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55" name="Tabla 54"/>
          <p:cNvGraphicFramePr>
            <a:graphicFrameLocks noGrp="1"/>
          </p:cNvGraphicFramePr>
          <p:nvPr>
            <p:extLst/>
          </p:nvPr>
        </p:nvGraphicFramePr>
        <p:xfrm>
          <a:off x="2028486" y="2518560"/>
          <a:ext cx="10000880" cy="741638"/>
        </p:xfrm>
        <a:graphic>
          <a:graphicData uri="http://schemas.openxmlformats.org/drawingml/2006/table">
            <a:tbl>
              <a:tblPr/>
              <a:tblGrid>
                <a:gridCol w="1123694"/>
                <a:gridCol w="1479531"/>
                <a:gridCol w="1479531"/>
                <a:gridCol w="1479531"/>
                <a:gridCol w="1479531"/>
                <a:gridCol w="1479531"/>
                <a:gridCol w="1479531"/>
              </a:tblGrid>
              <a:tr h="741638">
                <a:tc>
                  <a:txBody>
                    <a:bodyPr/>
                    <a:lstStyle/>
                    <a:p>
                      <a:pPr algn="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17.647,06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15.441,18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6.617,65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2.647,06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882,35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1.764,71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7" name="Tabla 56"/>
          <p:cNvGraphicFramePr>
            <a:graphicFrameLocks noGrp="1"/>
          </p:cNvGraphicFramePr>
          <p:nvPr>
            <p:extLst/>
          </p:nvPr>
        </p:nvGraphicFramePr>
        <p:xfrm>
          <a:off x="2036146" y="3265622"/>
          <a:ext cx="10000880" cy="294970"/>
        </p:xfrm>
        <a:graphic>
          <a:graphicData uri="http://schemas.openxmlformats.org/drawingml/2006/table">
            <a:tbl>
              <a:tblPr/>
              <a:tblGrid>
                <a:gridCol w="1123694"/>
                <a:gridCol w="1479531"/>
                <a:gridCol w="1479531"/>
                <a:gridCol w="1479531"/>
                <a:gridCol w="1479531"/>
                <a:gridCol w="1479531"/>
                <a:gridCol w="1479531"/>
              </a:tblGrid>
              <a:tr h="294970"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653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1" grpId="0"/>
      <p:bldP spid="42" grpId="0"/>
      <p:bldP spid="46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152992" y="1032353"/>
          <a:ext cx="11876374" cy="1466593"/>
        </p:xfrm>
        <a:graphic>
          <a:graphicData uri="http://schemas.openxmlformats.org/drawingml/2006/table">
            <a:tbl>
              <a:tblPr/>
              <a:tblGrid>
                <a:gridCol w="1873244"/>
                <a:gridCol w="1123946"/>
                <a:gridCol w="1479864"/>
                <a:gridCol w="1479864"/>
                <a:gridCol w="1479864"/>
                <a:gridCol w="1479864"/>
                <a:gridCol w="1479864"/>
                <a:gridCol w="1479864"/>
              </a:tblGrid>
              <a:tr h="296139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34.847,06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29.991,18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17.567,65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3.547,06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5.782,35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6.264,71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296139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Scio. Médico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139">
                <a:tc>
                  <a:txBody>
                    <a:bodyPr/>
                    <a:lstStyle/>
                    <a:p>
                      <a:pPr algn="l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Taller mecánico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139">
                <a:tc>
                  <a:txBody>
                    <a:bodyPr/>
                    <a:lstStyle/>
                    <a:p>
                      <a:pPr algn="l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 de Materiales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037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40.761,14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36.301,60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20.937,26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 txBox="1">
            <a:spLocks/>
          </p:cNvSpPr>
          <p:nvPr/>
        </p:nvSpPr>
        <p:spPr>
          <a:xfrm>
            <a:off x="4198519" y="-5134"/>
            <a:ext cx="5932758" cy="779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800" u="sng" cap="none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Distribución Secundaria</a:t>
            </a:r>
            <a:endParaRPr lang="es-AR" sz="2800" u="sng" cap="none" dirty="0">
              <a:solidFill>
                <a:prstClr val="black">
                  <a:lumMod val="95000"/>
                  <a:lumOff val="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1060669" y="3309127"/>
            <a:ext cx="4490017" cy="786477"/>
            <a:chOff x="1060669" y="3309127"/>
            <a:chExt cx="4490017" cy="786477"/>
          </a:xfrm>
        </p:grpSpPr>
        <p:sp>
          <p:nvSpPr>
            <p:cNvPr id="7" name="CuadroTexto 6"/>
            <p:cNvSpPr txBox="1"/>
            <p:nvPr/>
          </p:nvSpPr>
          <p:spPr>
            <a:xfrm>
              <a:off x="1060669" y="3309127"/>
              <a:ext cx="20219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100 personas</a:t>
              </a:r>
              <a:endParaRPr lang="es-AR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3894017" y="3309127"/>
              <a:ext cx="1365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$5.782,35</a:t>
              </a:r>
              <a:endParaRPr lang="es-AR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0" name="Conector recto 9"/>
            <p:cNvCxnSpPr/>
            <p:nvPr/>
          </p:nvCxnSpPr>
          <p:spPr>
            <a:xfrm>
              <a:off x="2670522" y="3511034"/>
              <a:ext cx="12234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1198002" y="3656857"/>
              <a:ext cx="20907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40 personas</a:t>
              </a:r>
              <a:endParaRPr lang="es-AR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Conector recto 12"/>
            <p:cNvCxnSpPr/>
            <p:nvPr/>
          </p:nvCxnSpPr>
          <p:spPr>
            <a:xfrm>
              <a:off x="2670522" y="3875800"/>
              <a:ext cx="12234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3971291" y="3695494"/>
              <a:ext cx="1579395" cy="40011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AR" sz="20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X= $2.312,94</a:t>
              </a:r>
              <a:endParaRPr lang="es-AR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6753466" y="3310942"/>
            <a:ext cx="3687759" cy="773598"/>
            <a:chOff x="5248148" y="4410803"/>
            <a:chExt cx="3687759" cy="773598"/>
          </a:xfrm>
        </p:grpSpPr>
        <p:sp>
          <p:nvSpPr>
            <p:cNvPr id="26" name="CuadroTexto 25"/>
            <p:cNvSpPr txBox="1"/>
            <p:nvPr/>
          </p:nvSpPr>
          <p:spPr>
            <a:xfrm>
              <a:off x="5248148" y="4410803"/>
              <a:ext cx="14810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11.740</a:t>
              </a:r>
              <a:endParaRPr lang="es-AR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7386041" y="4410803"/>
              <a:ext cx="1365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$6.496</a:t>
              </a:r>
              <a:endParaRPr lang="es-AR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8" name="Conector recto 27"/>
            <p:cNvCxnSpPr/>
            <p:nvPr/>
          </p:nvCxnSpPr>
          <p:spPr>
            <a:xfrm>
              <a:off x="6162546" y="4612710"/>
              <a:ext cx="12234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uadroTexto 28"/>
            <p:cNvSpPr txBox="1"/>
            <p:nvPr/>
          </p:nvSpPr>
          <p:spPr>
            <a:xfrm>
              <a:off x="5389812" y="4758533"/>
              <a:ext cx="1365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4.740</a:t>
              </a:r>
              <a:endParaRPr lang="es-AR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" name="Conector recto 29"/>
            <p:cNvCxnSpPr/>
            <p:nvPr/>
          </p:nvCxnSpPr>
          <p:spPr>
            <a:xfrm>
              <a:off x="6162546" y="4977476"/>
              <a:ext cx="12234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uadroTexto 30"/>
            <p:cNvSpPr txBox="1"/>
            <p:nvPr/>
          </p:nvSpPr>
          <p:spPr>
            <a:xfrm>
              <a:off x="7386041" y="4784291"/>
              <a:ext cx="1549866" cy="40011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s-AR" sz="20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X= $2.622,75</a:t>
              </a:r>
              <a:endParaRPr lang="es-AR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4370540" y="5255330"/>
            <a:ext cx="3983035" cy="799356"/>
            <a:chOff x="827229" y="5730055"/>
            <a:chExt cx="3983035" cy="799356"/>
          </a:xfrm>
        </p:grpSpPr>
        <p:sp>
          <p:nvSpPr>
            <p:cNvPr id="34" name="CuadroTexto 33"/>
            <p:cNvSpPr txBox="1"/>
            <p:nvPr/>
          </p:nvSpPr>
          <p:spPr>
            <a:xfrm>
              <a:off x="827229" y="5730055"/>
              <a:ext cx="9999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59.700</a:t>
              </a:r>
              <a:endParaRPr lang="es-AR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3093910" y="5742934"/>
              <a:ext cx="1365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$3.894</a:t>
              </a:r>
              <a:endParaRPr lang="es-AR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6" name="Conector recto 35"/>
            <p:cNvCxnSpPr/>
            <p:nvPr/>
          </p:nvCxnSpPr>
          <p:spPr>
            <a:xfrm>
              <a:off x="1870415" y="5944841"/>
              <a:ext cx="12234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1870415" y="6335365"/>
              <a:ext cx="12234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uadroTexto 38"/>
            <p:cNvSpPr txBox="1"/>
            <p:nvPr/>
          </p:nvSpPr>
          <p:spPr>
            <a:xfrm>
              <a:off x="3093910" y="6129301"/>
              <a:ext cx="1716354" cy="4001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AR" sz="20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X= $978,39</a:t>
              </a:r>
              <a:endParaRPr lang="es-AR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852982" y="6118503"/>
              <a:ext cx="1648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15.000</a:t>
              </a:r>
              <a:endParaRPr lang="es-AR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Rectángulo 40"/>
          <p:cNvSpPr/>
          <p:nvPr/>
        </p:nvSpPr>
        <p:spPr>
          <a:xfrm>
            <a:off x="3846343" y="4868354"/>
            <a:ext cx="2618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s-AR" sz="2000" b="1" u="sng" dirty="0" smtClean="0">
                <a:solidFill>
                  <a:srgbClr val="000000"/>
                </a:solidFill>
                <a:latin typeface="Calibri" panose="020F0502020204030204" pitchFamily="34" charset="0"/>
              </a:rPr>
              <a:t>Almacén de materiales</a:t>
            </a:r>
            <a:endParaRPr lang="es-AR" sz="2000" b="1" u="sng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069293" y="2917436"/>
            <a:ext cx="1862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s-AR" sz="2000" b="1" u="sng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Servicio médico</a:t>
            </a:r>
            <a:endParaRPr lang="es-AR" sz="2000" b="1" u="sng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6745652" y="2911696"/>
            <a:ext cx="18376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s-AR" sz="2000" b="1" u="sng" dirty="0" smtClean="0">
                <a:solidFill>
                  <a:srgbClr val="000000"/>
                </a:solidFill>
                <a:latin typeface="Calibri" panose="020F0502020204030204" pitchFamily="34" charset="0"/>
              </a:rPr>
              <a:t>Taller mecánico</a:t>
            </a:r>
            <a:endParaRPr lang="es-AR" sz="2000" b="1" u="sng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/>
        </p:nvGraphicFramePr>
        <p:xfrm>
          <a:off x="2026236" y="1332903"/>
          <a:ext cx="10003130" cy="296139"/>
        </p:xfrm>
        <a:graphic>
          <a:graphicData uri="http://schemas.openxmlformats.org/drawingml/2006/table">
            <a:tbl>
              <a:tblPr/>
              <a:tblGrid>
                <a:gridCol w="1123946"/>
                <a:gridCol w="1479864"/>
                <a:gridCol w="1479864"/>
                <a:gridCol w="1479864"/>
                <a:gridCol w="1479864"/>
                <a:gridCol w="1479864"/>
                <a:gridCol w="1479864"/>
              </a:tblGrid>
              <a:tr h="296139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2.312,94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2.023,82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867,35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346,94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-5.782,35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/>
        </p:nvGraphicFramePr>
        <p:xfrm>
          <a:off x="2026236" y="1625950"/>
          <a:ext cx="10003130" cy="296139"/>
        </p:xfrm>
        <a:graphic>
          <a:graphicData uri="http://schemas.openxmlformats.org/drawingml/2006/table">
            <a:tbl>
              <a:tblPr/>
              <a:tblGrid>
                <a:gridCol w="1123946"/>
                <a:gridCol w="1479864"/>
                <a:gridCol w="1479864"/>
                <a:gridCol w="1479864"/>
                <a:gridCol w="1479864"/>
                <a:gridCol w="1479864"/>
                <a:gridCol w="1479864"/>
              </a:tblGrid>
              <a:tr h="296139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2.622,75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2.655,95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1.217,31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-6.496,00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/>
        </p:nvGraphicFramePr>
        <p:xfrm>
          <a:off x="2026236" y="1926765"/>
          <a:ext cx="10003130" cy="296139"/>
        </p:xfrm>
        <a:graphic>
          <a:graphicData uri="http://schemas.openxmlformats.org/drawingml/2006/table">
            <a:tbl>
              <a:tblPr/>
              <a:tblGrid>
                <a:gridCol w="1123946"/>
                <a:gridCol w="1479864"/>
                <a:gridCol w="1479864"/>
                <a:gridCol w="1479864"/>
                <a:gridCol w="1479864"/>
                <a:gridCol w="1479864"/>
                <a:gridCol w="1479864"/>
              </a:tblGrid>
              <a:tr h="296139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978,39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1.630,65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1.284,95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-3.894,00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57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67609" y="476672"/>
            <a:ext cx="6965245" cy="936104"/>
          </a:xfrm>
        </p:spPr>
        <p:txBody>
          <a:bodyPr>
            <a:normAutofit fontScale="90000"/>
          </a:bodyPr>
          <a:lstStyle/>
          <a:p>
            <a:r>
              <a:rPr lang="es-AR" b="1" i="1" dirty="0" smtClean="0">
                <a:solidFill>
                  <a:schemeClr val="bg2">
                    <a:lumMod val="50000"/>
                  </a:schemeClr>
                </a:solidFill>
              </a:rPr>
              <a:t>Ejercicio 1 – Distribución CF</a:t>
            </a:r>
            <a:endParaRPr lang="es-AR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7" name="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992229"/>
              </p:ext>
            </p:extLst>
          </p:nvPr>
        </p:nvGraphicFramePr>
        <p:xfrm>
          <a:off x="2035175" y="1747838"/>
          <a:ext cx="8121650" cy="401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5" name="Hoja de cálculo" r:id="rId3" imgW="6540500" imgH="2857500" progId="Excel.Sheet.12">
                  <p:embed/>
                </p:oleObj>
              </mc:Choice>
              <mc:Fallback>
                <p:oleObj name="Hoja de cálculo" r:id="rId3" imgW="6540500" imgH="2857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5175" y="1747838"/>
                        <a:ext cx="8121650" cy="401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154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67609" y="476672"/>
            <a:ext cx="6965245" cy="936104"/>
          </a:xfrm>
        </p:spPr>
        <p:txBody>
          <a:bodyPr>
            <a:normAutofit fontScale="90000"/>
          </a:bodyPr>
          <a:lstStyle/>
          <a:p>
            <a:r>
              <a:rPr lang="es-AR" b="1" i="1" dirty="0" smtClean="0">
                <a:solidFill>
                  <a:schemeClr val="bg2">
                    <a:lumMod val="50000"/>
                  </a:schemeClr>
                </a:solidFill>
              </a:rPr>
              <a:t>Ejercicio 2 – Distribución CF</a:t>
            </a:r>
            <a:endParaRPr lang="es-AR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7" name="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728262"/>
              </p:ext>
            </p:extLst>
          </p:nvPr>
        </p:nvGraphicFramePr>
        <p:xfrm>
          <a:off x="2424114" y="1341438"/>
          <a:ext cx="7272337" cy="4751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56" name="Hoja de cálculo" r:id="rId3" imgW="6676941" imgH="3057436" progId="Excel.Sheet.12">
                  <p:embed/>
                </p:oleObj>
              </mc:Choice>
              <mc:Fallback>
                <p:oleObj name="Hoja de cálculo" r:id="rId3" imgW="6676941" imgH="305743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4114" y="1341438"/>
                        <a:ext cx="7272337" cy="4751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6421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67609" y="476672"/>
            <a:ext cx="6965245" cy="936104"/>
          </a:xfrm>
        </p:spPr>
        <p:txBody>
          <a:bodyPr>
            <a:normAutofit fontScale="90000"/>
          </a:bodyPr>
          <a:lstStyle/>
          <a:p>
            <a:r>
              <a:rPr lang="es-AR" b="1" i="1" dirty="0" smtClean="0">
                <a:solidFill>
                  <a:schemeClr val="bg2">
                    <a:lumMod val="50000"/>
                  </a:schemeClr>
                </a:solidFill>
              </a:rPr>
              <a:t>Ejercicio 3 – Distribución CF</a:t>
            </a:r>
            <a:endParaRPr lang="es-AR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7" name="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264905"/>
              </p:ext>
            </p:extLst>
          </p:nvPr>
        </p:nvGraphicFramePr>
        <p:xfrm>
          <a:off x="2424114" y="1341438"/>
          <a:ext cx="7344295" cy="4751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80" name="Hoja de cálculo" r:id="rId3" imgW="7438887" imgH="2676409" progId="Excel.Sheet.12">
                  <p:embed/>
                </p:oleObj>
              </mc:Choice>
              <mc:Fallback>
                <p:oleObj name="Hoja de cálculo" r:id="rId3" imgW="7438887" imgH="267640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4114" y="1341438"/>
                        <a:ext cx="7344295" cy="4751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2541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67609" y="476672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 smtClean="0">
                <a:solidFill>
                  <a:schemeClr val="bg2">
                    <a:lumMod val="50000"/>
                  </a:schemeClr>
                </a:solidFill>
              </a:rPr>
              <a:t>Ejercicio 4 – Proceso</a:t>
            </a:r>
            <a:endParaRPr lang="es-AR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7" name="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732953"/>
              </p:ext>
            </p:extLst>
          </p:nvPr>
        </p:nvGraphicFramePr>
        <p:xfrm>
          <a:off x="1925638" y="1489075"/>
          <a:ext cx="8199437" cy="423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05" name="Hoja de cálculo" r:id="rId3" imgW="5499100" imgH="2857500" progId="Excel.Sheet.12">
                  <p:embed/>
                </p:oleObj>
              </mc:Choice>
              <mc:Fallback>
                <p:oleObj name="Hoja de cálculo" r:id="rId3" imgW="5499100" imgH="2857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5638" y="1489075"/>
                        <a:ext cx="8199437" cy="423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8594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67609" y="476672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 smtClean="0">
                <a:solidFill>
                  <a:schemeClr val="bg2">
                    <a:lumMod val="50000"/>
                  </a:schemeClr>
                </a:solidFill>
              </a:rPr>
              <a:t>Costo Standard</a:t>
            </a:r>
            <a:endParaRPr lang="es-AR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534414"/>
              </p:ext>
            </p:extLst>
          </p:nvPr>
        </p:nvGraphicFramePr>
        <p:xfrm>
          <a:off x="2855640" y="1268760"/>
          <a:ext cx="6552728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56" name="Hoja de cálculo" r:id="rId3" imgW="4362543" imgH="2104869" progId="Excel.Sheet.12">
                  <p:embed/>
                </p:oleObj>
              </mc:Choice>
              <mc:Fallback>
                <p:oleObj name="Hoja de cálculo" r:id="rId3" imgW="4362543" imgH="21048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55640" y="1268760"/>
                        <a:ext cx="6552728" cy="280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775962"/>
              </p:ext>
            </p:extLst>
          </p:nvPr>
        </p:nvGraphicFramePr>
        <p:xfrm>
          <a:off x="2400300" y="4289425"/>
          <a:ext cx="7464425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57" name="Hoja de cálculo" r:id="rId5" imgW="4838700" imgH="1155700" progId="Excel.Sheet.12">
                  <p:embed/>
                </p:oleObj>
              </mc:Choice>
              <mc:Fallback>
                <p:oleObj name="Hoja de cálculo" r:id="rId5" imgW="4838700" imgH="1155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00300" y="4289425"/>
                        <a:ext cx="7464425" cy="178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5470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67609" y="476672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 smtClean="0">
                <a:solidFill>
                  <a:schemeClr val="bg2">
                    <a:lumMod val="50000"/>
                  </a:schemeClr>
                </a:solidFill>
              </a:rPr>
              <a:t>Ejercicio 5 – Standard</a:t>
            </a:r>
            <a:endParaRPr lang="es-AR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718871"/>
              </p:ext>
            </p:extLst>
          </p:nvPr>
        </p:nvGraphicFramePr>
        <p:xfrm>
          <a:off x="2566988" y="1381126"/>
          <a:ext cx="7200900" cy="4712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51" name="Hoja de cálculo" r:id="rId3" imgW="6181883" imgH="3819489" progId="Excel.Sheet.12">
                  <p:embed/>
                </p:oleObj>
              </mc:Choice>
              <mc:Fallback>
                <p:oleObj name="Hoja de cálculo" r:id="rId3" imgW="6181883" imgH="381948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6988" y="1381126"/>
                        <a:ext cx="7200900" cy="4712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0697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29F68FFC-748B-4FC3-BF39-7F84A6D5840F}"/>
    </a:ext>
  </a:extLst>
</a:theme>
</file>

<file path=ppt/theme/theme3.xml><?xml version="1.0" encoding="utf-8"?>
<a:theme xmlns:a="http://schemas.openxmlformats.org/drawingml/2006/main" name="1_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29F68FFC-748B-4FC3-BF39-7F84A6D5840F}"/>
    </a:ext>
  </a:extLst>
</a:theme>
</file>

<file path=ppt/theme/theme4.xml><?xml version="1.0" encoding="utf-8"?>
<a:theme xmlns:a="http://schemas.openxmlformats.org/drawingml/2006/main" name="2_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682D6EBE-8D36-4FF2-9DB3-F3D8D7B6715D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6454</TotalTime>
  <Words>769</Words>
  <Application>Microsoft Macintosh PowerPoint</Application>
  <PresentationFormat>Personalizado</PresentationFormat>
  <Paragraphs>268</Paragraphs>
  <Slides>16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4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Chincheta</vt:lpstr>
      <vt:lpstr>Integral</vt:lpstr>
      <vt:lpstr>1_Integral</vt:lpstr>
      <vt:lpstr>2_Integral</vt:lpstr>
      <vt:lpstr>Hoja de cálculo de Microsoft Excel</vt:lpstr>
      <vt:lpstr>Hoja de cálculo</vt:lpstr>
      <vt:lpstr>Ejercicios adicionales</vt:lpstr>
      <vt:lpstr>Presentación de PowerPoint</vt:lpstr>
      <vt:lpstr>Presentación de PowerPoint</vt:lpstr>
      <vt:lpstr>Ejercicio 1 – Distribución CF</vt:lpstr>
      <vt:lpstr>Ejercicio 2 – Distribución CF</vt:lpstr>
      <vt:lpstr>Ejercicio 3 – Distribución CF</vt:lpstr>
      <vt:lpstr>Ejercicio 4 – Proceso</vt:lpstr>
      <vt:lpstr>Costo Standard</vt:lpstr>
      <vt:lpstr>Ejercicio 5 – Standard</vt:lpstr>
      <vt:lpstr>Ejercicio 6 – Standard</vt:lpstr>
      <vt:lpstr>Presentación de PowerPoint</vt:lpstr>
      <vt:lpstr>Presentación de PowerPoint</vt:lpstr>
      <vt:lpstr>Ejercicio 7 – Standard</vt:lpstr>
      <vt:lpstr>Ejercicio 7 – Standard</vt:lpstr>
      <vt:lpstr>Ejercicio 7 – Standard</vt:lpstr>
      <vt:lpstr>Ejercicio 7 – Standard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Contabilidad 1</dc:title>
  <dc:creator>Villa</dc:creator>
  <cp:lastModifiedBy>Martín Levy</cp:lastModifiedBy>
  <cp:revision>378</cp:revision>
  <cp:lastPrinted>2017-02-09T19:58:05Z</cp:lastPrinted>
  <dcterms:created xsi:type="dcterms:W3CDTF">2017-04-18T21:01:01Z</dcterms:created>
  <dcterms:modified xsi:type="dcterms:W3CDTF">2017-12-18T12:59:57Z</dcterms:modified>
</cp:coreProperties>
</file>