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7"/>
  </p:notesMasterIdLst>
  <p:handoutMasterIdLst>
    <p:handoutMasterId r:id="rId88"/>
  </p:handoutMasterIdLst>
  <p:sldIdLst>
    <p:sldId id="275" r:id="rId2"/>
    <p:sldId id="342" r:id="rId3"/>
    <p:sldId id="351" r:id="rId4"/>
    <p:sldId id="377" r:id="rId5"/>
    <p:sldId id="349" r:id="rId6"/>
    <p:sldId id="379" r:id="rId7"/>
    <p:sldId id="386" r:id="rId8"/>
    <p:sldId id="387" r:id="rId9"/>
    <p:sldId id="464" r:id="rId10"/>
    <p:sldId id="388" r:id="rId11"/>
    <p:sldId id="356" r:id="rId12"/>
    <p:sldId id="402" r:id="rId13"/>
    <p:sldId id="399" r:id="rId14"/>
    <p:sldId id="355" r:id="rId15"/>
    <p:sldId id="400" r:id="rId16"/>
    <p:sldId id="401" r:id="rId17"/>
    <p:sldId id="350" r:id="rId18"/>
    <p:sldId id="403" r:id="rId19"/>
    <p:sldId id="353" r:id="rId20"/>
    <p:sldId id="367" r:id="rId21"/>
    <p:sldId id="468" r:id="rId22"/>
    <p:sldId id="469" r:id="rId23"/>
    <p:sldId id="470" r:id="rId24"/>
    <p:sldId id="471" r:id="rId25"/>
    <p:sldId id="404" r:id="rId26"/>
    <p:sldId id="343" r:id="rId27"/>
    <p:sldId id="407" r:id="rId28"/>
    <p:sldId id="467" r:id="rId29"/>
    <p:sldId id="406" r:id="rId30"/>
    <p:sldId id="408" r:id="rId31"/>
    <p:sldId id="446" r:id="rId32"/>
    <p:sldId id="445" r:id="rId33"/>
    <p:sldId id="357" r:id="rId34"/>
    <p:sldId id="412" r:id="rId35"/>
    <p:sldId id="439" r:id="rId36"/>
    <p:sldId id="465" r:id="rId37"/>
    <p:sldId id="440" r:id="rId38"/>
    <p:sldId id="348" r:id="rId39"/>
    <p:sldId id="441" r:id="rId40"/>
    <p:sldId id="411" r:id="rId41"/>
    <p:sldId id="455" r:id="rId42"/>
    <p:sldId id="409" r:id="rId43"/>
    <p:sldId id="410" r:id="rId44"/>
    <p:sldId id="354" r:id="rId45"/>
    <p:sldId id="442" r:id="rId46"/>
    <p:sldId id="443" r:id="rId47"/>
    <p:sldId id="345" r:id="rId48"/>
    <p:sldId id="449" r:id="rId49"/>
    <p:sldId id="450" r:id="rId50"/>
    <p:sldId id="451" r:id="rId51"/>
    <p:sldId id="452" r:id="rId52"/>
    <p:sldId id="453" r:id="rId53"/>
    <p:sldId id="414" r:id="rId54"/>
    <p:sldId id="365" r:id="rId55"/>
    <p:sldId id="344" r:id="rId56"/>
    <p:sldId id="466" r:id="rId57"/>
    <p:sldId id="447" r:id="rId58"/>
    <p:sldId id="444" r:id="rId59"/>
    <p:sldId id="358" r:id="rId60"/>
    <p:sldId id="359" r:id="rId61"/>
    <p:sldId id="371" r:id="rId62"/>
    <p:sldId id="341" r:id="rId63"/>
    <p:sldId id="361" r:id="rId64"/>
    <p:sldId id="352" r:id="rId65"/>
    <p:sldId id="363" r:id="rId66"/>
    <p:sldId id="370" r:id="rId67"/>
    <p:sldId id="340" r:id="rId68"/>
    <p:sldId id="373" r:id="rId69"/>
    <p:sldId id="360" r:id="rId70"/>
    <p:sldId id="369" r:id="rId71"/>
    <p:sldId id="374" r:id="rId72"/>
    <p:sldId id="364" r:id="rId73"/>
    <p:sldId id="376" r:id="rId74"/>
    <p:sldId id="448" r:id="rId75"/>
    <p:sldId id="366" r:id="rId76"/>
    <p:sldId id="336" r:id="rId77"/>
    <p:sldId id="454" r:id="rId78"/>
    <p:sldId id="456" r:id="rId79"/>
    <p:sldId id="457" r:id="rId80"/>
    <p:sldId id="462" r:id="rId81"/>
    <p:sldId id="463" r:id="rId82"/>
    <p:sldId id="460" r:id="rId83"/>
    <p:sldId id="461" r:id="rId84"/>
    <p:sldId id="458" r:id="rId85"/>
    <p:sldId id="459" r:id="rId86"/>
  </p:sldIdLst>
  <p:sldSz cx="9144000" cy="6858000" type="screen4x3"/>
  <p:notesSz cx="6858000" cy="902811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1A9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0" autoAdjust="0"/>
    <p:restoredTop sz="86364" autoAdjust="0"/>
  </p:normalViewPr>
  <p:slideViewPr>
    <p:cSldViewPr>
      <p:cViewPr>
        <p:scale>
          <a:sx n="70" d="100"/>
          <a:sy n="70" d="100"/>
        </p:scale>
        <p:origin x="-2010" y="-210"/>
      </p:cViewPr>
      <p:guideLst>
        <p:guide orient="horz" pos="1824"/>
        <p:guide pos="2880"/>
      </p:guideLst>
    </p:cSldViewPr>
  </p:slideViewPr>
  <p:outlineViewPr>
    <p:cViewPr>
      <p:scale>
        <a:sx n="33" d="100"/>
        <a:sy n="33" d="100"/>
      </p:scale>
      <p:origin x="258" y="1357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966"/>
    </p:cViewPr>
  </p:sorterViewPr>
  <p:notesViewPr>
    <p:cSldViewPr>
      <p:cViewPr varScale="1">
        <p:scale>
          <a:sx n="58" d="100"/>
          <a:sy n="58" d="100"/>
        </p:scale>
        <p:origin x="-2790" y="-78"/>
      </p:cViewPr>
      <p:guideLst>
        <p:guide orient="horz" pos="28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7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05" tIns="46602" rIns="93205" bIns="46602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9850" y="0"/>
            <a:ext cx="29479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05" tIns="46602" rIns="93205" bIns="4660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51863"/>
            <a:ext cx="29479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05" tIns="46602" rIns="93205" bIns="46602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nnnnnnn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9850" y="8551863"/>
            <a:ext cx="294798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05" tIns="46602" rIns="93205" bIns="4660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F07100F-B1A4-44C4-9BF9-0DFA1AE6BD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430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2" tIns="45386" rIns="90772" bIns="45386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2" tIns="45386" rIns="90772" bIns="45386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76275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9425"/>
            <a:ext cx="502920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2" tIns="45386" rIns="90772" bIns="45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0"/>
            <a:r>
              <a:rPr lang="es-ES_tradnl" noProof="0" smtClean="0"/>
              <a:t>Segundo nivel</a:t>
            </a:r>
          </a:p>
          <a:p>
            <a:pPr lvl="0"/>
            <a:r>
              <a:rPr lang="es-ES_tradnl" noProof="0" smtClean="0"/>
              <a:t>Tercer nivel</a:t>
            </a:r>
          </a:p>
          <a:p>
            <a:pPr lvl="0"/>
            <a:r>
              <a:rPr lang="es-ES_tradnl" noProof="0" smtClean="0"/>
              <a:t>Cuarto nivel</a:t>
            </a:r>
          </a:p>
          <a:p>
            <a:pPr lvl="0"/>
            <a:r>
              <a:rPr lang="es-ES_tradnl" noProof="0" smtClean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56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2" tIns="45386" rIns="90772" bIns="45386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_tradnl"/>
              <a:t>nnnnnnn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5675"/>
            <a:ext cx="2971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72" tIns="45386" rIns="90772" bIns="45386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1B4D4C2-7208-4DE9-9C97-A7451AC2B04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682657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dirty="0" err="1" smtClean="0">
                <a:latin typeface="Times New Roman" pitchFamily="18" charset="0"/>
              </a:rPr>
              <a:t>nnnnnnn</a:t>
            </a:r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550DF39-671D-4F43-87EE-4E4A097C3EAA}" type="slidenum">
              <a:rPr lang="es-ES_tradnl" sz="1200" smtClean="0">
                <a:latin typeface="Times New Roman" pitchFamily="18" charset="0"/>
              </a:rPr>
              <a:pPr/>
              <a:t>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26E88-3DB1-437D-8D83-E4970B944E62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51C15E-19E7-43F8-A7DD-8B9A39BBD917}" type="slidenum">
              <a:rPr lang="es-ES_tradnl" sz="1200" smtClean="0">
                <a:latin typeface="Times New Roman" pitchFamily="18" charset="0"/>
              </a:rPr>
              <a:pPr/>
              <a:t>11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17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19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dirty="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356679D-1B7D-401E-9C1D-7AEAC05D21CA}" type="slidenum">
              <a:rPr lang="es-ES_tradnl" sz="1200" smtClean="0">
                <a:latin typeface="Times New Roman" pitchFamily="18" charset="0"/>
              </a:rPr>
              <a:pPr/>
              <a:t>2</a:t>
            </a:fld>
            <a:endParaRPr lang="es-ES_tradnl" sz="1200" dirty="0" smtClean="0">
              <a:latin typeface="Times New Roman" pitchFamily="18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AF742C-87C9-45A1-B9E5-F4F4E5055FAF}" type="slidenum">
              <a:rPr lang="es-ES_tradnl" sz="1200" smtClean="0">
                <a:latin typeface="Times New Roman" pitchFamily="18" charset="0"/>
              </a:rPr>
              <a:pPr/>
              <a:t>20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AF742C-87C9-45A1-B9E5-F4F4E5055FAF}" type="slidenum">
              <a:rPr lang="es-ES_tradnl" sz="1200" smtClean="0">
                <a:latin typeface="Times New Roman" pitchFamily="18" charset="0"/>
              </a:rPr>
              <a:pPr/>
              <a:t>21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AF742C-87C9-45A1-B9E5-F4F4E5055FAF}" type="slidenum">
              <a:rPr lang="es-ES_tradnl" sz="1200" smtClean="0">
                <a:latin typeface="Times New Roman" pitchFamily="18" charset="0"/>
              </a:rPr>
              <a:pPr/>
              <a:t>22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AF742C-87C9-45A1-B9E5-F4F4E5055FAF}" type="slidenum">
              <a:rPr lang="es-ES_tradnl" sz="1200" smtClean="0">
                <a:latin typeface="Times New Roman" pitchFamily="18" charset="0"/>
              </a:rPr>
              <a:pPr/>
              <a:t>23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AF742C-87C9-45A1-B9E5-F4F4E5055FAF}" type="slidenum">
              <a:rPr lang="es-ES_tradnl" sz="1200" smtClean="0">
                <a:latin typeface="Times New Roman" pitchFamily="18" charset="0"/>
              </a:rPr>
              <a:pPr/>
              <a:t>24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25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E353B55-D327-44C1-BB6E-431DDD861869}" type="slidenum">
              <a:rPr lang="es-ES_tradnl" sz="1200" smtClean="0">
                <a:latin typeface="Times New Roman" pitchFamily="18" charset="0"/>
              </a:rPr>
              <a:pPr/>
              <a:t>26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27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67BF4A-0F76-4B9A-8F76-9C618D3ABD30}" type="slidenum">
              <a:rPr lang="es-ES_tradnl" sz="1200" smtClean="0">
                <a:latin typeface="Times New Roman" pitchFamily="18" charset="0"/>
              </a:rPr>
              <a:pPr/>
              <a:t>28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29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30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51C15E-19E7-43F8-A7DD-8B9A39BBD917}" type="slidenum">
              <a:rPr lang="es-ES_tradnl" sz="1200" smtClean="0">
                <a:latin typeface="Times New Roman" pitchFamily="18" charset="0"/>
              </a:rPr>
              <a:pPr/>
              <a:t>33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37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67BF4A-0F76-4B9A-8F76-9C618D3ABD30}" type="slidenum">
              <a:rPr lang="es-ES_tradnl" sz="1200" smtClean="0">
                <a:latin typeface="Times New Roman" pitchFamily="18" charset="0"/>
              </a:rPr>
              <a:pPr/>
              <a:t>38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39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40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D0C74DC-45E9-4AFA-8173-2B29876408EC}" type="slidenum">
              <a:rPr lang="es-ES_tradnl" sz="1200" smtClean="0">
                <a:latin typeface="Times New Roman" pitchFamily="18" charset="0"/>
              </a:rPr>
              <a:pPr/>
              <a:t>47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49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50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67BF4A-0F76-4B9A-8F76-9C618D3ABD30}" type="slidenum">
              <a:rPr lang="es-ES_tradnl" sz="1200" smtClean="0">
                <a:latin typeface="Times New Roman" pitchFamily="18" charset="0"/>
              </a:rPr>
              <a:pPr/>
              <a:t>55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67BF4A-0F76-4B9A-8F76-9C618D3ABD30}" type="slidenum">
              <a:rPr lang="es-ES_tradnl" sz="1200" smtClean="0">
                <a:latin typeface="Times New Roman" pitchFamily="18" charset="0"/>
              </a:rPr>
              <a:pPr/>
              <a:t>56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57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58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467BF4A-0F76-4B9A-8F76-9C618D3ABD30}" type="slidenum">
              <a:rPr lang="es-ES_tradnl" sz="1200" smtClean="0">
                <a:latin typeface="Times New Roman" pitchFamily="18" charset="0"/>
              </a:rPr>
              <a:pPr/>
              <a:t>59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51C15E-19E7-43F8-A7DD-8B9A39BBD917}" type="slidenum">
              <a:rPr lang="es-ES_tradnl" sz="1200" smtClean="0">
                <a:latin typeface="Times New Roman" pitchFamily="18" charset="0"/>
              </a:rPr>
              <a:pPr/>
              <a:t>60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51C15E-19E7-43F8-A7DD-8B9A39BBD917}" type="slidenum">
              <a:rPr lang="es-ES_tradnl" sz="1200" smtClean="0">
                <a:latin typeface="Times New Roman" pitchFamily="18" charset="0"/>
              </a:rPr>
              <a:pPr/>
              <a:t>61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62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63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64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15A929-3296-48DE-8666-7E1342A27F27}" type="slidenum">
              <a:rPr lang="es-ES_tradnl" sz="1200" smtClean="0">
                <a:latin typeface="Times New Roman" pitchFamily="18" charset="0"/>
              </a:rPr>
              <a:pPr/>
              <a:t>65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215A929-3296-48DE-8666-7E1342A27F27}" type="slidenum">
              <a:rPr lang="es-ES_tradnl" sz="1200" smtClean="0">
                <a:latin typeface="Times New Roman" pitchFamily="18" charset="0"/>
              </a:rPr>
              <a:pPr/>
              <a:t>66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51C15E-19E7-43F8-A7DD-8B9A39BBD917}" type="slidenum">
              <a:rPr lang="es-ES_tradnl" sz="1200" smtClean="0">
                <a:latin typeface="Times New Roman" pitchFamily="18" charset="0"/>
              </a:rPr>
              <a:pPr/>
              <a:t>67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B51C15E-19E7-43F8-A7DD-8B9A39BBD917}" type="slidenum">
              <a:rPr lang="es-ES_tradnl" sz="1200" smtClean="0">
                <a:latin typeface="Times New Roman" pitchFamily="18" charset="0"/>
              </a:rPr>
              <a:pPr/>
              <a:t>68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69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BA7D1-101F-4BFE-A981-63A31AD82EE0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solidFill>
                  <a:prstClr val="black"/>
                </a:solidFill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solidFill>
                  <a:prstClr val="black"/>
                </a:solidFill>
                <a:latin typeface="Times New Roman" pitchFamily="18" charset="0"/>
              </a:rPr>
              <a:pPr/>
              <a:t>70</a:t>
            </a:fld>
            <a:endParaRPr lang="es-ES_tradnl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DAF742C-87C9-45A1-B9E5-F4F4E5055FAF}" type="slidenum">
              <a:rPr lang="es-ES_tradnl" sz="1200" smtClean="0">
                <a:latin typeface="Times New Roman" pitchFamily="18" charset="0"/>
              </a:rPr>
              <a:pPr/>
              <a:t>76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78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79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80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742F1-D89D-46E3-B525-89ECCC1F0213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81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82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83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84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s-ES_tradnl" sz="1200" smtClean="0">
                <a:latin typeface="Times New Roman" pitchFamily="18" charset="0"/>
              </a:rPr>
              <a:t>nnnnnnn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805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0805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35C5538-A731-4C7B-834F-F4821F720DC6}" type="slidenum">
              <a:rPr lang="es-ES_tradnl" sz="1200" smtClean="0">
                <a:latin typeface="Times New Roman" pitchFamily="18" charset="0"/>
              </a:rPr>
              <a:pPr/>
              <a:t>85</a:t>
            </a:fld>
            <a:endParaRPr lang="es-ES_tradnl" sz="1200" smtClean="0">
              <a:latin typeface="Times New Roman" pitchFamily="18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742F1-D89D-46E3-B525-89ECCC1F0213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5" name="Freeform 1027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7 h 1492"/>
              <a:gd name="T2" fmla="*/ 0 w 3625"/>
              <a:gd name="T3" fmla="*/ 0 h 1492"/>
              <a:gd name="T4" fmla="*/ 2147483647 w 3625"/>
              <a:gd name="T5" fmla="*/ 2147483647 h 1492"/>
              <a:gd name="T6" fmla="*/ 2147483647 w 3625"/>
              <a:gd name="T7" fmla="*/ 2147483647 h 1492"/>
              <a:gd name="T8" fmla="*/ 2147483647 w 3625"/>
              <a:gd name="T9" fmla="*/ 2147483647 h 1492"/>
              <a:gd name="T10" fmla="*/ 2147483647 w 3625"/>
              <a:gd name="T11" fmla="*/ 2147483647 h 1492"/>
              <a:gd name="T12" fmla="*/ 2147483647 w 3625"/>
              <a:gd name="T13" fmla="*/ 2147483647 h 1492"/>
              <a:gd name="T14" fmla="*/ 2147483647 w 3625"/>
              <a:gd name="T15" fmla="*/ 2147483647 h 1492"/>
              <a:gd name="T16" fmla="*/ 2147483647 w 3625"/>
              <a:gd name="T17" fmla="*/ 2147483647 h 1492"/>
              <a:gd name="T18" fmla="*/ 2147483647 w 3625"/>
              <a:gd name="T19" fmla="*/ 2147483647 h 1492"/>
              <a:gd name="T20" fmla="*/ 2147483647 w 3625"/>
              <a:gd name="T21" fmla="*/ 2147483647 h 1492"/>
              <a:gd name="T22" fmla="*/ 2147483647 w 3625"/>
              <a:gd name="T23" fmla="*/ 2147483647 h 1492"/>
              <a:gd name="T24" fmla="*/ 2147483647 w 3625"/>
              <a:gd name="T25" fmla="*/ 2147483647 h 1492"/>
              <a:gd name="T26" fmla="*/ 2147483647 w 3625"/>
              <a:gd name="T27" fmla="*/ 2147483647 h 1492"/>
              <a:gd name="T28" fmla="*/ 2147483647 w 3625"/>
              <a:gd name="T29" fmla="*/ 2147483647 h 1492"/>
              <a:gd name="T30" fmla="*/ 2147483647 w 3625"/>
              <a:gd name="T31" fmla="*/ 2147483647 h 1492"/>
              <a:gd name="T32" fmla="*/ 2147483647 w 3625"/>
              <a:gd name="T33" fmla="*/ 2147483647 h 1492"/>
              <a:gd name="T34" fmla="*/ 2147483647 w 3625"/>
              <a:gd name="T35" fmla="*/ 2147483647 h 1492"/>
              <a:gd name="T36" fmla="*/ 2147483647 w 3625"/>
              <a:gd name="T37" fmla="*/ 2147483647 h 1492"/>
              <a:gd name="T38" fmla="*/ 2147483647 w 3625"/>
              <a:gd name="T39" fmla="*/ 2147483647 h 1492"/>
              <a:gd name="T40" fmla="*/ 2147483647 w 3625"/>
              <a:gd name="T41" fmla="*/ 2147483647 h 1492"/>
              <a:gd name="T42" fmla="*/ 2147483647 w 3625"/>
              <a:gd name="T43" fmla="*/ 2147483647 h 1492"/>
              <a:gd name="T44" fmla="*/ 2147483647 w 3625"/>
              <a:gd name="T45" fmla="*/ 2147483647 h 1492"/>
              <a:gd name="T46" fmla="*/ 2147483647 w 3625"/>
              <a:gd name="T47" fmla="*/ 2147483647 h 1492"/>
              <a:gd name="T48" fmla="*/ 2147483647 w 3625"/>
              <a:gd name="T49" fmla="*/ 2147483647 h 1492"/>
              <a:gd name="T50" fmla="*/ 2147483647 w 3625"/>
              <a:gd name="T51" fmla="*/ 2147483647 h 1492"/>
              <a:gd name="T52" fmla="*/ 0 w 3625"/>
              <a:gd name="T53" fmla="*/ 2147483647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" name="Freeform 1028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7 w 5143"/>
              <a:gd name="T1" fmla="*/ 2147483647 h 1902"/>
              <a:gd name="T2" fmla="*/ 2147483647 w 5143"/>
              <a:gd name="T3" fmla="*/ 2147483647 h 1902"/>
              <a:gd name="T4" fmla="*/ 2147483647 w 5143"/>
              <a:gd name="T5" fmla="*/ 2147483647 h 1902"/>
              <a:gd name="T6" fmla="*/ 2147483647 w 5143"/>
              <a:gd name="T7" fmla="*/ 2147483647 h 1902"/>
              <a:gd name="T8" fmla="*/ 2147483647 w 5143"/>
              <a:gd name="T9" fmla="*/ 2147483647 h 1902"/>
              <a:gd name="T10" fmla="*/ 2147483647 w 5143"/>
              <a:gd name="T11" fmla="*/ 2147483647 h 1902"/>
              <a:gd name="T12" fmla="*/ 2147483647 w 5143"/>
              <a:gd name="T13" fmla="*/ 2147483647 h 1902"/>
              <a:gd name="T14" fmla="*/ 2147483647 w 5143"/>
              <a:gd name="T15" fmla="*/ 2147483647 h 1902"/>
              <a:gd name="T16" fmla="*/ 2147483647 w 5143"/>
              <a:gd name="T17" fmla="*/ 2147483647 h 1902"/>
              <a:gd name="T18" fmla="*/ 2147483647 w 5143"/>
              <a:gd name="T19" fmla="*/ 2147483647 h 1902"/>
              <a:gd name="T20" fmla="*/ 2147483647 w 5143"/>
              <a:gd name="T21" fmla="*/ 2147483647 h 1902"/>
              <a:gd name="T22" fmla="*/ 0 w 5143"/>
              <a:gd name="T23" fmla="*/ 0 h 1902"/>
              <a:gd name="T24" fmla="*/ 0 w 5143"/>
              <a:gd name="T25" fmla="*/ 2147483647 h 1902"/>
              <a:gd name="T26" fmla="*/ 0 w 5143"/>
              <a:gd name="T27" fmla="*/ 2147483647 h 1902"/>
              <a:gd name="T28" fmla="*/ 0 w 5143"/>
              <a:gd name="T29" fmla="*/ 2147483647 h 1902"/>
              <a:gd name="T30" fmla="*/ 0 w 5143"/>
              <a:gd name="T31" fmla="*/ 2147483647 h 1902"/>
              <a:gd name="T32" fmla="*/ 2147483647 w 5143"/>
              <a:gd name="T33" fmla="*/ 2147483647 h 1902"/>
              <a:gd name="T34" fmla="*/ 2147483647 w 5143"/>
              <a:gd name="T35" fmla="*/ 2147483647 h 1902"/>
              <a:gd name="T36" fmla="*/ 2147483647 w 5143"/>
              <a:gd name="T37" fmla="*/ 2147483647 h 1902"/>
              <a:gd name="T38" fmla="*/ 2147483647 w 5143"/>
              <a:gd name="T39" fmla="*/ 2147483647 h 1902"/>
              <a:gd name="T40" fmla="*/ 2147483647 w 5143"/>
              <a:gd name="T41" fmla="*/ 2147483647 h 1902"/>
              <a:gd name="T42" fmla="*/ 2147483647 w 5143"/>
              <a:gd name="T43" fmla="*/ 2147483647 h 1902"/>
              <a:gd name="T44" fmla="*/ 2147483647 w 5143"/>
              <a:gd name="T45" fmla="*/ 2147483647 h 1902"/>
              <a:gd name="T46" fmla="*/ 2147483647 w 5143"/>
              <a:gd name="T47" fmla="*/ 2147483647 h 1902"/>
              <a:gd name="T48" fmla="*/ 2147483647 w 5143"/>
              <a:gd name="T49" fmla="*/ 2147483647 h 1902"/>
              <a:gd name="T50" fmla="*/ 2147483647 w 5143"/>
              <a:gd name="T51" fmla="*/ 2147483647 h 1902"/>
              <a:gd name="T52" fmla="*/ 2147483647 w 5143"/>
              <a:gd name="T53" fmla="*/ 2147483647 h 1902"/>
              <a:gd name="T54" fmla="*/ 2147483647 w 5143"/>
              <a:gd name="T55" fmla="*/ 2147483647 h 1902"/>
              <a:gd name="T56" fmla="*/ 2147483647 w 5143"/>
              <a:gd name="T57" fmla="*/ 2147483647 h 1902"/>
              <a:gd name="T58" fmla="*/ 2147483647 w 5143"/>
              <a:gd name="T59" fmla="*/ 2147483647 h 1902"/>
              <a:gd name="T60" fmla="*/ 2147483647 w 5143"/>
              <a:gd name="T61" fmla="*/ 2147483647 h 1902"/>
              <a:gd name="T62" fmla="*/ 2147483647 w 5143"/>
              <a:gd name="T63" fmla="*/ 2147483647 h 1902"/>
              <a:gd name="T64" fmla="*/ 2147483647 w 5143"/>
              <a:gd name="T65" fmla="*/ 2147483647 h 1902"/>
              <a:gd name="T66" fmla="*/ 2147483647 w 5143"/>
              <a:gd name="T67" fmla="*/ 2147483647 h 1902"/>
              <a:gd name="T68" fmla="*/ 2147483647 w 5143"/>
              <a:gd name="T69" fmla="*/ 2147483647 h 1902"/>
              <a:gd name="T70" fmla="*/ 2147483647 w 5143"/>
              <a:gd name="T71" fmla="*/ 2147483647 h 1902"/>
              <a:gd name="T72" fmla="*/ 2147483647 w 5143"/>
              <a:gd name="T73" fmla="*/ 2147483647 h 1902"/>
              <a:gd name="T74" fmla="*/ 2147483647 w 5143"/>
              <a:gd name="T75" fmla="*/ 2147483647 h 1902"/>
              <a:gd name="T76" fmla="*/ 2147483647 w 5143"/>
              <a:gd name="T77" fmla="*/ 2147483647 h 1902"/>
              <a:gd name="T78" fmla="*/ 2147483647 w 5143"/>
              <a:gd name="T79" fmla="*/ 2147483647 h 1902"/>
              <a:gd name="T80" fmla="*/ 2147483647 w 5143"/>
              <a:gd name="T81" fmla="*/ 2147483647 h 1902"/>
              <a:gd name="T82" fmla="*/ 2147483647 w 5143"/>
              <a:gd name="T83" fmla="*/ 2147483647 h 1902"/>
              <a:gd name="T84" fmla="*/ 2147483647 w 5143"/>
              <a:gd name="T85" fmla="*/ 2147483647 h 1902"/>
              <a:gd name="T86" fmla="*/ 2147483647 w 5143"/>
              <a:gd name="T87" fmla="*/ 2147483647 h 1902"/>
              <a:gd name="T88" fmla="*/ 2147483647 w 5143"/>
              <a:gd name="T89" fmla="*/ 2147483647 h 1902"/>
              <a:gd name="T90" fmla="*/ 2147483647 w 5143"/>
              <a:gd name="T91" fmla="*/ 2147483647 h 1902"/>
              <a:gd name="T92" fmla="*/ 2147483647 w 5143"/>
              <a:gd name="T93" fmla="*/ 2147483647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" name="Freeform 1029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7 h 2325"/>
              <a:gd name="T4" fmla="*/ 2147483647 w 5760"/>
              <a:gd name="T5" fmla="*/ 2147483647 h 2325"/>
              <a:gd name="T6" fmla="*/ 2147483647 w 5760"/>
              <a:gd name="T7" fmla="*/ 2147483647 h 2325"/>
              <a:gd name="T8" fmla="*/ 2147483647 w 5760"/>
              <a:gd name="T9" fmla="*/ 2147483647 h 2325"/>
              <a:gd name="T10" fmla="*/ 2147483647 w 5760"/>
              <a:gd name="T11" fmla="*/ 2147483647 h 2325"/>
              <a:gd name="T12" fmla="*/ 2147483647 w 5760"/>
              <a:gd name="T13" fmla="*/ 2147483647 h 2325"/>
              <a:gd name="T14" fmla="*/ 2147483647 w 5760"/>
              <a:gd name="T15" fmla="*/ 2147483647 h 2325"/>
              <a:gd name="T16" fmla="*/ 2147483647 w 5760"/>
              <a:gd name="T17" fmla="*/ 2147483647 h 2325"/>
              <a:gd name="T18" fmla="*/ 2147483647 w 5760"/>
              <a:gd name="T19" fmla="*/ 2147483647 h 2325"/>
              <a:gd name="T20" fmla="*/ 2147483647 w 5760"/>
              <a:gd name="T21" fmla="*/ 2147483647 h 2325"/>
              <a:gd name="T22" fmla="*/ 2147483647 w 5760"/>
              <a:gd name="T23" fmla="*/ 2147483647 h 2325"/>
              <a:gd name="T24" fmla="*/ 2147483647 w 5760"/>
              <a:gd name="T25" fmla="*/ 2147483647 h 2325"/>
              <a:gd name="T26" fmla="*/ 2147483647 w 5760"/>
              <a:gd name="T27" fmla="*/ 2147483647 h 2325"/>
              <a:gd name="T28" fmla="*/ 2147483647 w 5760"/>
              <a:gd name="T29" fmla="*/ 2147483647 h 2325"/>
              <a:gd name="T30" fmla="*/ 2147483647 w 5760"/>
              <a:gd name="T31" fmla="*/ 2147483647 h 2325"/>
              <a:gd name="T32" fmla="*/ 2147483647 w 5760"/>
              <a:gd name="T33" fmla="*/ 2147483647 h 2325"/>
              <a:gd name="T34" fmla="*/ 2147483647 w 5760"/>
              <a:gd name="T35" fmla="*/ 2147483647 h 2325"/>
              <a:gd name="T36" fmla="*/ 2147483647 w 5760"/>
              <a:gd name="T37" fmla="*/ 2147483647 h 2325"/>
              <a:gd name="T38" fmla="*/ 2147483647 w 5760"/>
              <a:gd name="T39" fmla="*/ 2147483647 h 2325"/>
              <a:gd name="T40" fmla="*/ 2147483647 w 5760"/>
              <a:gd name="T41" fmla="*/ 2147483647 h 2325"/>
              <a:gd name="T42" fmla="*/ 2147483647 w 5760"/>
              <a:gd name="T43" fmla="*/ 2147483647 h 2325"/>
              <a:gd name="T44" fmla="*/ 2147483647 w 5760"/>
              <a:gd name="T45" fmla="*/ 2147483647 h 2325"/>
              <a:gd name="T46" fmla="*/ 2147483647 w 5760"/>
              <a:gd name="T47" fmla="*/ 2147483647 h 2325"/>
              <a:gd name="T48" fmla="*/ 2147483647 w 5760"/>
              <a:gd name="T49" fmla="*/ 2147483647 h 2325"/>
              <a:gd name="T50" fmla="*/ 2147483647 w 5760"/>
              <a:gd name="T51" fmla="*/ 2147483647 h 2325"/>
              <a:gd name="T52" fmla="*/ 2147483647 w 5760"/>
              <a:gd name="T53" fmla="*/ 2147483647 h 2325"/>
              <a:gd name="T54" fmla="*/ 2147483647 w 5760"/>
              <a:gd name="T55" fmla="*/ 2147483647 h 2325"/>
              <a:gd name="T56" fmla="*/ 2147483647 w 5760"/>
              <a:gd name="T57" fmla="*/ 2147483647 h 2325"/>
              <a:gd name="T58" fmla="*/ 2147483647 w 5760"/>
              <a:gd name="T59" fmla="*/ 2147483647 h 2325"/>
              <a:gd name="T60" fmla="*/ 2147483647 w 5760"/>
              <a:gd name="T61" fmla="*/ 2147483647 h 2325"/>
              <a:gd name="T62" fmla="*/ 2147483647 w 5760"/>
              <a:gd name="T63" fmla="*/ 2147483647 h 2325"/>
              <a:gd name="T64" fmla="*/ 2147483647 w 5760"/>
              <a:gd name="T65" fmla="*/ 2147483647 h 2325"/>
              <a:gd name="T66" fmla="*/ 2147483647 w 5760"/>
              <a:gd name="T67" fmla="*/ 2147483647 h 2325"/>
              <a:gd name="T68" fmla="*/ 2147483647 w 5760"/>
              <a:gd name="T69" fmla="*/ 2147483647 h 2325"/>
              <a:gd name="T70" fmla="*/ 2147483647 w 5760"/>
              <a:gd name="T71" fmla="*/ 2147483647 h 2325"/>
              <a:gd name="T72" fmla="*/ 2147483647 w 5760"/>
              <a:gd name="T73" fmla="*/ 2147483647 h 2325"/>
              <a:gd name="T74" fmla="*/ 2147483647 w 5760"/>
              <a:gd name="T75" fmla="*/ 2147483647 h 2325"/>
              <a:gd name="T76" fmla="*/ 2147483647 w 5760"/>
              <a:gd name="T77" fmla="*/ 2147483647 h 2325"/>
              <a:gd name="T78" fmla="*/ 2147483647 w 5760"/>
              <a:gd name="T79" fmla="*/ 2147483647 h 2325"/>
              <a:gd name="T80" fmla="*/ 2147483647 w 5760"/>
              <a:gd name="T81" fmla="*/ 2147483647 h 2325"/>
              <a:gd name="T82" fmla="*/ 2147483647 w 5760"/>
              <a:gd name="T83" fmla="*/ 2147483647 h 2325"/>
              <a:gd name="T84" fmla="*/ 2147483647 w 5760"/>
              <a:gd name="T85" fmla="*/ 2147483647 h 2325"/>
              <a:gd name="T86" fmla="*/ 2147483647 w 5760"/>
              <a:gd name="T87" fmla="*/ 2147483647 h 2325"/>
              <a:gd name="T88" fmla="*/ 2147483647 w 5760"/>
              <a:gd name="T89" fmla="*/ 2147483647 h 2325"/>
              <a:gd name="T90" fmla="*/ 2147483647 w 5760"/>
              <a:gd name="T91" fmla="*/ 2147483647 h 2325"/>
              <a:gd name="T92" fmla="*/ 2147483647 w 5760"/>
              <a:gd name="T93" fmla="*/ 2147483647 h 2325"/>
              <a:gd name="T94" fmla="*/ 2147483647 w 5760"/>
              <a:gd name="T95" fmla="*/ 2147483647 h 2325"/>
              <a:gd name="T96" fmla="*/ 2147483647 w 5760"/>
              <a:gd name="T97" fmla="*/ 2147483647 h 2325"/>
              <a:gd name="T98" fmla="*/ 2147483647 w 5760"/>
              <a:gd name="T99" fmla="*/ 2147483647 h 2325"/>
              <a:gd name="T100" fmla="*/ 2147483647 w 5760"/>
              <a:gd name="T101" fmla="*/ 2147483647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Freeform 1030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7 h 1573"/>
              <a:gd name="T4" fmla="*/ 2147483647 w 5760"/>
              <a:gd name="T5" fmla="*/ 2147483647 h 1573"/>
              <a:gd name="T6" fmla="*/ 2147483647 w 5760"/>
              <a:gd name="T7" fmla="*/ 2147483647 h 1573"/>
              <a:gd name="T8" fmla="*/ 2147483647 w 5760"/>
              <a:gd name="T9" fmla="*/ 2147483647 h 1573"/>
              <a:gd name="T10" fmla="*/ 2147483647 w 5760"/>
              <a:gd name="T11" fmla="*/ 2147483647 h 1573"/>
              <a:gd name="T12" fmla="*/ 2147483647 w 5760"/>
              <a:gd name="T13" fmla="*/ 2147483647 h 1573"/>
              <a:gd name="T14" fmla="*/ 2147483647 w 5760"/>
              <a:gd name="T15" fmla="*/ 2147483647 h 1573"/>
              <a:gd name="T16" fmla="*/ 2147483647 w 5760"/>
              <a:gd name="T17" fmla="*/ 2147483647 h 1573"/>
              <a:gd name="T18" fmla="*/ 2147483647 w 5760"/>
              <a:gd name="T19" fmla="*/ 2147483647 h 1573"/>
              <a:gd name="T20" fmla="*/ 2147483647 w 5760"/>
              <a:gd name="T21" fmla="*/ 2147483647 h 1573"/>
              <a:gd name="T22" fmla="*/ 2147483647 w 5760"/>
              <a:gd name="T23" fmla="*/ 2147483647 h 1573"/>
              <a:gd name="T24" fmla="*/ 2147483647 w 5760"/>
              <a:gd name="T25" fmla="*/ 2147483647 h 1573"/>
              <a:gd name="T26" fmla="*/ 2147483647 w 5760"/>
              <a:gd name="T27" fmla="*/ 2147483647 h 1573"/>
              <a:gd name="T28" fmla="*/ 2147483647 w 5760"/>
              <a:gd name="T29" fmla="*/ 2147483647 h 1573"/>
              <a:gd name="T30" fmla="*/ 2147483647 w 5760"/>
              <a:gd name="T31" fmla="*/ 2147483647 h 1573"/>
              <a:gd name="T32" fmla="*/ 2147483647 w 5760"/>
              <a:gd name="T33" fmla="*/ 2147483647 h 1573"/>
              <a:gd name="T34" fmla="*/ 2147483647 w 5760"/>
              <a:gd name="T35" fmla="*/ 2147483647 h 1573"/>
              <a:gd name="T36" fmla="*/ 2147483647 w 5760"/>
              <a:gd name="T37" fmla="*/ 2147483647 h 1573"/>
              <a:gd name="T38" fmla="*/ 2147483647 w 5760"/>
              <a:gd name="T39" fmla="*/ 2147483647 h 1573"/>
              <a:gd name="T40" fmla="*/ 2147483647 w 5760"/>
              <a:gd name="T41" fmla="*/ 2147483647 h 1573"/>
              <a:gd name="T42" fmla="*/ 2147483647 w 5760"/>
              <a:gd name="T43" fmla="*/ 2147483647 h 1573"/>
              <a:gd name="T44" fmla="*/ 2147483647 w 5760"/>
              <a:gd name="T45" fmla="*/ 2147483647 h 1573"/>
              <a:gd name="T46" fmla="*/ 2147483647 w 5760"/>
              <a:gd name="T47" fmla="*/ 2147483647 h 1573"/>
              <a:gd name="T48" fmla="*/ 2147483647 w 5760"/>
              <a:gd name="T49" fmla="*/ 2147483647 h 1573"/>
              <a:gd name="T50" fmla="*/ 2147483647 w 5760"/>
              <a:gd name="T51" fmla="*/ 2147483647 h 1573"/>
              <a:gd name="T52" fmla="*/ 2147483647 w 5760"/>
              <a:gd name="T53" fmla="*/ 2147483647 h 1573"/>
              <a:gd name="T54" fmla="*/ 2147483647 w 5760"/>
              <a:gd name="T55" fmla="*/ 2147483647 h 1573"/>
              <a:gd name="T56" fmla="*/ 2147483647 w 5760"/>
              <a:gd name="T57" fmla="*/ 2147483647 h 1573"/>
              <a:gd name="T58" fmla="*/ 2147483647 w 5760"/>
              <a:gd name="T59" fmla="*/ 2147483647 h 1573"/>
              <a:gd name="T60" fmla="*/ 2147483647 w 5760"/>
              <a:gd name="T61" fmla="*/ 2147483647 h 1573"/>
              <a:gd name="T62" fmla="*/ 2147483647 w 5760"/>
              <a:gd name="T63" fmla="*/ 2147483647 h 1573"/>
              <a:gd name="T64" fmla="*/ 2147483647 w 5760"/>
              <a:gd name="T65" fmla="*/ 2147483647 h 1573"/>
              <a:gd name="T66" fmla="*/ 2147483647 w 5760"/>
              <a:gd name="T67" fmla="*/ 2147483647 h 1573"/>
              <a:gd name="T68" fmla="*/ 2147483647 w 5760"/>
              <a:gd name="T69" fmla="*/ 2147483647 h 1573"/>
              <a:gd name="T70" fmla="*/ 2147483647 w 5760"/>
              <a:gd name="T71" fmla="*/ 2147483647 h 1573"/>
              <a:gd name="T72" fmla="*/ 2147483647 w 5760"/>
              <a:gd name="T73" fmla="*/ 2147483647 h 1573"/>
              <a:gd name="T74" fmla="*/ 2147483647 w 5760"/>
              <a:gd name="T75" fmla="*/ 2147483647 h 1573"/>
              <a:gd name="T76" fmla="*/ 2147483647 w 5760"/>
              <a:gd name="T77" fmla="*/ 2147483647 h 1573"/>
              <a:gd name="T78" fmla="*/ 2147483647 w 5760"/>
              <a:gd name="T79" fmla="*/ 2147483647 h 1573"/>
              <a:gd name="T80" fmla="*/ 2147483647 w 5760"/>
              <a:gd name="T81" fmla="*/ 2147483647 h 1573"/>
              <a:gd name="T82" fmla="*/ 2147483647 w 5760"/>
              <a:gd name="T83" fmla="*/ 2147483647 h 1573"/>
              <a:gd name="T84" fmla="*/ 2147483647 w 5760"/>
              <a:gd name="T85" fmla="*/ 2147483647 h 1573"/>
              <a:gd name="T86" fmla="*/ 2147483647 w 5760"/>
              <a:gd name="T87" fmla="*/ 2147483647 h 1573"/>
              <a:gd name="T88" fmla="*/ 2147483647 w 5760"/>
              <a:gd name="T89" fmla="*/ 2147483647 h 1573"/>
              <a:gd name="T90" fmla="*/ 2147483647 w 5760"/>
              <a:gd name="T91" fmla="*/ 2147483647 h 1573"/>
              <a:gd name="T92" fmla="*/ 2147483647 w 5760"/>
              <a:gd name="T93" fmla="*/ 2147483647 h 1573"/>
              <a:gd name="T94" fmla="*/ 2147483647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Freeform 1031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7 h 970"/>
              <a:gd name="T4" fmla="*/ 2147483647 w 5760"/>
              <a:gd name="T5" fmla="*/ 2147483647 h 970"/>
              <a:gd name="T6" fmla="*/ 2147483647 w 5760"/>
              <a:gd name="T7" fmla="*/ 2147483647 h 970"/>
              <a:gd name="T8" fmla="*/ 2147483647 w 5760"/>
              <a:gd name="T9" fmla="*/ 2147483647 h 970"/>
              <a:gd name="T10" fmla="*/ 2147483647 w 5760"/>
              <a:gd name="T11" fmla="*/ 2147483647 h 970"/>
              <a:gd name="T12" fmla="*/ 2147483647 w 5760"/>
              <a:gd name="T13" fmla="*/ 2147483647 h 970"/>
              <a:gd name="T14" fmla="*/ 2147483647 w 5760"/>
              <a:gd name="T15" fmla="*/ 2147483647 h 970"/>
              <a:gd name="T16" fmla="*/ 2147483647 w 5760"/>
              <a:gd name="T17" fmla="*/ 2147483647 h 970"/>
              <a:gd name="T18" fmla="*/ 2147483647 w 5760"/>
              <a:gd name="T19" fmla="*/ 2147483647 h 970"/>
              <a:gd name="T20" fmla="*/ 2147483647 w 5760"/>
              <a:gd name="T21" fmla="*/ 2147483647 h 970"/>
              <a:gd name="T22" fmla="*/ 2147483647 w 5760"/>
              <a:gd name="T23" fmla="*/ 2147483647 h 970"/>
              <a:gd name="T24" fmla="*/ 2147483647 w 5760"/>
              <a:gd name="T25" fmla="*/ 2147483647 h 970"/>
              <a:gd name="T26" fmla="*/ 2147483647 w 5760"/>
              <a:gd name="T27" fmla="*/ 2147483647 h 970"/>
              <a:gd name="T28" fmla="*/ 2147483647 w 5760"/>
              <a:gd name="T29" fmla="*/ 2147483647 h 970"/>
              <a:gd name="T30" fmla="*/ 2147483647 w 5760"/>
              <a:gd name="T31" fmla="*/ 2147483647 h 970"/>
              <a:gd name="T32" fmla="*/ 2147483647 w 5760"/>
              <a:gd name="T33" fmla="*/ 2147483647 h 970"/>
              <a:gd name="T34" fmla="*/ 2147483647 w 5760"/>
              <a:gd name="T35" fmla="*/ 2147483647 h 970"/>
              <a:gd name="T36" fmla="*/ 2147483647 w 5760"/>
              <a:gd name="T37" fmla="*/ 2147483647 h 970"/>
              <a:gd name="T38" fmla="*/ 2147483647 w 5760"/>
              <a:gd name="T39" fmla="*/ 2147483647 h 970"/>
              <a:gd name="T40" fmla="*/ 2147483647 w 5760"/>
              <a:gd name="T41" fmla="*/ 2147483647 h 970"/>
              <a:gd name="T42" fmla="*/ 2147483647 w 5760"/>
              <a:gd name="T43" fmla="*/ 2147483647 h 970"/>
              <a:gd name="T44" fmla="*/ 2147483647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Freeform 1032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7 h 1060"/>
              <a:gd name="T2" fmla="*/ 0 w 5760"/>
              <a:gd name="T3" fmla="*/ 2147483647 h 1060"/>
              <a:gd name="T4" fmla="*/ 2147483647 w 5760"/>
              <a:gd name="T5" fmla="*/ 2147483647 h 1060"/>
              <a:gd name="T6" fmla="*/ 2147483647 w 5760"/>
              <a:gd name="T7" fmla="*/ 0 h 1060"/>
              <a:gd name="T8" fmla="*/ 2147483647 w 5760"/>
              <a:gd name="T9" fmla="*/ 0 h 1060"/>
              <a:gd name="T10" fmla="*/ 2147483647 w 5760"/>
              <a:gd name="T11" fmla="*/ 2147483647 h 1060"/>
              <a:gd name="T12" fmla="*/ 2147483647 w 5760"/>
              <a:gd name="T13" fmla="*/ 2147483647 h 1060"/>
              <a:gd name="T14" fmla="*/ 2147483647 w 5760"/>
              <a:gd name="T15" fmla="*/ 2147483647 h 1060"/>
              <a:gd name="T16" fmla="*/ 2147483647 w 5760"/>
              <a:gd name="T17" fmla="*/ 2147483647 h 1060"/>
              <a:gd name="T18" fmla="*/ 2147483647 w 5760"/>
              <a:gd name="T19" fmla="*/ 2147483647 h 1060"/>
              <a:gd name="T20" fmla="*/ 2147483647 w 5760"/>
              <a:gd name="T21" fmla="*/ 2147483647 h 1060"/>
              <a:gd name="T22" fmla="*/ 2147483647 w 5760"/>
              <a:gd name="T23" fmla="*/ 2147483647 h 1060"/>
              <a:gd name="T24" fmla="*/ 2147483647 w 5760"/>
              <a:gd name="T25" fmla="*/ 2147483647 h 1060"/>
              <a:gd name="T26" fmla="*/ 2147483647 w 5760"/>
              <a:gd name="T27" fmla="*/ 2147483647 h 1060"/>
              <a:gd name="T28" fmla="*/ 2147483647 w 5760"/>
              <a:gd name="T29" fmla="*/ 2147483647 h 1060"/>
              <a:gd name="T30" fmla="*/ 2147483647 w 5760"/>
              <a:gd name="T31" fmla="*/ 2147483647 h 1060"/>
              <a:gd name="T32" fmla="*/ 2147483647 w 5760"/>
              <a:gd name="T33" fmla="*/ 2147483647 h 1060"/>
              <a:gd name="T34" fmla="*/ 2147483647 w 5760"/>
              <a:gd name="T35" fmla="*/ 2147483647 h 1060"/>
              <a:gd name="T36" fmla="*/ 2147483647 w 5760"/>
              <a:gd name="T37" fmla="*/ 2147483647 h 1060"/>
              <a:gd name="T38" fmla="*/ 2147483647 w 5760"/>
              <a:gd name="T39" fmla="*/ 2147483647 h 1060"/>
              <a:gd name="T40" fmla="*/ 2147483647 w 5760"/>
              <a:gd name="T41" fmla="*/ 2147483647 h 1060"/>
              <a:gd name="T42" fmla="*/ 2147483647 w 5760"/>
              <a:gd name="T43" fmla="*/ 2147483647 h 1060"/>
              <a:gd name="T44" fmla="*/ 2147483647 w 5760"/>
              <a:gd name="T45" fmla="*/ 2147483647 h 1060"/>
              <a:gd name="T46" fmla="*/ 2147483647 w 5760"/>
              <a:gd name="T47" fmla="*/ 2147483647 h 1060"/>
              <a:gd name="T48" fmla="*/ 2147483647 w 5760"/>
              <a:gd name="T49" fmla="*/ 2147483647 h 1060"/>
              <a:gd name="T50" fmla="*/ 2147483647 w 5760"/>
              <a:gd name="T51" fmla="*/ 2147483647 h 1060"/>
              <a:gd name="T52" fmla="*/ 2147483647 w 5760"/>
              <a:gd name="T53" fmla="*/ 2147483647 h 1060"/>
              <a:gd name="T54" fmla="*/ 0 w 5760"/>
              <a:gd name="T55" fmla="*/ 2147483647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" name="Freeform 1033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7 h 673"/>
              <a:gd name="T2" fmla="*/ 0 w 5284"/>
              <a:gd name="T3" fmla="*/ 2147483647 h 673"/>
              <a:gd name="T4" fmla="*/ 2147483647 w 5284"/>
              <a:gd name="T5" fmla="*/ 2147483647 h 673"/>
              <a:gd name="T6" fmla="*/ 2147483647 w 5284"/>
              <a:gd name="T7" fmla="*/ 2147483647 h 673"/>
              <a:gd name="T8" fmla="*/ 2147483647 w 5284"/>
              <a:gd name="T9" fmla="*/ 2147483647 h 673"/>
              <a:gd name="T10" fmla="*/ 2147483647 w 5284"/>
              <a:gd name="T11" fmla="*/ 2147483647 h 673"/>
              <a:gd name="T12" fmla="*/ 2147483647 w 5284"/>
              <a:gd name="T13" fmla="*/ 2147483647 h 673"/>
              <a:gd name="T14" fmla="*/ 2147483647 w 5284"/>
              <a:gd name="T15" fmla="*/ 2147483647 h 673"/>
              <a:gd name="T16" fmla="*/ 2147483647 w 5284"/>
              <a:gd name="T17" fmla="*/ 2147483647 h 673"/>
              <a:gd name="T18" fmla="*/ 2147483647 w 5284"/>
              <a:gd name="T19" fmla="*/ 2147483647 h 673"/>
              <a:gd name="T20" fmla="*/ 2147483647 w 5284"/>
              <a:gd name="T21" fmla="*/ 2147483647 h 673"/>
              <a:gd name="T22" fmla="*/ 2147483647 w 5284"/>
              <a:gd name="T23" fmla="*/ 2147483647 h 673"/>
              <a:gd name="T24" fmla="*/ 2147483647 w 5284"/>
              <a:gd name="T25" fmla="*/ 2147483647 h 673"/>
              <a:gd name="T26" fmla="*/ 2147483647 w 5284"/>
              <a:gd name="T27" fmla="*/ 2147483647 h 673"/>
              <a:gd name="T28" fmla="*/ 2147483647 w 5284"/>
              <a:gd name="T29" fmla="*/ 2147483647 h 673"/>
              <a:gd name="T30" fmla="*/ 2147483647 w 5284"/>
              <a:gd name="T31" fmla="*/ 2147483647 h 673"/>
              <a:gd name="T32" fmla="*/ 2147483647 w 5284"/>
              <a:gd name="T33" fmla="*/ 2147483647 h 673"/>
              <a:gd name="T34" fmla="*/ 2147483647 w 5284"/>
              <a:gd name="T35" fmla="*/ 2147483647 h 673"/>
              <a:gd name="T36" fmla="*/ 2147483647 w 5284"/>
              <a:gd name="T37" fmla="*/ 2147483647 h 673"/>
              <a:gd name="T38" fmla="*/ 2147483647 w 5284"/>
              <a:gd name="T39" fmla="*/ 2147483647 h 673"/>
              <a:gd name="T40" fmla="*/ 2147483647 w 5284"/>
              <a:gd name="T41" fmla="*/ 2147483647 h 673"/>
              <a:gd name="T42" fmla="*/ 2147483647 w 5284"/>
              <a:gd name="T43" fmla="*/ 2147483647 h 673"/>
              <a:gd name="T44" fmla="*/ 2147483647 w 5284"/>
              <a:gd name="T45" fmla="*/ 2147483647 h 673"/>
              <a:gd name="T46" fmla="*/ 2147483647 w 5284"/>
              <a:gd name="T47" fmla="*/ 2147483647 h 673"/>
              <a:gd name="T48" fmla="*/ 2147483647 w 5284"/>
              <a:gd name="T49" fmla="*/ 2147483647 h 673"/>
              <a:gd name="T50" fmla="*/ 2147483647 w 5284"/>
              <a:gd name="T51" fmla="*/ 2147483647 h 673"/>
              <a:gd name="T52" fmla="*/ 2147483647 w 5284"/>
              <a:gd name="T53" fmla="*/ 0 h 673"/>
              <a:gd name="T54" fmla="*/ 2147483647 w 5284"/>
              <a:gd name="T55" fmla="*/ 0 h 673"/>
              <a:gd name="T56" fmla="*/ 2147483647 w 5284"/>
              <a:gd name="T57" fmla="*/ 2147483647 h 673"/>
              <a:gd name="T58" fmla="*/ 2147483647 w 5284"/>
              <a:gd name="T59" fmla="*/ 2147483647 h 673"/>
              <a:gd name="T60" fmla="*/ 2147483647 w 5284"/>
              <a:gd name="T61" fmla="*/ 2147483647 h 673"/>
              <a:gd name="T62" fmla="*/ 2147483647 w 5284"/>
              <a:gd name="T63" fmla="*/ 2147483647 h 673"/>
              <a:gd name="T64" fmla="*/ 2147483647 w 5284"/>
              <a:gd name="T65" fmla="*/ 2147483647 h 673"/>
              <a:gd name="T66" fmla="*/ 2147483647 w 5284"/>
              <a:gd name="T67" fmla="*/ 2147483647 h 673"/>
              <a:gd name="T68" fmla="*/ 2147483647 w 5284"/>
              <a:gd name="T69" fmla="*/ 2147483647 h 673"/>
              <a:gd name="T70" fmla="*/ 2147483647 w 5284"/>
              <a:gd name="T71" fmla="*/ 2147483647 h 673"/>
              <a:gd name="T72" fmla="*/ 2147483647 w 5284"/>
              <a:gd name="T73" fmla="*/ 2147483647 h 673"/>
              <a:gd name="T74" fmla="*/ 2147483647 w 5284"/>
              <a:gd name="T75" fmla="*/ 2147483647 h 673"/>
              <a:gd name="T76" fmla="*/ 2147483647 w 5284"/>
              <a:gd name="T77" fmla="*/ 2147483647 h 673"/>
              <a:gd name="T78" fmla="*/ 2147483647 w 5284"/>
              <a:gd name="T79" fmla="*/ 2147483647 h 673"/>
              <a:gd name="T80" fmla="*/ 2147483647 w 5284"/>
              <a:gd name="T81" fmla="*/ 2147483647 h 673"/>
              <a:gd name="T82" fmla="*/ 2147483647 w 5284"/>
              <a:gd name="T83" fmla="*/ 2147483647 h 673"/>
              <a:gd name="T84" fmla="*/ 2147483647 w 5284"/>
              <a:gd name="T85" fmla="*/ 2147483647 h 673"/>
              <a:gd name="T86" fmla="*/ 0 w 5284"/>
              <a:gd name="T87" fmla="*/ 2147483647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" name="Freeform 1034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7 h 286"/>
              <a:gd name="T4" fmla="*/ 2147483647 w 2884"/>
              <a:gd name="T5" fmla="*/ 2147483647 h 286"/>
              <a:gd name="T6" fmla="*/ 2147483647 w 2884"/>
              <a:gd name="T7" fmla="*/ 2147483647 h 286"/>
              <a:gd name="T8" fmla="*/ 2147483647 w 2884"/>
              <a:gd name="T9" fmla="*/ 2147483647 h 286"/>
              <a:gd name="T10" fmla="*/ 2147483647 w 2884"/>
              <a:gd name="T11" fmla="*/ 2147483647 h 286"/>
              <a:gd name="T12" fmla="*/ 2147483647 w 2884"/>
              <a:gd name="T13" fmla="*/ 2147483647 h 286"/>
              <a:gd name="T14" fmla="*/ 2147483647 w 2884"/>
              <a:gd name="T15" fmla="*/ 2147483647 h 286"/>
              <a:gd name="T16" fmla="*/ 2147483647 w 2884"/>
              <a:gd name="T17" fmla="*/ 2147483647 h 286"/>
              <a:gd name="T18" fmla="*/ 2147483647 w 2884"/>
              <a:gd name="T19" fmla="*/ 2147483647 h 286"/>
              <a:gd name="T20" fmla="*/ 2147483647 w 2884"/>
              <a:gd name="T21" fmla="*/ 2147483647 h 286"/>
              <a:gd name="T22" fmla="*/ 2147483647 w 2884"/>
              <a:gd name="T23" fmla="*/ 2147483647 h 286"/>
              <a:gd name="T24" fmla="*/ 2147483647 w 2884"/>
              <a:gd name="T25" fmla="*/ 2147483647 h 286"/>
              <a:gd name="T26" fmla="*/ 2147483647 w 2884"/>
              <a:gd name="T27" fmla="*/ 2147483647 h 286"/>
              <a:gd name="T28" fmla="*/ 2147483647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2539" name="Rectangle 103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Haga clic para modificar el estilo de título del patrón</a:t>
            </a:r>
          </a:p>
        </p:txBody>
      </p:sp>
      <p:sp>
        <p:nvSpPr>
          <p:cNvPr id="22540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Haga clic para modificar el estilo de subtítulo del patrón</a:t>
            </a:r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F9011-4F19-45DC-A187-5F0840FF5F3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552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8" animBg="1"/>
      <p:bldP spid="4" grpId="9" animBg="1"/>
      <p:bldP spid="4" grpId="10" animBg="1"/>
      <p:bldP spid="4" grpId="11" animBg="1"/>
      <p:bldP spid="4" grpId="12" animBg="1"/>
      <p:bldP spid="4" grpId="18" animBg="1"/>
      <p:bldP spid="4" grpId="19" animBg="1"/>
      <p:bldP spid="4" grpId="20" animBg="1"/>
      <p:bldP spid="4" grpId="21" animBg="1"/>
      <p:bldP spid="4" grpId="22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2E779-0461-4D20-840F-2B5691C275E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9283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8C182-2C1F-4269-A86C-E07F0F085D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3220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28957-AD4D-4D34-99E8-D300E860CD6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4464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0AD4C-69CF-4D9B-9B7B-4CC225BBD4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6622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1102-1C26-4050-84D0-AFC7608CC1C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72636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F0AF8-F9BC-454C-8EC8-6EA18D00F02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0834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47DF8-C287-4223-925B-BD3F6DA1DF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6998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426A-903A-4A7A-81D9-BC50E4DEEB1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5617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07B14-BE18-45F9-B402-D43AF450E84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5856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D2745-8AFF-4AE3-BA60-25964D37EA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785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s-AR"/>
          </a:p>
        </p:txBody>
      </p:sp>
      <p:sp>
        <p:nvSpPr>
          <p:cNvPr id="102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7 h 1492"/>
              <a:gd name="T2" fmla="*/ 0 w 3625"/>
              <a:gd name="T3" fmla="*/ 0 h 1492"/>
              <a:gd name="T4" fmla="*/ 2147483647 w 3625"/>
              <a:gd name="T5" fmla="*/ 2147483647 h 1492"/>
              <a:gd name="T6" fmla="*/ 2147483647 w 3625"/>
              <a:gd name="T7" fmla="*/ 2147483647 h 1492"/>
              <a:gd name="T8" fmla="*/ 2147483647 w 3625"/>
              <a:gd name="T9" fmla="*/ 2147483647 h 1492"/>
              <a:gd name="T10" fmla="*/ 2147483647 w 3625"/>
              <a:gd name="T11" fmla="*/ 2147483647 h 1492"/>
              <a:gd name="T12" fmla="*/ 2147483647 w 3625"/>
              <a:gd name="T13" fmla="*/ 2147483647 h 1492"/>
              <a:gd name="T14" fmla="*/ 2147483647 w 3625"/>
              <a:gd name="T15" fmla="*/ 2147483647 h 1492"/>
              <a:gd name="T16" fmla="*/ 2147483647 w 3625"/>
              <a:gd name="T17" fmla="*/ 2147483647 h 1492"/>
              <a:gd name="T18" fmla="*/ 2147483647 w 3625"/>
              <a:gd name="T19" fmla="*/ 2147483647 h 1492"/>
              <a:gd name="T20" fmla="*/ 2147483647 w 3625"/>
              <a:gd name="T21" fmla="*/ 2147483647 h 1492"/>
              <a:gd name="T22" fmla="*/ 2147483647 w 3625"/>
              <a:gd name="T23" fmla="*/ 2147483647 h 1492"/>
              <a:gd name="T24" fmla="*/ 2147483647 w 3625"/>
              <a:gd name="T25" fmla="*/ 2147483647 h 1492"/>
              <a:gd name="T26" fmla="*/ 2147483647 w 3625"/>
              <a:gd name="T27" fmla="*/ 2147483647 h 1492"/>
              <a:gd name="T28" fmla="*/ 2147483647 w 3625"/>
              <a:gd name="T29" fmla="*/ 2147483647 h 1492"/>
              <a:gd name="T30" fmla="*/ 2147483647 w 3625"/>
              <a:gd name="T31" fmla="*/ 2147483647 h 1492"/>
              <a:gd name="T32" fmla="*/ 2147483647 w 3625"/>
              <a:gd name="T33" fmla="*/ 2147483647 h 1492"/>
              <a:gd name="T34" fmla="*/ 2147483647 w 3625"/>
              <a:gd name="T35" fmla="*/ 2147483647 h 1492"/>
              <a:gd name="T36" fmla="*/ 2147483647 w 3625"/>
              <a:gd name="T37" fmla="*/ 2147483647 h 1492"/>
              <a:gd name="T38" fmla="*/ 2147483647 w 3625"/>
              <a:gd name="T39" fmla="*/ 2147483647 h 1492"/>
              <a:gd name="T40" fmla="*/ 2147483647 w 3625"/>
              <a:gd name="T41" fmla="*/ 2147483647 h 1492"/>
              <a:gd name="T42" fmla="*/ 2147483647 w 3625"/>
              <a:gd name="T43" fmla="*/ 2147483647 h 1492"/>
              <a:gd name="T44" fmla="*/ 2147483647 w 3625"/>
              <a:gd name="T45" fmla="*/ 2147483647 h 1492"/>
              <a:gd name="T46" fmla="*/ 2147483647 w 3625"/>
              <a:gd name="T47" fmla="*/ 2147483647 h 1492"/>
              <a:gd name="T48" fmla="*/ 2147483647 w 3625"/>
              <a:gd name="T49" fmla="*/ 2147483647 h 1492"/>
              <a:gd name="T50" fmla="*/ 2147483647 w 3625"/>
              <a:gd name="T51" fmla="*/ 2147483647 h 1492"/>
              <a:gd name="T52" fmla="*/ 0 w 3625"/>
              <a:gd name="T53" fmla="*/ 2147483647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2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7 w 5143"/>
              <a:gd name="T1" fmla="*/ 2147483647 h 1902"/>
              <a:gd name="T2" fmla="*/ 2147483647 w 5143"/>
              <a:gd name="T3" fmla="*/ 2147483647 h 1902"/>
              <a:gd name="T4" fmla="*/ 2147483647 w 5143"/>
              <a:gd name="T5" fmla="*/ 2147483647 h 1902"/>
              <a:gd name="T6" fmla="*/ 2147483647 w 5143"/>
              <a:gd name="T7" fmla="*/ 2147483647 h 1902"/>
              <a:gd name="T8" fmla="*/ 2147483647 w 5143"/>
              <a:gd name="T9" fmla="*/ 2147483647 h 1902"/>
              <a:gd name="T10" fmla="*/ 2147483647 w 5143"/>
              <a:gd name="T11" fmla="*/ 2147483647 h 1902"/>
              <a:gd name="T12" fmla="*/ 2147483647 w 5143"/>
              <a:gd name="T13" fmla="*/ 2147483647 h 1902"/>
              <a:gd name="T14" fmla="*/ 2147483647 w 5143"/>
              <a:gd name="T15" fmla="*/ 2147483647 h 1902"/>
              <a:gd name="T16" fmla="*/ 2147483647 w 5143"/>
              <a:gd name="T17" fmla="*/ 2147483647 h 1902"/>
              <a:gd name="T18" fmla="*/ 2147483647 w 5143"/>
              <a:gd name="T19" fmla="*/ 2147483647 h 1902"/>
              <a:gd name="T20" fmla="*/ 2147483647 w 5143"/>
              <a:gd name="T21" fmla="*/ 2147483647 h 1902"/>
              <a:gd name="T22" fmla="*/ 0 w 5143"/>
              <a:gd name="T23" fmla="*/ 0 h 1902"/>
              <a:gd name="T24" fmla="*/ 0 w 5143"/>
              <a:gd name="T25" fmla="*/ 2147483647 h 1902"/>
              <a:gd name="T26" fmla="*/ 0 w 5143"/>
              <a:gd name="T27" fmla="*/ 2147483647 h 1902"/>
              <a:gd name="T28" fmla="*/ 0 w 5143"/>
              <a:gd name="T29" fmla="*/ 2147483647 h 1902"/>
              <a:gd name="T30" fmla="*/ 0 w 5143"/>
              <a:gd name="T31" fmla="*/ 2147483647 h 1902"/>
              <a:gd name="T32" fmla="*/ 2147483647 w 5143"/>
              <a:gd name="T33" fmla="*/ 2147483647 h 1902"/>
              <a:gd name="T34" fmla="*/ 2147483647 w 5143"/>
              <a:gd name="T35" fmla="*/ 2147483647 h 1902"/>
              <a:gd name="T36" fmla="*/ 2147483647 w 5143"/>
              <a:gd name="T37" fmla="*/ 2147483647 h 1902"/>
              <a:gd name="T38" fmla="*/ 2147483647 w 5143"/>
              <a:gd name="T39" fmla="*/ 2147483647 h 1902"/>
              <a:gd name="T40" fmla="*/ 2147483647 w 5143"/>
              <a:gd name="T41" fmla="*/ 2147483647 h 1902"/>
              <a:gd name="T42" fmla="*/ 2147483647 w 5143"/>
              <a:gd name="T43" fmla="*/ 2147483647 h 1902"/>
              <a:gd name="T44" fmla="*/ 2147483647 w 5143"/>
              <a:gd name="T45" fmla="*/ 2147483647 h 1902"/>
              <a:gd name="T46" fmla="*/ 2147483647 w 5143"/>
              <a:gd name="T47" fmla="*/ 2147483647 h 1902"/>
              <a:gd name="T48" fmla="*/ 2147483647 w 5143"/>
              <a:gd name="T49" fmla="*/ 2147483647 h 1902"/>
              <a:gd name="T50" fmla="*/ 2147483647 w 5143"/>
              <a:gd name="T51" fmla="*/ 2147483647 h 1902"/>
              <a:gd name="T52" fmla="*/ 2147483647 w 5143"/>
              <a:gd name="T53" fmla="*/ 2147483647 h 1902"/>
              <a:gd name="T54" fmla="*/ 2147483647 w 5143"/>
              <a:gd name="T55" fmla="*/ 2147483647 h 1902"/>
              <a:gd name="T56" fmla="*/ 2147483647 w 5143"/>
              <a:gd name="T57" fmla="*/ 2147483647 h 1902"/>
              <a:gd name="T58" fmla="*/ 2147483647 w 5143"/>
              <a:gd name="T59" fmla="*/ 2147483647 h 1902"/>
              <a:gd name="T60" fmla="*/ 2147483647 w 5143"/>
              <a:gd name="T61" fmla="*/ 2147483647 h 1902"/>
              <a:gd name="T62" fmla="*/ 2147483647 w 5143"/>
              <a:gd name="T63" fmla="*/ 2147483647 h 1902"/>
              <a:gd name="T64" fmla="*/ 2147483647 w 5143"/>
              <a:gd name="T65" fmla="*/ 2147483647 h 1902"/>
              <a:gd name="T66" fmla="*/ 2147483647 w 5143"/>
              <a:gd name="T67" fmla="*/ 2147483647 h 1902"/>
              <a:gd name="T68" fmla="*/ 2147483647 w 5143"/>
              <a:gd name="T69" fmla="*/ 2147483647 h 1902"/>
              <a:gd name="T70" fmla="*/ 2147483647 w 5143"/>
              <a:gd name="T71" fmla="*/ 2147483647 h 1902"/>
              <a:gd name="T72" fmla="*/ 2147483647 w 5143"/>
              <a:gd name="T73" fmla="*/ 2147483647 h 1902"/>
              <a:gd name="T74" fmla="*/ 2147483647 w 5143"/>
              <a:gd name="T75" fmla="*/ 2147483647 h 1902"/>
              <a:gd name="T76" fmla="*/ 2147483647 w 5143"/>
              <a:gd name="T77" fmla="*/ 2147483647 h 1902"/>
              <a:gd name="T78" fmla="*/ 2147483647 w 5143"/>
              <a:gd name="T79" fmla="*/ 2147483647 h 1902"/>
              <a:gd name="T80" fmla="*/ 2147483647 w 5143"/>
              <a:gd name="T81" fmla="*/ 2147483647 h 1902"/>
              <a:gd name="T82" fmla="*/ 2147483647 w 5143"/>
              <a:gd name="T83" fmla="*/ 2147483647 h 1902"/>
              <a:gd name="T84" fmla="*/ 2147483647 w 5143"/>
              <a:gd name="T85" fmla="*/ 2147483647 h 1902"/>
              <a:gd name="T86" fmla="*/ 2147483647 w 5143"/>
              <a:gd name="T87" fmla="*/ 2147483647 h 1902"/>
              <a:gd name="T88" fmla="*/ 2147483647 w 5143"/>
              <a:gd name="T89" fmla="*/ 2147483647 h 1902"/>
              <a:gd name="T90" fmla="*/ 2147483647 w 5143"/>
              <a:gd name="T91" fmla="*/ 2147483647 h 1902"/>
              <a:gd name="T92" fmla="*/ 2147483647 w 5143"/>
              <a:gd name="T93" fmla="*/ 2147483647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7 h 2325"/>
              <a:gd name="T4" fmla="*/ 2147483647 w 5760"/>
              <a:gd name="T5" fmla="*/ 2147483647 h 2325"/>
              <a:gd name="T6" fmla="*/ 2147483647 w 5760"/>
              <a:gd name="T7" fmla="*/ 2147483647 h 2325"/>
              <a:gd name="T8" fmla="*/ 2147483647 w 5760"/>
              <a:gd name="T9" fmla="*/ 2147483647 h 2325"/>
              <a:gd name="T10" fmla="*/ 2147483647 w 5760"/>
              <a:gd name="T11" fmla="*/ 2147483647 h 2325"/>
              <a:gd name="T12" fmla="*/ 2147483647 w 5760"/>
              <a:gd name="T13" fmla="*/ 2147483647 h 2325"/>
              <a:gd name="T14" fmla="*/ 2147483647 w 5760"/>
              <a:gd name="T15" fmla="*/ 2147483647 h 2325"/>
              <a:gd name="T16" fmla="*/ 2147483647 w 5760"/>
              <a:gd name="T17" fmla="*/ 2147483647 h 2325"/>
              <a:gd name="T18" fmla="*/ 2147483647 w 5760"/>
              <a:gd name="T19" fmla="*/ 2147483647 h 2325"/>
              <a:gd name="T20" fmla="*/ 2147483647 w 5760"/>
              <a:gd name="T21" fmla="*/ 2147483647 h 2325"/>
              <a:gd name="T22" fmla="*/ 2147483647 w 5760"/>
              <a:gd name="T23" fmla="*/ 2147483647 h 2325"/>
              <a:gd name="T24" fmla="*/ 2147483647 w 5760"/>
              <a:gd name="T25" fmla="*/ 2147483647 h 2325"/>
              <a:gd name="T26" fmla="*/ 2147483647 w 5760"/>
              <a:gd name="T27" fmla="*/ 2147483647 h 2325"/>
              <a:gd name="T28" fmla="*/ 2147483647 w 5760"/>
              <a:gd name="T29" fmla="*/ 2147483647 h 2325"/>
              <a:gd name="T30" fmla="*/ 2147483647 w 5760"/>
              <a:gd name="T31" fmla="*/ 2147483647 h 2325"/>
              <a:gd name="T32" fmla="*/ 2147483647 w 5760"/>
              <a:gd name="T33" fmla="*/ 2147483647 h 2325"/>
              <a:gd name="T34" fmla="*/ 2147483647 w 5760"/>
              <a:gd name="T35" fmla="*/ 2147483647 h 2325"/>
              <a:gd name="T36" fmla="*/ 2147483647 w 5760"/>
              <a:gd name="T37" fmla="*/ 2147483647 h 2325"/>
              <a:gd name="T38" fmla="*/ 2147483647 w 5760"/>
              <a:gd name="T39" fmla="*/ 2147483647 h 2325"/>
              <a:gd name="T40" fmla="*/ 2147483647 w 5760"/>
              <a:gd name="T41" fmla="*/ 2147483647 h 2325"/>
              <a:gd name="T42" fmla="*/ 2147483647 w 5760"/>
              <a:gd name="T43" fmla="*/ 2147483647 h 2325"/>
              <a:gd name="T44" fmla="*/ 2147483647 w 5760"/>
              <a:gd name="T45" fmla="*/ 2147483647 h 2325"/>
              <a:gd name="T46" fmla="*/ 2147483647 w 5760"/>
              <a:gd name="T47" fmla="*/ 2147483647 h 2325"/>
              <a:gd name="T48" fmla="*/ 2147483647 w 5760"/>
              <a:gd name="T49" fmla="*/ 2147483647 h 2325"/>
              <a:gd name="T50" fmla="*/ 2147483647 w 5760"/>
              <a:gd name="T51" fmla="*/ 2147483647 h 2325"/>
              <a:gd name="T52" fmla="*/ 2147483647 w 5760"/>
              <a:gd name="T53" fmla="*/ 2147483647 h 2325"/>
              <a:gd name="T54" fmla="*/ 2147483647 w 5760"/>
              <a:gd name="T55" fmla="*/ 2147483647 h 2325"/>
              <a:gd name="T56" fmla="*/ 2147483647 w 5760"/>
              <a:gd name="T57" fmla="*/ 2147483647 h 2325"/>
              <a:gd name="T58" fmla="*/ 2147483647 w 5760"/>
              <a:gd name="T59" fmla="*/ 2147483647 h 2325"/>
              <a:gd name="T60" fmla="*/ 2147483647 w 5760"/>
              <a:gd name="T61" fmla="*/ 2147483647 h 2325"/>
              <a:gd name="T62" fmla="*/ 2147483647 w 5760"/>
              <a:gd name="T63" fmla="*/ 2147483647 h 2325"/>
              <a:gd name="T64" fmla="*/ 2147483647 w 5760"/>
              <a:gd name="T65" fmla="*/ 2147483647 h 2325"/>
              <a:gd name="T66" fmla="*/ 2147483647 w 5760"/>
              <a:gd name="T67" fmla="*/ 2147483647 h 2325"/>
              <a:gd name="T68" fmla="*/ 2147483647 w 5760"/>
              <a:gd name="T69" fmla="*/ 2147483647 h 2325"/>
              <a:gd name="T70" fmla="*/ 2147483647 w 5760"/>
              <a:gd name="T71" fmla="*/ 2147483647 h 2325"/>
              <a:gd name="T72" fmla="*/ 2147483647 w 5760"/>
              <a:gd name="T73" fmla="*/ 2147483647 h 2325"/>
              <a:gd name="T74" fmla="*/ 2147483647 w 5760"/>
              <a:gd name="T75" fmla="*/ 2147483647 h 2325"/>
              <a:gd name="T76" fmla="*/ 2147483647 w 5760"/>
              <a:gd name="T77" fmla="*/ 2147483647 h 2325"/>
              <a:gd name="T78" fmla="*/ 2147483647 w 5760"/>
              <a:gd name="T79" fmla="*/ 2147483647 h 2325"/>
              <a:gd name="T80" fmla="*/ 2147483647 w 5760"/>
              <a:gd name="T81" fmla="*/ 2147483647 h 2325"/>
              <a:gd name="T82" fmla="*/ 2147483647 w 5760"/>
              <a:gd name="T83" fmla="*/ 2147483647 h 2325"/>
              <a:gd name="T84" fmla="*/ 2147483647 w 5760"/>
              <a:gd name="T85" fmla="*/ 2147483647 h 2325"/>
              <a:gd name="T86" fmla="*/ 2147483647 w 5760"/>
              <a:gd name="T87" fmla="*/ 2147483647 h 2325"/>
              <a:gd name="T88" fmla="*/ 2147483647 w 5760"/>
              <a:gd name="T89" fmla="*/ 2147483647 h 2325"/>
              <a:gd name="T90" fmla="*/ 2147483647 w 5760"/>
              <a:gd name="T91" fmla="*/ 2147483647 h 2325"/>
              <a:gd name="T92" fmla="*/ 2147483647 w 5760"/>
              <a:gd name="T93" fmla="*/ 2147483647 h 2325"/>
              <a:gd name="T94" fmla="*/ 2147483647 w 5760"/>
              <a:gd name="T95" fmla="*/ 2147483647 h 2325"/>
              <a:gd name="T96" fmla="*/ 2147483647 w 5760"/>
              <a:gd name="T97" fmla="*/ 2147483647 h 2325"/>
              <a:gd name="T98" fmla="*/ 2147483647 w 5760"/>
              <a:gd name="T99" fmla="*/ 2147483647 h 2325"/>
              <a:gd name="T100" fmla="*/ 2147483647 w 5760"/>
              <a:gd name="T101" fmla="*/ 2147483647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7 h 1573"/>
              <a:gd name="T4" fmla="*/ 2147483647 w 5760"/>
              <a:gd name="T5" fmla="*/ 2147483647 h 1573"/>
              <a:gd name="T6" fmla="*/ 2147483647 w 5760"/>
              <a:gd name="T7" fmla="*/ 2147483647 h 1573"/>
              <a:gd name="T8" fmla="*/ 2147483647 w 5760"/>
              <a:gd name="T9" fmla="*/ 2147483647 h 1573"/>
              <a:gd name="T10" fmla="*/ 2147483647 w 5760"/>
              <a:gd name="T11" fmla="*/ 2147483647 h 1573"/>
              <a:gd name="T12" fmla="*/ 2147483647 w 5760"/>
              <a:gd name="T13" fmla="*/ 2147483647 h 1573"/>
              <a:gd name="T14" fmla="*/ 2147483647 w 5760"/>
              <a:gd name="T15" fmla="*/ 2147483647 h 1573"/>
              <a:gd name="T16" fmla="*/ 2147483647 w 5760"/>
              <a:gd name="T17" fmla="*/ 2147483647 h 1573"/>
              <a:gd name="T18" fmla="*/ 2147483647 w 5760"/>
              <a:gd name="T19" fmla="*/ 2147483647 h 1573"/>
              <a:gd name="T20" fmla="*/ 2147483647 w 5760"/>
              <a:gd name="T21" fmla="*/ 2147483647 h 1573"/>
              <a:gd name="T22" fmla="*/ 2147483647 w 5760"/>
              <a:gd name="T23" fmla="*/ 2147483647 h 1573"/>
              <a:gd name="T24" fmla="*/ 2147483647 w 5760"/>
              <a:gd name="T25" fmla="*/ 2147483647 h 1573"/>
              <a:gd name="T26" fmla="*/ 2147483647 w 5760"/>
              <a:gd name="T27" fmla="*/ 2147483647 h 1573"/>
              <a:gd name="T28" fmla="*/ 2147483647 w 5760"/>
              <a:gd name="T29" fmla="*/ 2147483647 h 1573"/>
              <a:gd name="T30" fmla="*/ 2147483647 w 5760"/>
              <a:gd name="T31" fmla="*/ 2147483647 h 1573"/>
              <a:gd name="T32" fmla="*/ 2147483647 w 5760"/>
              <a:gd name="T33" fmla="*/ 2147483647 h 1573"/>
              <a:gd name="T34" fmla="*/ 2147483647 w 5760"/>
              <a:gd name="T35" fmla="*/ 2147483647 h 1573"/>
              <a:gd name="T36" fmla="*/ 2147483647 w 5760"/>
              <a:gd name="T37" fmla="*/ 2147483647 h 1573"/>
              <a:gd name="T38" fmla="*/ 2147483647 w 5760"/>
              <a:gd name="T39" fmla="*/ 2147483647 h 1573"/>
              <a:gd name="T40" fmla="*/ 2147483647 w 5760"/>
              <a:gd name="T41" fmla="*/ 2147483647 h 1573"/>
              <a:gd name="T42" fmla="*/ 2147483647 w 5760"/>
              <a:gd name="T43" fmla="*/ 2147483647 h 1573"/>
              <a:gd name="T44" fmla="*/ 2147483647 w 5760"/>
              <a:gd name="T45" fmla="*/ 2147483647 h 1573"/>
              <a:gd name="T46" fmla="*/ 2147483647 w 5760"/>
              <a:gd name="T47" fmla="*/ 2147483647 h 1573"/>
              <a:gd name="T48" fmla="*/ 2147483647 w 5760"/>
              <a:gd name="T49" fmla="*/ 2147483647 h 1573"/>
              <a:gd name="T50" fmla="*/ 2147483647 w 5760"/>
              <a:gd name="T51" fmla="*/ 2147483647 h 1573"/>
              <a:gd name="T52" fmla="*/ 2147483647 w 5760"/>
              <a:gd name="T53" fmla="*/ 2147483647 h 1573"/>
              <a:gd name="T54" fmla="*/ 2147483647 w 5760"/>
              <a:gd name="T55" fmla="*/ 2147483647 h 1573"/>
              <a:gd name="T56" fmla="*/ 2147483647 w 5760"/>
              <a:gd name="T57" fmla="*/ 2147483647 h 1573"/>
              <a:gd name="T58" fmla="*/ 2147483647 w 5760"/>
              <a:gd name="T59" fmla="*/ 2147483647 h 1573"/>
              <a:gd name="T60" fmla="*/ 2147483647 w 5760"/>
              <a:gd name="T61" fmla="*/ 2147483647 h 1573"/>
              <a:gd name="T62" fmla="*/ 2147483647 w 5760"/>
              <a:gd name="T63" fmla="*/ 2147483647 h 1573"/>
              <a:gd name="T64" fmla="*/ 2147483647 w 5760"/>
              <a:gd name="T65" fmla="*/ 2147483647 h 1573"/>
              <a:gd name="T66" fmla="*/ 2147483647 w 5760"/>
              <a:gd name="T67" fmla="*/ 2147483647 h 1573"/>
              <a:gd name="T68" fmla="*/ 2147483647 w 5760"/>
              <a:gd name="T69" fmla="*/ 2147483647 h 1573"/>
              <a:gd name="T70" fmla="*/ 2147483647 w 5760"/>
              <a:gd name="T71" fmla="*/ 2147483647 h 1573"/>
              <a:gd name="T72" fmla="*/ 2147483647 w 5760"/>
              <a:gd name="T73" fmla="*/ 2147483647 h 1573"/>
              <a:gd name="T74" fmla="*/ 2147483647 w 5760"/>
              <a:gd name="T75" fmla="*/ 2147483647 h 1573"/>
              <a:gd name="T76" fmla="*/ 2147483647 w 5760"/>
              <a:gd name="T77" fmla="*/ 2147483647 h 1573"/>
              <a:gd name="T78" fmla="*/ 2147483647 w 5760"/>
              <a:gd name="T79" fmla="*/ 2147483647 h 1573"/>
              <a:gd name="T80" fmla="*/ 2147483647 w 5760"/>
              <a:gd name="T81" fmla="*/ 2147483647 h 1573"/>
              <a:gd name="T82" fmla="*/ 2147483647 w 5760"/>
              <a:gd name="T83" fmla="*/ 2147483647 h 1573"/>
              <a:gd name="T84" fmla="*/ 2147483647 w 5760"/>
              <a:gd name="T85" fmla="*/ 2147483647 h 1573"/>
              <a:gd name="T86" fmla="*/ 2147483647 w 5760"/>
              <a:gd name="T87" fmla="*/ 2147483647 h 1573"/>
              <a:gd name="T88" fmla="*/ 2147483647 w 5760"/>
              <a:gd name="T89" fmla="*/ 2147483647 h 1573"/>
              <a:gd name="T90" fmla="*/ 2147483647 w 5760"/>
              <a:gd name="T91" fmla="*/ 2147483647 h 1573"/>
              <a:gd name="T92" fmla="*/ 2147483647 w 5760"/>
              <a:gd name="T93" fmla="*/ 2147483647 h 1573"/>
              <a:gd name="T94" fmla="*/ 2147483647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7 h 970"/>
              <a:gd name="T4" fmla="*/ 2147483647 w 5760"/>
              <a:gd name="T5" fmla="*/ 2147483647 h 970"/>
              <a:gd name="T6" fmla="*/ 2147483647 w 5760"/>
              <a:gd name="T7" fmla="*/ 2147483647 h 970"/>
              <a:gd name="T8" fmla="*/ 2147483647 w 5760"/>
              <a:gd name="T9" fmla="*/ 2147483647 h 970"/>
              <a:gd name="T10" fmla="*/ 2147483647 w 5760"/>
              <a:gd name="T11" fmla="*/ 2147483647 h 970"/>
              <a:gd name="T12" fmla="*/ 2147483647 w 5760"/>
              <a:gd name="T13" fmla="*/ 2147483647 h 970"/>
              <a:gd name="T14" fmla="*/ 2147483647 w 5760"/>
              <a:gd name="T15" fmla="*/ 2147483647 h 970"/>
              <a:gd name="T16" fmla="*/ 2147483647 w 5760"/>
              <a:gd name="T17" fmla="*/ 2147483647 h 970"/>
              <a:gd name="T18" fmla="*/ 2147483647 w 5760"/>
              <a:gd name="T19" fmla="*/ 2147483647 h 970"/>
              <a:gd name="T20" fmla="*/ 2147483647 w 5760"/>
              <a:gd name="T21" fmla="*/ 2147483647 h 970"/>
              <a:gd name="T22" fmla="*/ 2147483647 w 5760"/>
              <a:gd name="T23" fmla="*/ 2147483647 h 970"/>
              <a:gd name="T24" fmla="*/ 2147483647 w 5760"/>
              <a:gd name="T25" fmla="*/ 2147483647 h 970"/>
              <a:gd name="T26" fmla="*/ 2147483647 w 5760"/>
              <a:gd name="T27" fmla="*/ 2147483647 h 970"/>
              <a:gd name="T28" fmla="*/ 2147483647 w 5760"/>
              <a:gd name="T29" fmla="*/ 2147483647 h 970"/>
              <a:gd name="T30" fmla="*/ 2147483647 w 5760"/>
              <a:gd name="T31" fmla="*/ 2147483647 h 970"/>
              <a:gd name="T32" fmla="*/ 2147483647 w 5760"/>
              <a:gd name="T33" fmla="*/ 2147483647 h 970"/>
              <a:gd name="T34" fmla="*/ 2147483647 w 5760"/>
              <a:gd name="T35" fmla="*/ 2147483647 h 970"/>
              <a:gd name="T36" fmla="*/ 2147483647 w 5760"/>
              <a:gd name="T37" fmla="*/ 2147483647 h 970"/>
              <a:gd name="T38" fmla="*/ 2147483647 w 5760"/>
              <a:gd name="T39" fmla="*/ 2147483647 h 970"/>
              <a:gd name="T40" fmla="*/ 2147483647 w 5760"/>
              <a:gd name="T41" fmla="*/ 2147483647 h 970"/>
              <a:gd name="T42" fmla="*/ 2147483647 w 5760"/>
              <a:gd name="T43" fmla="*/ 2147483647 h 970"/>
              <a:gd name="T44" fmla="*/ 2147483647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7 h 1060"/>
              <a:gd name="T2" fmla="*/ 0 w 5760"/>
              <a:gd name="T3" fmla="*/ 2147483647 h 1060"/>
              <a:gd name="T4" fmla="*/ 2147483647 w 5760"/>
              <a:gd name="T5" fmla="*/ 2147483647 h 1060"/>
              <a:gd name="T6" fmla="*/ 2147483647 w 5760"/>
              <a:gd name="T7" fmla="*/ 0 h 1060"/>
              <a:gd name="T8" fmla="*/ 2147483647 w 5760"/>
              <a:gd name="T9" fmla="*/ 0 h 1060"/>
              <a:gd name="T10" fmla="*/ 2147483647 w 5760"/>
              <a:gd name="T11" fmla="*/ 2147483647 h 1060"/>
              <a:gd name="T12" fmla="*/ 2147483647 w 5760"/>
              <a:gd name="T13" fmla="*/ 2147483647 h 1060"/>
              <a:gd name="T14" fmla="*/ 2147483647 w 5760"/>
              <a:gd name="T15" fmla="*/ 2147483647 h 1060"/>
              <a:gd name="T16" fmla="*/ 2147483647 w 5760"/>
              <a:gd name="T17" fmla="*/ 2147483647 h 1060"/>
              <a:gd name="T18" fmla="*/ 2147483647 w 5760"/>
              <a:gd name="T19" fmla="*/ 2147483647 h 1060"/>
              <a:gd name="T20" fmla="*/ 2147483647 w 5760"/>
              <a:gd name="T21" fmla="*/ 2147483647 h 1060"/>
              <a:gd name="T22" fmla="*/ 2147483647 w 5760"/>
              <a:gd name="T23" fmla="*/ 2147483647 h 1060"/>
              <a:gd name="T24" fmla="*/ 2147483647 w 5760"/>
              <a:gd name="T25" fmla="*/ 2147483647 h 1060"/>
              <a:gd name="T26" fmla="*/ 2147483647 w 5760"/>
              <a:gd name="T27" fmla="*/ 2147483647 h 1060"/>
              <a:gd name="T28" fmla="*/ 2147483647 w 5760"/>
              <a:gd name="T29" fmla="*/ 2147483647 h 1060"/>
              <a:gd name="T30" fmla="*/ 2147483647 w 5760"/>
              <a:gd name="T31" fmla="*/ 2147483647 h 1060"/>
              <a:gd name="T32" fmla="*/ 2147483647 w 5760"/>
              <a:gd name="T33" fmla="*/ 2147483647 h 1060"/>
              <a:gd name="T34" fmla="*/ 2147483647 w 5760"/>
              <a:gd name="T35" fmla="*/ 2147483647 h 1060"/>
              <a:gd name="T36" fmla="*/ 2147483647 w 5760"/>
              <a:gd name="T37" fmla="*/ 2147483647 h 1060"/>
              <a:gd name="T38" fmla="*/ 2147483647 w 5760"/>
              <a:gd name="T39" fmla="*/ 2147483647 h 1060"/>
              <a:gd name="T40" fmla="*/ 2147483647 w 5760"/>
              <a:gd name="T41" fmla="*/ 2147483647 h 1060"/>
              <a:gd name="T42" fmla="*/ 2147483647 w 5760"/>
              <a:gd name="T43" fmla="*/ 2147483647 h 1060"/>
              <a:gd name="T44" fmla="*/ 2147483647 w 5760"/>
              <a:gd name="T45" fmla="*/ 2147483647 h 1060"/>
              <a:gd name="T46" fmla="*/ 2147483647 w 5760"/>
              <a:gd name="T47" fmla="*/ 2147483647 h 1060"/>
              <a:gd name="T48" fmla="*/ 2147483647 w 5760"/>
              <a:gd name="T49" fmla="*/ 2147483647 h 1060"/>
              <a:gd name="T50" fmla="*/ 2147483647 w 5760"/>
              <a:gd name="T51" fmla="*/ 2147483647 h 1060"/>
              <a:gd name="T52" fmla="*/ 2147483647 w 5760"/>
              <a:gd name="T53" fmla="*/ 2147483647 h 1060"/>
              <a:gd name="T54" fmla="*/ 0 w 5760"/>
              <a:gd name="T55" fmla="*/ 2147483647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7 h 673"/>
              <a:gd name="T2" fmla="*/ 0 w 5284"/>
              <a:gd name="T3" fmla="*/ 2147483647 h 673"/>
              <a:gd name="T4" fmla="*/ 2147483647 w 5284"/>
              <a:gd name="T5" fmla="*/ 2147483647 h 673"/>
              <a:gd name="T6" fmla="*/ 2147483647 w 5284"/>
              <a:gd name="T7" fmla="*/ 2147483647 h 673"/>
              <a:gd name="T8" fmla="*/ 2147483647 w 5284"/>
              <a:gd name="T9" fmla="*/ 2147483647 h 673"/>
              <a:gd name="T10" fmla="*/ 2147483647 w 5284"/>
              <a:gd name="T11" fmla="*/ 2147483647 h 673"/>
              <a:gd name="T12" fmla="*/ 2147483647 w 5284"/>
              <a:gd name="T13" fmla="*/ 2147483647 h 673"/>
              <a:gd name="T14" fmla="*/ 2147483647 w 5284"/>
              <a:gd name="T15" fmla="*/ 2147483647 h 673"/>
              <a:gd name="T16" fmla="*/ 2147483647 w 5284"/>
              <a:gd name="T17" fmla="*/ 2147483647 h 673"/>
              <a:gd name="T18" fmla="*/ 2147483647 w 5284"/>
              <a:gd name="T19" fmla="*/ 2147483647 h 673"/>
              <a:gd name="T20" fmla="*/ 2147483647 w 5284"/>
              <a:gd name="T21" fmla="*/ 2147483647 h 673"/>
              <a:gd name="T22" fmla="*/ 2147483647 w 5284"/>
              <a:gd name="T23" fmla="*/ 2147483647 h 673"/>
              <a:gd name="T24" fmla="*/ 2147483647 w 5284"/>
              <a:gd name="T25" fmla="*/ 2147483647 h 673"/>
              <a:gd name="T26" fmla="*/ 2147483647 w 5284"/>
              <a:gd name="T27" fmla="*/ 2147483647 h 673"/>
              <a:gd name="T28" fmla="*/ 2147483647 w 5284"/>
              <a:gd name="T29" fmla="*/ 2147483647 h 673"/>
              <a:gd name="T30" fmla="*/ 2147483647 w 5284"/>
              <a:gd name="T31" fmla="*/ 2147483647 h 673"/>
              <a:gd name="T32" fmla="*/ 2147483647 w 5284"/>
              <a:gd name="T33" fmla="*/ 2147483647 h 673"/>
              <a:gd name="T34" fmla="*/ 2147483647 w 5284"/>
              <a:gd name="T35" fmla="*/ 2147483647 h 673"/>
              <a:gd name="T36" fmla="*/ 2147483647 w 5284"/>
              <a:gd name="T37" fmla="*/ 2147483647 h 673"/>
              <a:gd name="T38" fmla="*/ 2147483647 w 5284"/>
              <a:gd name="T39" fmla="*/ 2147483647 h 673"/>
              <a:gd name="T40" fmla="*/ 2147483647 w 5284"/>
              <a:gd name="T41" fmla="*/ 2147483647 h 673"/>
              <a:gd name="T42" fmla="*/ 2147483647 w 5284"/>
              <a:gd name="T43" fmla="*/ 2147483647 h 673"/>
              <a:gd name="T44" fmla="*/ 2147483647 w 5284"/>
              <a:gd name="T45" fmla="*/ 2147483647 h 673"/>
              <a:gd name="T46" fmla="*/ 2147483647 w 5284"/>
              <a:gd name="T47" fmla="*/ 2147483647 h 673"/>
              <a:gd name="T48" fmla="*/ 2147483647 w 5284"/>
              <a:gd name="T49" fmla="*/ 2147483647 h 673"/>
              <a:gd name="T50" fmla="*/ 2147483647 w 5284"/>
              <a:gd name="T51" fmla="*/ 2147483647 h 673"/>
              <a:gd name="T52" fmla="*/ 2147483647 w 5284"/>
              <a:gd name="T53" fmla="*/ 0 h 673"/>
              <a:gd name="T54" fmla="*/ 2147483647 w 5284"/>
              <a:gd name="T55" fmla="*/ 0 h 673"/>
              <a:gd name="T56" fmla="*/ 2147483647 w 5284"/>
              <a:gd name="T57" fmla="*/ 2147483647 h 673"/>
              <a:gd name="T58" fmla="*/ 2147483647 w 5284"/>
              <a:gd name="T59" fmla="*/ 2147483647 h 673"/>
              <a:gd name="T60" fmla="*/ 2147483647 w 5284"/>
              <a:gd name="T61" fmla="*/ 2147483647 h 673"/>
              <a:gd name="T62" fmla="*/ 2147483647 w 5284"/>
              <a:gd name="T63" fmla="*/ 2147483647 h 673"/>
              <a:gd name="T64" fmla="*/ 2147483647 w 5284"/>
              <a:gd name="T65" fmla="*/ 2147483647 h 673"/>
              <a:gd name="T66" fmla="*/ 2147483647 w 5284"/>
              <a:gd name="T67" fmla="*/ 2147483647 h 673"/>
              <a:gd name="T68" fmla="*/ 2147483647 w 5284"/>
              <a:gd name="T69" fmla="*/ 2147483647 h 673"/>
              <a:gd name="T70" fmla="*/ 2147483647 w 5284"/>
              <a:gd name="T71" fmla="*/ 2147483647 h 673"/>
              <a:gd name="T72" fmla="*/ 2147483647 w 5284"/>
              <a:gd name="T73" fmla="*/ 2147483647 h 673"/>
              <a:gd name="T74" fmla="*/ 2147483647 w 5284"/>
              <a:gd name="T75" fmla="*/ 2147483647 h 673"/>
              <a:gd name="T76" fmla="*/ 2147483647 w 5284"/>
              <a:gd name="T77" fmla="*/ 2147483647 h 673"/>
              <a:gd name="T78" fmla="*/ 2147483647 w 5284"/>
              <a:gd name="T79" fmla="*/ 2147483647 h 673"/>
              <a:gd name="T80" fmla="*/ 2147483647 w 5284"/>
              <a:gd name="T81" fmla="*/ 2147483647 h 673"/>
              <a:gd name="T82" fmla="*/ 2147483647 w 5284"/>
              <a:gd name="T83" fmla="*/ 2147483647 h 673"/>
              <a:gd name="T84" fmla="*/ 2147483647 w 5284"/>
              <a:gd name="T85" fmla="*/ 2147483647 h 673"/>
              <a:gd name="T86" fmla="*/ 0 w 5284"/>
              <a:gd name="T87" fmla="*/ 2147483647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7 h 286"/>
              <a:gd name="T4" fmla="*/ 2147483647 w 2884"/>
              <a:gd name="T5" fmla="*/ 2147483647 h 286"/>
              <a:gd name="T6" fmla="*/ 2147483647 w 2884"/>
              <a:gd name="T7" fmla="*/ 2147483647 h 286"/>
              <a:gd name="T8" fmla="*/ 2147483647 w 2884"/>
              <a:gd name="T9" fmla="*/ 2147483647 h 286"/>
              <a:gd name="T10" fmla="*/ 2147483647 w 2884"/>
              <a:gd name="T11" fmla="*/ 2147483647 h 286"/>
              <a:gd name="T12" fmla="*/ 2147483647 w 2884"/>
              <a:gd name="T13" fmla="*/ 2147483647 h 286"/>
              <a:gd name="T14" fmla="*/ 2147483647 w 2884"/>
              <a:gd name="T15" fmla="*/ 2147483647 h 286"/>
              <a:gd name="T16" fmla="*/ 2147483647 w 2884"/>
              <a:gd name="T17" fmla="*/ 2147483647 h 286"/>
              <a:gd name="T18" fmla="*/ 2147483647 w 2884"/>
              <a:gd name="T19" fmla="*/ 2147483647 h 286"/>
              <a:gd name="T20" fmla="*/ 2147483647 w 2884"/>
              <a:gd name="T21" fmla="*/ 2147483647 h 286"/>
              <a:gd name="T22" fmla="*/ 2147483647 w 2884"/>
              <a:gd name="T23" fmla="*/ 2147483647 h 286"/>
              <a:gd name="T24" fmla="*/ 2147483647 w 2884"/>
              <a:gd name="T25" fmla="*/ 2147483647 h 286"/>
              <a:gd name="T26" fmla="*/ 2147483647 w 2884"/>
              <a:gd name="T27" fmla="*/ 2147483647 h 286"/>
              <a:gd name="T28" fmla="*/ 2147483647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Lic Gabriel Torres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BA866CB-27CB-4B32-95DE-A32E4E3FBCD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/>
      <p:bldP spid="21506" grpId="1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jp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3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Documento_de_Microsoft_Word_97-20031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jpeg"/><Relationship Id="rId4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jpeg"/><Relationship Id="rId4" Type="http://schemas.openxmlformats.org/officeDocument/2006/relationships/image" Target="../media/image2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2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Mg. Gabriel Torres</a:t>
            </a:r>
            <a:endParaRPr lang="es-ES_tradnl" sz="1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2016 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3075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764704"/>
            <a:ext cx="9144000" cy="0"/>
          </a:xfrm>
          <a:prstGeom prst="line">
            <a:avLst/>
          </a:prstGeom>
          <a:ln w="3175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9144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2555776" y="1052736"/>
            <a:ext cx="6390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Universidad Argentina de la Empresa</a:t>
            </a:r>
            <a:br>
              <a:rPr lang="es-A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s-A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Facultad de Ciencias Económicas</a:t>
            </a:r>
            <a:br>
              <a:rPr lang="es-A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es-A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Licenciatura en Comercio Internacional</a:t>
            </a: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96975"/>
            <a:ext cx="8686800" cy="5430838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s-ES_tradnl" b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Tratado </a:t>
            </a:r>
            <a:r>
              <a:rPr lang="es-ES_tradnl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Integración, Cooperación y Desarrollo</a:t>
            </a:r>
            <a:r>
              <a:rPr lang="es-ES_tradnl" sz="28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8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s-ES_tradnl" sz="2400" b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Noviembre-1988 </a:t>
            </a:r>
            <a:r>
              <a:rPr lang="en-US" sz="24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24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Argentina y Brasil)</a:t>
            </a:r>
          </a:p>
          <a:p>
            <a:pPr>
              <a:buFont typeface="Arial" charset="0"/>
              <a:buNone/>
            </a:pPr>
            <a:endParaRPr lang="es-ES_tradnl" sz="2800" dirty="0" smtClean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s-ES_tradnl" sz="2400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s-ES_tradnl" sz="24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ZLC a 10 años a partir de mas protocolos sobre AAPR N1.</a:t>
            </a:r>
          </a:p>
          <a:p>
            <a:endParaRPr lang="es-ES_tradnl" sz="2400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s-ES_tradnl" sz="24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Mercado </a:t>
            </a:r>
            <a:r>
              <a:rPr lang="es-ES_tradnl" sz="2400" dirty="0" err="1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Comun</a:t>
            </a:r>
            <a:r>
              <a:rPr lang="es-ES_tradnl" sz="24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4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sin fecha definida. </a:t>
            </a:r>
          </a:p>
          <a:p>
            <a:endParaRPr lang="es-ES_tradnl" dirty="0">
              <a:solidFill>
                <a:schemeClr val="hlink"/>
              </a:solidFill>
            </a:endParaRPr>
          </a:p>
          <a:p>
            <a:pPr>
              <a:buFont typeface="Arial" charset="0"/>
              <a:buNone/>
            </a:pPr>
            <a:endParaRPr lang="es-ES_tradnl" dirty="0">
              <a:solidFill>
                <a:schemeClr val="tx2"/>
              </a:solidFill>
            </a:endParaRPr>
          </a:p>
        </p:txBody>
      </p:sp>
      <p:sp>
        <p:nvSpPr>
          <p:cNvPr id="64516" name="Rectangle 4"/>
          <p:cNvSpPr>
            <a:spLocks noRot="1"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s-ES_tradnl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endParaRPr lang="es-ES_tradnl" sz="3200" b="1">
              <a:solidFill>
                <a:schemeClr val="tx2"/>
              </a:solidFill>
            </a:endParaRPr>
          </a:p>
        </p:txBody>
      </p:sp>
      <p:sp>
        <p:nvSpPr>
          <p:cNvPr id="64517" name="Rectangle 5"/>
          <p:cNvSpPr>
            <a:spLocks noRot="1"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_tradnl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152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8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2528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7165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68313" y="1196975"/>
            <a:ext cx="8280400" cy="12239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Años ’80: Desconfianza política, crisis de la deuda, inflación,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déficit fiscal, déficit de CC + escasa relevancia de comercio bilateral.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Iniciativas incipientes de integración sobre segunda mitad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década.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8313" y="3886200"/>
            <a:ext cx="8280400" cy="1752600"/>
          </a:xfrm>
        </p:spPr>
        <p:txBody>
          <a:bodyPr/>
          <a:lstStyle/>
          <a:p>
            <a:r>
              <a:rPr lang="es-AR" sz="2800" i="1" dirty="0" err="1" smtClean="0">
                <a:latin typeface="Calibri" pitchFamily="34" charset="0"/>
              </a:rPr>
              <a:t>Homework</a:t>
            </a:r>
            <a:endParaRPr lang="es-AR" sz="2800" i="1" dirty="0" smtClean="0">
              <a:latin typeface="Calibri" pitchFamily="34" charset="0"/>
            </a:endParaRPr>
          </a:p>
          <a:p>
            <a:endParaRPr lang="es-AR" sz="2400" i="1" dirty="0" smtClean="0">
              <a:latin typeface="Calibri" pitchFamily="34" charset="0"/>
            </a:endParaRPr>
          </a:p>
          <a:p>
            <a:r>
              <a:rPr lang="es-AR" sz="2400" i="1" dirty="0" smtClean="0">
                <a:latin typeface="Calibri" pitchFamily="34" charset="0"/>
              </a:rPr>
              <a:t>Analizar esto a la luz de la lógica de los ¨Estilos de Integración</a:t>
            </a:r>
            <a:r>
              <a:rPr lang="es-AR" dirty="0" smtClean="0">
                <a:latin typeface="Calibri" pitchFamily="34" charset="0"/>
              </a:rPr>
              <a:t>¨ </a:t>
            </a:r>
          </a:p>
          <a:p>
            <a:r>
              <a:rPr lang="es-AR" sz="2000" dirty="0" smtClean="0">
                <a:latin typeface="Calibri" pitchFamily="34" charset="0"/>
              </a:rPr>
              <a:t>Texto: Sandra Negro</a:t>
            </a:r>
            <a:endParaRPr lang="es-E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988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28800"/>
            <a:ext cx="7499350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17514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8" name="Picture 7" descr="imagesCAJ6VEV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4176713" cy="27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sCAC2FZZ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213100"/>
            <a:ext cx="4608512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29305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4098" name="Picture 2" descr="http://periodicotribuna.com.ar/aimages/201109/9721-menem-y-collor-de-mello-las-ovejas-negras-del-mercosur-500x3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91" y="1196752"/>
            <a:ext cx="625482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11650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7" name="Picture 8" descr="imagesCASBJDRJ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84538"/>
            <a:ext cx="3602037" cy="280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imagesCA8GE9E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412875"/>
            <a:ext cx="360045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571299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10" name="Picture 4" descr="menem rolling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7177"/>
            <a:ext cx="4608512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menem ferrari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7750"/>
            <a:ext cx="4176713" cy="286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enem jacks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03" y="3359605"/>
            <a:ext cx="4535488" cy="30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82269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smtClean="0"/>
              <a:t> </a:t>
            </a:r>
            <a:endParaRPr lang="es-ES_tradnl" sz="3200"/>
          </a:p>
        </p:txBody>
      </p:sp>
      <p:pic>
        <p:nvPicPr>
          <p:cNvPr id="9" name="Picture 7" descr="imagesCAQ7Z4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89363"/>
            <a:ext cx="2790825" cy="16383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llor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2736850" cy="1655762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 descr="5493420039_4eba12603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341438"/>
            <a:ext cx="4284662" cy="4179887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11188" y="1341438"/>
            <a:ext cx="2736850" cy="1655762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1188" y="3789363"/>
            <a:ext cx="2736850" cy="1655762"/>
          </a:xfrm>
          <a:prstGeom prst="rect">
            <a:avLst/>
          </a:prstGeom>
          <a:noFill/>
          <a:ln w="762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14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0477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62372"/>
            <a:ext cx="87487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907704" y="1052736"/>
            <a:ext cx="6100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Acta de Buenos Aires – Julio 90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29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042" y="921134"/>
            <a:ext cx="6404942" cy="4915720"/>
          </a:xfrm>
          <a:prstGeom prst="rect">
            <a:avLst/>
          </a:prstGeom>
        </p:spPr>
      </p:pic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-744" y="1052736"/>
            <a:ext cx="2696344" cy="3145904"/>
          </a:xfrm>
        </p:spPr>
        <p:txBody>
          <a:bodyPr/>
          <a:lstStyle/>
          <a:p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Firma del Tratado de Asunción </a:t>
            </a:r>
          </a:p>
          <a:p>
            <a:endParaRPr lang="es-AR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r>
              <a:rPr lang="es-A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26-3-1991</a:t>
            </a:r>
          </a:p>
          <a:p>
            <a:endParaRPr lang="es-A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r>
              <a:rPr lang="es-A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 Argentina ratificado por</a:t>
            </a:r>
          </a:p>
          <a:p>
            <a:r>
              <a:rPr lang="es-A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Ley 23981</a:t>
            </a:r>
          </a:p>
          <a:p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endParaRPr lang="es-E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5644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411760" y="739404"/>
            <a:ext cx="6732240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endParaRPr lang="es-AR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Antecedentes.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Los objetivos del Tratado de Asunción.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La Cuestión Institucional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Desarrollo de la integración.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La situación actual.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Las asimetrías y los conflictos sectoriales.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Algunas consideraciones finales.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s-AR" sz="24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endParaRPr lang="es-AR" dirty="0" smtClean="0"/>
          </a:p>
          <a:p>
            <a:pPr>
              <a:defRPr/>
            </a:pPr>
            <a:endParaRPr lang="es-AR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1" y="756495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¿De que estamos hablando?</a:t>
            </a:r>
          </a:p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- 277 Millones de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Habs.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-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 Millones de km</a:t>
            </a: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PBI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Total: 3,3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billones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USD</a:t>
            </a: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- 4to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Bloque comercial </a:t>
            </a:r>
          </a:p>
        </p:txBody>
      </p:sp>
      <p:sp>
        <p:nvSpPr>
          <p:cNvPr id="3" name="2 Estrella de 4 puntas"/>
          <p:cNvSpPr>
            <a:spLocks noChangeArrowheads="1"/>
          </p:cNvSpPr>
          <p:nvPr/>
        </p:nvSpPr>
        <p:spPr bwMode="auto">
          <a:xfrm>
            <a:off x="1763713" y="1341438"/>
            <a:ext cx="912812" cy="863600"/>
          </a:xfrm>
          <a:prstGeom prst="star4">
            <a:avLst>
              <a:gd name="adj" fmla="val 183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7 Estrella de 4 puntas"/>
          <p:cNvSpPr>
            <a:spLocks noChangeArrowheads="1"/>
          </p:cNvSpPr>
          <p:nvPr/>
        </p:nvSpPr>
        <p:spPr bwMode="auto">
          <a:xfrm>
            <a:off x="2232025" y="4668838"/>
            <a:ext cx="912813" cy="863600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8 Estrella de 4 puntas"/>
          <p:cNvSpPr>
            <a:spLocks noChangeArrowheads="1"/>
          </p:cNvSpPr>
          <p:nvPr/>
        </p:nvSpPr>
        <p:spPr bwMode="auto">
          <a:xfrm>
            <a:off x="2997200" y="2205038"/>
            <a:ext cx="912813" cy="863600"/>
          </a:xfrm>
          <a:prstGeom prst="star4">
            <a:avLst>
              <a:gd name="adj" fmla="val 183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9 Estrella de 4 puntas"/>
          <p:cNvSpPr>
            <a:spLocks noChangeArrowheads="1"/>
          </p:cNvSpPr>
          <p:nvPr/>
        </p:nvSpPr>
        <p:spPr bwMode="auto">
          <a:xfrm>
            <a:off x="539750" y="2590800"/>
            <a:ext cx="912813" cy="863600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04619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1" y="756495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</a:t>
            </a:r>
            <a:r>
              <a:rPr lang="es-A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Pregunta…..</a:t>
            </a:r>
          </a:p>
          <a:p>
            <a:pPr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</a:t>
            </a:r>
          </a:p>
          <a:p>
            <a:pPr algn="ctr"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¿ Que se conoce </a:t>
            </a:r>
          </a:p>
          <a:p>
            <a:pPr algn="ctr">
              <a:defRPr/>
            </a:pP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como     </a:t>
            </a:r>
          </a:p>
          <a:p>
            <a:pPr algn="ctr">
              <a:defRPr/>
            </a:pP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acuerdo ¨Marco¨?                             </a:t>
            </a:r>
          </a:p>
          <a:p>
            <a:pPr algn="ctr">
              <a:defRPr/>
            </a:pPr>
            <a:r>
              <a:rPr lang="es-A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</a:t>
            </a:r>
          </a:p>
        </p:txBody>
      </p:sp>
      <p:sp>
        <p:nvSpPr>
          <p:cNvPr id="3" name="2 Estrella de 4 puntas"/>
          <p:cNvSpPr>
            <a:spLocks noChangeArrowheads="1"/>
          </p:cNvSpPr>
          <p:nvPr/>
        </p:nvSpPr>
        <p:spPr bwMode="auto">
          <a:xfrm>
            <a:off x="1763713" y="1341438"/>
            <a:ext cx="912812" cy="863600"/>
          </a:xfrm>
          <a:prstGeom prst="star4">
            <a:avLst>
              <a:gd name="adj" fmla="val 183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7 Estrella de 4 puntas"/>
          <p:cNvSpPr>
            <a:spLocks noChangeArrowheads="1"/>
          </p:cNvSpPr>
          <p:nvPr/>
        </p:nvSpPr>
        <p:spPr bwMode="auto">
          <a:xfrm>
            <a:off x="2232025" y="4668838"/>
            <a:ext cx="912813" cy="863600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8 Estrella de 4 puntas"/>
          <p:cNvSpPr>
            <a:spLocks noChangeArrowheads="1"/>
          </p:cNvSpPr>
          <p:nvPr/>
        </p:nvSpPr>
        <p:spPr bwMode="auto">
          <a:xfrm>
            <a:off x="2997200" y="2205038"/>
            <a:ext cx="912813" cy="863600"/>
          </a:xfrm>
          <a:prstGeom prst="star4">
            <a:avLst>
              <a:gd name="adj" fmla="val 183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9 Estrella de 4 puntas"/>
          <p:cNvSpPr>
            <a:spLocks noChangeArrowheads="1"/>
          </p:cNvSpPr>
          <p:nvPr/>
        </p:nvSpPr>
        <p:spPr bwMode="auto">
          <a:xfrm>
            <a:off x="539750" y="2590800"/>
            <a:ext cx="912813" cy="863600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5338623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1347431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9144000" cy="620712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295264" y="1844824"/>
            <a:ext cx="65527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i="1" dirty="0">
                <a:solidFill>
                  <a:srgbClr val="7030A0"/>
                </a:solidFill>
                <a:latin typeface="Calibri" pitchFamily="34" charset="0"/>
              </a:rPr>
              <a:t>Desde el punto de vista de las estructuras de gobierno regional este proceso se desarrollaría sobre la base de un “tratado marco” (el Tratado de Asunción), cuya cobertura y alcance se ampliarían a través de la producción </a:t>
            </a:r>
            <a:r>
              <a:rPr lang="es-ES" sz="2400" i="1" dirty="0" smtClean="0">
                <a:solidFill>
                  <a:srgbClr val="7030A0"/>
                </a:solidFill>
                <a:latin typeface="Calibri" pitchFamily="34" charset="0"/>
              </a:rPr>
              <a:t>de legislación secundaria </a:t>
            </a:r>
            <a:r>
              <a:rPr lang="es-ES" sz="2400" i="1" dirty="0">
                <a:solidFill>
                  <a:srgbClr val="7030A0"/>
                </a:solidFill>
                <a:latin typeface="Calibri" pitchFamily="34" charset="0"/>
              </a:rPr>
              <a:t>por parte de órganos inter-gubernamentales creados con ese propósito. </a:t>
            </a:r>
            <a:endParaRPr lang="es-ES" sz="2400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 algn="just"/>
            <a:endParaRPr lang="es-AR" sz="2400" i="1" dirty="0">
              <a:solidFill>
                <a:srgbClr val="7030A0"/>
              </a:solidFill>
              <a:latin typeface="Calibri" pitchFamily="34" charset="0"/>
            </a:endParaRPr>
          </a:p>
          <a:p>
            <a:pPr algn="just"/>
            <a:endParaRPr lang="es-AR" sz="2400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 algn="just"/>
            <a:r>
              <a:rPr lang="es-AR" sz="1600" i="1" dirty="0" err="1" smtClean="0">
                <a:solidFill>
                  <a:schemeClr val="accent6"/>
                </a:solidFill>
                <a:latin typeface="Calibri" pitchFamily="34" charset="0"/>
              </a:rPr>
              <a:t>Bouzas</a:t>
            </a:r>
            <a:r>
              <a:rPr lang="es-AR" sz="1600" i="1" dirty="0" smtClean="0">
                <a:solidFill>
                  <a:schemeClr val="accent6"/>
                </a:solidFill>
                <a:latin typeface="Calibri" pitchFamily="34" charset="0"/>
              </a:rPr>
              <a:t>, Roberto, </a:t>
            </a:r>
            <a:r>
              <a:rPr lang="es-ES" sz="1600" i="1" dirty="0">
                <a:solidFill>
                  <a:schemeClr val="accent6"/>
                </a:solidFill>
                <a:latin typeface="Calibri" pitchFamily="34" charset="0"/>
              </a:rPr>
              <a:t>MERCOSUR: Instituciones, Asimetrías e  Integración Profunda </a:t>
            </a:r>
            <a:r>
              <a:rPr lang="es-ES" sz="1600" i="1" dirty="0" smtClean="0">
                <a:solidFill>
                  <a:schemeClr val="accent6"/>
                </a:solidFill>
                <a:latin typeface="Calibri" pitchFamily="34" charset="0"/>
              </a:rPr>
              <a:t>. Bs As. 2010.</a:t>
            </a:r>
            <a:endParaRPr lang="es-ES" sz="1600" i="1" dirty="0">
              <a:solidFill>
                <a:schemeClr val="accent6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113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1347431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75"/>
            <a:ext cx="9144000" cy="6207125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1295264" y="1844824"/>
            <a:ext cx="655272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i="1" dirty="0" smtClean="0">
                <a:solidFill>
                  <a:srgbClr val="7030A0"/>
                </a:solidFill>
                <a:latin typeface="Calibri" pitchFamily="34" charset="0"/>
              </a:rPr>
              <a:t>Tratado de </a:t>
            </a:r>
            <a:r>
              <a:rPr lang="es-AR" b="1" i="1" dirty="0" err="1" smtClean="0">
                <a:solidFill>
                  <a:srgbClr val="7030A0"/>
                </a:solidFill>
                <a:latin typeface="Calibri" pitchFamily="34" charset="0"/>
              </a:rPr>
              <a:t>Asuncion</a:t>
            </a:r>
            <a:r>
              <a:rPr lang="es-AR" b="1" i="1" dirty="0" smtClean="0">
                <a:solidFill>
                  <a:srgbClr val="7030A0"/>
                </a:solidFill>
                <a:latin typeface="Calibri" pitchFamily="34" charset="0"/>
              </a:rPr>
              <a:t>.</a:t>
            </a:r>
          </a:p>
          <a:p>
            <a:pPr algn="ctr"/>
            <a:endParaRPr lang="es-AR" sz="2400" b="1" i="1" dirty="0">
              <a:solidFill>
                <a:srgbClr val="7030A0"/>
              </a:solidFill>
              <a:latin typeface="Calibri" pitchFamily="34" charset="0"/>
            </a:endParaRPr>
          </a:p>
          <a:p>
            <a:pPr algn="ctr"/>
            <a:r>
              <a:rPr lang="es-AR" sz="2400" i="1" dirty="0" smtClean="0">
                <a:solidFill>
                  <a:srgbClr val="7030A0"/>
                </a:solidFill>
                <a:latin typeface="Calibri" pitchFamily="34" charset="0"/>
              </a:rPr>
              <a:t>- 24 </a:t>
            </a:r>
            <a:r>
              <a:rPr lang="es-AR" sz="2400" i="1" dirty="0" err="1" smtClean="0">
                <a:solidFill>
                  <a:srgbClr val="7030A0"/>
                </a:solidFill>
                <a:latin typeface="Calibri" pitchFamily="34" charset="0"/>
              </a:rPr>
              <a:t>Articulos</a:t>
            </a:r>
            <a:r>
              <a:rPr lang="es-AR" sz="2400" i="1" dirty="0" smtClean="0">
                <a:solidFill>
                  <a:srgbClr val="7030A0"/>
                </a:solidFill>
                <a:latin typeface="Calibri" pitchFamily="34" charset="0"/>
              </a:rPr>
              <a:t>.</a:t>
            </a:r>
          </a:p>
          <a:p>
            <a:pPr algn="ctr"/>
            <a:r>
              <a:rPr lang="es-AR" sz="2400" i="1" dirty="0">
                <a:solidFill>
                  <a:srgbClr val="7030A0"/>
                </a:solidFill>
                <a:latin typeface="Calibri" pitchFamily="34" charset="0"/>
              </a:rPr>
              <a:t> </a:t>
            </a:r>
            <a:r>
              <a:rPr lang="es-AR" sz="2400" i="1" dirty="0" smtClean="0">
                <a:solidFill>
                  <a:srgbClr val="7030A0"/>
                </a:solidFill>
                <a:latin typeface="Calibri" pitchFamily="34" charset="0"/>
              </a:rPr>
              <a:t>- 5  Anexos Operativos</a:t>
            </a:r>
          </a:p>
          <a:p>
            <a:pPr algn="ctr"/>
            <a:endParaRPr lang="es-AR" sz="2400" i="1" dirty="0">
              <a:solidFill>
                <a:srgbClr val="7030A0"/>
              </a:solidFill>
              <a:latin typeface="Calibri" pitchFamily="34" charset="0"/>
            </a:endParaRPr>
          </a:p>
          <a:p>
            <a:pPr algn="ctr"/>
            <a:endParaRPr lang="es-AR" sz="2400" i="1" dirty="0" smtClean="0">
              <a:solidFill>
                <a:srgbClr val="7030A0"/>
              </a:solidFill>
              <a:latin typeface="Calibri" pitchFamily="34" charset="0"/>
            </a:endParaRPr>
          </a:p>
          <a:p>
            <a:pPr algn="ctr"/>
            <a:r>
              <a:rPr lang="es-AR" sz="2400" i="1" dirty="0" smtClean="0">
                <a:solidFill>
                  <a:srgbClr val="7030A0"/>
                </a:solidFill>
                <a:latin typeface="Calibri" pitchFamily="34" charset="0"/>
              </a:rPr>
              <a:t>29 Paginas si lo </a:t>
            </a:r>
            <a:r>
              <a:rPr lang="es-AR" sz="2400" i="1" dirty="0" err="1" smtClean="0">
                <a:solidFill>
                  <a:srgbClr val="7030A0"/>
                </a:solidFill>
                <a:latin typeface="Calibri" pitchFamily="34" charset="0"/>
              </a:rPr>
              <a:t>imprimis</a:t>
            </a:r>
            <a:r>
              <a:rPr lang="es-AR" sz="2400" i="1" dirty="0" smtClean="0">
                <a:solidFill>
                  <a:srgbClr val="7030A0"/>
                </a:solidFill>
                <a:latin typeface="Calibri" pitchFamily="34" charset="0"/>
              </a:rPr>
              <a:t> completo…..</a:t>
            </a:r>
            <a:endParaRPr lang="es-ES" sz="2400" i="1" dirty="0" smtClean="0">
              <a:solidFill>
                <a:srgbClr val="7030A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231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1" y="756495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</a:t>
            </a:r>
            <a:r>
              <a:rPr lang="es-A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Pregunta…..</a:t>
            </a:r>
          </a:p>
          <a:p>
            <a:pPr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lang="es-AR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¿Saben que se</a:t>
            </a:r>
          </a:p>
          <a:p>
            <a:pPr algn="ctr">
              <a:defRPr/>
            </a:pP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Considera etapa </a:t>
            </a:r>
          </a:p>
          <a:p>
            <a:pPr algn="ctr">
              <a:defRPr/>
            </a:pP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de transición en un</a:t>
            </a:r>
          </a:p>
          <a:p>
            <a:pPr algn="ctr">
              <a:defRPr/>
            </a:pP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Proceso </a:t>
            </a:r>
            <a:r>
              <a:rPr lang="es-AR" sz="3600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Integración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</a:t>
            </a:r>
            <a:endParaRPr lang="es-AR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es-A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66544"/>
            <a:ext cx="2811165" cy="4234664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8751723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6025"/>
            <a:ext cx="89916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40249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54756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Tratado de Asunción   26/3/91</a:t>
            </a: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Libre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circulación </a:t>
            </a: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Bs y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Servicios (ZLC)</a:t>
            </a: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Establecimiento </a:t>
            </a: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una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Política </a:t>
            </a: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Comercial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Común </a:t>
            </a: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(UA)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 Libre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circulación </a:t>
            </a: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de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factores (MC) </a:t>
            </a: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Coordinación de políticas macro.</a:t>
            </a: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Estrella de 4 puntas"/>
          <p:cNvSpPr>
            <a:spLocks noChangeArrowheads="1"/>
          </p:cNvSpPr>
          <p:nvPr/>
        </p:nvSpPr>
        <p:spPr bwMode="auto">
          <a:xfrm>
            <a:off x="1277938" y="1284288"/>
            <a:ext cx="715962" cy="706437"/>
          </a:xfrm>
          <a:prstGeom prst="star4">
            <a:avLst>
              <a:gd name="adj" fmla="val 2148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7 Estrella de 4 puntas"/>
          <p:cNvSpPr>
            <a:spLocks noChangeArrowheads="1"/>
          </p:cNvSpPr>
          <p:nvPr/>
        </p:nvSpPr>
        <p:spPr bwMode="auto">
          <a:xfrm>
            <a:off x="1476375" y="4235450"/>
            <a:ext cx="714375" cy="706438"/>
          </a:xfrm>
          <a:prstGeom prst="star4">
            <a:avLst>
              <a:gd name="adj" fmla="val 1969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8 Estrella de 4 puntas"/>
          <p:cNvSpPr>
            <a:spLocks noChangeArrowheads="1"/>
          </p:cNvSpPr>
          <p:nvPr/>
        </p:nvSpPr>
        <p:spPr bwMode="auto">
          <a:xfrm>
            <a:off x="2190750" y="1989138"/>
            <a:ext cx="715963" cy="704850"/>
          </a:xfrm>
          <a:prstGeom prst="star4">
            <a:avLst>
              <a:gd name="adj" fmla="val 197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9 Estrella de 4 puntas"/>
          <p:cNvSpPr>
            <a:spLocks noChangeArrowheads="1"/>
          </p:cNvSpPr>
          <p:nvPr/>
        </p:nvSpPr>
        <p:spPr bwMode="auto">
          <a:xfrm>
            <a:off x="365125" y="2420938"/>
            <a:ext cx="715963" cy="704850"/>
          </a:xfrm>
          <a:prstGeom prst="star4">
            <a:avLst>
              <a:gd name="adj" fmla="val 2150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699792" y="1538021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539552" y="-1326148"/>
            <a:ext cx="8460432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solidFill>
                  <a:srgbClr val="FDC73F"/>
                </a:solidFill>
                <a:latin typeface="Calibri" pitchFamily="34" charset="0"/>
              </a:rPr>
              <a:t> </a:t>
            </a:r>
            <a:endParaRPr lang="es-ES" sz="3600" dirty="0" smtClean="0">
              <a:solidFill>
                <a:srgbClr val="FDC73F"/>
              </a:solidFill>
              <a:latin typeface="Calibri" pitchFamily="34" charset="0"/>
            </a:endParaRPr>
          </a:p>
          <a:p>
            <a:pPr algn="ctr"/>
            <a:endParaRPr lang="es-ES" sz="3600" dirty="0">
              <a:solidFill>
                <a:srgbClr val="FDC73F"/>
              </a:solidFill>
              <a:latin typeface="Calibri" pitchFamily="34" charset="0"/>
            </a:endParaRPr>
          </a:p>
          <a:p>
            <a:pPr algn="ctr"/>
            <a:endParaRPr lang="es-ES" sz="3600" dirty="0" smtClean="0">
              <a:solidFill>
                <a:srgbClr val="FDC73F"/>
              </a:solidFill>
              <a:latin typeface="Calibri" pitchFamily="34" charset="0"/>
            </a:endParaRPr>
          </a:p>
          <a:p>
            <a:pPr algn="ctr"/>
            <a:endParaRPr lang="es-ES" sz="3600" dirty="0">
              <a:solidFill>
                <a:srgbClr val="FDC73F"/>
              </a:solidFill>
              <a:latin typeface="Calibri" pitchFamily="34" charset="0"/>
            </a:endParaRPr>
          </a:p>
          <a:p>
            <a:pPr algn="ctr"/>
            <a:r>
              <a:rPr lang="es-ES" sz="3200" dirty="0" smtClean="0">
                <a:solidFill>
                  <a:srgbClr val="FFCC00"/>
                </a:solidFill>
                <a:latin typeface="Calibri" pitchFamily="34" charset="0"/>
              </a:rPr>
              <a:t>El </a:t>
            </a:r>
            <a:r>
              <a:rPr lang="es-ES" sz="3200" dirty="0">
                <a:solidFill>
                  <a:srgbClr val="FFCC00"/>
                </a:solidFill>
                <a:latin typeface="Calibri" pitchFamily="34" charset="0"/>
              </a:rPr>
              <a:t>Tratado de Asunción contiene cinco anexos</a:t>
            </a:r>
          </a:p>
          <a:p>
            <a:pPr algn="ctr"/>
            <a:endParaRPr lang="es-AR" dirty="0">
              <a:solidFill>
                <a:srgbClr val="FFCC00"/>
              </a:solidFill>
              <a:latin typeface="Calibri" pitchFamily="34" charset="0"/>
            </a:endParaRPr>
          </a:p>
          <a:p>
            <a:pPr algn="ctr"/>
            <a:endParaRPr lang="es-ES" dirty="0">
              <a:solidFill>
                <a:srgbClr val="FFCC00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s-ES" sz="2400" dirty="0">
                <a:solidFill>
                  <a:srgbClr val="FFCC00"/>
                </a:solidFill>
                <a:latin typeface="Calibri" pitchFamily="34" charset="0"/>
              </a:rPr>
              <a:t>Anexo I Programa de liberación comercial (PLC)</a:t>
            </a:r>
          </a:p>
          <a:p>
            <a:pPr>
              <a:buFontTx/>
              <a:buChar char="•"/>
            </a:pPr>
            <a:endParaRPr lang="es-ES" sz="2400" dirty="0">
              <a:solidFill>
                <a:srgbClr val="FFCC00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s-ES" sz="2400" dirty="0">
                <a:solidFill>
                  <a:srgbClr val="FFCC00"/>
                </a:solidFill>
                <a:latin typeface="Calibri" pitchFamily="34" charset="0"/>
              </a:rPr>
              <a:t>Anexo II Régimen de origen </a:t>
            </a:r>
          </a:p>
          <a:p>
            <a:pPr>
              <a:buFontTx/>
              <a:buChar char="•"/>
            </a:pPr>
            <a:endParaRPr lang="es-ES" sz="2400" dirty="0">
              <a:solidFill>
                <a:srgbClr val="FFCC00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s-ES" sz="2400" dirty="0">
                <a:solidFill>
                  <a:srgbClr val="FFCC00"/>
                </a:solidFill>
                <a:latin typeface="Calibri" pitchFamily="34" charset="0"/>
              </a:rPr>
              <a:t>Anexo III Procedimiento de solución de controversias, luego reemplazado por el Protocolo de Brasilia y el Protocolo de Olivos .</a:t>
            </a:r>
          </a:p>
          <a:p>
            <a:pPr>
              <a:buFontTx/>
              <a:buChar char="•"/>
            </a:pPr>
            <a:endParaRPr lang="es-ES" sz="2400" dirty="0">
              <a:solidFill>
                <a:srgbClr val="FFCC00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s-ES" sz="2400" dirty="0">
                <a:solidFill>
                  <a:srgbClr val="FFCC00"/>
                </a:solidFill>
                <a:latin typeface="Calibri" pitchFamily="34" charset="0"/>
              </a:rPr>
              <a:t>Anexo IV Aplicación de salvaguardias </a:t>
            </a:r>
          </a:p>
          <a:p>
            <a:pPr>
              <a:buFontTx/>
              <a:buChar char="•"/>
            </a:pPr>
            <a:endParaRPr lang="es-ES" sz="2400" dirty="0">
              <a:solidFill>
                <a:srgbClr val="FFCC00"/>
              </a:solidFill>
              <a:latin typeface="Calibri" pitchFamily="34" charset="0"/>
            </a:endParaRPr>
          </a:p>
          <a:p>
            <a:pPr>
              <a:buFontTx/>
              <a:buChar char="•"/>
            </a:pPr>
            <a:r>
              <a:rPr lang="es-ES" sz="2400" dirty="0">
                <a:solidFill>
                  <a:srgbClr val="FFCC00"/>
                </a:solidFill>
                <a:latin typeface="Calibri" pitchFamily="34" charset="0"/>
              </a:rPr>
              <a:t>Anexo V Subgrupos de trabajo integrantes del Grupo Mercado Común. </a:t>
            </a:r>
            <a:endParaRPr lang="es-AR" sz="24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3770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8620323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</a:t>
            </a:r>
          </a:p>
          <a:p>
            <a:pPr algn="ctr"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</a:t>
            </a:r>
          </a:p>
          <a:p>
            <a:pPr algn="r"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¿Financiamiento de la         </a:t>
            </a:r>
            <a:r>
              <a:rPr lang="es-AR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reconversion</a:t>
            </a:r>
            <a:endParaRPr lang="es-A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</a:t>
            </a:r>
          </a:p>
          <a:p>
            <a:pPr algn="r">
              <a:defRPr/>
            </a:pPr>
            <a:r>
              <a:rPr lang="es-AR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</a:t>
            </a:r>
            <a:r>
              <a:rPr lang="es-AR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¿ Válvulas de escape?                                                </a:t>
            </a:r>
            <a:endParaRPr lang="es-AR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</a:t>
            </a:r>
          </a:p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1092"/>
            <a:ext cx="3096344" cy="44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27137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2" y="836712"/>
            <a:ext cx="8743131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2560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7" name="Picture 2" descr="C:\Users\Gabriel Torres\Desktop\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72816"/>
            <a:ext cx="4100116" cy="410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band9_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" y="980728"/>
            <a:ext cx="4981590" cy="39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0477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156" y="476672"/>
            <a:ext cx="849694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endParaRPr lang="es-ES" sz="1800" dirty="0">
              <a:solidFill>
                <a:srgbClr val="FDC73F"/>
              </a:solidFill>
              <a:latin typeface="Calibri" pitchFamily="34" charset="0"/>
            </a:endParaRPr>
          </a:p>
          <a:p>
            <a:pPr lvl="0" eaLnBrk="1" hangingPunct="1"/>
            <a:endParaRPr lang="es-ES" sz="1800" dirty="0" smtClean="0">
              <a:solidFill>
                <a:srgbClr val="FDC73F"/>
              </a:solidFill>
              <a:latin typeface="Calibri" pitchFamily="34" charset="0"/>
            </a:endParaRPr>
          </a:p>
          <a:p>
            <a:pPr lvl="0" eaLnBrk="1" hangingPunct="1"/>
            <a:endParaRPr lang="es-ES" sz="1800" dirty="0">
              <a:solidFill>
                <a:srgbClr val="FDC73F"/>
              </a:solidFill>
              <a:latin typeface="Calibri" pitchFamily="34" charset="0"/>
            </a:endParaRPr>
          </a:p>
          <a:p>
            <a:pPr lvl="0" eaLnBrk="1" hangingPunct="1"/>
            <a:r>
              <a:rPr lang="es-ES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Quedarán </a:t>
            </a:r>
            <a:r>
              <a:rPr lang="es-ES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excluidos del cronograma de desgravación los productos comprendidos en las Listas de Excepciones </a:t>
            </a:r>
          </a:p>
          <a:p>
            <a:pPr lvl="0" eaLnBrk="1" hangingPunct="1"/>
            <a:r>
              <a:rPr lang="es-ES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s-ES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ES" sz="18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</a:t>
            </a:r>
            <a:r>
              <a:rPr lang="es-ES" sz="18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</a:t>
            </a:r>
            <a:r>
              <a:rPr lang="es-ES" sz="24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República </a:t>
            </a:r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Argentina: 394</a:t>
            </a:r>
          </a:p>
          <a:p>
            <a:pPr lvl="0" eaLnBrk="1" hangingPunct="1"/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República Federativa del Brasil: 324</a:t>
            </a:r>
          </a:p>
          <a:p>
            <a:pPr lvl="0" eaLnBrk="1" hangingPunct="1"/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República del Paraguay: 439</a:t>
            </a:r>
          </a:p>
          <a:p>
            <a:pPr lvl="0" eaLnBrk="1" hangingPunct="1"/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República Oriental del Uruguay: 960</a:t>
            </a:r>
            <a:r>
              <a:rPr lang="es-ES" sz="18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s-ES" sz="18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ES" sz="18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0" algn="ctr" eaLnBrk="1" hangingPunct="1"/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Las listas de excepciones se reducirán al vencimiento de cada año calendario a razón de un veinte por ciento (20%) anual desde el 31 de diciembre de 1990.</a:t>
            </a:r>
            <a:b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ES" sz="24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9636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8" y="993663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AR" sz="3200" b="1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Cláusulas de </a:t>
            </a:r>
            <a:r>
              <a:rPr lang="es-AR" sz="3200" b="1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Salvaguarda</a:t>
            </a:r>
            <a:endParaRPr lang="es-ES" sz="3200" b="1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0" algn="ctr"/>
            <a:endParaRPr lang="es-ES" sz="2000" b="1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Cada Estado Parte podrá aplicar, hasta el 31 de diciembre de 1994, cláusulas de salvaguardia a la importación </a:t>
            </a:r>
            <a:r>
              <a:rPr lang="es-ES" sz="24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 </a:t>
            </a:r>
            <a:r>
              <a:rPr lang="es-ES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productos que se beneficien del </a:t>
            </a:r>
            <a:r>
              <a:rPr lang="es-ES" sz="24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PLC</a:t>
            </a:r>
            <a:endParaRPr lang="es-ES" sz="24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s-ES" sz="24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2900" lvl="0" indent="-342900" eaLnBrk="1" hangingPunct="1">
              <a:buFont typeface="Arial" pitchFamily="34" charset="0"/>
              <a:buChar char="•"/>
            </a:pPr>
            <a:r>
              <a:rPr lang="es-AR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</a:t>
            </a:r>
            <a:r>
              <a:rPr lang="es-AR" sz="24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endrán </a:t>
            </a:r>
            <a:r>
              <a:rPr lang="es-AR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un año de duración y podrán ser prorrogadas por un nuevo período anual y consecutivo. </a:t>
            </a:r>
          </a:p>
          <a:p>
            <a:pPr marL="342900" lvl="0" indent="-342900" eaLnBrk="1" hangingPunct="1">
              <a:buFont typeface="Arial" pitchFamily="34" charset="0"/>
              <a:buChar char="•"/>
            </a:pPr>
            <a:endParaRPr lang="es-AR" sz="24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2900" lvl="0" indent="-342900" eaLnBrk="1" hangingPunct="1">
              <a:buFont typeface="Arial" pitchFamily="34" charset="0"/>
              <a:buChar char="•"/>
            </a:pPr>
            <a:r>
              <a:rPr lang="es-AR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Estas medidas solamente podrán ser adoptadas una vez para cada producto. </a:t>
            </a:r>
          </a:p>
          <a:p>
            <a:pPr marL="342900" lvl="0" indent="-342900" eaLnBrk="1" hangingPunct="1">
              <a:buFont typeface="Arial" pitchFamily="34" charset="0"/>
              <a:buChar char="•"/>
            </a:pPr>
            <a:endParaRPr lang="es-AR" sz="24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marL="342900" lvl="0" indent="-342900" eaLnBrk="1" hangingPunct="1">
              <a:buFont typeface="Arial" pitchFamily="34" charset="0"/>
              <a:buChar char="•"/>
            </a:pPr>
            <a:r>
              <a:rPr lang="es-AR" sz="24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 ningún caso la aplicación de cláusulas de salvaguardia podrán extenderse más allá del 31 de diciembre de 1994. 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73637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2988" y="2276475"/>
            <a:ext cx="3468687" cy="382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s-AR" sz="2800" smtClean="0"/>
          </a:p>
          <a:p>
            <a:endParaRPr lang="es-AR" sz="2400" smtClean="0">
              <a:latin typeface="Tahoma" pitchFamily="34" charset="0"/>
            </a:endParaRPr>
          </a:p>
          <a:p>
            <a:endParaRPr lang="es-ES" sz="2400">
              <a:latin typeface="Tahoma" pitchFamily="34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219700" y="1989138"/>
          <a:ext cx="2630488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Gráfico" r:id="rId6" imgW="7213600" imgH="5435600" progId="MSGraph.Chart.8">
                  <p:embed followColorScheme="full"/>
                </p:oleObj>
              </mc:Choice>
              <mc:Fallback>
                <p:oleObj name="Gráfico" r:id="rId6" imgW="7213600" imgH="5435600" progId="MSGraph.Chart.8">
                  <p:embed followColorScheme="full"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89138"/>
                        <a:ext cx="2630488" cy="1981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9" descr="automotriz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412875"/>
            <a:ext cx="6191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79388" y="1773238"/>
            <a:ext cx="2520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AR" sz="3200" b="1" i="1">
                <a:solidFill>
                  <a:srgbClr val="FDC73F"/>
                </a:solidFill>
                <a:latin typeface="Calibri" pitchFamily="34" charset="0"/>
              </a:rPr>
              <a:t>¿</a:t>
            </a:r>
            <a:r>
              <a:rPr lang="es-AR" sz="3600" b="1" i="1">
                <a:solidFill>
                  <a:srgbClr val="FDC73F"/>
                </a:solidFill>
                <a:latin typeface="Calibri" pitchFamily="34" charset="0"/>
              </a:rPr>
              <a:t>Y el sector automotriz?</a:t>
            </a:r>
            <a:endParaRPr lang="es-ES" sz="3600" b="1" i="1">
              <a:solidFill>
                <a:srgbClr val="FDC73F"/>
              </a:solidFill>
              <a:latin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55943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7165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8313" y="2420938"/>
            <a:ext cx="8280400" cy="1008062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1991-1998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Contexto internacional favorable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Convergencia macro de facto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Avances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68313" y="1196975"/>
            <a:ext cx="8280400" cy="12239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Años ’80: Desconfianza política, crisis de la deuda, inflación,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déficit fiscal, déficit de CC + escasa relevancia de comercio bilateral.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Iniciativas incipientes de integración sobre segunda mitad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década.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8988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476672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dirty="0" smtClean="0">
                <a:latin typeface="Tahoma" pitchFamily="34" charset="0"/>
              </a:rPr>
              <a:t> </a:t>
            </a:r>
            <a:r>
              <a:rPr lang="es-ES_tradnl" sz="3200" dirty="0" smtClean="0">
                <a:solidFill>
                  <a:srgbClr val="FFCC00"/>
                </a:solidFill>
                <a:latin typeface="Tahoma" pitchFamily="34" charset="0"/>
              </a:rPr>
              <a:t>Mercosur     Aspectos Institucionales</a:t>
            </a:r>
            <a:endParaRPr lang="es-ES_tradnl" sz="32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7391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19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Estructura Institucional   </a:t>
            </a: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Art. 1 POP</a:t>
            </a:r>
            <a:endParaRPr lang="es-ES_tradnl" sz="2400" dirty="0" smtClean="0">
              <a:solidFill>
                <a:srgbClr val="FFCC00"/>
              </a:solidFill>
              <a:latin typeface="Tahoma" pitchFamily="34" charset="0"/>
            </a:endParaRPr>
          </a:p>
          <a:p>
            <a:pPr marL="342900" indent="-342900" algn="l">
              <a:lnSpc>
                <a:spcPct val="190000"/>
              </a:lnSpc>
              <a:buFont typeface="Arial" pitchFamily="34" charset="0"/>
              <a:buChar char="•"/>
            </a:pP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Organos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con capacidad decisoria.   </a:t>
            </a: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art. 2 POP </a:t>
            </a:r>
          </a:p>
          <a:p>
            <a:pPr marL="342900" indent="-342900" algn="l">
              <a:lnSpc>
                <a:spcPct val="19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Toma de decisiones.   </a:t>
            </a: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art. 37 POP</a:t>
            </a:r>
          </a:p>
          <a:p>
            <a:pPr marL="342900" indent="-342900" algn="l">
              <a:lnSpc>
                <a:spcPct val="19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Ordenamiento Jurídico MCCS.   </a:t>
            </a: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art. 41 POP</a:t>
            </a:r>
          </a:p>
          <a:p>
            <a:pPr marL="342900" indent="-342900" algn="l">
              <a:lnSpc>
                <a:spcPct val="19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Internalización de Normas   </a:t>
            </a:r>
          </a:p>
          <a:p>
            <a:pPr algn="l">
              <a:lnSpc>
                <a:spcPct val="60000"/>
              </a:lnSpc>
            </a:pP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 </a:t>
            </a: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art. 40 POP, RES 91/93, DEC 23/00, DEC 20/02, DEC 22/04</a:t>
            </a:r>
          </a:p>
          <a:p>
            <a:pPr marL="342900" indent="-342900" algn="l">
              <a:lnSpc>
                <a:spcPct val="17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Solución de controversias.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endParaRPr lang="es-ES_tradnl" sz="2400" dirty="0"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5283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704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45704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529" y="-544395"/>
            <a:ext cx="8424936" cy="717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endParaRPr lang="es-ES_tradnl" sz="2400" kern="0" dirty="0" smtClean="0">
              <a:solidFill>
                <a:srgbClr val="FFFFFF"/>
              </a:solidFill>
            </a:endParaRPr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endParaRPr lang="es-ES_tradnl" sz="2400" kern="0" dirty="0">
              <a:solidFill>
                <a:srgbClr val="FFFFFF"/>
              </a:solidFill>
            </a:endParaRPr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endParaRPr lang="es-ES_tradnl" sz="2400" kern="0" dirty="0" smtClean="0">
              <a:solidFill>
                <a:srgbClr val="FFFFFF"/>
              </a:solidFill>
            </a:endParaRPr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es-ES_tradnl" sz="2400" kern="0" dirty="0" smtClean="0">
                <a:solidFill>
                  <a:srgbClr val="FFCC00"/>
                </a:solidFill>
              </a:rPr>
              <a:t>Consejo </a:t>
            </a:r>
            <a:r>
              <a:rPr lang="es-ES_tradnl" sz="2400" kern="0" dirty="0">
                <a:solidFill>
                  <a:srgbClr val="FFCC00"/>
                </a:solidFill>
              </a:rPr>
              <a:t>del Mercado Común   </a:t>
            </a:r>
            <a:r>
              <a:rPr lang="es-ES_tradnl" sz="2400" b="1" kern="0" dirty="0" smtClean="0">
                <a:solidFill>
                  <a:srgbClr val="FFCC00"/>
                </a:solidFill>
              </a:rPr>
              <a:t>CMC   </a:t>
            </a:r>
            <a:r>
              <a:rPr lang="es-ES_tradnl" sz="1800" i="1" kern="0" dirty="0" smtClean="0"/>
              <a:t>1er </a:t>
            </a:r>
            <a:r>
              <a:rPr lang="es-ES_tradnl" sz="1800" i="1" kern="0" dirty="0" err="1" smtClean="0"/>
              <a:t>Sem</a:t>
            </a:r>
            <a:r>
              <a:rPr lang="es-ES_tradnl" sz="1800" i="1" kern="0" dirty="0" smtClean="0"/>
              <a:t> 2016 Preside </a:t>
            </a:r>
            <a:endParaRPr lang="es-ES_tradnl" sz="1800" i="1" kern="0" dirty="0"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s-ES_tradnl" sz="1800" kern="0" dirty="0">
                <a:solidFill>
                  <a:srgbClr val="FFCC00"/>
                </a:solidFill>
              </a:rPr>
              <a:t>       - Reuniones de Ministros (14)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s-ES_tradnl" sz="1800" kern="0" dirty="0">
                <a:solidFill>
                  <a:srgbClr val="FFCC00"/>
                </a:solidFill>
              </a:rPr>
              <a:t>       - Foro de Consulta y Concertación Política  DEC CMC 18/98</a:t>
            </a:r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</a:pPr>
            <a:r>
              <a:rPr lang="es-ES_tradnl" sz="1800" kern="0" dirty="0">
                <a:solidFill>
                  <a:srgbClr val="FFCC00"/>
                </a:solidFill>
              </a:rPr>
              <a:t>       - Comisión de Representantes Permanentes   DEC CMC 11/03</a:t>
            </a:r>
            <a:endParaRPr lang="es-ES_tradnl" sz="2000" kern="0" dirty="0">
              <a:solidFill>
                <a:srgbClr val="FFCC00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400" kern="0" dirty="0">
              <a:solidFill>
                <a:srgbClr val="FFCC00"/>
              </a:solidFill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s-ES_tradnl" sz="2400" kern="0" dirty="0">
                <a:solidFill>
                  <a:srgbClr val="FFCC00"/>
                </a:solidFill>
              </a:rPr>
              <a:t>Grupo Mercado Común   </a:t>
            </a:r>
            <a:r>
              <a:rPr lang="es-ES_tradnl" sz="2400" b="1" kern="0" dirty="0">
                <a:solidFill>
                  <a:srgbClr val="FFCC00"/>
                </a:solidFill>
              </a:rPr>
              <a:t>GMC</a:t>
            </a:r>
            <a:endParaRPr lang="es-ES_tradnl" sz="2400" kern="0" dirty="0">
              <a:solidFill>
                <a:srgbClr val="FFCC00"/>
              </a:solidFill>
            </a:endParaRP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</a:pPr>
            <a:r>
              <a:rPr lang="es-ES_tradnl" sz="2000" kern="0" dirty="0">
                <a:solidFill>
                  <a:srgbClr val="FFCC00"/>
                </a:solidFill>
              </a:rPr>
              <a:t>       </a:t>
            </a:r>
            <a:r>
              <a:rPr lang="es-ES_tradnl" sz="1800" kern="0" dirty="0">
                <a:solidFill>
                  <a:srgbClr val="FFCC00"/>
                </a:solidFill>
              </a:rPr>
              <a:t>- Subgrupos de Trabajo (15)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</a:pPr>
            <a:r>
              <a:rPr lang="es-ES_tradnl" sz="1800" kern="0" dirty="0">
                <a:solidFill>
                  <a:srgbClr val="FFCC00"/>
                </a:solidFill>
              </a:rPr>
              <a:t>       - Reuniones Especializadas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</a:pPr>
            <a:r>
              <a:rPr lang="es-ES_tradnl" sz="1800" kern="0" dirty="0">
                <a:solidFill>
                  <a:srgbClr val="FFCC00"/>
                </a:solidFill>
              </a:rPr>
              <a:t>       - Grupos ad-hoc (azúcar, cigarrillos)</a:t>
            </a:r>
          </a:p>
          <a:p>
            <a:pPr marL="342900" lvl="0" indent="-342900">
              <a:lnSpc>
                <a:spcPct val="110000"/>
              </a:lnSpc>
              <a:spcBef>
                <a:spcPct val="20000"/>
              </a:spcBef>
            </a:pPr>
            <a:r>
              <a:rPr lang="es-ES_tradnl" sz="1800" kern="0" dirty="0">
                <a:solidFill>
                  <a:srgbClr val="FFCC00"/>
                </a:solidFill>
              </a:rPr>
              <a:t>       - Comités (automotor)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s-ES_tradnl" sz="2000" kern="0" dirty="0">
              <a:solidFill>
                <a:srgbClr val="FFCC00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s-ES_tradnl" sz="2400" kern="0" dirty="0">
                <a:solidFill>
                  <a:srgbClr val="FFCC00"/>
                </a:solidFill>
              </a:rPr>
              <a:t>Comisión de Comercio del Mercosur   </a:t>
            </a:r>
            <a:r>
              <a:rPr lang="es-ES_tradnl" sz="2400" b="1" kern="0" dirty="0">
                <a:solidFill>
                  <a:srgbClr val="FFCC00"/>
                </a:solidFill>
              </a:rPr>
              <a:t>CCM</a:t>
            </a:r>
            <a:endParaRPr lang="es-ES_tradnl" sz="2400" kern="0" dirty="0">
              <a:solidFill>
                <a:srgbClr val="FFCC00"/>
              </a:solidFill>
            </a:endParaRPr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</a:pPr>
            <a:r>
              <a:rPr lang="es-ES_tradnl" sz="2400" kern="0" dirty="0">
                <a:solidFill>
                  <a:srgbClr val="FFCC00"/>
                </a:solidFill>
              </a:rPr>
              <a:t>      </a:t>
            </a:r>
            <a:r>
              <a:rPr lang="es-ES_tradnl" sz="2000" kern="0" dirty="0">
                <a:solidFill>
                  <a:srgbClr val="FFCC00"/>
                </a:solidFill>
              </a:rPr>
              <a:t>- </a:t>
            </a:r>
            <a:r>
              <a:rPr lang="es-ES_tradnl" sz="1800" kern="0" dirty="0">
                <a:solidFill>
                  <a:srgbClr val="FFCC00"/>
                </a:solidFill>
              </a:rPr>
              <a:t>Comités técnicos</a:t>
            </a:r>
          </a:p>
        </p:txBody>
      </p:sp>
    </p:spTree>
    <p:extLst>
      <p:ext uri="{BB962C8B-B14F-4D97-AF65-F5344CB8AC3E}">
        <p14:creationId xmlns:p14="http://schemas.microsoft.com/office/powerpoint/2010/main" val="75453227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704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45704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65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1331640" y="736600"/>
            <a:ext cx="7812360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lnSpc>
                <a:spcPct val="130000"/>
              </a:lnSpc>
            </a:pPr>
            <a:endParaRPr lang="es-ES_tradnl" sz="1400" dirty="0"/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es-ES_tradnl" sz="2400" dirty="0">
                <a:solidFill>
                  <a:srgbClr val="FFCC00"/>
                </a:solidFill>
              </a:rPr>
              <a:t>Parlamento Mercosur  </a:t>
            </a:r>
          </a:p>
          <a:p>
            <a:pPr>
              <a:lnSpc>
                <a:spcPct val="130000"/>
              </a:lnSpc>
            </a:pPr>
            <a:endParaRPr lang="es-ES_tradnl" sz="2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es-ES_tradnl" sz="2400" dirty="0">
                <a:solidFill>
                  <a:srgbClr val="FFCC00"/>
                </a:solidFill>
              </a:rPr>
              <a:t>Foro Consultivo Económico-Social   </a:t>
            </a:r>
            <a:r>
              <a:rPr lang="es-ES_tradnl" sz="2400" b="1" dirty="0">
                <a:solidFill>
                  <a:srgbClr val="FFCC00"/>
                </a:solidFill>
              </a:rPr>
              <a:t>FCES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s-ES_tradnl" sz="1800" dirty="0">
                <a:solidFill>
                  <a:srgbClr val="FFCC00"/>
                </a:solidFill>
              </a:rPr>
              <a:t>        Laboral - Empresarial - 3er Sector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s-ES_tradnl" sz="1800" dirty="0">
                <a:solidFill>
                  <a:srgbClr val="FFCC00"/>
                </a:solidFill>
              </a:rPr>
              <a:t>        CGT/CTA - UIA/CAC/SRA - </a:t>
            </a:r>
            <a:r>
              <a:rPr lang="es-ES_tradnl" sz="1800" dirty="0" err="1">
                <a:solidFill>
                  <a:srgbClr val="FFCC00"/>
                </a:solidFill>
              </a:rPr>
              <a:t>Adelco</a:t>
            </a:r>
            <a:endParaRPr lang="es-ES_tradnl" sz="1800" dirty="0">
              <a:solidFill>
                <a:srgbClr val="FFCC00"/>
              </a:solidFill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s-ES_tradnl" sz="18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es-ES_tradnl" sz="2400" dirty="0">
                <a:solidFill>
                  <a:srgbClr val="FFCC00"/>
                </a:solidFill>
              </a:rPr>
              <a:t>Secretaria del Mercosur   </a:t>
            </a:r>
            <a:r>
              <a:rPr lang="es-ES_tradnl" sz="2400" b="1" dirty="0">
                <a:solidFill>
                  <a:srgbClr val="FFCC00"/>
                </a:solidFill>
              </a:rPr>
              <a:t>SM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s-ES_tradnl" sz="1800" dirty="0">
                <a:solidFill>
                  <a:srgbClr val="FFCC00"/>
                </a:solidFill>
              </a:rPr>
              <a:t>        - Sector Administrativo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s-ES_tradnl" sz="1800" dirty="0">
                <a:solidFill>
                  <a:srgbClr val="FFCC00"/>
                </a:solidFill>
              </a:rPr>
              <a:t>        - Sector Asesoría Técnica    </a:t>
            </a:r>
            <a:r>
              <a:rPr lang="es-ES_tradnl" sz="1800" dirty="0" err="1">
                <a:solidFill>
                  <a:srgbClr val="FFCC00"/>
                </a:solidFill>
              </a:rPr>
              <a:t>vig</a:t>
            </a:r>
            <a:r>
              <a:rPr lang="es-ES_tradnl" sz="1800" dirty="0">
                <a:solidFill>
                  <a:srgbClr val="FFCC00"/>
                </a:solidFill>
              </a:rPr>
              <a:t>. desde 1/5/03 por DEC 30/02</a:t>
            </a:r>
          </a:p>
          <a:p>
            <a:pPr>
              <a:lnSpc>
                <a:spcPct val="110000"/>
              </a:lnSpc>
              <a:buFontTx/>
              <a:buNone/>
            </a:pPr>
            <a:endParaRPr lang="es-ES_tradnl" sz="2000" dirty="0">
              <a:solidFill>
                <a:srgbClr val="FFCC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53227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7175" y="2576453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85750" y="2038291"/>
            <a:ext cx="1727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" sz="20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Órganos Decisorios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23850" y="4476691"/>
            <a:ext cx="2971800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" sz="20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Órgano Consultivo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3850" y="5073591"/>
            <a:ext cx="2808288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" sz="20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Órgano de Apoyo Técnico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85750" y="3681353"/>
            <a:ext cx="34194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" sz="20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Órgano de Representación Parlamentaria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28596" y="2000191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es-UY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428596" y="2890778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es-UY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28596" y="3603566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es-UY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708400" y="1184216"/>
            <a:ext cx="4268788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Consejo del Mercado Común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708400" y="2263716"/>
            <a:ext cx="4176713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200" b="1" i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s-E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Grupo Mercado Común</a:t>
            </a:r>
            <a:endParaRPr lang="es-ES" sz="1800" b="1" i="1" u="sng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3708400" y="2911416"/>
            <a:ext cx="4105275" cy="4270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     </a:t>
            </a:r>
            <a:r>
              <a:rPr lang="es-E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Comisión de Comercio</a:t>
            </a:r>
            <a:endParaRPr lang="es-ES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714750" y="3752791"/>
            <a:ext cx="4464050" cy="3968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Parlamento del MERCOSUR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708400" y="4497328"/>
            <a:ext cx="3733779" cy="40011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Foro Consultivo Económico Social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708400" y="5218053"/>
            <a:ext cx="2930995" cy="400110"/>
          </a:xfrm>
          <a:prstGeom prst="rect">
            <a:avLst/>
          </a:prstGeom>
          <a:solidFill>
            <a:srgbClr val="006600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Secretaría del MERCOSUR</a:t>
            </a: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28596" y="4389378"/>
            <a:ext cx="81534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es-UY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3850" y="5983228"/>
            <a:ext cx="33115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" sz="20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Solución de Controversias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708400" y="5983228"/>
            <a:ext cx="3696268" cy="400110"/>
          </a:xfrm>
          <a:prstGeom prst="rect">
            <a:avLst/>
          </a:prstGeom>
          <a:solidFill>
            <a:srgbClr val="006600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2000" b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  <a:cs typeface="Calibri" pitchFamily="34" charset="0"/>
              </a:rPr>
              <a:t>Tribunal Permanente de Revisión</a:t>
            </a:r>
            <a:endParaRPr lang="es-ES" sz="2000" b="1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1" name="AutoShape 31"/>
          <p:cNvCxnSpPr>
            <a:cxnSpLocks noChangeShapeType="1"/>
          </p:cNvCxnSpPr>
          <p:nvPr/>
        </p:nvCxnSpPr>
        <p:spPr bwMode="auto">
          <a:xfrm flipV="1">
            <a:off x="2036478" y="1540609"/>
            <a:ext cx="1657350" cy="871538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2"/>
          <p:cNvCxnSpPr>
            <a:cxnSpLocks noChangeShapeType="1"/>
          </p:cNvCxnSpPr>
          <p:nvPr/>
        </p:nvCxnSpPr>
        <p:spPr bwMode="auto">
          <a:xfrm>
            <a:off x="2012950" y="2456597"/>
            <a:ext cx="1695450" cy="90487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3"/>
          <p:cNvCxnSpPr>
            <a:cxnSpLocks noChangeShapeType="1"/>
          </p:cNvCxnSpPr>
          <p:nvPr/>
        </p:nvCxnSpPr>
        <p:spPr bwMode="auto">
          <a:xfrm>
            <a:off x="2019771" y="2474792"/>
            <a:ext cx="1695450" cy="738187"/>
          </a:xfrm>
          <a:prstGeom prst="bentConnector3">
            <a:avLst>
              <a:gd name="adj1" fmla="val 50000"/>
            </a:avLst>
          </a:prstGeom>
          <a:noFill/>
          <a:ln w="57150">
            <a:solidFill>
              <a:schemeClr val="accent2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16411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744" y="588726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dirty="0" smtClean="0">
                <a:latin typeface="Tahoma" pitchFamily="34" charset="0"/>
              </a:rPr>
              <a:t>  </a:t>
            </a:r>
            <a:r>
              <a:rPr lang="es-ES_tradnl" sz="2400" b="1" dirty="0" smtClean="0">
                <a:latin typeface="Tahoma" pitchFamily="34" charset="0"/>
              </a:rPr>
              <a:t> </a:t>
            </a:r>
            <a:r>
              <a:rPr lang="es-ES_tradnl" sz="2800" dirty="0" smtClean="0">
                <a:solidFill>
                  <a:srgbClr val="FFCC00"/>
                </a:solidFill>
                <a:latin typeface="Tahoma" pitchFamily="34" charset="0"/>
              </a:rPr>
              <a:t>Sistema de Toma de Decisiones </a:t>
            </a:r>
            <a:br>
              <a:rPr lang="es-ES_tradnl" sz="2800" dirty="0" smtClean="0">
                <a:solidFill>
                  <a:srgbClr val="FFCC00"/>
                </a:solidFill>
                <a:latin typeface="Tahoma" pitchFamily="34" charset="0"/>
              </a:rPr>
            </a:b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Arts. 2 y 37 POP</a:t>
            </a:r>
            <a:endParaRPr lang="es-ES_tradnl" sz="28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s-ES_tradnl" sz="2400" dirty="0" smtClean="0">
              <a:latin typeface="Tahoma" pitchFamily="34" charset="0"/>
            </a:endParaRPr>
          </a:p>
          <a:p>
            <a:pPr algn="just"/>
            <a:endParaRPr lang="es-ES_tradnl" sz="2000" dirty="0" smtClean="0"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Art. 2.  Son órganos con capacidad decisoria, de naturaleza intergubernamental: el Consejo del Mercado Común, el Grupo Mercado Común y la Comisión de Comercio del Mercosur.</a:t>
            </a:r>
          </a:p>
          <a:p>
            <a:pPr>
              <a:lnSpc>
                <a:spcPct val="130000"/>
              </a:lnSpc>
            </a:pPr>
            <a:endParaRPr lang="es-ES_tradnl" sz="2400" dirty="0" smtClean="0">
              <a:solidFill>
                <a:srgbClr val="FFCC00"/>
              </a:solidFill>
              <a:latin typeface="Tahoma" pitchFamily="34" charset="0"/>
            </a:endParaRPr>
          </a:p>
          <a:p>
            <a:pPr>
              <a:lnSpc>
                <a:spcPct val="130000"/>
              </a:lnSpc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Art 37.  Las decisiones de los órganos del Mercosur serán tomadas por consenso y con la presencia de todos los Estados Partes.</a:t>
            </a:r>
            <a:endParaRPr lang="es-ES_tradnl" sz="16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53227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9" name="Picture 6" descr="tancred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205038"/>
            <a:ext cx="2878138" cy="352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imagesCAKO8HU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3959225" cy="271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39750" y="1125538"/>
            <a:ext cx="3960813" cy="2735262"/>
          </a:xfrm>
          <a:prstGeom prst="rect">
            <a:avLst/>
          </a:prstGeom>
          <a:noFill/>
          <a:ln w="1143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508625" y="2205038"/>
            <a:ext cx="2879725" cy="3529012"/>
          </a:xfrm>
          <a:prstGeom prst="rect">
            <a:avLst/>
          </a:prstGeom>
          <a:noFill/>
          <a:ln w="1143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5471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-16339" y="769156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dirty="0" smtClean="0">
                <a:latin typeface="Tahoma" pitchFamily="34" charset="0"/>
              </a:rPr>
              <a:t>  </a:t>
            </a:r>
            <a:r>
              <a:rPr lang="es-ES_tradnl" sz="2800" dirty="0" smtClean="0">
                <a:solidFill>
                  <a:srgbClr val="FFCC00"/>
                </a:solidFill>
                <a:latin typeface="Tahoma" pitchFamily="34" charset="0"/>
              </a:rPr>
              <a:t>Fuentes Jurídicas del Mercosur. </a:t>
            </a:r>
            <a:br>
              <a:rPr lang="es-ES_tradnl" sz="2800" dirty="0" smtClean="0">
                <a:solidFill>
                  <a:srgbClr val="FFCC00"/>
                </a:solidFill>
                <a:latin typeface="Tahoma" pitchFamily="34" charset="0"/>
              </a:rPr>
            </a:b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Art. 41 POP</a:t>
            </a:r>
            <a:r>
              <a:rPr lang="es-ES_tradnl" sz="2800" dirty="0" smtClean="0">
                <a:solidFill>
                  <a:srgbClr val="FFCC00"/>
                </a:solidFill>
                <a:latin typeface="Tahoma" pitchFamily="34" charset="0"/>
              </a:rPr>
              <a:t/>
            </a:r>
            <a:br>
              <a:rPr lang="es-ES_tradnl" sz="2800" dirty="0" smtClean="0">
                <a:solidFill>
                  <a:srgbClr val="FFCC00"/>
                </a:solidFill>
                <a:latin typeface="Tahoma" pitchFamily="34" charset="0"/>
              </a:rPr>
            </a:br>
            <a:endParaRPr lang="es-ES_tradnl" sz="24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 bwMode="auto">
          <a:xfrm>
            <a:off x="511696" y="1171599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s-ES_tradnl" sz="24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I- El Tratado de Asunción, sus protocolos y los instrumentos adicionales o complementarios;</a:t>
            </a:r>
          </a:p>
          <a:p>
            <a:pPr algn="just">
              <a:lnSpc>
                <a:spcPct val="140000"/>
              </a:lnSpc>
            </a:pPr>
            <a:endParaRPr lang="es-ES_tradnl" sz="20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II- Los acuerdos celebrados en el marco del Tratado de Asunción y sus protocolos;</a:t>
            </a:r>
          </a:p>
          <a:p>
            <a:pPr algn="just">
              <a:lnSpc>
                <a:spcPct val="140000"/>
              </a:lnSpc>
            </a:pPr>
            <a:endParaRPr lang="es-ES_tradnl" sz="20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III - Las Decisiones del Consejo del Mercado Común, las Resoluciones del Grupo Mercado Común y las Directivas de la Comisión de Comercio del Mercosur, adoptadas desde la entrada en vigor del Tratado de Asunción</a:t>
            </a:r>
            <a:endParaRPr lang="es-ES_tradnl" sz="14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5138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19362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 bwMode="auto">
          <a:xfrm>
            <a:off x="-16339" y="619362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dirty="0" smtClean="0">
                <a:latin typeface="Tahoma" pitchFamily="34" charset="0"/>
              </a:rPr>
              <a:t>  </a:t>
            </a:r>
            <a:r>
              <a:rPr lang="es-ES_tradnl" sz="2800" dirty="0" smtClean="0">
                <a:solidFill>
                  <a:srgbClr val="FFCC00"/>
                </a:solidFill>
                <a:latin typeface="Calibri" pitchFamily="34" charset="0"/>
              </a:rPr>
              <a:t>Constitución Nacional </a:t>
            </a:r>
            <a:br>
              <a:rPr lang="es-ES_tradnl" sz="2800" dirty="0" smtClean="0">
                <a:solidFill>
                  <a:srgbClr val="FFCC00"/>
                </a:solidFill>
                <a:latin typeface="Calibri" pitchFamily="34" charset="0"/>
              </a:rPr>
            </a:br>
            <a:endParaRPr lang="es-ES_tradnl" sz="2400" dirty="0">
              <a:solidFill>
                <a:srgbClr val="FFCC00"/>
              </a:solidFill>
              <a:latin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403182"/>
            <a:ext cx="8352928" cy="1233730"/>
          </a:xfrm>
        </p:spPr>
        <p:txBody>
          <a:bodyPr/>
          <a:lstStyle/>
          <a:p>
            <a:pPr algn="just"/>
            <a:r>
              <a:rPr lang="es-ES" sz="2000" b="1" dirty="0">
                <a:solidFill>
                  <a:srgbClr val="FFCC00"/>
                </a:solidFill>
                <a:latin typeface="Calibri" pitchFamily="34" charset="0"/>
              </a:rPr>
              <a:t>Artículo 31- </a:t>
            </a:r>
            <a:r>
              <a:rPr lang="es-ES" sz="2000" dirty="0">
                <a:solidFill>
                  <a:srgbClr val="FFCC00"/>
                </a:solidFill>
                <a:latin typeface="Calibri" pitchFamily="34" charset="0"/>
              </a:rPr>
              <a:t>Esta Constitución, las leyes de la Nación que en su consecuencia se dicten por el Congreso y los tratados con las potencias extranjeras son la </a:t>
            </a:r>
            <a:r>
              <a:rPr lang="es-ES" sz="2000" dirty="0" smtClean="0">
                <a:solidFill>
                  <a:srgbClr val="FFCC00"/>
                </a:solidFill>
                <a:latin typeface="Calibri" pitchFamily="34" charset="0"/>
              </a:rPr>
              <a:t>ley suprema </a:t>
            </a:r>
            <a:r>
              <a:rPr lang="es-ES" sz="2000" dirty="0">
                <a:solidFill>
                  <a:srgbClr val="FFCC00"/>
                </a:solidFill>
                <a:latin typeface="Calibri" pitchFamily="34" charset="0"/>
              </a:rPr>
              <a:t>de la </a:t>
            </a:r>
            <a:r>
              <a:rPr lang="es-ES" sz="2000" dirty="0" smtClean="0">
                <a:solidFill>
                  <a:srgbClr val="FFCC00"/>
                </a:solidFill>
                <a:latin typeface="Calibri" pitchFamily="34" charset="0"/>
              </a:rPr>
              <a:t>Nación</a:t>
            </a:r>
            <a:r>
              <a:rPr lang="es-ES" sz="2000" dirty="0" smtClean="0">
                <a:solidFill>
                  <a:srgbClr val="FFCC00"/>
                </a:solidFill>
              </a:rPr>
              <a:t> </a:t>
            </a:r>
          </a:p>
          <a:p>
            <a:pPr algn="just"/>
            <a:endParaRPr lang="es-ES" sz="2000" dirty="0" smtClean="0">
              <a:solidFill>
                <a:srgbClr val="FFCC00"/>
              </a:solidFill>
            </a:endParaRPr>
          </a:p>
          <a:p>
            <a:pPr algn="just"/>
            <a:r>
              <a:rPr lang="es-ES" sz="2000" b="1" dirty="0" smtClean="0">
                <a:solidFill>
                  <a:srgbClr val="FFCC00"/>
                </a:solidFill>
                <a:latin typeface="Calibri" pitchFamily="34" charset="0"/>
              </a:rPr>
              <a:t>Artículo 75 - Atribuciones </a:t>
            </a:r>
            <a:r>
              <a:rPr lang="es-ES" sz="2000" b="1" dirty="0">
                <a:solidFill>
                  <a:srgbClr val="FFCC00"/>
                </a:solidFill>
                <a:latin typeface="Calibri" pitchFamily="34" charset="0"/>
              </a:rPr>
              <a:t>del Congreso </a:t>
            </a:r>
            <a:endParaRPr lang="es-ES" sz="2000" dirty="0">
              <a:solidFill>
                <a:srgbClr val="FFCC00"/>
              </a:solidFill>
              <a:latin typeface="Calibri" pitchFamily="34" charset="0"/>
            </a:endParaRPr>
          </a:p>
          <a:p>
            <a:pPr algn="just"/>
            <a:r>
              <a:rPr lang="es-ES" sz="2000" b="1" dirty="0" smtClean="0">
                <a:solidFill>
                  <a:srgbClr val="FFCC00"/>
                </a:solidFill>
                <a:latin typeface="Calibri" pitchFamily="34" charset="0"/>
              </a:rPr>
              <a:t>….</a:t>
            </a:r>
            <a:r>
              <a:rPr lang="es-ES" sz="2000" dirty="0" smtClean="0">
                <a:solidFill>
                  <a:srgbClr val="FFCC00"/>
                </a:solidFill>
                <a:latin typeface="Calibri" pitchFamily="34" charset="0"/>
              </a:rPr>
              <a:t> 22: </a:t>
            </a:r>
            <a:r>
              <a:rPr lang="es-ES" sz="2000" dirty="0">
                <a:solidFill>
                  <a:srgbClr val="FFCC00"/>
                </a:solidFill>
                <a:latin typeface="Calibri" pitchFamily="34" charset="0"/>
              </a:rPr>
              <a:t>Aprobar o desechar tratados concluidos con las demás naciones y con las organizaciones internacionales y los concordatos con la Santa Sede. Los tratados y concordatos tienen jerarquía superior a las leyes. </a:t>
            </a:r>
            <a:endParaRPr lang="es-ES" sz="2000" dirty="0" smtClean="0">
              <a:solidFill>
                <a:srgbClr val="FFCC00"/>
              </a:solidFill>
              <a:latin typeface="Calibri" pitchFamily="34" charset="0"/>
            </a:endParaRPr>
          </a:p>
          <a:p>
            <a:pPr algn="just"/>
            <a:endParaRPr lang="es-ES" sz="2000" dirty="0" smtClean="0">
              <a:solidFill>
                <a:srgbClr val="FFCC00"/>
              </a:solidFill>
              <a:latin typeface="Calibri" pitchFamily="34" charset="0"/>
            </a:endParaRPr>
          </a:p>
          <a:p>
            <a:pPr algn="just"/>
            <a:r>
              <a:rPr lang="es-ES" sz="2000" dirty="0" smtClean="0">
                <a:solidFill>
                  <a:srgbClr val="FFCC00"/>
                </a:solidFill>
                <a:latin typeface="Calibri" pitchFamily="34" charset="0"/>
              </a:rPr>
              <a:t>…. 24: Aprobar </a:t>
            </a:r>
            <a:r>
              <a:rPr lang="es-ES" sz="2000" dirty="0">
                <a:solidFill>
                  <a:srgbClr val="FFCC00"/>
                </a:solidFill>
                <a:latin typeface="Calibri" pitchFamily="34" charset="0"/>
              </a:rPr>
              <a:t>tratados de integración que deleguen competencia y jurisdicción a organizaciones supraestatales en condiciones de reciprocidad e igualdad, y que respeten el orden democrático y los derechos humanos. Las normas dictadas en su consecuencia tienen jerarquía superior a las leyes. </a:t>
            </a:r>
          </a:p>
          <a:p>
            <a:pPr algn="just"/>
            <a:endParaRPr lang="es-E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1071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990600"/>
            <a:ext cx="83058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s-ES_tradnl" sz="800" dirty="0">
              <a:latin typeface="Tahoma" pitchFamily="34" charset="0"/>
            </a:endParaRPr>
          </a:p>
          <a:p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Con la finalidad de garantizar la </a:t>
            </a:r>
            <a:r>
              <a:rPr lang="es-ES_tradnl" sz="1800" b="1" dirty="0" smtClean="0">
                <a:solidFill>
                  <a:srgbClr val="FFCC00"/>
                </a:solidFill>
                <a:latin typeface="Tahoma" pitchFamily="34" charset="0"/>
              </a:rPr>
              <a:t>vigencia simultánea</a:t>
            </a: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 en los Estados Partes de las normas emanadas de los órganos del Mercosur previstos en el Artículo 2 de este Protocolo, deberá seguirse el siguiente procedimiento:</a:t>
            </a:r>
          </a:p>
          <a:p>
            <a:pPr algn="l"/>
            <a:endParaRPr lang="es-ES_tradnl" sz="1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			i) Una vez aprobada la norma, los Estados Partes adoptarán las medidas necesarias para su incorporación al ordenamiento jurídico nacional y comunicarán las mismas a la Secretaría Administrativa del Mercosur;</a:t>
            </a:r>
          </a:p>
          <a:p>
            <a:pPr algn="l"/>
            <a:endParaRPr lang="es-ES_tradnl" sz="1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			ii) Cuando todos los Estados Partes hubieren informado la incorporación a sus respectivos ordenamientos jurídicos internos, la Secretaría Administrativa del Mercosur comunicará el hecho a cada Estado Parte;</a:t>
            </a:r>
          </a:p>
          <a:p>
            <a:pPr algn="l"/>
            <a:endParaRPr lang="es-ES_tradnl" sz="1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l"/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			iii) Las normas entrarán en vigor simultáneamente en los Estados Partes 30 días después de la fecha de comunicación efectuada por la Secretaría Administrativa del Mercosur.</a:t>
            </a:r>
            <a:endParaRPr lang="es-ES_tradnl" sz="18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50262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40943" y="542499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dirty="0" smtClean="0">
                <a:latin typeface="Tahoma" pitchFamily="34" charset="0"/>
              </a:rPr>
              <a:t>  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Internalización de Normativa. </a:t>
            </a:r>
            <a:b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</a:b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DEC 20/02</a:t>
            </a:r>
            <a:endParaRPr lang="es-ES_tradnl" sz="24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47441" y="1379561"/>
            <a:ext cx="8305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s-ES_tradnl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I- </a:t>
            </a: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Cuando un proyecto de norma fuese consensuado deberá ser sometido a consultas internas en los estados por un periodo no mayor de 60 días.</a:t>
            </a:r>
          </a:p>
          <a:p>
            <a:pPr algn="just">
              <a:lnSpc>
                <a:spcPct val="140000"/>
              </a:lnSpc>
            </a:pP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II- Concluida las consultas se elevara al órgano decisorio indicando responsables y plazos.</a:t>
            </a:r>
          </a:p>
          <a:p>
            <a:pPr algn="just">
              <a:lnSpc>
                <a:spcPct val="140000"/>
              </a:lnSpc>
            </a:pP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III- Solo puede ser adoptado una vez que los miembros notifiquen por escrito que están en condiciones de adoptar la norma.</a:t>
            </a:r>
          </a:p>
          <a:p>
            <a:pPr algn="just">
              <a:lnSpc>
                <a:spcPct val="140000"/>
              </a:lnSpc>
            </a:pP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IV- Una vez aprobada la norma, comienzan a correr los plazos notificados.</a:t>
            </a:r>
          </a:p>
          <a:p>
            <a:pPr algn="just">
              <a:lnSpc>
                <a:spcPct val="140000"/>
              </a:lnSpc>
            </a:pPr>
            <a:r>
              <a:rPr lang="es-ES_tradnl" sz="1800" dirty="0" smtClean="0">
                <a:solidFill>
                  <a:srgbClr val="FFCC00"/>
                </a:solidFill>
                <a:latin typeface="Tahoma" pitchFamily="34" charset="0"/>
              </a:rPr>
              <a:t>V- Las normas deben ser incorporadas en su texto integral.</a:t>
            </a:r>
          </a:p>
          <a:p>
            <a:pPr algn="just">
              <a:lnSpc>
                <a:spcPct val="140000"/>
              </a:lnSpc>
            </a:pPr>
            <a:endParaRPr lang="es-ES_tradnl" sz="1800" dirty="0" smtClean="0">
              <a:solidFill>
                <a:srgbClr val="FFCC00"/>
              </a:solidFill>
              <a:latin typeface="Tahoma" pitchFamily="34" charset="0"/>
            </a:endParaRPr>
          </a:p>
          <a:p>
            <a:pPr algn="just">
              <a:lnSpc>
                <a:spcPct val="140000"/>
              </a:lnSpc>
            </a:pPr>
            <a:endParaRPr lang="es-ES_tradnl" sz="18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4523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40655" y="1124744"/>
            <a:ext cx="9159875" cy="489664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  <a:p>
            <a:pPr marL="342900" indent="-342900" algn="ctr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 smtClean="0"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5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¿Y como llevamos la conflictividad?</a:t>
            </a:r>
            <a:endParaRPr lang="es-AR" sz="5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89040"/>
            <a:ext cx="9143999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5644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-744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-13648" y="827964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sz="3200" dirty="0" smtClean="0">
                <a:latin typeface="Tahoma" pitchFamily="34" charset="0"/>
              </a:rPr>
              <a:t>        Solución de Controversias en Mercosur.</a:t>
            </a:r>
            <a:br>
              <a:rPr lang="es-ES_tradnl" sz="3200" dirty="0" smtClean="0">
                <a:latin typeface="Tahoma" pitchFamily="34" charset="0"/>
              </a:rPr>
            </a:br>
            <a:endParaRPr lang="es-ES_tradnl" sz="3200" dirty="0">
              <a:latin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828800"/>
            <a:ext cx="9144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Protocolo de Brasilia 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(derogado)</a:t>
            </a:r>
            <a:endParaRPr lang="es-ES_tradnl" sz="2400" b="1" dirty="0" smtClean="0">
              <a:solidFill>
                <a:srgbClr val="FFCC00"/>
              </a:solidFill>
              <a:latin typeface="Tahoma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Protocolo de Olivos.</a:t>
            </a:r>
            <a:endParaRPr lang="es-ES_tradnl" sz="2400" dirty="0" smtClean="0">
              <a:solidFill>
                <a:srgbClr val="FFCC00"/>
              </a:solidFill>
              <a:latin typeface="Tahoma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Reclamaciones 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ante </a:t>
            </a: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CCM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. Protocolo de </a:t>
            </a: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Ouro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</a:t>
            </a: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Preto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. Anexo I.</a:t>
            </a:r>
          </a:p>
          <a:p>
            <a:pPr marL="342900" indent="-3429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Consultas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ante </a:t>
            </a: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CCM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 </a:t>
            </a: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Dir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13/95   </a:t>
            </a: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Dir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6/96   </a:t>
            </a: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Dir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17/99.</a:t>
            </a:r>
          </a:p>
          <a:p>
            <a:pPr marL="342900" indent="-342900" algn="l">
              <a:lnSpc>
                <a:spcPct val="200000"/>
              </a:lnSpc>
              <a:buFont typeface="Arial" pitchFamily="34" charset="0"/>
              <a:buChar char="•"/>
            </a:pPr>
            <a:endParaRPr lang="es-ES_tradnl" sz="2400" dirty="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73637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1573212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46405" y="1043952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s-ES_tradnl" sz="3600" dirty="0" smtClean="0">
                <a:solidFill>
                  <a:srgbClr val="FFCC00"/>
                </a:solidFill>
                <a:latin typeface="Tahoma" pitchFamily="34" charset="0"/>
              </a:rPr>
              <a:t>Protocolo de Brasilia</a:t>
            </a:r>
            <a:r>
              <a:rPr lang="es-ES_tradnl" dirty="0" smtClean="0">
                <a:solidFill>
                  <a:srgbClr val="FFCC00"/>
                </a:solidFill>
              </a:rPr>
              <a:t> </a:t>
            </a:r>
            <a:br>
              <a:rPr lang="es-ES_tradnl" dirty="0" smtClean="0">
                <a:solidFill>
                  <a:srgbClr val="FFCC00"/>
                </a:solidFill>
              </a:rPr>
            </a:b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Firmado 17/12/1991      </a:t>
            </a:r>
            <a:r>
              <a:rPr lang="es-ES_tradnl" sz="2000" dirty="0" err="1" smtClean="0">
                <a:solidFill>
                  <a:srgbClr val="FFCC00"/>
                </a:solidFill>
                <a:latin typeface="Tahoma" pitchFamily="34" charset="0"/>
              </a:rPr>
              <a:t>Vig</a:t>
            </a:r>
            <a:r>
              <a:rPr lang="es-ES_tradnl" sz="2000" dirty="0" smtClean="0">
                <a:solidFill>
                  <a:srgbClr val="FFCC00"/>
                </a:solidFill>
                <a:latin typeface="Tahoma" pitchFamily="34" charset="0"/>
              </a:rPr>
              <a:t>. 22/4/1993     Derogado 1/1/04 </a:t>
            </a:r>
            <a:endParaRPr lang="es-ES_tradnl" sz="2000" dirty="0">
              <a:solidFill>
                <a:srgbClr val="FFCC00"/>
              </a:solidFill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66353"/>
              </p:ext>
            </p:extLst>
          </p:nvPr>
        </p:nvGraphicFramePr>
        <p:xfrm>
          <a:off x="228599" y="3352800"/>
          <a:ext cx="7200149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MS Org Chart" r:id="rId6" imgW="3524040" imgH="2089080" progId="MSOrgChart.2">
                  <p:embed followColorScheme="full"/>
                </p:oleObj>
              </mc:Choice>
              <mc:Fallback>
                <p:oleObj name="MS Org Chart" r:id="rId6" imgW="3524040" imgH="2089080" progId="MSOrgChart.2">
                  <p:embed followColorScheme="full"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" y="3352800"/>
                        <a:ext cx="7200149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556053"/>
              </p:ext>
            </p:extLst>
          </p:nvPr>
        </p:nvGraphicFramePr>
        <p:xfrm>
          <a:off x="5200929" y="3260102"/>
          <a:ext cx="6087787" cy="428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MS Org Chart" r:id="rId8" imgW="1955520" imgH="1415880" progId="MSOrgChart.2">
                  <p:embed followColorScheme="full"/>
                </p:oleObj>
              </mc:Choice>
              <mc:Fallback>
                <p:oleObj name="MS Org Chart" r:id="rId8" imgW="1955520" imgH="1415880" progId="MSOrgChart.2">
                  <p:embed followColorScheme="full"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929" y="3260102"/>
                        <a:ext cx="6087787" cy="42836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-15595" y="2263152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s-ES_tradnl" sz="2000" b="1" dirty="0">
                <a:solidFill>
                  <a:srgbClr val="FFCC00"/>
                </a:solidFill>
                <a:latin typeface="Tahoma" pitchFamily="34" charset="0"/>
              </a:rPr>
              <a:t>Controversias entre Estados               Reclamos de Particulares</a:t>
            </a:r>
            <a:r>
              <a:rPr lang="es-ES_tradnl" dirty="0">
                <a:solidFill>
                  <a:srgbClr val="FFCC00"/>
                </a:solidFill>
              </a:rPr>
              <a:t/>
            </a:r>
            <a:br>
              <a:rPr lang="es-ES_tradnl" dirty="0">
                <a:solidFill>
                  <a:srgbClr val="FFCC00"/>
                </a:solidFill>
              </a:rPr>
            </a:br>
            <a:endParaRPr lang="es-ES_tradnl" dirty="0">
              <a:solidFill>
                <a:srgbClr val="FFCC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855943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62000" y="736600"/>
            <a:ext cx="7772400" cy="8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Protocolo de Olivos</a:t>
            </a:r>
            <a:br>
              <a:rPr lang="es-ES_tradnl" sz="3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</a:br>
            <a:r>
              <a:rPr lang="es-ES_tradnl" sz="1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Firma 18/2/02      </a:t>
            </a:r>
            <a:r>
              <a:rPr lang="es-ES_tradnl" sz="1600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Vig</a:t>
            </a:r>
            <a:r>
              <a:rPr lang="es-ES_tradnl" sz="1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. 2/1/04</a:t>
            </a:r>
            <a:endParaRPr lang="es-ES_tradnl" sz="28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87746"/>
              </p:ext>
            </p:extLst>
          </p:nvPr>
        </p:nvGraphicFramePr>
        <p:xfrm>
          <a:off x="766763" y="2201862"/>
          <a:ext cx="5928123" cy="572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MS Org Chart" r:id="rId6" imgW="920520" imgH="888840" progId="MSOrgChart.2">
                  <p:embed followColorScheme="full"/>
                </p:oleObj>
              </mc:Choice>
              <mc:Fallback>
                <p:oleObj name="MS Org Chart" r:id="rId6" imgW="920520" imgH="888840" progId="MSOrgChart.2">
                  <p:embed followColorScheme="full"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201862"/>
                        <a:ext cx="5928123" cy="572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37847"/>
              </p:ext>
            </p:extLst>
          </p:nvPr>
        </p:nvGraphicFramePr>
        <p:xfrm>
          <a:off x="6132512" y="2266950"/>
          <a:ext cx="4149831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MS Org Chart" r:id="rId8" imgW="647640" imgH="933120" progId="MSOrgChart.2">
                  <p:embed followColorScheme="full"/>
                </p:oleObj>
              </mc:Choice>
              <mc:Fallback>
                <p:oleObj name="MS Org Chart" r:id="rId8" imgW="647640" imgH="933120" progId="MSOrgChart.2">
                  <p:embed followColorScheme="full"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2" y="2266950"/>
                        <a:ext cx="4149831" cy="527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7544" y="1700808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       </a:t>
            </a:r>
            <a:r>
              <a:rPr kumimoji="0" lang="es-ES_tradnl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Controversias entre Estados                               Reclamos de Particulares</a:t>
            </a:r>
            <a:endParaRPr kumimoji="0" lang="es-ES_tradnl" sz="900" b="0" i="0" u="none" strike="noStrike" kern="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800100"/>
            <a:ext cx="78787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s-ES_tradnl" sz="3600" dirty="0" smtClean="0">
                <a:latin typeface="Tahoma" pitchFamily="34" charset="0"/>
              </a:rPr>
              <a:t>  </a:t>
            </a:r>
            <a:r>
              <a:rPr lang="es-ES_tradnl" sz="2800" dirty="0" smtClean="0">
                <a:latin typeface="Tahoma" pitchFamily="34" charset="0"/>
              </a:rPr>
              <a:t>Protocolo de </a:t>
            </a:r>
            <a:r>
              <a:rPr lang="es-ES_tradnl" sz="2800" dirty="0" err="1" smtClean="0">
                <a:latin typeface="Tahoma" pitchFamily="34" charset="0"/>
              </a:rPr>
              <a:t>Ouro</a:t>
            </a:r>
            <a:r>
              <a:rPr lang="es-ES_tradnl" sz="2800" dirty="0" smtClean="0">
                <a:latin typeface="Tahoma" pitchFamily="34" charset="0"/>
              </a:rPr>
              <a:t> </a:t>
            </a:r>
            <a:r>
              <a:rPr lang="es-ES_tradnl" sz="2800" dirty="0" err="1" smtClean="0">
                <a:latin typeface="Tahoma" pitchFamily="34" charset="0"/>
              </a:rPr>
              <a:t>Preto</a:t>
            </a:r>
            <a:r>
              <a:rPr lang="es-ES_tradnl" sz="2800" dirty="0" smtClean="0">
                <a:latin typeface="Tahoma" pitchFamily="34" charset="0"/>
              </a:rPr>
              <a:t>.</a:t>
            </a:r>
            <a:br>
              <a:rPr lang="es-ES_tradnl" sz="2800" dirty="0" smtClean="0">
                <a:latin typeface="Tahoma" pitchFamily="34" charset="0"/>
              </a:rPr>
            </a:br>
            <a:r>
              <a:rPr lang="es-ES_tradnl" sz="2800" dirty="0" smtClean="0">
                <a:latin typeface="Tahoma" pitchFamily="34" charset="0"/>
              </a:rPr>
              <a:t> </a:t>
            </a:r>
            <a:r>
              <a:rPr lang="es-ES_tradnl" sz="1600" dirty="0" smtClean="0">
                <a:latin typeface="Tahoma" pitchFamily="34" charset="0"/>
              </a:rPr>
              <a:t>Firmado 17/12/1994 Vigencia 15/12/1995</a:t>
            </a:r>
            <a:endParaRPr lang="es-ES_tradnl" sz="2800" dirty="0">
              <a:latin typeface="Tahoma" pitchFamily="34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711368"/>
              </p:ext>
            </p:extLst>
          </p:nvPr>
        </p:nvGraphicFramePr>
        <p:xfrm>
          <a:off x="2379662" y="2747963"/>
          <a:ext cx="4384675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MS Org Chart" r:id="rId6" imgW="2253960" imgH="1682640" progId="MSOrgChart.2">
                  <p:embed followColorScheme="full"/>
                </p:oleObj>
              </mc:Choice>
              <mc:Fallback>
                <p:oleObj name="MS Org Chart" r:id="rId6" imgW="2253960" imgH="1682640" progId="MSOrgChart.2">
                  <p:embed followColorScheme="full"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2" y="2747963"/>
                        <a:ext cx="4384675" cy="327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7145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s-ES_tradnl" sz="2800" dirty="0">
                <a:solidFill>
                  <a:schemeClr val="tx2"/>
                </a:solidFill>
              </a:rPr>
              <a:t>                 </a:t>
            </a:r>
            <a:r>
              <a:rPr lang="es-ES_tradnl" sz="2400" b="1" dirty="0">
                <a:solidFill>
                  <a:schemeClr val="tx2"/>
                </a:solidFill>
                <a:latin typeface="Tahoma" pitchFamily="34" charset="0"/>
              </a:rPr>
              <a:t>Anexo 1    Reclamaciones ante CCM</a:t>
            </a:r>
            <a:r>
              <a:rPr lang="es-ES_tradnl" b="1" dirty="0">
                <a:solidFill>
                  <a:schemeClr val="tx2"/>
                </a:solidFill>
                <a:latin typeface="Tahoma" pitchFamily="34" charset="0"/>
              </a:rPr>
              <a:t>.</a:t>
            </a:r>
            <a:r>
              <a:rPr lang="es-ES_tradnl" dirty="0">
                <a:solidFill>
                  <a:schemeClr val="tx2"/>
                </a:solidFill>
                <a:latin typeface="Tahoma" pitchFamily="34" charset="0"/>
              </a:rPr>
              <a:t>  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22331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980728"/>
            <a:ext cx="78787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600" smtClean="0">
                <a:latin typeface="Tahoma" pitchFamily="34" charset="0"/>
              </a:rPr>
              <a:t>  Mecanismo de Consultas.</a:t>
            </a:r>
            <a:endParaRPr lang="es-ES_tradnl" sz="3600">
              <a:latin typeface="Tahoma" pitchFamily="34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44604"/>
              </p:ext>
            </p:extLst>
          </p:nvPr>
        </p:nvGraphicFramePr>
        <p:xfrm>
          <a:off x="1981200" y="3271491"/>
          <a:ext cx="4911725" cy="240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MS Org Chart" r:id="rId6" imgW="2190600" imgH="1072800" progId="MSOrgChart.2">
                  <p:embed followColorScheme="full"/>
                </p:oleObj>
              </mc:Choice>
              <mc:Fallback>
                <p:oleObj name="MS Org Chart" r:id="rId6" imgW="2190600" imgH="1072800" progId="MSOrgChart.2">
                  <p:embed followColorScheme="full"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1491"/>
                        <a:ext cx="4911725" cy="240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400" y="1895128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s-ES_tradnl" sz="2800" dirty="0">
                <a:solidFill>
                  <a:schemeClr val="tx2"/>
                </a:solidFill>
              </a:rPr>
              <a:t>                 </a:t>
            </a:r>
            <a:r>
              <a:rPr lang="es-ES_tradnl" sz="2000" b="1" dirty="0">
                <a:solidFill>
                  <a:schemeClr val="tx2"/>
                </a:solidFill>
                <a:latin typeface="Tahoma" pitchFamily="34" charset="0"/>
              </a:rPr>
              <a:t>Directivas     13/95   6/96   17/99.</a:t>
            </a:r>
            <a:r>
              <a:rPr lang="es-ES_tradnl" sz="2000" dirty="0">
                <a:solidFill>
                  <a:schemeClr val="tx2"/>
                </a:solidFill>
                <a:latin typeface="Tahoma" pitchFamily="34" charset="0"/>
              </a:rPr>
              <a:t>   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22331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7" name="Picture 7" descr="06092009003320_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89" y="736600"/>
            <a:ext cx="8313621" cy="547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93868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200" smtClean="0">
                <a:latin typeface="Tahoma" pitchFamily="34" charset="0"/>
              </a:rPr>
              <a:t>  Solución de Controversias en Mercosur.</a:t>
            </a:r>
            <a:endParaRPr lang="es-ES_tradnl" sz="3200" dirty="0">
              <a:latin typeface="Tahoma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828800"/>
            <a:ext cx="8305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s-ES_tradnl" sz="2400" b="1" dirty="0" smtClean="0">
                <a:solidFill>
                  <a:srgbClr val="FFCC00"/>
                </a:solidFill>
                <a:latin typeface="Tahoma" pitchFamily="34" charset="0"/>
              </a:rPr>
              <a:t>Mecanismo de Consultas</a:t>
            </a:r>
            <a:endParaRPr lang="es-ES_tradnl" sz="2400" dirty="0" smtClean="0">
              <a:solidFill>
                <a:srgbClr val="FFCC00"/>
              </a:solidFill>
              <a:latin typeface="Tahoma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s-ES_tradnl" sz="2400" dirty="0" smtClean="0">
              <a:solidFill>
                <a:srgbClr val="FFCC00"/>
              </a:solidFill>
              <a:latin typeface="Tahoma" pitchFamily="34" charset="0"/>
            </a:endParaRPr>
          </a:p>
          <a:p>
            <a:pPr marL="342900" indent="-342900" algn="l">
              <a:lnSpc>
                <a:spcPct val="12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Se incluye ítem Consultas en la agenda reunión CCM</a:t>
            </a:r>
          </a:p>
          <a:p>
            <a:pPr marL="342900" indent="-342900" algn="l">
              <a:lnSpc>
                <a:spcPct val="12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Se presenta consulta según </a:t>
            </a:r>
            <a:r>
              <a:rPr lang="es-ES_tradnl" sz="2400" dirty="0" err="1" smtClean="0">
                <a:solidFill>
                  <a:srgbClr val="FFCC00"/>
                </a:solidFill>
                <a:latin typeface="Tahoma" pitchFamily="34" charset="0"/>
              </a:rPr>
              <a:t>Dir</a:t>
            </a: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 17/99.</a:t>
            </a:r>
          </a:p>
          <a:p>
            <a:pPr marL="342900" indent="-342900" algn="l">
              <a:lnSpc>
                <a:spcPct val="12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Plazo de respuesta: 2 reuniones CCM ( 60 días)</a:t>
            </a:r>
          </a:p>
          <a:p>
            <a:pPr marL="342900" indent="-342900" algn="l">
              <a:lnSpc>
                <a:spcPct val="120000"/>
              </a:lnSpc>
              <a:buFont typeface="Arial" pitchFamily="34" charset="0"/>
              <a:buChar char="•"/>
            </a:pPr>
            <a:r>
              <a:rPr lang="es-ES_tradnl" sz="2400" dirty="0" smtClean="0">
                <a:solidFill>
                  <a:srgbClr val="FFCC00"/>
                </a:solidFill>
                <a:latin typeface="Tahoma" pitchFamily="34" charset="0"/>
              </a:rPr>
              <a:t>4 reuniones expira el plazo.</a:t>
            </a:r>
          </a:p>
          <a:p>
            <a:endParaRPr lang="es-ES_tradnl" sz="2400" dirty="0"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4132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765033"/>
            <a:ext cx="762635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3600" dirty="0" smtClean="0">
                <a:latin typeface="Tahoma" pitchFamily="34" charset="0"/>
              </a:rPr>
              <a:t>Protocolo de Brasilia</a:t>
            </a:r>
            <a:r>
              <a:rPr lang="es-ES_tradnl" dirty="0" smtClean="0"/>
              <a:t> </a:t>
            </a:r>
            <a:br>
              <a:rPr lang="es-ES_tradnl" dirty="0" smtClean="0"/>
            </a:br>
            <a:endParaRPr lang="es-ES_tradnl" sz="20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600200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s-ES_tradnl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733945"/>
              </p:ext>
            </p:extLst>
          </p:nvPr>
        </p:nvGraphicFramePr>
        <p:xfrm>
          <a:off x="465137" y="1382805"/>
          <a:ext cx="8678863" cy="709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Document" r:id="rId7" imgW="7391400" imgH="6032500" progId="Word.Document.8">
                  <p:embed/>
                </p:oleObj>
              </mc:Choice>
              <mc:Fallback>
                <p:oleObj name="Document" r:id="rId7" imgW="7391400" imgH="6032500" progId="Word.Document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7" y="1382805"/>
                        <a:ext cx="8678863" cy="709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54132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1008062"/>
            <a:ext cx="762635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2800" smtClean="0">
                <a:solidFill>
                  <a:srgbClr val="FFCC00"/>
                </a:solidFill>
                <a:latin typeface="Tahoma" pitchFamily="34" charset="0"/>
              </a:rPr>
              <a:t>Protocolo de Olivos</a:t>
            </a:r>
            <a:endParaRPr lang="es-ES_tradnl" sz="1600" dirty="0">
              <a:solidFill>
                <a:srgbClr val="FFCC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074862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s-ES_tradnl" sz="2000">
              <a:solidFill>
                <a:srgbClr val="FFCC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850" y="1743075"/>
            <a:ext cx="84963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LAUDO Nº 1/2005</a:t>
            </a: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TRIBUNAL PERMANENTE DE REVISION 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FECHA: 25 DE OCTUBRE DE 2005 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CONTROVERSIA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Brasil contra Uruguay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“PROHIBICION DE IMPORTACION DE NEUMATICOS REMOLDEADOS PROCEDENTES DEL URUGUAY”</a:t>
            </a:r>
          </a:p>
          <a:p>
            <a:endParaRPr lang="es-ES" sz="200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541329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55650" y="1008062"/>
            <a:ext cx="762635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s-ES_tradnl" sz="2800" smtClean="0">
                <a:solidFill>
                  <a:srgbClr val="FFCC00"/>
                </a:solidFill>
                <a:latin typeface="Tahoma" pitchFamily="34" charset="0"/>
              </a:rPr>
              <a:t>Protocolo de Olivos</a:t>
            </a:r>
            <a:endParaRPr lang="es-ES_tradnl" sz="1600">
              <a:solidFill>
                <a:srgbClr val="FFCC00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2074862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es-ES_tradnl" sz="2000">
              <a:solidFill>
                <a:srgbClr val="FFCC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3850" y="1743075"/>
            <a:ext cx="84963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LAUDO Nº 2/2006</a:t>
            </a: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TRIBUNAL PERMANENTE DE REVISION 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FECHA: 5 DE JULIO DE 2006 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CONTROVERSIA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Uruguay contra Argentina</a:t>
            </a:r>
          </a:p>
          <a:p>
            <a:pPr algn="ctr"/>
            <a:endParaRPr lang="es-ES" sz="2000" b="1">
              <a:solidFill>
                <a:srgbClr val="FFCC00"/>
              </a:solidFill>
              <a:latin typeface="Tahoma" pitchFamily="34" charset="0"/>
            </a:endParaRPr>
          </a:p>
          <a:p>
            <a:pPr algn="ctr"/>
            <a:r>
              <a:rPr lang="es-ES" sz="2000" b="1">
                <a:solidFill>
                  <a:srgbClr val="FFCC00"/>
                </a:solidFill>
                <a:latin typeface="Tahoma" pitchFamily="34" charset="0"/>
              </a:rPr>
              <a:t>“IMPEDIMENTOS A LA LIBRE CIRCULACION DEBIDO A LOS CORTES EN TERRITORIO ARGENTINO”</a:t>
            </a:r>
          </a:p>
          <a:p>
            <a:endParaRPr lang="es-ES" sz="2000">
              <a:solidFill>
                <a:srgbClr val="FFCC00"/>
              </a:solidFill>
              <a:latin typeface="Tahoma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16641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endParaRPr lang="es-AR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10 Laudos por protocolo de Brasilia</a:t>
            </a: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6 Laudos por protocolo de Olivos</a:t>
            </a: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endParaRPr lang="es-AR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2 Demandas de Brasil a Argentina en la OMC</a:t>
            </a: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1 Demanda de Argentina a Brasil en la OMC</a:t>
            </a:r>
            <a:endParaRPr lang="es-AR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5064"/>
            <a:ext cx="9143999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40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</a:t>
            </a: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La zona de libre comercio.</a:t>
            </a: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La desgravación y las excepciones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según  el anexo I </a:t>
            </a: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La parte </a:t>
            </a:r>
            <a:r>
              <a:rPr lang="es-AR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¨imperfecta¨</a:t>
            </a:r>
            <a:endParaRPr lang="es-AR" sz="2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Los sectores excluidos: autos y azúcar</a:t>
            </a: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- Los acuerdos sectoriales</a:t>
            </a: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Las RNA y los conflictos comerciales</a:t>
            </a: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</a:t>
            </a:r>
          </a:p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9223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45243"/>
            <a:ext cx="3043393" cy="441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4 Flecha curvada hacia la derecha"/>
          <p:cNvSpPr>
            <a:spLocks noChangeArrowheads="1"/>
          </p:cNvSpPr>
          <p:nvPr/>
        </p:nvSpPr>
        <p:spPr bwMode="auto">
          <a:xfrm rot="-9386068">
            <a:off x="1657211" y="3048439"/>
            <a:ext cx="492120" cy="1124427"/>
          </a:xfrm>
          <a:prstGeom prst="curvedRightArrow">
            <a:avLst>
              <a:gd name="adj1" fmla="val 25004"/>
              <a:gd name="adj2" fmla="val 50009"/>
              <a:gd name="adj3" fmla="val 2326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225" name="5 Flecha curvada hacia abajo"/>
          <p:cNvSpPr>
            <a:spLocks noChangeArrowheads="1"/>
          </p:cNvSpPr>
          <p:nvPr/>
        </p:nvSpPr>
        <p:spPr bwMode="auto">
          <a:xfrm rot="-8181566">
            <a:off x="941779" y="1714370"/>
            <a:ext cx="1067755" cy="483883"/>
          </a:xfrm>
          <a:prstGeom prst="curvedDownArrow">
            <a:avLst>
              <a:gd name="adj1" fmla="val 25026"/>
              <a:gd name="adj2" fmla="val 5004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</a:t>
            </a: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Unión Aduanera</a:t>
            </a: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</a:t>
            </a:r>
          </a:p>
          <a:p>
            <a:pPr algn="ctr"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</a:t>
            </a:r>
            <a:r>
              <a:rPr lang="es-AR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¿ Y que</a:t>
            </a:r>
          </a:p>
          <a:p>
            <a:pPr algn="ctr">
              <a:defRPr/>
            </a:pPr>
            <a:r>
              <a:rPr lang="es-AR" sz="6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sabemos</a:t>
            </a:r>
          </a:p>
          <a:p>
            <a:pPr algn="ctr">
              <a:defRPr/>
            </a:pPr>
            <a:r>
              <a:rPr lang="es-AR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del AEC?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</a:t>
            </a: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</a:t>
            </a:r>
          </a:p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2728"/>
            <a:ext cx="3096344" cy="44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6 Flecha derecha"/>
          <p:cNvSpPr>
            <a:spLocks noChangeArrowheads="1"/>
          </p:cNvSpPr>
          <p:nvPr/>
        </p:nvSpPr>
        <p:spPr bwMode="auto">
          <a:xfrm rot="8410813">
            <a:off x="2604618" y="1563876"/>
            <a:ext cx="709639" cy="361984"/>
          </a:xfrm>
          <a:prstGeom prst="right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" name="10 Flecha derecha"/>
          <p:cNvSpPr>
            <a:spLocks noChangeArrowheads="1"/>
          </p:cNvSpPr>
          <p:nvPr/>
        </p:nvSpPr>
        <p:spPr bwMode="auto">
          <a:xfrm rot="-9142993">
            <a:off x="1932954" y="4220658"/>
            <a:ext cx="708467" cy="361985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" name="7 Flecha curvada hacia abajo"/>
          <p:cNvSpPr>
            <a:spLocks noChangeArrowheads="1"/>
          </p:cNvSpPr>
          <p:nvPr/>
        </p:nvSpPr>
        <p:spPr bwMode="auto">
          <a:xfrm rot="1628713">
            <a:off x="810989" y="1942094"/>
            <a:ext cx="1005224" cy="537572"/>
          </a:xfrm>
          <a:prstGeom prst="curvedDownArrow">
            <a:avLst>
              <a:gd name="adj1" fmla="val 25022"/>
              <a:gd name="adj2" fmla="val 50043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096179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95536" y="362821"/>
            <a:ext cx="8568952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/>
            <a:r>
              <a:rPr lang="es-ES" sz="1600" b="1" dirty="0">
                <a:solidFill>
                  <a:srgbClr val="FFFFFF"/>
                </a:solidFill>
              </a:rPr>
              <a:t> </a:t>
            </a:r>
            <a:endParaRPr lang="es-ES" sz="1600" dirty="0">
              <a:solidFill>
                <a:srgbClr val="FFFFFF"/>
              </a:solidFill>
            </a:endParaRPr>
          </a:p>
          <a:p>
            <a:pPr lvl="0" eaLnBrk="1" hangingPunct="1"/>
            <a:r>
              <a:rPr lang="es-ES" sz="1600" b="1" dirty="0">
                <a:solidFill>
                  <a:srgbClr val="FFFFFF"/>
                </a:solidFill>
                <a:latin typeface="Calibri" pitchFamily="34" charset="0"/>
              </a:rPr>
              <a:t>                            </a:t>
            </a:r>
            <a:r>
              <a:rPr lang="es-ES" sz="2400" b="1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Arancel Externo Común</a:t>
            </a:r>
            <a:r>
              <a:rPr lang="es-ES" sz="3200" b="1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br>
              <a:rPr lang="es-ES" sz="3200" b="1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endParaRPr lang="es-ES" sz="1800" b="1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0" eaLnBrk="1" hangingPunct="1"/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Aprobado en  </a:t>
            </a:r>
            <a:r>
              <a:rPr lang="es-ES" sz="20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12/1994</a:t>
            </a: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. Comenzó a regir a partir del 1° de enero de 1995. </a:t>
            </a:r>
            <a:endParaRPr lang="es-ES" sz="2000" dirty="0" smtClean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0" eaLnBrk="1" hangingPunct="1"/>
            <a:endParaRPr lang="es-ES" sz="20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0" eaLnBrk="1" hangingPunct="1"/>
            <a:r>
              <a:rPr lang="es-ES" sz="20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Tiene </a:t>
            </a: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básicamente excepciones transitorias, que son de tres características diferentes:</a:t>
            </a:r>
            <a:b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1- 300 </a:t>
            </a:r>
            <a:r>
              <a:rPr lang="es-ES" sz="20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ítems para </a:t>
            </a: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Argentina, Brasil y Uruguay, con vigencia hasta el año 2001, y hasta 399 ítem por parte de Paraguay, con vigencia hasta el año 2006. </a:t>
            </a:r>
          </a:p>
          <a:p>
            <a:pPr lvl="0" eaLnBrk="1" hangingPunct="1"/>
            <a:endParaRPr lang="es-ES" sz="2000" dirty="0">
              <a:solidFill>
                <a:srgbClr val="FDC7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lvl="0" eaLnBrk="1" hangingPunct="1"/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2- Excepciones para Bienes de Capital, con una convergencia al 14%, a alcanzarse en forma anual, lineal y automática en el año 2001 por Argentina y Brasil y en el año 2006 por Paraguay y Uruguay.</a:t>
            </a:r>
            <a:b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/>
            </a:r>
            <a:b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</a:br>
            <a:r>
              <a:rPr lang="es-ES" sz="2000" dirty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3- Excepciones para Bienes de Informática y Telecomunicaciones, convergiendo los cuatro países, en forma lineal y automática, al año 2006, a un arancel máximo común del 16</a:t>
            </a:r>
            <a:r>
              <a:rPr lang="es-ES" sz="20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%.</a:t>
            </a:r>
          </a:p>
          <a:p>
            <a:pPr lvl="0" eaLnBrk="1" hangingPunct="1"/>
            <a:r>
              <a:rPr lang="es-AR" sz="2000" dirty="0" smtClean="0">
                <a:solidFill>
                  <a:srgbClr val="FDC7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                                                           </a:t>
            </a:r>
            <a:r>
              <a:rPr lang="es-AR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Todo prorrogado hasta junio 2015…</a:t>
            </a:r>
            <a:endParaRPr lang="es-AR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55943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2123727" y="930664"/>
            <a:ext cx="6768753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lnSpc>
                <a:spcPct val="60000"/>
              </a:lnSpc>
            </a:pPr>
            <a:r>
              <a:rPr lang="es-ES" sz="2400" b="1" dirty="0">
                <a:solidFill>
                  <a:srgbClr val="FDC73F"/>
                </a:solidFill>
                <a:latin typeface="Calibri" pitchFamily="34" charset="0"/>
              </a:rPr>
              <a:t>Régimen de Adecuación Final a la Unión Aduanera</a:t>
            </a:r>
            <a:br>
              <a:rPr lang="es-ES" sz="2400" b="1" dirty="0">
                <a:solidFill>
                  <a:srgbClr val="FDC73F"/>
                </a:solidFill>
                <a:latin typeface="Calibri" pitchFamily="34" charset="0"/>
              </a:rPr>
            </a:br>
            <a:endParaRPr lang="es-ES" sz="2400" b="1" dirty="0">
              <a:solidFill>
                <a:srgbClr val="FDC73F"/>
              </a:solidFill>
              <a:latin typeface="Calibri" pitchFamily="34" charset="0"/>
            </a:endParaRPr>
          </a:p>
          <a:p>
            <a:pPr lvl="0" eaLnBrk="1" hangingPunct="1"/>
            <a:r>
              <a:rPr lang="es-ES" b="1" dirty="0">
                <a:solidFill>
                  <a:srgbClr val="FDC73F"/>
                </a:solidFill>
                <a:latin typeface="Calibri" pitchFamily="34" charset="0"/>
              </a:rPr>
              <a:t/>
            </a:r>
            <a:br>
              <a:rPr lang="es-ES" b="1" dirty="0">
                <a:solidFill>
                  <a:srgbClr val="FDC73F"/>
                </a:solidFill>
                <a:latin typeface="Calibri" pitchFamily="34" charset="0"/>
              </a:rPr>
            </a:br>
            <a:r>
              <a:rPr lang="es-ES" sz="2000" dirty="0">
                <a:solidFill>
                  <a:srgbClr val="FDC73F"/>
                </a:solidFill>
                <a:latin typeface="Calibri" pitchFamily="34" charset="0"/>
              </a:rPr>
              <a:t>M</a:t>
            </a:r>
            <a:r>
              <a:rPr lang="es-ES" sz="2000" dirty="0" smtClean="0">
                <a:solidFill>
                  <a:srgbClr val="FDC73F"/>
                </a:solidFill>
                <a:latin typeface="Calibri" pitchFamily="34" charset="0"/>
              </a:rPr>
              <a:t>ecanismo </a:t>
            </a:r>
            <a:r>
              <a:rPr lang="es-ES" sz="2000" dirty="0" err="1">
                <a:solidFill>
                  <a:srgbClr val="FDC73F"/>
                </a:solidFill>
                <a:latin typeface="Calibri" pitchFamily="34" charset="0"/>
              </a:rPr>
              <a:t>Intra</a:t>
            </a:r>
            <a:r>
              <a:rPr lang="es-ES" sz="2000" dirty="0">
                <a:solidFill>
                  <a:srgbClr val="FDC73F"/>
                </a:solidFill>
                <a:latin typeface="Calibri" pitchFamily="34" charset="0"/>
              </a:rPr>
              <a:t>-MERCOSUR, que consiste en listas de productos originarios de cada Estado Parte, que para su importación intrarregional tienen un tratamiento arancelario decreciente en forma lineal y automática, hasta llegar a 0%; en el caso de Argentina y Brasil al 1° de enero de 1999 y en el de Paraguay y Uruguay, al 1° de enero del 2000.</a:t>
            </a:r>
            <a:br>
              <a:rPr lang="es-ES" sz="2000" dirty="0">
                <a:solidFill>
                  <a:srgbClr val="FDC73F"/>
                </a:solidFill>
                <a:latin typeface="Calibri" pitchFamily="34" charset="0"/>
              </a:rPr>
            </a:br>
            <a:endParaRPr lang="es-ES" sz="2000" dirty="0">
              <a:solidFill>
                <a:srgbClr val="FDC73F"/>
              </a:solidFill>
              <a:latin typeface="Calibri" pitchFamily="34" charset="0"/>
            </a:endParaRPr>
          </a:p>
          <a:p>
            <a:pPr lvl="0" eaLnBrk="1" hangingPunct="1"/>
            <a:endParaRPr lang="es-ES" dirty="0">
              <a:solidFill>
                <a:srgbClr val="FDC73F"/>
              </a:solidFill>
              <a:latin typeface="Calibri" pitchFamily="34" charset="0"/>
            </a:endParaRPr>
          </a:p>
          <a:p>
            <a:pPr lvl="0" eaLnBrk="1" hangingPunct="1"/>
            <a:r>
              <a:rPr lang="es-ES" sz="2000" dirty="0">
                <a:solidFill>
                  <a:srgbClr val="FDC73F"/>
                </a:solidFill>
                <a:latin typeface="Calibri" pitchFamily="34" charset="0"/>
              </a:rPr>
              <a:t>Los tramos de este proceso responden al siguiente esquema de preferencias (rebajas arancelarias): primer año de aplicación, Preferencia Inicial; segundo año, 25%; tercer año 50%; cuarto año 75% y a partir del quinto año, 100%. </a:t>
            </a:r>
          </a:p>
          <a:p>
            <a:pPr lvl="0" eaLnBrk="1" hangingPunct="1"/>
            <a:endParaRPr lang="es-AR" sz="2000" dirty="0">
              <a:solidFill>
                <a:srgbClr val="FDC73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73637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</a:t>
            </a: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 Unión Aduanera</a:t>
            </a: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-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 AEC casi al 100%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- Nomenclador común y Código aduanero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- Las relaciones exteriores </a:t>
            </a:r>
          </a:p>
          <a:p>
            <a:pPr>
              <a:defRPr/>
            </a:pPr>
            <a:endParaRPr lang="es-A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es-AR" sz="2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El lado </a:t>
            </a:r>
            <a:r>
              <a:rPr lang="es-AR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¨imperfecto¨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- El tema del doble cobro y la renta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- Los sectores excluidos</a:t>
            </a: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A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- Algunas relaciones exteriores.</a:t>
            </a: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es-AR" sz="2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</a:t>
            </a:r>
          </a:p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2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2728"/>
            <a:ext cx="3096344" cy="44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6 Flecha derecha"/>
          <p:cNvSpPr>
            <a:spLocks noChangeArrowheads="1"/>
          </p:cNvSpPr>
          <p:nvPr/>
        </p:nvSpPr>
        <p:spPr bwMode="auto">
          <a:xfrm rot="8410813">
            <a:off x="2604618" y="1563876"/>
            <a:ext cx="709639" cy="361984"/>
          </a:xfrm>
          <a:prstGeom prst="rightArrow">
            <a:avLst>
              <a:gd name="adj1" fmla="val 50000"/>
              <a:gd name="adj2" fmla="val 499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" name="10 Flecha derecha"/>
          <p:cNvSpPr>
            <a:spLocks noChangeArrowheads="1"/>
          </p:cNvSpPr>
          <p:nvPr/>
        </p:nvSpPr>
        <p:spPr bwMode="auto">
          <a:xfrm rot="-9142993">
            <a:off x="1932954" y="4220658"/>
            <a:ext cx="708467" cy="361985"/>
          </a:xfrm>
          <a:prstGeom prst="rightArrow">
            <a:avLst>
              <a:gd name="adj1" fmla="val 50000"/>
              <a:gd name="adj2" fmla="val 498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" name="7 Flecha curvada hacia abajo"/>
          <p:cNvSpPr>
            <a:spLocks noChangeArrowheads="1"/>
          </p:cNvSpPr>
          <p:nvPr/>
        </p:nvSpPr>
        <p:spPr bwMode="auto">
          <a:xfrm rot="1628713">
            <a:off x="810989" y="1942094"/>
            <a:ext cx="1005224" cy="537572"/>
          </a:xfrm>
          <a:prstGeom prst="curvedDownArrow">
            <a:avLst>
              <a:gd name="adj1" fmla="val 25022"/>
              <a:gd name="adj2" fmla="val 50043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594034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9" name="Picture 6" descr="imagesCAKO8HUR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3959225" cy="2716213"/>
          </a:xfrm>
          <a:prstGeom prst="rect">
            <a:avLst/>
          </a:prstGeom>
          <a:noFill/>
          <a:ln w="1143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7" descr="untitled NN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852738"/>
            <a:ext cx="4284662" cy="2693987"/>
          </a:xfrm>
          <a:prstGeom prst="rect">
            <a:avLst/>
          </a:prstGeom>
          <a:noFill/>
          <a:ln w="1143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24547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7165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8313" y="3429000"/>
            <a:ext cx="8280400" cy="10080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1999-2002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Crisis  domesticas +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respuestas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nacionales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Retroceso del comercio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Escasos avances 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8313" y="2420938"/>
            <a:ext cx="8280400" cy="1008062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1991-1998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Contexto internacional favorable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Convergencia macro de facto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Avances significativos 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68313" y="1196975"/>
            <a:ext cx="8280400" cy="12239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Años ’80: Desconfianza política, crisis de la deuda, inflación,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déficit fiscal, déficit de CC + escasa relevancia de comercio bilateral.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Iniciativas incipientes de integración sobre segunda mitad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década.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0980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7165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8313" y="3429000"/>
            <a:ext cx="8280400" cy="10080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1999-2002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Crisis  domesticas +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respuestas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nacionales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Retroceso del comercio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Escasos avances 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313" y="4437063"/>
            <a:ext cx="8280400" cy="1008062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2003-2008: Relanzamiento del proceso + Convergencia relativa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Recuperación del comercio + Avances lentos en integración.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8313" y="2420938"/>
            <a:ext cx="8280400" cy="1008062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1991-1998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Contexto internacional favorable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Convergencia macro de facto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Avances significativos 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68313" y="1196975"/>
            <a:ext cx="8280400" cy="12239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Años ’80: Desconfianza política, crisis de la deuda, inflación,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déficit fiscal, déficit de CC + escasa relevancia de comercio bilateral.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Iniciativas incipientes de integración sobre segunda mitad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década.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659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endParaRPr lang="es-E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E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Asimetrías </a:t>
            </a:r>
            <a:r>
              <a:rPr lang="es-E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en el MERCOSUR </a:t>
            </a:r>
            <a:endParaRPr lang="es-E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endParaRPr lang="es-E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1800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ES" sz="2400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Importantes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asimetrías desde creación del bloque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endParaRPr lang="es-E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      Sin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embargo, iguales derechos y obligaciones de países miembros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      Tratamiento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de asimetrías limitado a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: </a:t>
            </a: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  <a:tabLst>
                <a:tab pos="914400" algn="l"/>
              </a:tabLst>
              <a:defRPr/>
            </a:pP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       - Mayores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plazos de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  <a:sym typeface="Symbol"/>
              </a:rPr>
              <a:t>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aranceles</a:t>
            </a: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  <a:tabLst>
                <a:tab pos="914400" algn="l"/>
              </a:tabLst>
              <a:defRPr/>
            </a:pP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       - Listas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de excepciones al AEC más </a:t>
            </a: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extensas</a:t>
            </a: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lvl="1">
              <a:lnSpc>
                <a:spcPct val="90000"/>
              </a:lnSpc>
              <a:spcAft>
                <a:spcPts val="0"/>
              </a:spcAft>
              <a:tabLst>
                <a:tab pos="914400" algn="l"/>
              </a:tabLst>
              <a:defRPr/>
            </a:pPr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       - Mayor 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flexibilidad en reglas de origen </a:t>
            </a: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endParaRPr lang="es-ES" sz="1800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endParaRPr lang="es-ES" sz="1800" dirty="0" smtClean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  <a:tabLst>
                <a:tab pos="457200" algn="l"/>
              </a:tabLst>
              <a:defRPr/>
            </a:pPr>
            <a:endParaRPr lang="es-AR" sz="1800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graphicFrame>
        <p:nvGraphicFramePr>
          <p:cNvPr id="8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47624"/>
              </p:ext>
            </p:extLst>
          </p:nvPr>
        </p:nvGraphicFramePr>
        <p:xfrm>
          <a:off x="179513" y="1556792"/>
          <a:ext cx="8784974" cy="3360954"/>
        </p:xfrm>
        <a:graphic>
          <a:graphicData uri="http://schemas.openxmlformats.org/drawingml/2006/table">
            <a:tbl>
              <a:tblPr/>
              <a:tblGrid>
                <a:gridCol w="2993762"/>
                <a:gridCol w="692171"/>
                <a:gridCol w="727709"/>
                <a:gridCol w="726017"/>
                <a:gridCol w="732787"/>
                <a:gridCol w="727709"/>
                <a:gridCol w="691587"/>
                <a:gridCol w="765523"/>
                <a:gridCol w="727709"/>
              </a:tblGrid>
              <a:tr h="435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Indicador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Argentina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Brasil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Paraguay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Uruguay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1577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1994-1998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2005-2009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1994-1998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2005-2009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1994-1998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2005-2009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1994-1998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2005-2009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Territorio (% del bloque) 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a/</a:t>
                      </a:r>
                      <a:endParaRPr kumimoji="0" lang="es-E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23,3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71,8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32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Población (% del bloque) 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17,2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16,6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78,9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79,4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2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PIB (% del bloque) 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b/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21,5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21,4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75,6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76,0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1,7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2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Exportaciones (% del bloque) 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c/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30,5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24,5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65,0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70,4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1,3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2,9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3,2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2,1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2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Entradas de IED (% del bloque) </a:t>
                      </a:r>
                      <a:r>
                        <a:rPr kumimoji="0" lang="es-ES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d/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32,0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17,7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66,3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77,9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0,9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0,5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0,7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3,9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PIB </a:t>
                      </a:r>
                      <a:r>
                        <a:rPr kumimoji="0" lang="pt-PT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per capita</a:t>
                      </a:r>
                      <a:r>
                        <a:rPr kumimoji="0" lang="pt-P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 MERCOSUR = 100 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131,2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135,0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100,8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100,7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52,6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45,5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115,4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118,8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309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IDH, MERCOSUR = 100 </a:t>
                      </a:r>
                      <a:r>
                        <a:rPr kumimoji="0" lang="pt-PT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e/</a:t>
                      </a:r>
                      <a:endParaRPr kumimoji="0" lang="pt-PT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106,3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104,8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94,7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98,4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93,6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92,1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105,4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104,7</a:t>
                      </a: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bg1">
                            <a:lumMod val="75000"/>
                          </a:schemeClr>
                        </a:gs>
                        <a:gs pos="94000">
                          <a:schemeClr val="bg1">
                            <a:lumMod val="75000"/>
                          </a:schemeClr>
                        </a:gs>
                        <a:gs pos="100000">
                          <a:schemeClr val="bg1">
                            <a:lumMod val="7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976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7BE4917-3123-412D-86D4-45B17EC0E952}" type="slidenum">
              <a:rPr lang="es-ES" smtClean="0">
                <a:latin typeface="Arial Black" pitchFamily="34" charset="0"/>
              </a:rPr>
              <a:pPr eaLnBrk="1" hangingPunct="1"/>
              <a:t>64</a:t>
            </a:fld>
            <a:endParaRPr lang="es-ES" smtClean="0">
              <a:latin typeface="Arial Black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715000" y="60960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187624" y="836712"/>
            <a:ext cx="7593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s-ES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Distinta importancia relativa del mercado regional</a:t>
            </a: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487667"/>
              </p:ext>
            </p:extLst>
          </p:nvPr>
        </p:nvGraphicFramePr>
        <p:xfrm>
          <a:off x="539552" y="1398488"/>
          <a:ext cx="8241085" cy="488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Gráfico" r:id="rId6" imgW="5384800" imgH="4013200" progId="MSGraph.Chart.8">
                  <p:embed followColorScheme="full"/>
                </p:oleObj>
              </mc:Choice>
              <mc:Fallback>
                <p:oleObj name="Gráfico" r:id="rId6" imgW="5384800" imgH="4013200" progId="MSGraph.Chart.8">
                  <p:embed followColorScheme="full"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98488"/>
                        <a:ext cx="8241085" cy="48880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39999">
                            <a:srgbClr val="A3A3E0"/>
                          </a:gs>
                          <a:gs pos="70000">
                            <a:srgbClr val="A3A3E0"/>
                          </a:gs>
                          <a:gs pos="88000">
                            <a:srgbClr val="7575D1"/>
                          </a:gs>
                          <a:gs pos="100000">
                            <a:srgbClr val="7575D1"/>
                          </a:gs>
                        </a:gsLst>
                        <a:lin ang="5400000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0477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7366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Fondo de Convergencia Estructural del Mercosur  FOCEM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17820"/>
            <a:ext cx="3456384" cy="299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17820"/>
            <a:ext cx="3515446" cy="299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2usd197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312349"/>
            <a:ext cx="9129973" cy="210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84496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5" y="7366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  </a:t>
            </a:r>
            <a:r>
              <a:rPr lang="es-A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Fondo de Convergencia Estructural del Mercosur  FOCEM</a:t>
            </a:r>
            <a:endParaRPr lang="es-A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7" name="Picture 8" descr="2usd19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" y="1272434"/>
            <a:ext cx="9129973" cy="19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594995" y="1700808"/>
            <a:ext cx="5997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Millones de USD</a:t>
            </a:r>
            <a:endParaRPr lang="es-AR" sz="4400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8" descr="2usd19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" y="3182443"/>
            <a:ext cx="9129973" cy="191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1686367" y="3721947"/>
            <a:ext cx="5814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Escasez de recursos</a:t>
            </a:r>
            <a:endParaRPr lang="es-AR" sz="44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8" descr="2usd197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" y="4957615"/>
            <a:ext cx="9129973" cy="1900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1687855" y="5585815"/>
            <a:ext cx="5824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Cuestiones </a:t>
            </a:r>
            <a:r>
              <a:rPr lang="es-AR" sz="4400" b="1" i="1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politicas</a:t>
            </a:r>
            <a:endParaRPr lang="es-AR" sz="4400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281589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7165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8313" y="3429000"/>
            <a:ext cx="8280400" cy="10080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1999-2002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Crisis  domesticas +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respuestas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nacionales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Retroceso del comercio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Escasos avances 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68313" y="4437063"/>
            <a:ext cx="8280400" cy="1008062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2003-2008: Relanzamiento del proceso + Convergencia relativa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Recuperación del comercio + Avances lentos en integración.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68313" y="2420938"/>
            <a:ext cx="8280400" cy="1008062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0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1991-1998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 Contexto internacional favorable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Convergencia macro de facto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+ Avances significativos en la integración.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8313" y="5445125"/>
            <a:ext cx="8280400" cy="10080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s-E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2009-2013</a:t>
            </a:r>
            <a:r>
              <a:rPr lang="es-E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 Tensiones </a:t>
            </a: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endParaRPr lang="es-ES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68313" y="1196975"/>
            <a:ext cx="8280400" cy="1223963"/>
          </a:xfrm>
          <a:prstGeom prst="rect">
            <a:avLst/>
          </a:prstGeom>
          <a:solidFill>
            <a:srgbClr val="002060">
              <a:alpha val="3098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Años ’80: Desconfianza política, crisis de la deuda, inflación,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déficit fiscal, déficit de CC + escasa relevancia de comercio bilateral. </a:t>
            </a:r>
          </a:p>
          <a:p>
            <a:pPr algn="ctr"/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Iniciativas incipientes de integración sobre segunda mitad </a:t>
            </a:r>
            <a:r>
              <a:rPr lang="es-ES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de la </a:t>
            </a:r>
            <a:r>
              <a:rPr lang="es-ES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década.</a:t>
            </a:r>
            <a:endParaRPr lang="es-AR" sz="20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" y="1772816"/>
            <a:ext cx="91775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187624" y="1086426"/>
            <a:ext cx="727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Exportaciones                          Importaciones</a:t>
            </a:r>
            <a:endParaRPr lang="es-A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826702" y="5589240"/>
            <a:ext cx="510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solidFill>
                  <a:srgbClr val="FFC000"/>
                </a:solidFill>
              </a:rPr>
              <a:t>Fuente: </a:t>
            </a:r>
            <a:r>
              <a:rPr lang="es-AR" sz="1400" b="1" dirty="0" err="1" smtClean="0">
                <a:solidFill>
                  <a:srgbClr val="FFC000"/>
                </a:solidFill>
              </a:rPr>
              <a:t>Intlal</a:t>
            </a:r>
            <a:r>
              <a:rPr lang="es-AR" sz="1400" b="1" dirty="0" smtClean="0">
                <a:solidFill>
                  <a:srgbClr val="FFC000"/>
                </a:solidFill>
              </a:rPr>
              <a:t> / Informe Mercosur </a:t>
            </a:r>
            <a:r>
              <a:rPr lang="es-AR" sz="1400" b="1" dirty="0" err="1" smtClean="0">
                <a:solidFill>
                  <a:srgbClr val="FFC000"/>
                </a:solidFill>
              </a:rPr>
              <a:t>nro</a:t>
            </a:r>
            <a:r>
              <a:rPr lang="es-AR" sz="1400" b="1" dirty="0" smtClean="0">
                <a:solidFill>
                  <a:srgbClr val="FFC000"/>
                </a:solidFill>
              </a:rPr>
              <a:t> 17</a:t>
            </a:r>
            <a:endParaRPr lang="es-AR" sz="1400" b="1" dirty="0">
              <a:solidFill>
                <a:srgbClr val="FFC000"/>
              </a:solidFill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386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000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3" y="766688"/>
            <a:ext cx="818197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976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027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4005064"/>
            <a:ext cx="8964488" cy="2663825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70000"/>
              </a:lnSpc>
              <a:buFont typeface="Arial" charset="0"/>
              <a:buNone/>
            </a:pPr>
            <a:endParaRPr lang="es-ES_tradnl" sz="2000" b="1" dirty="0">
              <a:solidFill>
                <a:schemeClr val="hlink"/>
              </a:solidFill>
            </a:endParaRPr>
          </a:p>
          <a:p>
            <a:pPr>
              <a:lnSpc>
                <a:spcPct val="170000"/>
              </a:lnSpc>
              <a:buFont typeface="Arial" charset="0"/>
              <a:buNone/>
            </a:pPr>
            <a:r>
              <a:rPr lang="es-ES_tradnl" sz="24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Noviembre-1985 . Declaración de Puerto </a:t>
            </a:r>
            <a:r>
              <a:rPr lang="es-ES_tradnl" sz="2400" b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Iguazú</a:t>
            </a:r>
            <a:r>
              <a:rPr lang="es-ES_tradnl" sz="2000" b="1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s-ES_tradnl" sz="2000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Contexto: Agenda de seguridad interna y democracia, Crisis de la Deuda </a:t>
            </a: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Externa, 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Apoyo a Grupo Contadora, No Intervención en América Latina.</a:t>
            </a:r>
          </a:p>
          <a:p>
            <a:pPr>
              <a:lnSpc>
                <a:spcPct val="150000"/>
              </a:lnSpc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Se firman dos protocolos: </a:t>
            </a: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Complementación 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Económica y Cooperación Nuclear.</a:t>
            </a:r>
          </a:p>
        </p:txBody>
      </p:sp>
      <p:pic>
        <p:nvPicPr>
          <p:cNvPr id="43012" name="Picture 1028" descr="untitl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58" y="797258"/>
            <a:ext cx="5724525" cy="392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5" name="Rectangle 1031"/>
          <p:cNvSpPr>
            <a:spLocks noGrp="1" noRot="1" noChangeArrowheads="1"/>
          </p:cNvSpPr>
          <p:nvPr>
            <p:ph type="title"/>
          </p:nvPr>
        </p:nvSpPr>
        <p:spPr>
          <a:xfrm>
            <a:off x="-14010" y="-98425"/>
            <a:ext cx="9144000" cy="762000"/>
          </a:xfrm>
          <a:noFill/>
          <a:ln/>
        </p:spPr>
        <p:txBody>
          <a:bodyPr/>
          <a:lstStyle/>
          <a:p>
            <a:r>
              <a:rPr lang="es-ES_tradnl" dirty="0"/>
              <a:t> </a:t>
            </a:r>
          </a:p>
        </p:txBody>
      </p:sp>
      <p:sp>
        <p:nvSpPr>
          <p:cNvPr id="43017" name="Line 1033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152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3018" name="Rectangle 1034"/>
          <p:cNvSpPr>
            <a:spLocks noChangeArrowheads="1"/>
          </p:cNvSpPr>
          <p:nvPr/>
        </p:nvSpPr>
        <p:spPr bwMode="auto">
          <a:xfrm>
            <a:off x="3131840" y="811503"/>
            <a:ext cx="5795963" cy="3858461"/>
          </a:xfrm>
          <a:prstGeom prst="rect">
            <a:avLst/>
          </a:prstGeom>
          <a:noFill/>
          <a:ln w="1143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pic>
        <p:nvPicPr>
          <p:cNvPr id="20" name="Picture 8" descr="LogoUa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7124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Las salidas negociadas o no tanto…</a:t>
            </a:r>
          </a:p>
          <a:p>
            <a:pPr algn="ctr">
              <a:spcAft>
                <a:spcPts val="0"/>
              </a:spcAft>
              <a:tabLst>
                <a:tab pos="457200" algn="l"/>
              </a:tabLst>
              <a:defRPr/>
            </a:pPr>
            <a:endParaRPr lang="es-AR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Textiles</a:t>
            </a: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 Electrodomésticos o línea blanca</a:t>
            </a: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Muebles de madera</a:t>
            </a:r>
            <a:endParaRPr lang="es-AR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L</a:t>
            </a:r>
            <a:r>
              <a:rPr lang="es-A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á</a:t>
            </a: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cteos</a:t>
            </a:r>
          </a:p>
          <a:p>
            <a:pPr marL="171450" indent="-171450" algn="ctr"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  <a:defRPr/>
            </a:pP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Times New Roman"/>
                <a:cs typeface="Calibri" pitchFamily="34" charset="0"/>
              </a:rPr>
              <a:t>Neumáticos</a:t>
            </a:r>
            <a:endParaRPr lang="es-AR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05064"/>
            <a:ext cx="9143999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488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0" y="736576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000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000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72" y="908720"/>
            <a:ext cx="7620000" cy="4645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860032" y="5661248"/>
            <a:ext cx="7004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C000"/>
                </a:solidFill>
              </a:rPr>
              <a:t> </a:t>
            </a:r>
            <a:r>
              <a:rPr lang="es-AR" sz="1600" dirty="0" smtClean="0">
                <a:solidFill>
                  <a:srgbClr val="FFC000"/>
                </a:solidFill>
              </a:rPr>
              <a:t>       </a:t>
            </a:r>
            <a:r>
              <a:rPr lang="es-A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Informe Global </a:t>
            </a:r>
            <a:r>
              <a:rPr lang="es-AR" sz="16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Trade</a:t>
            </a:r>
            <a:r>
              <a:rPr lang="es-A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AR" sz="16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Alert</a:t>
            </a:r>
            <a:r>
              <a:rPr lang="es-AR" sz="1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2011</a:t>
            </a:r>
            <a:endParaRPr lang="es-AR" sz="1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3114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49080"/>
            <a:ext cx="9143999" cy="2708920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 bwMode="auto">
          <a:xfrm>
            <a:off x="-8310" y="724670"/>
            <a:ext cx="9159875" cy="3528392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</a:t>
            </a:r>
          </a:p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¿De que estamos hablando?</a:t>
            </a:r>
          </a:p>
          <a:p>
            <a:pPr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</a:t>
            </a: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Las restricciones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voluntarias RVE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-  Las licencias no automáticas LNA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Los valores criterio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  Las DJAI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8 Estrella de 4 puntas"/>
          <p:cNvSpPr>
            <a:spLocks noChangeArrowheads="1"/>
          </p:cNvSpPr>
          <p:nvPr/>
        </p:nvSpPr>
        <p:spPr bwMode="auto">
          <a:xfrm>
            <a:off x="1282898" y="1232669"/>
            <a:ext cx="696813" cy="648246"/>
          </a:xfrm>
          <a:prstGeom prst="star4">
            <a:avLst>
              <a:gd name="adj" fmla="val 183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9 Estrella de 4 puntas"/>
          <p:cNvSpPr>
            <a:spLocks noChangeArrowheads="1"/>
          </p:cNvSpPr>
          <p:nvPr/>
        </p:nvSpPr>
        <p:spPr bwMode="auto">
          <a:xfrm>
            <a:off x="1613941" y="3054871"/>
            <a:ext cx="696814" cy="648246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" name="10 Estrella de 4 puntas"/>
          <p:cNvSpPr>
            <a:spLocks noChangeArrowheads="1"/>
          </p:cNvSpPr>
          <p:nvPr/>
        </p:nvSpPr>
        <p:spPr bwMode="auto">
          <a:xfrm>
            <a:off x="2130623" y="1772146"/>
            <a:ext cx="696814" cy="648246"/>
          </a:xfrm>
          <a:prstGeom prst="star4">
            <a:avLst>
              <a:gd name="adj" fmla="val 183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2" name="11 Estrella de 4 puntas"/>
          <p:cNvSpPr>
            <a:spLocks noChangeArrowheads="1"/>
          </p:cNvSpPr>
          <p:nvPr/>
        </p:nvSpPr>
        <p:spPr bwMode="auto">
          <a:xfrm>
            <a:off x="534540" y="1988840"/>
            <a:ext cx="696814" cy="648246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4524074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</a:t>
            </a:r>
            <a:r>
              <a:rPr lang="es-AR" sz="24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Algunas reflexiones finales</a:t>
            </a:r>
            <a:endParaRPr lang="es-AR" sz="2000" b="1" dirty="0" smtClean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000" b="1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 - Integración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avanza mejor con estabilidad macro.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000" b="1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</a:t>
            </a:r>
            <a:r>
              <a:rPr lang="es-AR" sz="24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Para resolver: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000" b="1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- Tratamiento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de asimetrías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</a:t>
            </a: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- Profundización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de la integración: libre circulación de bienes originarios 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</a:t>
            </a: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- Capacidad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de negociar con terceros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</a:t>
            </a: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</a:t>
            </a:r>
            <a:r>
              <a:rPr lang="es-AR" sz="24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Principales conflictos: </a:t>
            </a:r>
            <a:endParaRPr lang="es-AR" sz="2000" b="1" dirty="0" smtClean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	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 - Asimetría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de percepciones sobre importancia recíproca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</a:t>
            </a: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- Asimetrías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de </a:t>
            </a: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recursos</a:t>
            </a:r>
            <a:endParaRPr lang="es-AR" sz="2000" b="1" dirty="0">
              <a:solidFill>
                <a:srgbClr val="FFC000"/>
              </a:solidFill>
              <a:latin typeface="Calibri" pitchFamily="34" charset="0"/>
              <a:ea typeface="Times New Roman"/>
              <a:cs typeface="Calibri" pitchFamily="34" charset="0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</a:t>
            </a:r>
            <a:r>
              <a:rPr lang="es-AR" sz="2000" b="1" dirty="0" smtClean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      - Agenda </a:t>
            </a:r>
            <a:r>
              <a:rPr lang="es-AR" sz="2000" b="1" dirty="0">
                <a:solidFill>
                  <a:srgbClr val="FFC000"/>
                </a:solidFill>
                <a:latin typeface="Calibri" pitchFamily="34" charset="0"/>
                <a:ea typeface="Times New Roman"/>
                <a:cs typeface="Calibri" pitchFamily="34" charset="0"/>
              </a:rPr>
              <a:t>comercial orientada a atender casos puntuales (medidas unilaterales)</a:t>
            </a:r>
          </a:p>
        </p:txBody>
      </p:sp>
    </p:spTree>
    <p:extLst>
      <p:ext uri="{BB962C8B-B14F-4D97-AF65-F5344CB8AC3E}">
        <p14:creationId xmlns:p14="http://schemas.microsoft.com/office/powerpoint/2010/main" val="24028469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5653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endParaRPr lang="es-ES_tradnl" sz="20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s-ES_tradnl" sz="1600" b="1" dirty="0" smtClean="0">
                <a:solidFill>
                  <a:schemeClr val="accent1"/>
                </a:solidFill>
                <a:latin typeface="Calibri" pitchFamily="34" charset="0"/>
              </a:rPr>
              <a:t>towers@uade.com.ar</a:t>
            </a:r>
          </a:p>
          <a:p>
            <a:pPr algn="l"/>
            <a:endParaRPr lang="es-ES_tradnl" sz="28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3808" y="736600"/>
            <a:ext cx="6300192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</a:rPr>
              <a:t>Las ultimas novedades…</a:t>
            </a:r>
          </a:p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ea typeface="Times New Roman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</a:rPr>
              <a:t>- No Recambio Presidencial  en Brasil</a:t>
            </a:r>
          </a:p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ea typeface="Times New Roman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</a:rPr>
              <a:t>- Recambio </a:t>
            </a:r>
            <a:r>
              <a:rPr lang="es-A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</a:rPr>
              <a:t>P</a:t>
            </a: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</a:rPr>
              <a:t>residencial en Argentina</a:t>
            </a: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ea typeface="Times New Roman"/>
            </a:endParaRPr>
          </a:p>
          <a:p>
            <a:pPr>
              <a:spcAft>
                <a:spcPts val="0"/>
              </a:spcAft>
              <a:tabLst>
                <a:tab pos="457200" algn="l"/>
              </a:tabLst>
              <a:defRPr/>
            </a:pPr>
            <a:r>
              <a:rPr lang="es-A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Times New Roman"/>
              </a:rPr>
              <a:t>- Fallo derechos de exportación CSJN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782608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8" name="Picture 2" descr="Pergola MERCOSU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736576"/>
            <a:ext cx="9144000" cy="542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195145" y="980728"/>
            <a:ext cx="58016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Intal Informe Mercosur nro. </a:t>
            </a:r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  <a:p>
            <a:pPr algn="r"/>
            <a:endParaRPr lang="es-AR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s-A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www.mercosur.int </a:t>
            </a:r>
          </a:p>
          <a:p>
            <a:pPr algn="r"/>
            <a:endParaRPr lang="es-AR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52407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2841" y="756495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s-AR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es-AR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Todo gracias </a:t>
            </a:r>
            <a:r>
              <a:rPr lang="es-AR" b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 Flex…</a:t>
            </a:r>
            <a:endParaRPr lang="es-AR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2 Estrella de 4 puntas"/>
          <p:cNvSpPr>
            <a:spLocks noChangeArrowheads="1"/>
          </p:cNvSpPr>
          <p:nvPr/>
        </p:nvSpPr>
        <p:spPr bwMode="auto">
          <a:xfrm>
            <a:off x="1763713" y="1341438"/>
            <a:ext cx="912812" cy="863600"/>
          </a:xfrm>
          <a:prstGeom prst="star4">
            <a:avLst>
              <a:gd name="adj" fmla="val 183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7 Estrella de 4 puntas"/>
          <p:cNvSpPr>
            <a:spLocks noChangeArrowheads="1"/>
          </p:cNvSpPr>
          <p:nvPr/>
        </p:nvSpPr>
        <p:spPr bwMode="auto">
          <a:xfrm>
            <a:off x="2232025" y="4668838"/>
            <a:ext cx="912813" cy="863600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" name="8 Estrella de 4 puntas"/>
          <p:cNvSpPr>
            <a:spLocks noChangeArrowheads="1"/>
          </p:cNvSpPr>
          <p:nvPr/>
        </p:nvSpPr>
        <p:spPr bwMode="auto">
          <a:xfrm>
            <a:off x="2997200" y="2205038"/>
            <a:ext cx="912813" cy="863600"/>
          </a:xfrm>
          <a:prstGeom prst="star4">
            <a:avLst>
              <a:gd name="adj" fmla="val 1838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9 Estrella de 4 puntas"/>
          <p:cNvSpPr>
            <a:spLocks noChangeArrowheads="1"/>
          </p:cNvSpPr>
          <p:nvPr/>
        </p:nvSpPr>
        <p:spPr bwMode="auto">
          <a:xfrm>
            <a:off x="539750" y="2590800"/>
            <a:ext cx="912813" cy="863600"/>
          </a:xfrm>
          <a:prstGeom prst="star4">
            <a:avLst>
              <a:gd name="adj" fmla="val 198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7" y="1773238"/>
            <a:ext cx="810930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24024"/>
            <a:ext cx="7315200" cy="1154097"/>
          </a:xfrm>
        </p:spPr>
        <p:txBody>
          <a:bodyPr>
            <a:normAutofit/>
          </a:bodyPr>
          <a:lstStyle/>
          <a:p>
            <a:r>
              <a:rPr lang="es-AR" sz="3200" i="1" dirty="0" smtClean="0">
                <a:latin typeface="Calibri" pitchFamily="34" charset="0"/>
              </a:rPr>
              <a:t>El sector automotriz: todo gracias al </a:t>
            </a:r>
            <a:r>
              <a:rPr lang="es-AR" sz="3200" b="1" i="1" dirty="0" smtClean="0">
                <a:latin typeface="Calibri" pitchFamily="34" charset="0"/>
              </a:rPr>
              <a:t>Flex</a:t>
            </a:r>
            <a:endParaRPr lang="es-ES" sz="3200" b="1" i="1" dirty="0">
              <a:latin typeface="Calibri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10930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196888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4677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08085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16979"/>
            <a:ext cx="7992888" cy="594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5509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908050"/>
            <a:ext cx="8686800" cy="54102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90000"/>
              </a:lnSpc>
              <a:buFont typeface="Arial" charset="0"/>
              <a:buNone/>
            </a:pPr>
            <a:r>
              <a:rPr lang="es-ES_tradnl" sz="28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Julio-1986  Lanzamiento del PICE o PICAB.</a:t>
            </a:r>
            <a:r>
              <a:rPr lang="es-ES_tradnl" sz="28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lnSpc>
                <a:spcPct val="190000"/>
              </a:lnSpc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Se firma </a:t>
            </a:r>
            <a:r>
              <a:rPr lang="es-ES_tradnl" sz="20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Acta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Integración Argentino Brasileña. </a:t>
            </a:r>
          </a:p>
          <a:p>
            <a:pPr>
              <a:lnSpc>
                <a:spcPct val="190000"/>
              </a:lnSpc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Se firman en esa fecha 12 Protocolos de un total de 24 al 1990.</a:t>
            </a:r>
          </a:p>
          <a:p>
            <a:pPr>
              <a:lnSpc>
                <a:spcPct val="190000"/>
              </a:lnSpc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Objetivo: “Espacio Económico Común”</a:t>
            </a:r>
          </a:p>
          <a:p>
            <a:pPr>
              <a:lnSpc>
                <a:spcPct val="190000"/>
              </a:lnSpc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Principios del Programa: 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     </a:t>
            </a:r>
            <a:r>
              <a:rPr lang="es-ES_tradnl" sz="20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Gradual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(etapas anuales)                                           </a:t>
            </a:r>
            <a:endParaRPr lang="es-ES_tradnl" sz="2000" dirty="0" smtClean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           </a:t>
            </a:r>
            <a:r>
              <a:rPr lang="es-ES_tradnl" sz="20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Flexible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(ritmo variable)                                                                    </a:t>
            </a:r>
            <a:endParaRPr lang="es-ES_tradnl" sz="2000" dirty="0" smtClean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s-ES_tradnl" sz="20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Equilibrado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(cuantitativo y cualitativo)                                  </a:t>
            </a:r>
            <a:endParaRPr lang="es-ES_tradnl" sz="2000" dirty="0" smtClean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s-ES_tradnl" sz="2000" b="1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Simétrico 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pol</a:t>
            </a:r>
            <a:r>
              <a:rPr lang="es-ES_tradnl" sz="2000" dirty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í</a:t>
            </a:r>
            <a:r>
              <a:rPr lang="es-ES_tradnl" sz="2000" dirty="0" smtClean="0">
                <a:solidFill>
                  <a:srgbClr val="FFCC00"/>
                </a:solidFill>
                <a:latin typeface="Calibri" pitchFamily="34" charset="0"/>
                <a:cs typeface="Calibri" pitchFamily="34" charset="0"/>
              </a:rPr>
              <a:t>ticas  macroeconómicas)</a:t>
            </a:r>
            <a:endParaRPr lang="es-ES_tradnl" sz="2000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2" name="Rectangle 4"/>
          <p:cNvSpPr>
            <a:spLocks noRot="1"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_tradnl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152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7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20416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4" y="980728"/>
            <a:ext cx="7703392" cy="530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45221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31750" y="723924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7" y="1196752"/>
            <a:ext cx="8690048" cy="536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901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62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5" y="1328317"/>
            <a:ext cx="867637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45221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901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545221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221088"/>
            <a:ext cx="6616700" cy="1204912"/>
          </a:xfrm>
        </p:spPr>
        <p:txBody>
          <a:bodyPr/>
          <a:lstStyle/>
          <a:p>
            <a:pPr algn="r"/>
            <a:endParaRPr lang="es-ES_tradnl" sz="2400" b="1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algn="r"/>
            <a:r>
              <a:rPr lang="es-ES_tradnl" sz="2800" b="1" i="1" dirty="0" smtClean="0">
                <a:solidFill>
                  <a:srgbClr val="FFC000"/>
                </a:solidFill>
                <a:latin typeface="Calibri" pitchFamily="34" charset="0"/>
              </a:rPr>
              <a:t>www.mercosur.int</a:t>
            </a:r>
          </a:p>
          <a:p>
            <a:pPr algn="l"/>
            <a:endParaRPr lang="es-ES_tradnl" sz="2800" dirty="0" smtClean="0">
              <a:solidFill>
                <a:srgbClr val="FFCC00"/>
              </a:solidFill>
              <a:latin typeface="Tahoma" pitchFamily="34" charset="0"/>
            </a:endParaRPr>
          </a:p>
        </p:txBody>
      </p:sp>
      <p:pic>
        <p:nvPicPr>
          <p:cNvPr id="7171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7" name="3 Conector recto"/>
          <p:cNvCxnSpPr>
            <a:cxnSpLocks noChangeShapeType="1"/>
          </p:cNvCxnSpPr>
          <p:nvPr/>
        </p:nvCxnSpPr>
        <p:spPr bwMode="auto">
          <a:xfrm flipH="1">
            <a:off x="0" y="650875"/>
            <a:ext cx="9144000" cy="0"/>
          </a:xfrm>
          <a:prstGeom prst="line">
            <a:avLst/>
          </a:prstGeom>
          <a:ln w="152400">
            <a:solidFill>
              <a:schemeClr val="accent1"/>
            </a:solidFill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" y="736576"/>
            <a:ext cx="9144744" cy="5284712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</p:pic>
      <p:sp>
        <p:nvSpPr>
          <p:cNvPr id="4" name="3 Rectángulo"/>
          <p:cNvSpPr/>
          <p:nvPr/>
        </p:nvSpPr>
        <p:spPr bwMode="auto">
          <a:xfrm>
            <a:off x="-15875" y="736600"/>
            <a:ext cx="9159875" cy="5284788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342900" indent="-342900">
              <a:spcAft>
                <a:spcPts val="0"/>
              </a:spcAft>
              <a:buFont typeface="Wingdings"/>
              <a:buChar char=""/>
              <a:tabLst>
                <a:tab pos="457200" algn="l"/>
              </a:tabLst>
              <a:defRPr/>
            </a:pPr>
            <a:endParaRPr lang="es-AR" sz="1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0901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99592" y="908050"/>
            <a:ext cx="8038033" cy="54102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</a:rPr>
              <a:t>      </a:t>
            </a: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1 -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Bienes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de capital </a:t>
            </a:r>
            <a:endParaRPr lang="pt-BR" sz="1800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PROTOCOLO Nº 2 - Trigo </a:t>
            </a:r>
            <a:endParaRPr lang="pt-BR" sz="1800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Nº3 -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Complementación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de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abastecimiento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alimentario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endParaRPr lang="pt-BR" sz="1800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4 -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Expansión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del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comercio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5 - Empresas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binacionales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6 -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Asuntos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err="1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financieros</a:t>
            </a:r>
            <a:endParaRPr lang="pt-BR" sz="1800" dirty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7 -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Fondo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de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inversiones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8 -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Acuerdo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de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cooperación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energética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9 - Biotecnologia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10 -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Estudios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económicos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11 -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Energía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nuclear 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pt-BR" sz="1800" dirty="0" smtClean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      PROTOCOLO 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Nº 12 - </a:t>
            </a:r>
            <a:r>
              <a:rPr lang="pt-BR" sz="1800" dirty="0" err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Cooperación</a:t>
            </a:r>
            <a:r>
              <a:rPr lang="pt-BR" sz="18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aeronáutica  </a:t>
            </a:r>
            <a:endParaRPr lang="pt-BR" sz="1800" dirty="0" smtClean="0">
              <a:solidFill>
                <a:srgbClr val="FFCC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>
              <a:lnSpc>
                <a:spcPct val="190000"/>
              </a:lnSpc>
              <a:buFont typeface="Arial" charset="0"/>
              <a:buNone/>
            </a:pPr>
            <a:endParaRPr lang="pt-BR" sz="1600" dirty="0" smtClean="0">
              <a:solidFill>
                <a:srgbClr val="FFCC00"/>
              </a:solidFill>
              <a:latin typeface="Calibri" pitchFamily="34" charset="0"/>
            </a:endParaRPr>
          </a:p>
          <a:p>
            <a:pPr>
              <a:lnSpc>
                <a:spcPct val="190000"/>
              </a:lnSpc>
              <a:buFont typeface="Arial" charset="0"/>
              <a:buNone/>
            </a:pPr>
            <a:endParaRPr lang="es-ES_tradnl" sz="1800" b="1" dirty="0">
              <a:solidFill>
                <a:srgbClr val="FFCC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2" name="Rectangle 4"/>
          <p:cNvSpPr>
            <a:spLocks noRot="1"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ES_tradnl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152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7" name="Picture 8" descr="LogoU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-26988"/>
            <a:ext cx="1803400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65590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ULSO">
  <a:themeElements>
    <a:clrScheme name="">
      <a:dk1>
        <a:srgbClr val="000000"/>
      </a:dk1>
      <a:lt1>
        <a:srgbClr val="FFFFFF"/>
      </a:lt1>
      <a:dk2>
        <a:srgbClr val="333399"/>
      </a:dk2>
      <a:lt2>
        <a:srgbClr val="FFCC66"/>
      </a:lt2>
      <a:accent1>
        <a:srgbClr val="FF9900"/>
      </a:accent1>
      <a:accent2>
        <a:srgbClr val="000044"/>
      </a:accent2>
      <a:accent3>
        <a:srgbClr val="ADADCA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IM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IM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M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M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</TotalTime>
  <Words>2568</Words>
  <Application>Microsoft Office PowerPoint</Application>
  <PresentationFormat>Presentación en pantalla (4:3)</PresentationFormat>
  <Paragraphs>735</Paragraphs>
  <Slides>85</Slides>
  <Notes>84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85</vt:i4>
      </vt:variant>
    </vt:vector>
  </HeadingPairs>
  <TitlesOfParts>
    <vt:vector size="89" baseType="lpstr">
      <vt:lpstr>IMPULSO</vt:lpstr>
      <vt:lpstr>Gráfico</vt:lpstr>
      <vt:lpstr>MS Org Chart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sector automotriz: todo gracias al Flex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uade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Organismos de Cooperación</dc:title>
  <dc:creator>Gabriel Torres</dc:creator>
  <cp:lastModifiedBy>Gabriel Torres</cp:lastModifiedBy>
  <cp:revision>230</cp:revision>
  <cp:lastPrinted>2004-08-12T01:14:08Z</cp:lastPrinted>
  <dcterms:created xsi:type="dcterms:W3CDTF">2015-02-25T07:11:14Z</dcterms:created>
  <dcterms:modified xsi:type="dcterms:W3CDTF">2016-10-22T14:33:50Z</dcterms:modified>
</cp:coreProperties>
</file>