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4"/>
  </p:notesMasterIdLst>
  <p:sldIdLst>
    <p:sldId id="256" r:id="rId2"/>
    <p:sldId id="316" r:id="rId3"/>
    <p:sldId id="294" r:id="rId4"/>
    <p:sldId id="295" r:id="rId5"/>
    <p:sldId id="257" r:id="rId6"/>
    <p:sldId id="330" r:id="rId7"/>
    <p:sldId id="296" r:id="rId8"/>
    <p:sldId id="329" r:id="rId9"/>
    <p:sldId id="328" r:id="rId10"/>
    <p:sldId id="297" r:id="rId11"/>
    <p:sldId id="318" r:id="rId12"/>
    <p:sldId id="323" r:id="rId13"/>
    <p:sldId id="327" r:id="rId14"/>
    <p:sldId id="299" r:id="rId15"/>
    <p:sldId id="301" r:id="rId16"/>
    <p:sldId id="322" r:id="rId17"/>
    <p:sldId id="298" r:id="rId18"/>
    <p:sldId id="331" r:id="rId19"/>
    <p:sldId id="302" r:id="rId20"/>
    <p:sldId id="303" r:id="rId21"/>
    <p:sldId id="304" r:id="rId22"/>
    <p:sldId id="305" r:id="rId23"/>
    <p:sldId id="306" r:id="rId24"/>
    <p:sldId id="308" r:id="rId25"/>
    <p:sldId id="309" r:id="rId26"/>
    <p:sldId id="332" r:id="rId27"/>
    <p:sldId id="310" r:id="rId28"/>
    <p:sldId id="311" r:id="rId29"/>
    <p:sldId id="312" r:id="rId30"/>
    <p:sldId id="313" r:id="rId31"/>
    <p:sldId id="314" r:id="rId32"/>
    <p:sldId id="315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849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6" autoAdjust="0"/>
    <p:restoredTop sz="86364" autoAdjust="0"/>
  </p:normalViewPr>
  <p:slideViewPr>
    <p:cSldViewPr>
      <p:cViewPr>
        <p:scale>
          <a:sx n="70" d="100"/>
          <a:sy n="70" d="100"/>
        </p:scale>
        <p:origin x="-2008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8304"/>
    </p:cViewPr>
  </p:sorterViewPr>
  <p:notesViewPr>
    <p:cSldViewPr>
      <p:cViewPr varScale="1">
        <p:scale>
          <a:sx n="57" d="100"/>
          <a:sy n="57" d="100"/>
        </p:scale>
        <p:origin x="-280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0BD0A-1220-43FE-9B3A-5DA433A7C3F7}" type="datetimeFigureOut">
              <a:rPr lang="es-ES" smtClean="0"/>
              <a:t>8/4/19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15B15-FB48-4319-9DFF-CC0E51B176DE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47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15B15-FB48-4319-9DFF-CC0E51B176D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888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dirty="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1054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D825A5E-1E6B-465F-8338-0E5B652834E2}" type="slidenum">
              <a:rPr lang="es-ES_tradnl" sz="1200" smtClean="0">
                <a:latin typeface="Times New Roman" pitchFamily="18" charset="0"/>
              </a:rPr>
              <a:pPr/>
              <a:t>11</a:t>
            </a:fld>
            <a:endParaRPr lang="es-ES_tradnl" sz="1200" dirty="0" smtClean="0">
              <a:latin typeface="Times New Roman" pitchFamily="18" charset="0"/>
            </a:endParaRPr>
          </a:p>
        </p:txBody>
      </p:sp>
      <p:sp>
        <p:nvSpPr>
          <p:cNvPr id="1054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dirty="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1054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D825A5E-1E6B-465F-8338-0E5B652834E2}" type="slidenum">
              <a:rPr lang="es-ES_tradnl" sz="1200" smtClean="0">
                <a:latin typeface="Times New Roman" pitchFamily="18" charset="0"/>
              </a:rPr>
              <a:pPr/>
              <a:t>12</a:t>
            </a:fld>
            <a:endParaRPr lang="es-ES_tradnl" sz="1200" dirty="0" smtClean="0">
              <a:latin typeface="Times New Roman" pitchFamily="18" charset="0"/>
            </a:endParaRPr>
          </a:p>
        </p:txBody>
      </p:sp>
      <p:sp>
        <p:nvSpPr>
          <p:cNvPr id="1054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dirty="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1054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D825A5E-1E6B-465F-8338-0E5B652834E2}" type="slidenum">
              <a:rPr lang="es-ES_tradnl" sz="1200" smtClean="0">
                <a:latin typeface="Times New Roman" pitchFamily="18" charset="0"/>
              </a:rPr>
              <a:pPr/>
              <a:t>16</a:t>
            </a:fld>
            <a:endParaRPr lang="es-ES_tradnl" sz="1200" dirty="0" smtClean="0">
              <a:latin typeface="Times New Roman" pitchFamily="18" charset="0"/>
            </a:endParaRPr>
          </a:p>
        </p:txBody>
      </p:sp>
      <p:sp>
        <p:nvSpPr>
          <p:cNvPr id="1054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D1C4-243D-4F4C-8C09-3464E3ED39CB}" type="datetimeFigureOut">
              <a:rPr lang="es-ES" smtClean="0"/>
              <a:t>8/4/19</a:t>
            </a:fld>
            <a:endParaRPr lang="es-E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B3F7F6-C524-46CB-98AC-EEA11FCD19AA}" type="slidenum">
              <a:rPr lang="es-ES" smtClean="0"/>
              <a:t>‹Nr.›</a:t>
            </a:fld>
            <a:endParaRPr lang="es-E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D1C4-243D-4F4C-8C09-3464E3ED39CB}" type="datetimeFigureOut">
              <a:rPr lang="es-ES" smtClean="0"/>
              <a:t>8/4/19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7F6-C524-46CB-98AC-EEA11FCD19AA}" type="slidenum">
              <a:rPr lang="es-ES" smtClean="0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D1C4-243D-4F4C-8C09-3464E3ED39CB}" type="datetimeFigureOut">
              <a:rPr lang="es-ES" smtClean="0"/>
              <a:t>8/4/19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7F6-C524-46CB-98AC-EEA11FCD19AA}" type="slidenum">
              <a:rPr lang="es-ES" smtClean="0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245C-848F-48CF-ADD4-3B9081BCE066}" type="slidenum">
              <a:rPr lang="es-ES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028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914900" y="1981200"/>
            <a:ext cx="36957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914900" y="4114800"/>
            <a:ext cx="36957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AFC93-DF3C-476D-88E9-03C7E32A6491}" type="slidenum">
              <a:rPr lang="es-ES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689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D1C4-243D-4F4C-8C09-3464E3ED39CB}" type="datetimeFigureOut">
              <a:rPr lang="es-ES" smtClean="0"/>
              <a:t>8/4/19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7F6-C524-46CB-98AC-EEA11FCD19AA}" type="slidenum">
              <a:rPr lang="es-ES" smtClean="0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D1C4-243D-4F4C-8C09-3464E3ED39CB}" type="datetimeFigureOut">
              <a:rPr lang="es-ES" smtClean="0"/>
              <a:t>8/4/19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7F6-C524-46CB-98AC-EEA11FCD19AA}" type="slidenum">
              <a:rPr lang="es-ES" smtClean="0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D1C4-243D-4F4C-8C09-3464E3ED39CB}" type="datetimeFigureOut">
              <a:rPr lang="es-ES" smtClean="0"/>
              <a:t>8/4/19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7F6-C524-46CB-98AC-EEA11FCD19AA}" type="slidenum">
              <a:rPr lang="es-ES" smtClean="0"/>
              <a:t>‹Nr.›</a:t>
            </a:fld>
            <a:endParaRPr lang="es-E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D1C4-243D-4F4C-8C09-3464E3ED39CB}" type="datetimeFigureOut">
              <a:rPr lang="es-ES" smtClean="0"/>
              <a:t>8/4/19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7F6-C524-46CB-98AC-EEA11FCD19AA}" type="slidenum">
              <a:rPr lang="es-ES" smtClean="0"/>
              <a:t>‹Nr.›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D1C4-243D-4F4C-8C09-3464E3ED39CB}" type="datetimeFigureOut">
              <a:rPr lang="es-ES" smtClean="0"/>
              <a:t>8/4/19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7F6-C524-46CB-98AC-EEA11FCD19AA}" type="slidenum">
              <a:rPr lang="es-ES" smtClean="0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D1C4-243D-4F4C-8C09-3464E3ED39CB}" type="datetimeFigureOut">
              <a:rPr lang="es-ES" smtClean="0"/>
              <a:t>8/4/19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7F6-C524-46CB-98AC-EEA11FCD19AA}" type="slidenum">
              <a:rPr lang="es-ES" smtClean="0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D1C4-243D-4F4C-8C09-3464E3ED39CB}" type="datetimeFigureOut">
              <a:rPr lang="es-ES" smtClean="0"/>
              <a:t>8/4/19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7F6-C524-46CB-98AC-EEA11FCD19AA}" type="slidenum">
              <a:rPr lang="es-ES" smtClean="0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D1C4-243D-4F4C-8C09-3464E3ED39CB}" type="datetimeFigureOut">
              <a:rPr lang="es-ES" smtClean="0"/>
              <a:t>8/4/19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7F6-C524-46CB-98AC-EEA11FCD19AA}" type="slidenum">
              <a:rPr lang="es-ES" smtClean="0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F89D1C4-243D-4F4C-8C09-3464E3ED39CB}" type="datetimeFigureOut">
              <a:rPr lang="es-ES" smtClean="0"/>
              <a:t>8/4/19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2B3F7F6-C524-46CB-98AC-EEA11FCD19AA}" type="slidenum">
              <a:rPr lang="es-ES" smtClean="0"/>
              <a:t>‹Nr.›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0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1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>
                <a:latin typeface="Calibri" pitchFamily="34" charset="0"/>
              </a:rPr>
              <a:t>Teoría de la Integración Económica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>
                <a:latin typeface="Calibri" pitchFamily="34" charset="0"/>
              </a:rPr>
              <a:t> </a:t>
            </a:r>
          </a:p>
          <a:p>
            <a:endParaRPr lang="es-AR" dirty="0">
              <a:latin typeface="Calibri" pitchFamily="34" charset="0"/>
            </a:endParaRPr>
          </a:p>
          <a:p>
            <a:pPr algn="r"/>
            <a:r>
              <a:rPr lang="es-AR" sz="2000" dirty="0" smtClean="0">
                <a:latin typeface="Calibri" pitchFamily="34" charset="0"/>
              </a:rPr>
              <a:t>Mg. Gabriel Torres </a:t>
            </a:r>
            <a:r>
              <a:rPr lang="es-AR" sz="2000" dirty="0">
                <a:latin typeface="Calibri" pitchFamily="34" charset="0"/>
              </a:rPr>
              <a:t> </a:t>
            </a:r>
            <a:r>
              <a:rPr lang="es-AR" sz="2000" dirty="0" smtClean="0">
                <a:latin typeface="Calibri" pitchFamily="34" charset="0"/>
              </a:rPr>
              <a:t>- UADE - </a:t>
            </a:r>
            <a:r>
              <a:rPr lang="es-AR" sz="2000" baseline="0" dirty="0" smtClean="0">
                <a:latin typeface="Calibri" pitchFamily="34" charset="0"/>
              </a:rPr>
              <a:t>Abr</a:t>
            </a:r>
            <a:r>
              <a:rPr lang="es-AR" sz="2000" dirty="0" smtClean="0">
                <a:latin typeface="Calibri" pitchFamily="34" charset="0"/>
              </a:rPr>
              <a:t> 2019</a:t>
            </a:r>
            <a:endParaRPr lang="es-E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2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20688"/>
            <a:ext cx="8352928" cy="5876925"/>
          </a:xfrm>
        </p:spPr>
        <p:txBody>
          <a:bodyPr>
            <a:normAutofit fontScale="92500" lnSpcReduction="10000"/>
          </a:bodyPr>
          <a:lstStyle/>
          <a:p>
            <a:pPr marL="609600" indent="-609600"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Calibri" pitchFamily="34" charset="0"/>
              </a:rPr>
              <a:t>Etapas de la Integración Económica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sz="2000" u="sng" dirty="0" smtClean="0">
              <a:latin typeface="Calibri" pitchFamily="34" charset="0"/>
            </a:endParaRP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s-ES" sz="1800" b="1" dirty="0" smtClean="0">
                <a:latin typeface="Calibri" pitchFamily="34" charset="0"/>
              </a:rPr>
              <a:t>Zona de Preferencias Comerciales (ZPC):</a:t>
            </a:r>
            <a:r>
              <a:rPr lang="es-ES" sz="1800" dirty="0" smtClean="0">
                <a:latin typeface="Calibri" pitchFamily="34" charset="0"/>
              </a:rPr>
              <a:t> mutuas reducciones en las barreras aduaneras</a:t>
            </a: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defRPr/>
            </a:pPr>
            <a:endParaRPr lang="es-ES" sz="1800" dirty="0" smtClean="0">
              <a:latin typeface="Calibri" pitchFamily="34" charset="0"/>
            </a:endParaRP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s-ES" sz="1800" b="1" dirty="0" smtClean="0">
                <a:latin typeface="Calibri" pitchFamily="34" charset="0"/>
              </a:rPr>
              <a:t>Zona de Libre Comercio (ZLC): </a:t>
            </a:r>
            <a:r>
              <a:rPr lang="es-ES" sz="1800" dirty="0" smtClean="0">
                <a:latin typeface="Calibri" pitchFamily="34" charset="0"/>
              </a:rPr>
              <a:t>liberación del movimiento de bienes y servicios en el área formada por los países miembros, pero manteniendo cada uno su política comercial y aduanera para con el resto.</a:t>
            </a: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defRPr/>
            </a:pPr>
            <a:endParaRPr lang="es-ES" sz="1800" dirty="0" smtClean="0">
              <a:latin typeface="Calibri" pitchFamily="34" charset="0"/>
            </a:endParaRP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s-ES" sz="1800" b="1" dirty="0" smtClean="0">
                <a:latin typeface="Calibri" pitchFamily="34" charset="0"/>
              </a:rPr>
              <a:t>Unión Aduanera (UA):</a:t>
            </a:r>
            <a:r>
              <a:rPr lang="es-ES" sz="1800" dirty="0" smtClean="0">
                <a:latin typeface="Calibri" pitchFamily="34" charset="0"/>
              </a:rPr>
              <a:t> además de la liberación del comercio dentro de la Unión, se define una política comercial común (PCC).</a:t>
            </a: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defRPr/>
            </a:pPr>
            <a:endParaRPr lang="es-ES" sz="1800" dirty="0" smtClean="0">
              <a:latin typeface="Calibri" pitchFamily="34" charset="0"/>
            </a:endParaRP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s-ES" sz="1800" b="1" dirty="0" smtClean="0">
                <a:latin typeface="Calibri" pitchFamily="34" charset="0"/>
              </a:rPr>
              <a:t>Mercado Común (MC):</a:t>
            </a:r>
            <a:r>
              <a:rPr lang="es-ES" sz="1800" dirty="0" smtClean="0">
                <a:latin typeface="Calibri" pitchFamily="34" charset="0"/>
              </a:rPr>
              <a:t> sumado a la UA, se encuentra liberado el movimiento de factores productivos.</a:t>
            </a: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defRPr/>
            </a:pPr>
            <a:endParaRPr lang="es-ES" sz="1800" dirty="0" smtClean="0">
              <a:latin typeface="Calibri" pitchFamily="34" charset="0"/>
            </a:endParaRP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s-ES" sz="1800" b="1" dirty="0" smtClean="0">
                <a:latin typeface="Calibri" pitchFamily="34" charset="0"/>
              </a:rPr>
              <a:t>Unión Económica y/o monetaria (UEM):</a:t>
            </a:r>
            <a:r>
              <a:rPr lang="es-ES" sz="1800" dirty="0" smtClean="0">
                <a:latin typeface="Calibri" pitchFamily="34" charset="0"/>
              </a:rPr>
              <a:t> las políticas internas de los miembros se encuentran armonizadas y coordinadas. Aparecen instituciones de carácter supranacional.</a:t>
            </a: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defRPr/>
            </a:pPr>
            <a:endParaRPr lang="es-ES" sz="1800" dirty="0" smtClean="0">
              <a:latin typeface="Calibri" pitchFamily="34" charset="0"/>
            </a:endParaRP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s-ES" sz="1800" b="1" dirty="0" smtClean="0">
                <a:latin typeface="Calibri" pitchFamily="34" charset="0"/>
              </a:rPr>
              <a:t>Integración Económica Total (IET):</a:t>
            </a:r>
            <a:r>
              <a:rPr lang="es-ES" sz="1800" dirty="0" smtClean="0">
                <a:latin typeface="Calibri" pitchFamily="34" charset="0"/>
              </a:rPr>
              <a:t> los países pierden su soberanía económica en manos de entes supranacionales</a:t>
            </a:r>
            <a:r>
              <a:rPr lang="es-ES" sz="1000" dirty="0" smtClean="0">
                <a:latin typeface="Calibri" pitchFamily="34" charset="0"/>
              </a:rPr>
              <a:t>.</a:t>
            </a: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defRPr/>
            </a:pPr>
            <a:endParaRPr lang="es-AR" sz="1000" dirty="0">
              <a:latin typeface="Calibri" pitchFamily="34" charset="0"/>
            </a:endParaRPr>
          </a:p>
          <a:p>
            <a:pPr marL="0" indent="0" algn="r" eaLnBrk="1" hangingPunct="1">
              <a:lnSpc>
                <a:spcPct val="90000"/>
              </a:lnSpc>
              <a:buClr>
                <a:schemeClr val="tx1"/>
              </a:buClr>
              <a:buNone/>
              <a:defRPr/>
            </a:pPr>
            <a:endParaRPr lang="es-AR" sz="1500" dirty="0" smtClean="0">
              <a:latin typeface="Calibri" pitchFamily="34" charset="0"/>
            </a:endParaRPr>
          </a:p>
          <a:p>
            <a:pPr marL="0" indent="0" algn="r" eaLnBrk="1" hangingPunct="1">
              <a:lnSpc>
                <a:spcPct val="90000"/>
              </a:lnSpc>
              <a:buClr>
                <a:schemeClr val="tx1"/>
              </a:buClr>
              <a:buNone/>
              <a:defRPr/>
            </a:pPr>
            <a:r>
              <a:rPr lang="es-AR" sz="1500" dirty="0" smtClean="0">
                <a:latin typeface="Calibri" pitchFamily="34" charset="0"/>
              </a:rPr>
              <a:t>Fuente: Bela </a:t>
            </a:r>
            <a:r>
              <a:rPr lang="es-AR" sz="1500" dirty="0" err="1" smtClean="0">
                <a:latin typeface="Calibri" pitchFamily="34" charset="0"/>
              </a:rPr>
              <a:t>Belassa</a:t>
            </a:r>
            <a:r>
              <a:rPr lang="es-AR" sz="1500" dirty="0" smtClean="0">
                <a:latin typeface="Calibri" pitchFamily="34" charset="0"/>
              </a:rPr>
              <a:t> TEORIA DE LA INTEGRACION ECONOMICA</a:t>
            </a:r>
            <a:endParaRPr lang="es-ES" sz="15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921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1412875"/>
            <a:ext cx="6616700" cy="4157663"/>
          </a:xfrm>
        </p:spPr>
        <p:txBody>
          <a:bodyPr/>
          <a:lstStyle/>
          <a:p>
            <a:pPr algn="l"/>
            <a:endParaRPr lang="es-ES_tradnl" sz="2800" dirty="0" smtClean="0">
              <a:solidFill>
                <a:srgbClr val="FFCC00"/>
              </a:solidFill>
              <a:latin typeface="Tahoma" pitchFamily="34" charset="0"/>
            </a:endParaRPr>
          </a:p>
          <a:p>
            <a:pPr algn="l"/>
            <a:endParaRPr lang="es-ES_tradnl" dirty="0" smtClean="0">
              <a:solidFill>
                <a:srgbClr val="FFCC00"/>
              </a:solidFill>
              <a:latin typeface="Tahoma" pitchFamily="34" charset="0"/>
            </a:endParaRPr>
          </a:p>
          <a:p>
            <a:pPr algn="l"/>
            <a:endParaRPr lang="es-ES_tradnl" sz="2800" dirty="0" smtClean="0">
              <a:solidFill>
                <a:srgbClr val="FFCC00"/>
              </a:solidFill>
              <a:latin typeface="Tahoma" pitchFamily="34" charset="0"/>
            </a:endParaRP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1089397" y="1457965"/>
            <a:ext cx="2952750" cy="4679950"/>
          </a:xfrm>
          <a:prstGeom prst="rect">
            <a:avLst/>
          </a:prstGeom>
          <a:solidFill>
            <a:schemeClr val="accent1"/>
          </a:solidFill>
          <a:ln w="117475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ES" dirty="0">
              <a:solidFill>
                <a:srgbClr val="008000"/>
              </a:solidFill>
            </a:endParaRP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4284663" y="1268760"/>
            <a:ext cx="2376487" cy="2376487"/>
          </a:xfrm>
          <a:prstGeom prst="rect">
            <a:avLst/>
          </a:prstGeom>
          <a:solidFill>
            <a:schemeClr val="folHlink"/>
          </a:solidFill>
          <a:ln w="1016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4284663" y="4005064"/>
            <a:ext cx="4103687" cy="2303463"/>
          </a:xfrm>
          <a:prstGeom prst="rect">
            <a:avLst/>
          </a:prstGeom>
          <a:solidFill>
            <a:srgbClr val="008000"/>
          </a:solidFill>
          <a:ln w="1111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7020272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10%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352514" y="297774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5%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8532440" y="51479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15%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97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 animBg="1"/>
      <p:bldP spid="145414" grpId="0" animBg="1"/>
      <p:bldP spid="145415" grpId="0" animBg="1"/>
      <p:bldP spid="2" grpId="0"/>
      <p:bldP spid="3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397" y="1350651"/>
            <a:ext cx="6616700" cy="4157663"/>
          </a:xfrm>
        </p:spPr>
        <p:txBody>
          <a:bodyPr/>
          <a:lstStyle/>
          <a:p>
            <a:pPr algn="l"/>
            <a:endParaRPr lang="es-ES_tradnl" sz="2800" dirty="0" smtClean="0">
              <a:solidFill>
                <a:srgbClr val="FFCC00"/>
              </a:solidFill>
              <a:latin typeface="Tahoma" pitchFamily="34" charset="0"/>
            </a:endParaRPr>
          </a:p>
          <a:p>
            <a:pPr algn="l"/>
            <a:endParaRPr lang="es-ES_tradnl" dirty="0" smtClean="0">
              <a:solidFill>
                <a:srgbClr val="FFCC00"/>
              </a:solidFill>
              <a:latin typeface="Tahoma" pitchFamily="34" charset="0"/>
            </a:endParaRPr>
          </a:p>
          <a:p>
            <a:pPr algn="l"/>
            <a:endParaRPr lang="es-ES_tradnl" sz="2800" dirty="0" smtClean="0">
              <a:solidFill>
                <a:srgbClr val="FFCC00"/>
              </a:solidFill>
              <a:latin typeface="Tahoma" pitchFamily="34" charset="0"/>
            </a:endParaRP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1089397" y="1511911"/>
            <a:ext cx="2906539" cy="4621540"/>
          </a:xfrm>
          <a:prstGeom prst="rect">
            <a:avLst/>
          </a:prstGeom>
          <a:solidFill>
            <a:schemeClr val="accent1"/>
          </a:solidFill>
          <a:ln w="98425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ES" dirty="0">
              <a:solidFill>
                <a:srgbClr val="008000"/>
              </a:solidFill>
            </a:endParaRP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4054904" y="1544360"/>
            <a:ext cx="2376487" cy="2376487"/>
          </a:xfrm>
          <a:prstGeom prst="rect">
            <a:avLst/>
          </a:prstGeom>
          <a:solidFill>
            <a:srgbClr val="849A0A"/>
          </a:solidFill>
          <a:ln w="1016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4054904" y="3894433"/>
            <a:ext cx="4103687" cy="2303463"/>
          </a:xfrm>
          <a:prstGeom prst="rect">
            <a:avLst/>
          </a:prstGeom>
          <a:solidFill>
            <a:srgbClr val="008000"/>
          </a:solidFill>
          <a:ln w="1111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6804248" y="1998755"/>
            <a:ext cx="646331" cy="369332"/>
          </a:xfrm>
          <a:prstGeom prst="rect">
            <a:avLst/>
          </a:prstGeom>
          <a:noFill/>
          <a:ln w="120650"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10%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352514" y="2977749"/>
            <a:ext cx="518091" cy="369332"/>
          </a:xfrm>
          <a:prstGeom prst="rect">
            <a:avLst/>
          </a:prstGeom>
          <a:noFill/>
          <a:ln w="98425"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5%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8220831" y="51507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15%</a:t>
            </a:r>
            <a:endParaRPr lang="es-ES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1053390" y="1440813"/>
            <a:ext cx="3014553" cy="0"/>
          </a:xfrm>
          <a:prstGeom prst="line">
            <a:avLst/>
          </a:prstGeom>
          <a:ln w="1206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1089397" y="1429211"/>
            <a:ext cx="0" cy="4786941"/>
          </a:xfrm>
          <a:prstGeom prst="line">
            <a:avLst/>
          </a:prstGeom>
          <a:ln w="984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1099665" y="6225528"/>
            <a:ext cx="2978547" cy="71"/>
          </a:xfrm>
          <a:prstGeom prst="line">
            <a:avLst/>
          </a:prstGeom>
          <a:ln w="984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4054903" y="1501283"/>
            <a:ext cx="2376487" cy="0"/>
          </a:xfrm>
          <a:prstGeom prst="line">
            <a:avLst/>
          </a:prstGeom>
          <a:ln w="1206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4067943" y="6216152"/>
            <a:ext cx="4103687" cy="0"/>
          </a:xfrm>
          <a:prstGeom prst="line">
            <a:avLst/>
          </a:prstGeom>
          <a:ln w="104775">
            <a:solidFill>
              <a:srgbClr val="849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6479837" y="3894433"/>
            <a:ext cx="1727200" cy="0"/>
          </a:xfrm>
          <a:prstGeom prst="line">
            <a:avLst/>
          </a:prstGeom>
          <a:ln w="101600">
            <a:solidFill>
              <a:srgbClr val="849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V="1">
            <a:off x="6444430" y="1457965"/>
            <a:ext cx="0" cy="2454724"/>
          </a:xfrm>
          <a:prstGeom prst="line">
            <a:avLst/>
          </a:prstGeom>
          <a:ln w="1016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8171630" y="3894433"/>
            <a:ext cx="10269" cy="2321719"/>
          </a:xfrm>
          <a:prstGeom prst="line">
            <a:avLst/>
          </a:prstGeom>
          <a:ln w="104775">
            <a:solidFill>
              <a:srgbClr val="849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7" name="50186 Flecha curvada hacia arriba"/>
          <p:cNvSpPr/>
          <p:nvPr/>
        </p:nvSpPr>
        <p:spPr>
          <a:xfrm>
            <a:off x="2087557" y="4541077"/>
            <a:ext cx="2736304" cy="731520"/>
          </a:xfrm>
          <a:prstGeom prst="curvedUpArrow">
            <a:avLst>
              <a:gd name="adj1" fmla="val 47038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0188" name="50187 Flecha curvada hacia abajo"/>
          <p:cNvSpPr/>
          <p:nvPr/>
        </p:nvSpPr>
        <p:spPr>
          <a:xfrm>
            <a:off x="2123728" y="2183422"/>
            <a:ext cx="2663963" cy="794328"/>
          </a:xfrm>
          <a:prstGeom prst="curvedDownArrow">
            <a:avLst>
              <a:gd name="adj1" fmla="val 45296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0189" name="50188 Flecha curvada hacia la izquierda"/>
          <p:cNvSpPr/>
          <p:nvPr/>
        </p:nvSpPr>
        <p:spPr>
          <a:xfrm>
            <a:off x="5199473" y="2656355"/>
            <a:ext cx="731520" cy="2266845"/>
          </a:xfrm>
          <a:prstGeom prst="curvedLeft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79388" y="476250"/>
            <a:ext cx="6337300" cy="509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s-ES" sz="2400" dirty="0" smtClean="0">
                <a:latin typeface="Verdana" pitchFamily="34" charset="0"/>
              </a:rPr>
              <a:t>La Zona de Libre Comercio</a:t>
            </a:r>
          </a:p>
        </p:txBody>
      </p:sp>
    </p:spTree>
    <p:extLst>
      <p:ext uri="{BB962C8B-B14F-4D97-AF65-F5344CB8AC3E}">
        <p14:creationId xmlns:p14="http://schemas.microsoft.com/office/powerpoint/2010/main" val="51421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 animBg="1"/>
      <p:bldP spid="145414" grpId="0" animBg="1"/>
      <p:bldP spid="145415" grpId="0" animBg="1"/>
      <p:bldP spid="2" grpId="0"/>
      <p:bldP spid="3" grpId="0"/>
      <p:bldP spid="11" grpId="0"/>
      <p:bldP spid="50187" grpId="0" animBg="1"/>
      <p:bldP spid="50188" grpId="0" animBg="1"/>
      <p:bldP spid="501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76250"/>
            <a:ext cx="6337300" cy="509588"/>
          </a:xfrm>
        </p:spPr>
        <p:txBody>
          <a:bodyPr/>
          <a:lstStyle/>
          <a:p>
            <a:pPr eaLnBrk="1" hangingPunct="1">
              <a:defRPr/>
            </a:pPr>
            <a:r>
              <a:rPr lang="es-ES" sz="2400" dirty="0" smtClean="0">
                <a:latin typeface="Verdana" pitchFamily="34" charset="0"/>
              </a:rPr>
              <a:t>La Zona de Libre Comercio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561263" cy="4868862"/>
          </a:xfrm>
        </p:spPr>
        <p:txBody>
          <a:bodyPr/>
          <a:lstStyle/>
          <a:p>
            <a:pPr marL="182563" indent="-182563" algn="just" eaLnBrk="1" hangingPunct="1">
              <a:defRPr/>
            </a:pPr>
            <a:endParaRPr lang="es-ES" sz="1800" dirty="0" smtClean="0">
              <a:latin typeface="Verdana" pitchFamily="34" charset="0"/>
            </a:endParaRPr>
          </a:p>
          <a:p>
            <a:pPr marL="182563" indent="-182563" algn="just" eaLnBrk="1" hangingPunct="1">
              <a:buFont typeface="Wingdings" pitchFamily="2" charset="2"/>
              <a:buNone/>
              <a:defRPr/>
            </a:pPr>
            <a:endParaRPr lang="es-ES" sz="1800" dirty="0" smtClean="0">
              <a:latin typeface="Verdana" pitchFamily="34" charset="0"/>
            </a:endParaRP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323850" y="1125538"/>
            <a:ext cx="8640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50" y="1345645"/>
            <a:ext cx="4536504" cy="395860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20888"/>
            <a:ext cx="3528517" cy="374441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1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76250"/>
            <a:ext cx="7560964" cy="5095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2400" dirty="0" smtClean="0">
                <a:latin typeface="Verdana" pitchFamily="34" charset="0"/>
              </a:rPr>
              <a:t>La Zona de Libre Comercio según el GATT art XXIV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561263" cy="4868862"/>
          </a:xfrm>
        </p:spPr>
        <p:txBody>
          <a:bodyPr>
            <a:normAutofit/>
          </a:bodyPr>
          <a:lstStyle/>
          <a:p>
            <a:pPr marL="182563" indent="-182563" algn="just" eaLnBrk="1" hangingPunct="1">
              <a:defRPr/>
            </a:pPr>
            <a:r>
              <a:rPr lang="es-ES" dirty="0" smtClean="0">
                <a:latin typeface="Calibri" pitchFamily="34" charset="0"/>
              </a:rPr>
              <a:t>De acuerdo a la definición del GATT, se trata de un grupo de dos o mas territorios aduaneros entre los cuales se eliminan los derechos de aduana y demás medidas comerciales restrictivas con respecto a lo esencial de los intercambios comerciales de los productos originarios de los territorios constitutivos de dicha zona de libre comercio, dentro de un plazo razonable”</a:t>
            </a:r>
          </a:p>
          <a:p>
            <a:pPr marL="0" indent="0" algn="just" eaLnBrk="1" hangingPunct="1">
              <a:buNone/>
              <a:defRPr/>
            </a:pPr>
            <a:endParaRPr lang="es-ES" dirty="0" smtClean="0">
              <a:latin typeface="Calibri" pitchFamily="34" charset="0"/>
            </a:endParaRPr>
          </a:p>
          <a:p>
            <a:pPr marL="182563" indent="-182563" algn="just" eaLnBrk="1" hangingPunct="1">
              <a:defRPr/>
            </a:pPr>
            <a:endParaRPr lang="es-ES" dirty="0" smtClean="0">
              <a:latin typeface="Calibri" pitchFamily="34" charset="0"/>
            </a:endParaRPr>
          </a:p>
          <a:p>
            <a:pPr marL="182563" indent="-182563" algn="just" eaLnBrk="1" hangingPunct="1">
              <a:defRPr/>
            </a:pPr>
            <a:r>
              <a:rPr lang="es-ES" dirty="0" smtClean="0">
                <a:latin typeface="Calibri" pitchFamily="34" charset="0"/>
              </a:rPr>
              <a:t>No se establecen aranceles uniformes y regulaciones para terceros países.</a:t>
            </a:r>
          </a:p>
          <a:p>
            <a:pPr marL="182563" indent="-182563" algn="just" eaLnBrk="1" hangingPunct="1">
              <a:buFont typeface="Wingdings" pitchFamily="2" charset="2"/>
              <a:buNone/>
              <a:defRPr/>
            </a:pPr>
            <a:endParaRPr lang="es-ES" dirty="0" smtClean="0">
              <a:latin typeface="Calibri" pitchFamily="34" charset="0"/>
            </a:endParaRP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323850" y="1125538"/>
            <a:ext cx="8640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8111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525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sz="3200" dirty="0">
                <a:solidFill>
                  <a:srgbClr val="FF9900"/>
                </a:solidFill>
                <a:latin typeface="Calibri" pitchFamily="34" charset="0"/>
              </a:rPr>
              <a:t>La Unión </a:t>
            </a:r>
            <a:r>
              <a:rPr lang="es-MX" sz="3200" dirty="0" smtClean="0">
                <a:solidFill>
                  <a:srgbClr val="FF9900"/>
                </a:solidFill>
                <a:latin typeface="Calibri" pitchFamily="34" charset="0"/>
              </a:rPr>
              <a:t>Aduanera según el GATT art XXIV</a:t>
            </a:r>
            <a:endParaRPr lang="es-ES" sz="3200" dirty="0">
              <a:solidFill>
                <a:srgbClr val="FF9900"/>
              </a:solidFill>
              <a:latin typeface="Calibri" pitchFamily="34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281987" cy="5360987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s-MX" sz="2000" dirty="0"/>
          </a:p>
          <a:p>
            <a:pPr algn="just">
              <a:lnSpc>
                <a:spcPct val="90000"/>
              </a:lnSpc>
              <a:defRPr/>
            </a:pPr>
            <a:r>
              <a:rPr lang="es-MX" sz="2400" dirty="0">
                <a:latin typeface="Calibri" pitchFamily="34" charset="0"/>
              </a:rPr>
              <a:t>Sustitución de 2 o más territorios aduaneros por uno solo</a:t>
            </a:r>
            <a:r>
              <a:rPr lang="es-MX" sz="2400" dirty="0" smtClean="0">
                <a:latin typeface="Calibri" pitchFamily="34" charset="0"/>
              </a:rPr>
              <a:t>.</a:t>
            </a:r>
          </a:p>
          <a:p>
            <a:pPr algn="just">
              <a:lnSpc>
                <a:spcPct val="90000"/>
              </a:lnSpc>
              <a:defRPr/>
            </a:pPr>
            <a:endParaRPr lang="es-MX" sz="2400" dirty="0">
              <a:latin typeface="Calibri" pitchFamily="34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es-MX" sz="2400" dirty="0">
                <a:latin typeface="Calibri" pitchFamily="34" charset="0"/>
              </a:rPr>
              <a:t>Los aranceles y otras restricciones al </a:t>
            </a:r>
            <a:r>
              <a:rPr lang="es-MX" sz="2400" dirty="0" smtClean="0">
                <a:latin typeface="Calibri" pitchFamily="34" charset="0"/>
              </a:rPr>
              <a:t>intercambio de productos originarios son eliminados para lo esencial de los intercambios comerciales.</a:t>
            </a:r>
          </a:p>
          <a:p>
            <a:pPr algn="just">
              <a:lnSpc>
                <a:spcPct val="90000"/>
              </a:lnSpc>
              <a:defRPr/>
            </a:pPr>
            <a:endParaRPr lang="es-MX" sz="2400" dirty="0">
              <a:latin typeface="Calibri" pitchFamily="34" charset="0"/>
            </a:endParaRPr>
          </a:p>
          <a:p>
            <a:pPr algn="just"/>
            <a:r>
              <a:rPr lang="es-MX" sz="2400" dirty="0">
                <a:latin typeface="Calibri" pitchFamily="34" charset="0"/>
              </a:rPr>
              <a:t>Se aplican los mismos </a:t>
            </a:r>
            <a:r>
              <a:rPr lang="es-MX" sz="2400" b="1" dirty="0">
                <a:latin typeface="Calibri" pitchFamily="34" charset="0"/>
              </a:rPr>
              <a:t>aranceles y </a:t>
            </a:r>
            <a:r>
              <a:rPr lang="es-MX" sz="2400" b="1" dirty="0" smtClean="0">
                <a:latin typeface="Calibri" pitchFamily="34" charset="0"/>
              </a:rPr>
              <a:t>reglamentaciones del comercio</a:t>
            </a:r>
            <a:r>
              <a:rPr lang="es-MX" sz="2400" dirty="0" smtClean="0">
                <a:latin typeface="Calibri" pitchFamily="34" charset="0"/>
              </a:rPr>
              <a:t> </a:t>
            </a:r>
            <a:r>
              <a:rPr lang="es-MX" sz="2400" dirty="0">
                <a:latin typeface="Calibri" pitchFamily="34" charset="0"/>
              </a:rPr>
              <a:t>a aquellos países que no son miembros de la Unión</a:t>
            </a:r>
            <a:r>
              <a:rPr lang="es-MX" sz="2400" dirty="0" smtClean="0">
                <a:latin typeface="Calibri" pitchFamily="34" charset="0"/>
              </a:rPr>
              <a:t>.</a:t>
            </a:r>
            <a:r>
              <a:rPr lang="es-ES_tradnl" sz="2400" dirty="0"/>
              <a:t> </a:t>
            </a:r>
          </a:p>
          <a:p>
            <a:pPr algn="just"/>
            <a:endParaRPr lang="es-ES_tradnl" sz="2400" dirty="0" smtClean="0"/>
          </a:p>
          <a:p>
            <a:pPr algn="just"/>
            <a:r>
              <a:rPr lang="es-ES_tradnl" sz="2200" dirty="0" smtClean="0">
                <a:latin typeface="Calibri" pitchFamily="34" charset="0"/>
              </a:rPr>
              <a:t>Los </a:t>
            </a:r>
            <a:r>
              <a:rPr lang="es-ES_tradnl" sz="2200" dirty="0">
                <a:latin typeface="Calibri" pitchFamily="34" charset="0"/>
              </a:rPr>
              <a:t>derechos de aduana que se apliquen en el momento en que se establezca dicha unión </a:t>
            </a:r>
            <a:r>
              <a:rPr lang="es-ES_tradnl" sz="2200" dirty="0" smtClean="0">
                <a:latin typeface="Calibri" pitchFamily="34" charset="0"/>
              </a:rPr>
              <a:t>con </a:t>
            </a:r>
            <a:r>
              <a:rPr lang="es-ES_tradnl" sz="2200" dirty="0">
                <a:latin typeface="Calibri" pitchFamily="34" charset="0"/>
              </a:rPr>
              <a:t>respecto al comercio con las partes contratantes  que no formen </a:t>
            </a:r>
            <a:r>
              <a:rPr lang="es-ES_tradnl" sz="2200" dirty="0" smtClean="0">
                <a:latin typeface="Calibri" pitchFamily="34" charset="0"/>
              </a:rPr>
              <a:t>parte,  no debe ser de </a:t>
            </a:r>
            <a:r>
              <a:rPr lang="es-ES_tradnl" sz="2200" dirty="0">
                <a:latin typeface="Calibri" pitchFamily="34" charset="0"/>
              </a:rPr>
              <a:t>una incidencia general más elevada, ni las demás </a:t>
            </a:r>
            <a:r>
              <a:rPr lang="es-ES_tradnl" sz="2200" dirty="0" smtClean="0">
                <a:latin typeface="Calibri" pitchFamily="34" charset="0"/>
              </a:rPr>
              <a:t>reglamentaciones </a:t>
            </a:r>
            <a:r>
              <a:rPr lang="es-ES_tradnl" sz="2200" dirty="0">
                <a:latin typeface="Calibri" pitchFamily="34" charset="0"/>
              </a:rPr>
              <a:t>más rigurosas que los derechos y reglamentaciones comerciales vigentes </a:t>
            </a:r>
            <a:r>
              <a:rPr lang="es-ES_tradnl" sz="2200" dirty="0" smtClean="0">
                <a:latin typeface="Calibri" pitchFamily="34" charset="0"/>
              </a:rPr>
              <a:t> </a:t>
            </a:r>
            <a:r>
              <a:rPr lang="es-ES_tradnl" sz="2200" dirty="0">
                <a:latin typeface="Calibri" pitchFamily="34" charset="0"/>
              </a:rPr>
              <a:t>antes del establecimiento </a:t>
            </a:r>
            <a:r>
              <a:rPr lang="es-ES_tradnl" sz="2200" dirty="0" smtClean="0">
                <a:latin typeface="Calibri" pitchFamily="34" charset="0"/>
              </a:rPr>
              <a:t>de esta.</a:t>
            </a:r>
            <a:endParaRPr lang="es-ES" sz="2200" dirty="0">
              <a:latin typeface="Calibri" pitchFamily="34" charset="0"/>
            </a:endParaRPr>
          </a:p>
          <a:p>
            <a:pPr marL="45720" indent="0" algn="just">
              <a:buNone/>
            </a:pPr>
            <a:endParaRPr lang="es-ES" sz="2400" dirty="0">
              <a:latin typeface="Calibri" pitchFamily="34" charset="0"/>
            </a:endParaRPr>
          </a:p>
          <a:p>
            <a:pPr marL="45720" indent="0" algn="just">
              <a:buNone/>
            </a:pPr>
            <a:endParaRPr lang="es-E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68573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26806" y="1362381"/>
            <a:ext cx="6616700" cy="4157663"/>
          </a:xfrm>
          <a:ln>
            <a:noFill/>
          </a:ln>
        </p:spPr>
        <p:txBody>
          <a:bodyPr/>
          <a:lstStyle/>
          <a:p>
            <a:pPr algn="l"/>
            <a:endParaRPr lang="es-ES_tradnl" sz="2800" dirty="0" smtClean="0">
              <a:solidFill>
                <a:srgbClr val="FFCC00"/>
              </a:solidFill>
              <a:latin typeface="Tahoma" pitchFamily="34" charset="0"/>
            </a:endParaRPr>
          </a:p>
          <a:p>
            <a:pPr algn="l"/>
            <a:endParaRPr lang="es-ES_tradnl" dirty="0" smtClean="0">
              <a:solidFill>
                <a:srgbClr val="FFCC00"/>
              </a:solidFill>
              <a:latin typeface="Tahoma" pitchFamily="34" charset="0"/>
            </a:endParaRPr>
          </a:p>
          <a:p>
            <a:pPr algn="l"/>
            <a:endParaRPr lang="es-ES_tradnl" sz="2800" dirty="0" smtClean="0">
              <a:solidFill>
                <a:srgbClr val="FFCC00"/>
              </a:solidFill>
              <a:latin typeface="Tahoma" pitchFamily="34" charset="0"/>
            </a:endParaRP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1144504" y="1499778"/>
            <a:ext cx="2906539" cy="4740753"/>
          </a:xfrm>
          <a:prstGeom prst="rect">
            <a:avLst/>
          </a:prstGeom>
          <a:solidFill>
            <a:schemeClr val="accent1"/>
          </a:solidFill>
          <a:ln w="984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ES" dirty="0">
              <a:solidFill>
                <a:srgbClr val="008000"/>
              </a:solidFill>
            </a:endParaRP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3995936" y="1545199"/>
            <a:ext cx="2376487" cy="2376487"/>
          </a:xfrm>
          <a:prstGeom prst="rect">
            <a:avLst/>
          </a:prstGeom>
          <a:solidFill>
            <a:srgbClr val="849A0A"/>
          </a:solidFill>
          <a:ln w="1016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3975595" y="3920626"/>
            <a:ext cx="4103687" cy="2303463"/>
          </a:xfrm>
          <a:prstGeom prst="rect">
            <a:avLst/>
          </a:prstGeom>
          <a:solidFill>
            <a:srgbClr val="008000"/>
          </a:solidFill>
          <a:ln w="1111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611560" y="332656"/>
            <a:ext cx="1954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AR" sz="2800" b="1" i="1" dirty="0">
                <a:solidFill>
                  <a:schemeClr val="accent1"/>
                </a:solidFill>
                <a:latin typeface="Calibri" pitchFamily="34" charset="0"/>
              </a:rPr>
              <a:t>Integración </a:t>
            </a:r>
            <a:endParaRPr lang="es-ES" sz="2800" b="1" i="1" dirty="0">
              <a:solidFill>
                <a:schemeClr val="accent1"/>
              </a:solidFill>
              <a:latin typeface="Calibri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099665" y="6224089"/>
            <a:ext cx="7017962" cy="0"/>
          </a:xfrm>
          <a:prstGeom prst="line">
            <a:avLst/>
          </a:prstGeom>
          <a:ln w="1206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1089397" y="1429211"/>
            <a:ext cx="0" cy="4786941"/>
          </a:xfrm>
          <a:prstGeom prst="line">
            <a:avLst/>
          </a:prstGeom>
          <a:ln w="984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1076498" y="6258021"/>
            <a:ext cx="2978547" cy="71"/>
          </a:xfrm>
          <a:prstGeom prst="line">
            <a:avLst/>
          </a:prstGeom>
          <a:ln w="984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6360700" y="3921686"/>
            <a:ext cx="1727200" cy="13758"/>
          </a:xfrm>
          <a:prstGeom prst="line">
            <a:avLst/>
          </a:prstGeom>
          <a:ln w="1206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4138128" y="6252664"/>
            <a:ext cx="4103687" cy="0"/>
          </a:xfrm>
          <a:prstGeom prst="line">
            <a:avLst/>
          </a:prstGeom>
          <a:ln w="1047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6372423" y="3882286"/>
            <a:ext cx="1727200" cy="0"/>
          </a:xfrm>
          <a:prstGeom prst="line">
            <a:avLst/>
          </a:prstGeom>
          <a:ln w="1016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V="1">
            <a:off x="6444430" y="1457965"/>
            <a:ext cx="0" cy="2454724"/>
          </a:xfrm>
          <a:prstGeom prst="line">
            <a:avLst/>
          </a:prstGeom>
          <a:ln w="1016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8171630" y="3894433"/>
            <a:ext cx="10269" cy="2321719"/>
          </a:xfrm>
          <a:prstGeom prst="line">
            <a:avLst/>
          </a:prstGeom>
          <a:ln w="1047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8" name="50187 Flecha curvada hacia abajo"/>
          <p:cNvSpPr/>
          <p:nvPr/>
        </p:nvSpPr>
        <p:spPr>
          <a:xfrm>
            <a:off x="2123728" y="2183422"/>
            <a:ext cx="2663963" cy="794328"/>
          </a:xfrm>
          <a:prstGeom prst="curvedDownArrow">
            <a:avLst>
              <a:gd name="adj1" fmla="val 45296"/>
              <a:gd name="adj2" fmla="val 50000"/>
              <a:gd name="adj3" fmla="val 25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0187" name="50186 Flecha curvada hacia arriba"/>
          <p:cNvSpPr/>
          <p:nvPr/>
        </p:nvSpPr>
        <p:spPr>
          <a:xfrm>
            <a:off x="2087557" y="4541077"/>
            <a:ext cx="2736304" cy="731520"/>
          </a:xfrm>
          <a:prstGeom prst="curvedUpArrow">
            <a:avLst>
              <a:gd name="adj1" fmla="val 47038"/>
              <a:gd name="adj2" fmla="val 50000"/>
              <a:gd name="adj3" fmla="val 25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0189" name="50188 Flecha curvada hacia la izquierda"/>
          <p:cNvSpPr/>
          <p:nvPr/>
        </p:nvSpPr>
        <p:spPr>
          <a:xfrm>
            <a:off x="5184179" y="2682751"/>
            <a:ext cx="731520" cy="2266845"/>
          </a:xfrm>
          <a:prstGeom prst="curvedLeftArrow">
            <a:avLst>
              <a:gd name="adj1" fmla="val 50000"/>
              <a:gd name="adj2" fmla="val 50000"/>
              <a:gd name="adj3" fmla="val 25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0191" name="50190 Conector recto"/>
          <p:cNvCxnSpPr/>
          <p:nvPr/>
        </p:nvCxnSpPr>
        <p:spPr>
          <a:xfrm flipV="1">
            <a:off x="1099665" y="1490062"/>
            <a:ext cx="5344765" cy="1254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1043608" y="1498853"/>
            <a:ext cx="5281439" cy="0"/>
          </a:xfrm>
          <a:prstGeom prst="line">
            <a:avLst/>
          </a:pr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1099665" y="1490062"/>
            <a:ext cx="0" cy="4734027"/>
          </a:xfrm>
          <a:prstGeom prst="line">
            <a:avLst/>
          </a:prstGeom>
          <a:ln w="1206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6524823" y="4034686"/>
            <a:ext cx="1727200" cy="0"/>
          </a:xfrm>
          <a:prstGeom prst="line">
            <a:avLst/>
          </a:prstGeom>
          <a:ln w="1016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>
            <a:off x="6685069" y="4187086"/>
            <a:ext cx="1727200" cy="0"/>
          </a:xfrm>
          <a:prstGeom prst="line">
            <a:avLst/>
          </a:prstGeom>
          <a:ln w="1016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6372423" y="1494050"/>
            <a:ext cx="11723" cy="2455151"/>
          </a:xfrm>
          <a:prstGeom prst="line">
            <a:avLst/>
          </a:prstGeom>
          <a:ln w="1206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 flipH="1">
            <a:off x="8079282" y="3928565"/>
            <a:ext cx="20341" cy="2287587"/>
          </a:xfrm>
          <a:prstGeom prst="line">
            <a:avLst/>
          </a:prstGeom>
          <a:ln w="1206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09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76250"/>
            <a:ext cx="6337300" cy="509588"/>
          </a:xfrm>
        </p:spPr>
        <p:txBody>
          <a:bodyPr/>
          <a:lstStyle/>
          <a:p>
            <a:pPr eaLnBrk="1" hangingPunct="1">
              <a:defRPr/>
            </a:pPr>
            <a:r>
              <a:rPr lang="es-ES" sz="2400" dirty="0" smtClean="0">
                <a:solidFill>
                  <a:srgbClr val="FF6600"/>
                </a:solidFill>
                <a:latin typeface="Verdana" pitchFamily="34" charset="0"/>
              </a:rPr>
              <a:t>        Introducción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713788" cy="5661025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s-ES" sz="1800" b="1" dirty="0" smtClean="0">
                <a:solidFill>
                  <a:srgbClr val="FF6600"/>
                </a:solidFill>
                <a:latin typeface="Verdana" pitchFamily="34" charset="0"/>
              </a:rPr>
              <a:t>         El Concepto Tradicional de Integración y sus Etapas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s-ES" sz="1800" b="1" dirty="0" smtClean="0">
              <a:solidFill>
                <a:srgbClr val="FF6600"/>
              </a:solidFill>
              <a:latin typeface="Verdana" pitchFamily="34" charset="0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s-ES" sz="1800" b="1" dirty="0" smtClean="0">
              <a:latin typeface="Verdana" pitchFamily="34" charset="0"/>
            </a:endParaRP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323850" y="1125538"/>
            <a:ext cx="8640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4464305" y="2226506"/>
            <a:ext cx="395316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Integración de Mercados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,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comprende las denominadas </a:t>
            </a:r>
            <a:r>
              <a:rPr lang="es-E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políticas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negativas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,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por su orientación a la eliminación de restricciones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611188" y="2205038"/>
            <a:ext cx="295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endParaRPr lang="es-ES_tradnl" dirty="0">
              <a:latin typeface="Arial" charset="0"/>
            </a:endParaRPr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289285" y="1841240"/>
            <a:ext cx="179827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200000"/>
              </a:lnSpc>
            </a:pPr>
            <a:r>
              <a:rPr lang="es-ES" sz="2400" b="1" dirty="0" smtClean="0">
                <a:latin typeface="Verdana" pitchFamily="34" charset="0"/>
              </a:rPr>
              <a:t>APC</a:t>
            </a:r>
            <a:endParaRPr lang="es-ES" sz="2400" b="1" dirty="0">
              <a:latin typeface="Verdana" pitchFamily="34" charset="0"/>
            </a:endParaRPr>
          </a:p>
          <a:p>
            <a:pPr algn="ctr" eaLnBrk="1" hangingPunct="1">
              <a:lnSpc>
                <a:spcPct val="200000"/>
              </a:lnSpc>
            </a:pPr>
            <a:r>
              <a:rPr lang="es-ES" sz="2400" b="1" dirty="0" smtClean="0">
                <a:latin typeface="Verdana" pitchFamily="34" charset="0"/>
              </a:rPr>
              <a:t>ZLC  </a:t>
            </a:r>
            <a:endParaRPr lang="es-ES" sz="2400" b="1" dirty="0">
              <a:latin typeface="Verdana" pitchFamily="34" charset="0"/>
            </a:endParaRPr>
          </a:p>
          <a:p>
            <a:pPr algn="ctr" eaLnBrk="1" hangingPunct="1">
              <a:lnSpc>
                <a:spcPct val="200000"/>
              </a:lnSpc>
            </a:pPr>
            <a:r>
              <a:rPr lang="es-ES" sz="2400" b="1" dirty="0" smtClean="0">
                <a:latin typeface="Verdana" pitchFamily="34" charset="0"/>
              </a:rPr>
              <a:t>UA</a:t>
            </a:r>
          </a:p>
          <a:p>
            <a:pPr algn="ctr" eaLnBrk="1" hangingPunct="1">
              <a:lnSpc>
                <a:spcPct val="200000"/>
              </a:lnSpc>
            </a:pPr>
            <a:r>
              <a:rPr lang="es-AR" sz="2400" b="1" dirty="0" smtClean="0">
                <a:latin typeface="Verdana" pitchFamily="34" charset="0"/>
              </a:rPr>
              <a:t>MC</a:t>
            </a:r>
          </a:p>
          <a:p>
            <a:pPr algn="ctr" eaLnBrk="1" hangingPunct="1">
              <a:lnSpc>
                <a:spcPct val="200000"/>
              </a:lnSpc>
            </a:pPr>
            <a:r>
              <a:rPr lang="es-AR" sz="2400" b="1" dirty="0" smtClean="0">
                <a:latin typeface="Verdana" pitchFamily="34" charset="0"/>
              </a:rPr>
              <a:t>UEM</a:t>
            </a:r>
            <a:endParaRPr lang="es-ES" sz="2400" b="1" dirty="0">
              <a:latin typeface="Verdana" pitchFamily="34" charset="0"/>
            </a:endParaRPr>
          </a:p>
          <a:p>
            <a:pPr algn="ctr" eaLnBrk="1" hangingPunct="1">
              <a:lnSpc>
                <a:spcPct val="200000"/>
              </a:lnSpc>
            </a:pPr>
            <a:r>
              <a:rPr lang="es-AR" sz="2400" b="1" dirty="0" smtClean="0">
                <a:latin typeface="Verdana" pitchFamily="34" charset="0"/>
              </a:rPr>
              <a:t>IET</a:t>
            </a:r>
            <a:endParaRPr lang="es-ES" sz="2400" b="1" dirty="0">
              <a:latin typeface="Verdana" pitchFamily="34" charset="0"/>
            </a:endParaRPr>
          </a:p>
        </p:txBody>
      </p:sp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4509240" y="4437112"/>
            <a:ext cx="417433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Integración de Políticas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,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comprende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las denominadas </a:t>
            </a:r>
            <a:r>
              <a:rPr lang="es-E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políticas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positivas</a:t>
            </a: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,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que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implican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la transferencia se soberanía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desde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los países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miembros y posterior construcción de políticas comunes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" name="1 Triángulo rectángulo"/>
          <p:cNvSpPr/>
          <p:nvPr/>
        </p:nvSpPr>
        <p:spPr>
          <a:xfrm>
            <a:off x="1979712" y="2205038"/>
            <a:ext cx="1584225" cy="3986400"/>
          </a:xfrm>
          <a:prstGeom prst="rt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Triángulo rectángulo"/>
          <p:cNvSpPr/>
          <p:nvPr/>
        </p:nvSpPr>
        <p:spPr>
          <a:xfrm rot="10800000">
            <a:off x="2399756" y="2205038"/>
            <a:ext cx="1584226" cy="4035077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02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60648"/>
            <a:ext cx="7921947" cy="6336704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90000"/>
              </a:lnSpc>
              <a:buNone/>
              <a:defRPr/>
            </a:pPr>
            <a:endParaRPr lang="es-MX" sz="1800" dirty="0">
              <a:latin typeface="Calibri" pitchFamily="34" charset="0"/>
            </a:endParaRPr>
          </a:p>
          <a:p>
            <a:pPr marL="45720" indent="0">
              <a:lnSpc>
                <a:spcPct val="90000"/>
              </a:lnSpc>
              <a:buNone/>
              <a:defRPr/>
            </a:pPr>
            <a:r>
              <a:rPr lang="es-MX" sz="28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s-MX" sz="2800" b="1" dirty="0" smtClean="0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lang="es-MX" sz="2800" b="1" i="1" dirty="0" smtClean="0">
                <a:solidFill>
                  <a:srgbClr val="FF0000"/>
                </a:solidFill>
                <a:latin typeface="Calibri" pitchFamily="34" charset="0"/>
              </a:rPr>
              <a:t>Saquemos un poco las telarañas….</a:t>
            </a:r>
          </a:p>
          <a:p>
            <a:pPr marL="45720" indent="0">
              <a:lnSpc>
                <a:spcPct val="90000"/>
              </a:lnSpc>
              <a:buNone/>
              <a:defRPr/>
            </a:pPr>
            <a:endParaRPr lang="es-MX" sz="2800" b="1" i="1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MX" sz="2400" dirty="0" smtClean="0">
                <a:latin typeface="Calibri" pitchFamily="34" charset="0"/>
              </a:rPr>
              <a:t>   </a:t>
            </a:r>
            <a:r>
              <a:rPr lang="es-MX" sz="2400" b="1" dirty="0" smtClean="0">
                <a:solidFill>
                  <a:srgbClr val="FFC000"/>
                </a:solidFill>
                <a:latin typeface="Calibri" pitchFamily="34" charset="0"/>
              </a:rPr>
              <a:t>Teoría </a:t>
            </a:r>
            <a:r>
              <a:rPr lang="es-MX" sz="2400" b="1" dirty="0">
                <a:solidFill>
                  <a:srgbClr val="FFC000"/>
                </a:solidFill>
                <a:latin typeface="Calibri" pitchFamily="34" charset="0"/>
              </a:rPr>
              <a:t>de los aranceles del comercio internacional.</a:t>
            </a:r>
            <a:endParaRPr lang="es-MX" sz="2000" b="1" dirty="0">
              <a:solidFill>
                <a:srgbClr val="FFC0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s-MX" sz="2000" dirty="0">
              <a:latin typeface="Calibri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MX" sz="2000" dirty="0">
                <a:latin typeface="Calibri" pitchFamily="34" charset="0"/>
              </a:rPr>
              <a:t>    </a:t>
            </a:r>
            <a:r>
              <a:rPr lang="es-MX" dirty="0" smtClean="0">
                <a:latin typeface="Calibri" pitchFamily="34" charset="0"/>
              </a:rPr>
              <a:t>La </a:t>
            </a:r>
            <a:r>
              <a:rPr lang="es-MX" dirty="0">
                <a:latin typeface="Calibri" pitchFamily="34" charset="0"/>
              </a:rPr>
              <a:t>implantación de tarifas aduaneras afecta la asignación de recursos de dos distintas maneras</a:t>
            </a:r>
            <a:r>
              <a:rPr lang="es-MX" dirty="0" smtClean="0">
                <a:latin typeface="Calibri" pitchFamily="34" charset="0"/>
              </a:rPr>
              <a:t>: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endParaRPr lang="es-MX" dirty="0">
              <a:latin typeface="Calibri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MX" dirty="0">
                <a:latin typeface="Calibri" pitchFamily="34" charset="0"/>
              </a:rPr>
              <a:t>             - Las mercaderías de los productores extranjeros con costos reales más bajos, </a:t>
            </a:r>
            <a:r>
              <a:rPr lang="es-MX" dirty="0" smtClean="0">
                <a:latin typeface="Calibri" pitchFamily="34" charset="0"/>
              </a:rPr>
              <a:t> pasan </a:t>
            </a:r>
            <a:r>
              <a:rPr lang="es-MX" dirty="0">
                <a:latin typeface="Calibri" pitchFamily="34" charset="0"/>
              </a:rPr>
              <a:t>a ser operados por productores domésticos con costos reales más elevados. </a:t>
            </a:r>
            <a:endParaRPr lang="es-MX" dirty="0" smtClean="0">
              <a:latin typeface="Calibri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endParaRPr lang="es-MX" dirty="0">
              <a:latin typeface="Calibri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MX" dirty="0">
                <a:latin typeface="Calibri" pitchFamily="34" charset="0"/>
              </a:rPr>
              <a:t>             - La demanda se desplaza de los bienes extranjeros a los bienes domésticos.    </a:t>
            </a:r>
            <a:endParaRPr lang="es-MX" dirty="0" smtClean="0">
              <a:latin typeface="Calibri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endParaRPr lang="es-MX" dirty="0" smtClean="0">
              <a:latin typeface="Calibri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endParaRPr lang="es-MX" dirty="0">
              <a:latin typeface="Calibri" pitchFamily="34" charset="0"/>
            </a:endParaRPr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MX" b="1" i="1" dirty="0" smtClean="0">
                <a:latin typeface="Calibri" pitchFamily="34" charset="0"/>
              </a:rPr>
              <a:t>       </a:t>
            </a:r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MX" b="1" i="1" dirty="0" smtClean="0">
                <a:latin typeface="Calibri" pitchFamily="34" charset="0"/>
              </a:rPr>
              <a:t>Pero ahora vamos con un</a:t>
            </a:r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MX" b="1" i="1" dirty="0" smtClean="0">
                <a:latin typeface="Calibri" pitchFamily="34" charset="0"/>
              </a:rPr>
              <a:t> proceso en sentido contrario…</a:t>
            </a:r>
            <a:endParaRPr lang="es-ES" b="1" i="1" dirty="0">
              <a:latin typeface="Calibri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725144"/>
            <a:ext cx="2628900" cy="1733550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22273059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6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6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6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713788" cy="5661025"/>
          </a:xfrm>
        </p:spPr>
        <p:txBody>
          <a:bodyPr/>
          <a:lstStyle/>
          <a:p>
            <a:pPr marL="182563" indent="-182563" algn="just" eaLnBrk="1" hangingPunct="1">
              <a:defRPr/>
            </a:pPr>
            <a:endParaRPr lang="es-ES" sz="3400" dirty="0" smtClean="0">
              <a:latin typeface="Verdana" pitchFamily="34" charset="0"/>
            </a:endParaRPr>
          </a:p>
          <a:p>
            <a:pPr marL="182563" indent="-182563" eaLnBrk="1" hangingPunct="1">
              <a:defRPr/>
            </a:pPr>
            <a:endParaRPr lang="es-ES" sz="3400" dirty="0" smtClean="0">
              <a:latin typeface="Verdana" pitchFamily="34" charset="0"/>
            </a:endParaRPr>
          </a:p>
        </p:txBody>
      </p:sp>
      <p:sp>
        <p:nvSpPr>
          <p:cNvPr id="12291" name="Line 4"/>
          <p:cNvSpPr>
            <a:spLocks noChangeShapeType="1"/>
          </p:cNvSpPr>
          <p:nvPr/>
        </p:nvSpPr>
        <p:spPr bwMode="auto">
          <a:xfrm>
            <a:off x="323850" y="1125538"/>
            <a:ext cx="8640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title"/>
          </p:nvPr>
        </p:nvSpPr>
        <p:spPr>
          <a:xfrm>
            <a:off x="-108520" y="188640"/>
            <a:ext cx="8964612" cy="738336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2500" dirty="0" smtClean="0"/>
              <a:t>      </a:t>
            </a:r>
            <a:r>
              <a:rPr lang="es-ES_tradnl" sz="2500" b="1" dirty="0" smtClean="0">
                <a:solidFill>
                  <a:srgbClr val="FF0000"/>
                </a:solidFill>
                <a:latin typeface="Calibri" pitchFamily="34" charset="0"/>
              </a:rPr>
              <a:t>Efectos del establecimiento de una Unión Aduanera</a:t>
            </a:r>
            <a:endParaRPr lang="es-ES" sz="2500" b="1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39750" y="1341438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s-ES_tradnl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El primer análisis, el Análisis </a:t>
            </a:r>
            <a:r>
              <a:rPr lang="es-ES_tradnl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Estático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s-ES_tradnl" sz="3200" dirty="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755576" y="2260600"/>
            <a:ext cx="8209036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dirty="0">
                <a:latin typeface="Verdana" pitchFamily="34" charset="0"/>
              </a:rPr>
              <a:t>Se efectúa sobre Modelo de Competencia Perfecta</a:t>
            </a:r>
          </a:p>
          <a:p>
            <a:pPr eaLnBrk="1" hangingPunct="1">
              <a:spcBef>
                <a:spcPct val="50000"/>
              </a:spcBef>
            </a:pPr>
            <a:endParaRPr lang="es-ES_tradnl" dirty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s-ES_tradnl" dirty="0">
                <a:latin typeface="Verdana" pitchFamily="34" charset="0"/>
              </a:rPr>
              <a:t>Supuestos: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dirty="0">
                <a:latin typeface="Verdana" pitchFamily="34" charset="0"/>
              </a:rPr>
              <a:t>Incertidumbre Nula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dirty="0">
                <a:latin typeface="Verdana" pitchFamily="34" charset="0"/>
              </a:rPr>
              <a:t>Factores productivos dados y homogéneos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dirty="0">
                <a:latin typeface="Verdana" pitchFamily="34" charset="0"/>
              </a:rPr>
              <a:t>Movilidad perfecta de factores a nivel interno, pero no externo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dirty="0">
                <a:latin typeface="Verdana" pitchFamily="34" charset="0"/>
              </a:rPr>
              <a:t>Costo de transporte Nulo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dirty="0">
                <a:latin typeface="Verdana" pitchFamily="34" charset="0"/>
              </a:rPr>
              <a:t>Estado no Interventor, salvo en fijación de </a:t>
            </a:r>
            <a:r>
              <a:rPr lang="es-ES_tradnl" dirty="0" smtClean="0">
                <a:latin typeface="Verdana" pitchFamily="34" charset="0"/>
              </a:rPr>
              <a:t>aranceles.</a:t>
            </a:r>
            <a:endParaRPr lang="es-ES_tradnl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91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6337300" cy="5095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AR" sz="3200" dirty="0" smtClean="0">
                <a:solidFill>
                  <a:srgbClr val="FF6600"/>
                </a:solidFill>
                <a:latin typeface="Calibri" pitchFamily="34" charset="0"/>
              </a:rPr>
              <a:t>Bibliografía Obligatoria</a:t>
            </a:r>
            <a:endParaRPr lang="es-ES" sz="3200" dirty="0" smtClean="0">
              <a:solidFill>
                <a:srgbClr val="FF6600"/>
              </a:solidFill>
              <a:latin typeface="Calibri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11570"/>
            <a:ext cx="7920037" cy="5661025"/>
          </a:xfrm>
        </p:spPr>
        <p:txBody>
          <a:bodyPr>
            <a:normAutofit/>
          </a:bodyPr>
          <a:lstStyle/>
          <a:p>
            <a:pPr marL="177800" indent="-177800" algn="just">
              <a:lnSpc>
                <a:spcPct val="90000"/>
              </a:lnSpc>
              <a:buNone/>
              <a:defRPr/>
            </a:pPr>
            <a:r>
              <a:rPr lang="es-ES" dirty="0">
                <a:latin typeface="Calibri" pitchFamily="34" charset="0"/>
              </a:rPr>
              <a:t>•	Cohen, Isaac: </a:t>
            </a:r>
            <a:r>
              <a:rPr lang="es-ES" dirty="0" smtClean="0">
                <a:latin typeface="Calibri" pitchFamily="34" charset="0"/>
              </a:rPr>
              <a:t>  </a:t>
            </a:r>
            <a:r>
              <a:rPr lang="es-ES" b="1" i="1" dirty="0" smtClean="0">
                <a:latin typeface="Calibri" pitchFamily="34" charset="0"/>
              </a:rPr>
              <a:t>El </a:t>
            </a:r>
            <a:r>
              <a:rPr lang="es-ES" b="1" i="1" dirty="0">
                <a:latin typeface="Calibri" pitchFamily="34" charset="0"/>
              </a:rPr>
              <a:t>Concepto de </a:t>
            </a:r>
            <a:r>
              <a:rPr lang="es-ES" b="1" i="1" dirty="0" smtClean="0">
                <a:latin typeface="Calibri" pitchFamily="34" charset="0"/>
              </a:rPr>
              <a:t>integración</a:t>
            </a:r>
            <a:endParaRPr lang="es-ES" dirty="0" smtClean="0">
              <a:latin typeface="Calibri" pitchFamily="34" charset="0"/>
            </a:endParaRPr>
          </a:p>
          <a:p>
            <a:pPr marL="177800" indent="-177800" algn="just">
              <a:lnSpc>
                <a:spcPct val="90000"/>
              </a:lnSpc>
              <a:buNone/>
              <a:defRPr/>
            </a:pPr>
            <a:endParaRPr lang="es-ES" dirty="0">
              <a:latin typeface="Calibri" pitchFamily="34" charset="0"/>
            </a:endParaRPr>
          </a:p>
          <a:p>
            <a:pPr marL="177800" indent="-177800" algn="just">
              <a:lnSpc>
                <a:spcPct val="90000"/>
              </a:lnSpc>
              <a:buNone/>
              <a:defRPr/>
            </a:pPr>
            <a:r>
              <a:rPr lang="es-ES" dirty="0">
                <a:latin typeface="Calibri" pitchFamily="34" charset="0"/>
              </a:rPr>
              <a:t>•	Negro, </a:t>
            </a:r>
            <a:r>
              <a:rPr lang="es-ES" dirty="0" smtClean="0">
                <a:latin typeface="Calibri" pitchFamily="34" charset="0"/>
              </a:rPr>
              <a:t>Sandra:  </a:t>
            </a:r>
            <a:r>
              <a:rPr lang="es-ES" b="1" i="1" dirty="0" smtClean="0">
                <a:latin typeface="Calibri" pitchFamily="34" charset="0"/>
              </a:rPr>
              <a:t>Manual </a:t>
            </a:r>
            <a:r>
              <a:rPr lang="es-ES" b="1" i="1" dirty="0">
                <a:latin typeface="Calibri" pitchFamily="34" charset="0"/>
              </a:rPr>
              <a:t>de Derecho de la </a:t>
            </a:r>
            <a:r>
              <a:rPr lang="es-ES" b="1" i="1" dirty="0" smtClean="0">
                <a:latin typeface="Calibri" pitchFamily="34" charset="0"/>
              </a:rPr>
              <a:t>Integración. </a:t>
            </a:r>
            <a:r>
              <a:rPr lang="es-ES" b="1" i="1" dirty="0" err="1" smtClean="0">
                <a:latin typeface="Calibri" pitchFamily="34" charset="0"/>
              </a:rPr>
              <a:t>Cap</a:t>
            </a:r>
            <a:r>
              <a:rPr lang="es-ES" b="1" i="1" dirty="0" smtClean="0">
                <a:latin typeface="Calibri" pitchFamily="34" charset="0"/>
              </a:rPr>
              <a:t> 1</a:t>
            </a:r>
            <a:endParaRPr lang="es-ES" b="1" i="1" dirty="0">
              <a:latin typeface="Calibri" pitchFamily="34" charset="0"/>
            </a:endParaRPr>
          </a:p>
          <a:p>
            <a:pPr marL="177800" indent="-177800" algn="just">
              <a:lnSpc>
                <a:spcPct val="90000"/>
              </a:lnSpc>
              <a:buNone/>
              <a:defRPr/>
            </a:pPr>
            <a:endParaRPr lang="es-ES" dirty="0">
              <a:latin typeface="Calibri" pitchFamily="34" charset="0"/>
            </a:endParaRPr>
          </a:p>
          <a:p>
            <a:pPr marL="177800" indent="-177800" algn="just">
              <a:lnSpc>
                <a:spcPct val="90000"/>
              </a:lnSpc>
              <a:buNone/>
              <a:defRPr/>
            </a:pPr>
            <a:r>
              <a:rPr lang="es-ES" dirty="0">
                <a:latin typeface="Calibri" pitchFamily="34" charset="0"/>
              </a:rPr>
              <a:t>•	Perella </a:t>
            </a:r>
            <a:r>
              <a:rPr lang="es-ES" dirty="0" err="1" smtClean="0">
                <a:latin typeface="Calibri" pitchFamily="34" charset="0"/>
              </a:rPr>
              <a:t>Berdún</a:t>
            </a:r>
            <a:r>
              <a:rPr lang="es-ES" dirty="0" smtClean="0">
                <a:latin typeface="Calibri" pitchFamily="34" charset="0"/>
              </a:rPr>
              <a:t> </a:t>
            </a:r>
            <a:r>
              <a:rPr lang="es-ES" dirty="0">
                <a:latin typeface="Calibri" pitchFamily="34" charset="0"/>
              </a:rPr>
              <a:t>Pablo: </a:t>
            </a:r>
            <a:r>
              <a:rPr lang="es-ES" b="1" i="1" dirty="0" smtClean="0">
                <a:latin typeface="Calibri" pitchFamily="34" charset="0"/>
              </a:rPr>
              <a:t>Introducción </a:t>
            </a:r>
            <a:r>
              <a:rPr lang="es-ES" b="1" i="1" dirty="0">
                <a:latin typeface="Calibri" pitchFamily="34" charset="0"/>
              </a:rPr>
              <a:t>a la teoría de la integración </a:t>
            </a:r>
            <a:r>
              <a:rPr lang="es-ES" b="1" i="1" dirty="0" smtClean="0">
                <a:latin typeface="Calibri" pitchFamily="34" charset="0"/>
              </a:rPr>
              <a:t>económica.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pic>
        <p:nvPicPr>
          <p:cNvPr id="7170" name="Picture 2" descr="C:\Users\Gabriel Torres\Desktop\Image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9" y="3573016"/>
            <a:ext cx="8853984" cy="3168352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507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79512" y="414884"/>
            <a:ext cx="8229600" cy="710654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2500" dirty="0" smtClean="0">
                <a:latin typeface="Verdana" pitchFamily="34" charset="0"/>
              </a:rPr>
              <a:t>Efectos producidos en un solo País</a:t>
            </a:r>
            <a:endParaRPr lang="es-ES" sz="2500" dirty="0" smtClean="0">
              <a:latin typeface="Verdana" pitchFamily="34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981200"/>
            <a:ext cx="3702050" cy="4114800"/>
          </a:xfrm>
        </p:spPr>
        <p:txBody>
          <a:bodyPr/>
          <a:lstStyle/>
          <a:p>
            <a:pPr marL="182563" indent="-182563" algn="just" eaLnBrk="1" hangingPunct="1">
              <a:defRPr/>
            </a:pPr>
            <a:r>
              <a:rPr lang="es-ES_tradnl" sz="1600" dirty="0" smtClean="0">
                <a:latin typeface="Verdana" pitchFamily="34" charset="0"/>
              </a:rPr>
              <a:t>Creación de comercio</a:t>
            </a:r>
            <a:endParaRPr lang="es-ES" sz="1600" dirty="0" smtClean="0">
              <a:latin typeface="Verdana" pitchFamily="34" charset="0"/>
            </a:endParaRPr>
          </a:p>
          <a:p>
            <a:pPr marL="182563" indent="-182563" eaLnBrk="1" hangingPunct="1">
              <a:defRPr/>
            </a:pPr>
            <a:endParaRPr lang="es-ES" sz="1600" dirty="0" smtClean="0">
              <a:latin typeface="Verdana" pitchFamily="34" charset="0"/>
            </a:endParaRPr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323850" y="1125538"/>
            <a:ext cx="8640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graphicFrame>
        <p:nvGraphicFramePr>
          <p:cNvPr id="13317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1042988" y="1484313"/>
          <a:ext cx="7345362" cy="504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Imagen de mapa de bits" r:id="rId3" imgW="6323810" imgH="4342857" progId="Paint.Picture">
                  <p:embed/>
                </p:oleObj>
              </mc:Choice>
              <mc:Fallback>
                <p:oleObj name="Imagen de mapa de bits" r:id="rId3" imgW="6323810" imgH="4342857" progId="Paint.Picture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7345362" cy="504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275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Grp="1" noChangeArrowheads="1"/>
          </p:cNvSpPr>
          <p:nvPr>
            <p:ph type="title"/>
          </p:nvPr>
        </p:nvSpPr>
        <p:spPr>
          <a:xfrm>
            <a:off x="1331913" y="188913"/>
            <a:ext cx="6635750" cy="868362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2500" dirty="0" smtClean="0">
                <a:latin typeface="Verdana" pitchFamily="34" charset="0"/>
              </a:rPr>
              <a:t>Efectos producidos en un solo País</a:t>
            </a:r>
            <a:endParaRPr lang="es-ES" sz="2500" dirty="0" smtClean="0">
              <a:latin typeface="Verdana" pitchFamily="34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331913" y="1268413"/>
            <a:ext cx="4038600" cy="503237"/>
          </a:xfrm>
        </p:spPr>
        <p:txBody>
          <a:bodyPr/>
          <a:lstStyle/>
          <a:p>
            <a:pPr marL="182563" indent="-182563" eaLnBrk="1" hangingPunct="1">
              <a:defRPr/>
            </a:pPr>
            <a:r>
              <a:rPr lang="es-ES_tradnl" sz="1600" b="1" i="1" dirty="0" smtClean="0">
                <a:latin typeface="Verdana" pitchFamily="34" charset="0"/>
              </a:rPr>
              <a:t>Efecto sobre la producción</a:t>
            </a:r>
          </a:p>
          <a:p>
            <a:pPr marL="182563" indent="-182563" eaLnBrk="1" hangingPunct="1">
              <a:buFont typeface="Wingdings" pitchFamily="2" charset="2"/>
              <a:buNone/>
              <a:defRPr/>
            </a:pPr>
            <a:endParaRPr lang="es-ES" sz="1600" b="1" i="1" dirty="0" smtClean="0">
              <a:latin typeface="Verdana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23850" y="1125538"/>
            <a:ext cx="8640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pic>
        <p:nvPicPr>
          <p:cNvPr id="14341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2133600"/>
            <a:ext cx="6264275" cy="4324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436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6792912" cy="1082675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2500" dirty="0" smtClean="0">
                <a:latin typeface="Verdana" pitchFamily="34" charset="0"/>
              </a:rPr>
              <a:t>Efectos producidos en un solo País</a:t>
            </a:r>
            <a:endParaRPr lang="es-ES" sz="2500" dirty="0" smtClean="0">
              <a:latin typeface="Verdana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31913" y="1268413"/>
            <a:ext cx="4038600" cy="647700"/>
          </a:xfrm>
        </p:spPr>
        <p:txBody>
          <a:bodyPr/>
          <a:lstStyle/>
          <a:p>
            <a:pPr marL="182563" indent="-182563" eaLnBrk="1" hangingPunct="1">
              <a:defRPr/>
            </a:pPr>
            <a:r>
              <a:rPr lang="es-ES_tradnl" sz="1600" b="1" i="1" dirty="0" smtClean="0">
                <a:latin typeface="Verdana" pitchFamily="34" charset="0"/>
              </a:rPr>
              <a:t>Efecto sobre el consumo</a:t>
            </a:r>
            <a:endParaRPr lang="es-ES" sz="1600" b="1" i="1" dirty="0" smtClean="0">
              <a:latin typeface="Verdana" pitchFamily="34" charset="0"/>
            </a:endParaRP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323850" y="1125538"/>
            <a:ext cx="8640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graphicFrame>
        <p:nvGraphicFramePr>
          <p:cNvPr id="1536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474788" y="1989138"/>
          <a:ext cx="6192837" cy="443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Imagen de mapa de bits" r:id="rId3" imgW="7306695" imgH="5229955" progId="Paint.Picture">
                  <p:embed/>
                </p:oleObj>
              </mc:Choice>
              <mc:Fallback>
                <p:oleObj name="Imagen de mapa de bits" r:id="rId3" imgW="7306695" imgH="522995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1989138"/>
                        <a:ext cx="6192837" cy="443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51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400050"/>
            <a:ext cx="6059488" cy="652463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2500" dirty="0" smtClean="0">
                <a:latin typeface="Verdana" pitchFamily="34" charset="0"/>
              </a:rPr>
              <a:t>Efectos producidos en un solo País</a:t>
            </a:r>
            <a:endParaRPr lang="es-ES" sz="2500" dirty="0" smtClean="0">
              <a:latin typeface="Verdana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1239838"/>
            <a:ext cx="3178175" cy="388937"/>
          </a:xfrm>
        </p:spPr>
        <p:txBody>
          <a:bodyPr/>
          <a:lstStyle/>
          <a:p>
            <a:pPr marL="182563" indent="-182563" eaLnBrk="1" hangingPunct="1">
              <a:defRPr/>
            </a:pPr>
            <a:r>
              <a:rPr lang="es-ES" sz="1600" dirty="0" smtClean="0">
                <a:latin typeface="Verdana" pitchFamily="34" charset="0"/>
              </a:rPr>
              <a:t>Desviación del comercio</a:t>
            </a:r>
          </a:p>
        </p:txBody>
      </p:sp>
      <p:graphicFrame>
        <p:nvGraphicFramePr>
          <p:cNvPr id="16388" name="Object 9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74098631"/>
              </p:ext>
            </p:extLst>
          </p:nvPr>
        </p:nvGraphicFramePr>
        <p:xfrm>
          <a:off x="1907704" y="2342168"/>
          <a:ext cx="4498975" cy="331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Imagen de mapa de bits" r:id="rId3" imgW="5087060" imgH="3448531" progId="Paint.Picture">
                  <p:embed/>
                </p:oleObj>
              </mc:Choice>
              <mc:Fallback>
                <p:oleObj name="Imagen de mapa de bits" r:id="rId3" imgW="5087060" imgH="344853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342168"/>
                        <a:ext cx="4498975" cy="331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323850" y="1125538"/>
            <a:ext cx="8640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250825" y="1557338"/>
            <a:ext cx="878522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s-ES_tradnl" sz="1500" dirty="0">
                <a:latin typeface="Verdana" pitchFamily="34" charset="0"/>
              </a:rPr>
              <a:t>País mas eficiente desplazado por uno menos eficiente solo por ser parte de la nueva UA.</a:t>
            </a:r>
          </a:p>
          <a:p>
            <a:pPr eaLnBrk="1" hangingPunct="1"/>
            <a:r>
              <a:rPr lang="es-ES_tradnl" sz="1500" dirty="0">
                <a:latin typeface="Verdana" pitchFamily="34" charset="0"/>
              </a:rPr>
              <a:t>El abastecedor más eficiente deja de ser proveedor porque sigue grabado por el arancel. </a:t>
            </a:r>
          </a:p>
          <a:p>
            <a:pPr eaLnBrk="1" hangingPunct="1"/>
            <a:endParaRPr lang="es-ES_tradnl" sz="1500" dirty="0">
              <a:latin typeface="Arial" charset="0"/>
            </a:endParaRPr>
          </a:p>
        </p:txBody>
      </p:sp>
      <p:sp>
        <p:nvSpPr>
          <p:cNvPr id="16391" name="Text Box 11"/>
          <p:cNvSpPr txBox="1">
            <a:spLocks noChangeArrowheads="1"/>
          </p:cNvSpPr>
          <p:nvPr/>
        </p:nvSpPr>
        <p:spPr bwMode="auto">
          <a:xfrm>
            <a:off x="1907704" y="5805487"/>
            <a:ext cx="684145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1200" dirty="0">
                <a:latin typeface="Verdana" pitchFamily="34" charset="0"/>
              </a:rPr>
              <a:t>Entradas del Estado por derechos ( EX-Ante )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179388" y="6426200"/>
            <a:ext cx="8964612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s-ES_tradnl" sz="15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Efecto Neto: Diferencia entre la creación y la desviación de comercio producida en la UA.</a:t>
            </a:r>
          </a:p>
        </p:txBody>
      </p:sp>
    </p:spTree>
    <p:extLst>
      <p:ext uri="{BB962C8B-B14F-4D97-AF65-F5344CB8AC3E}">
        <p14:creationId xmlns:p14="http://schemas.microsoft.com/office/powerpoint/2010/main" val="197333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647700"/>
          </a:xfrm>
        </p:spPr>
        <p:txBody>
          <a:bodyPr/>
          <a:lstStyle/>
          <a:p>
            <a:pPr>
              <a:defRPr/>
            </a:pPr>
            <a:r>
              <a:rPr lang="es-MX" sz="2800" dirty="0">
                <a:solidFill>
                  <a:srgbClr val="FF9900"/>
                </a:solidFill>
                <a:latin typeface="Calibri" pitchFamily="34" charset="0"/>
              </a:rPr>
              <a:t>Creación de Comercio y Desviación de Comercio</a:t>
            </a:r>
            <a:endParaRPr lang="es-ES" sz="2800" dirty="0">
              <a:solidFill>
                <a:srgbClr val="FF9900"/>
              </a:solidFill>
              <a:latin typeface="Calibri" pitchFamily="34" charset="0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828800"/>
            <a:ext cx="3978275" cy="4195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s-MX" sz="1800" dirty="0">
                <a:latin typeface="Calibri" pitchFamily="34" charset="0"/>
              </a:rPr>
              <a:t>La creación de la UA entre Argentina y Brasil, genera un aumento de las importaciones, y esto se denomina  </a:t>
            </a:r>
            <a:r>
              <a:rPr lang="es-MX" sz="1800" dirty="0">
                <a:solidFill>
                  <a:schemeClr val="folHlink"/>
                </a:solidFill>
                <a:latin typeface="Calibri" pitchFamily="34" charset="0"/>
              </a:rPr>
              <a:t>“Efecto Creación del Comercio”.</a:t>
            </a:r>
          </a:p>
          <a:p>
            <a:pPr>
              <a:defRPr/>
            </a:pPr>
            <a:r>
              <a:rPr lang="es-MX" sz="1800" dirty="0">
                <a:latin typeface="Calibri" pitchFamily="34" charset="0"/>
              </a:rPr>
              <a:t>El Efecto total se divide en dos efectos:</a:t>
            </a:r>
          </a:p>
          <a:p>
            <a:pPr>
              <a:buFont typeface="Wingdings" pitchFamily="2" charset="2"/>
              <a:buNone/>
              <a:defRPr/>
            </a:pPr>
            <a:r>
              <a:rPr lang="es-MX" sz="1800" dirty="0">
                <a:latin typeface="Calibri" pitchFamily="34" charset="0"/>
              </a:rPr>
              <a:t>    - Efecto sobre la </a:t>
            </a:r>
            <a:r>
              <a:rPr lang="es-MX" sz="1800" b="1" i="1" dirty="0">
                <a:latin typeface="Calibri" pitchFamily="34" charset="0"/>
              </a:rPr>
              <a:t>producción.</a:t>
            </a:r>
          </a:p>
          <a:p>
            <a:pPr>
              <a:buFont typeface="Wingdings" pitchFamily="2" charset="2"/>
              <a:buNone/>
              <a:defRPr/>
            </a:pPr>
            <a:r>
              <a:rPr lang="es-MX" sz="1800" dirty="0">
                <a:latin typeface="Calibri" pitchFamily="34" charset="0"/>
              </a:rPr>
              <a:t>    - Efecto sobre el </a:t>
            </a:r>
            <a:r>
              <a:rPr lang="es-MX" sz="1800" b="1" i="1" dirty="0">
                <a:latin typeface="Calibri" pitchFamily="34" charset="0"/>
              </a:rPr>
              <a:t>consumo.</a:t>
            </a:r>
          </a:p>
          <a:p>
            <a:pPr>
              <a:buFont typeface="Wingdings" pitchFamily="2" charset="2"/>
              <a:buNone/>
              <a:defRPr/>
            </a:pPr>
            <a:endParaRPr lang="es-ES" sz="1800" b="1" i="1" dirty="0">
              <a:latin typeface="Calibri" pitchFamily="34" charset="0"/>
            </a:endParaRP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19600" y="1828800"/>
            <a:ext cx="3979863" cy="4195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s-MX" sz="1800" dirty="0">
                <a:latin typeface="Calibri" pitchFamily="34" charset="0"/>
              </a:rPr>
              <a:t>Chile es el más eficiente del mundo y Brasil lo desplaza, porque pertenece a la Unión.</a:t>
            </a:r>
          </a:p>
          <a:p>
            <a:pPr>
              <a:defRPr/>
            </a:pPr>
            <a:r>
              <a:rPr lang="es-MX" sz="1800" dirty="0">
                <a:latin typeface="Calibri" pitchFamily="34" charset="0"/>
              </a:rPr>
              <a:t>Los argentinos dejamos de comprar a Chile para comprarle al más eficiente de la UA (Brasil). De esta manera, se produce una </a:t>
            </a:r>
            <a:r>
              <a:rPr lang="es-MX" sz="1800" dirty="0">
                <a:solidFill>
                  <a:schemeClr val="folHlink"/>
                </a:solidFill>
                <a:latin typeface="Calibri" pitchFamily="34" charset="0"/>
              </a:rPr>
              <a:t>“Desviación del Comercio”</a:t>
            </a:r>
            <a:r>
              <a:rPr lang="es-MX" sz="1800" dirty="0">
                <a:latin typeface="Calibri" pitchFamily="34" charset="0"/>
              </a:rPr>
              <a:t> desde el productor más barato al productor más caro.</a:t>
            </a:r>
            <a:endParaRPr lang="es-ES" sz="1800" dirty="0">
              <a:latin typeface="Calibri" pitchFamily="34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83568" y="4581128"/>
            <a:ext cx="7904162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Efecto neto</a:t>
            </a:r>
          </a:p>
          <a:p>
            <a:pPr>
              <a:spcBef>
                <a:spcPct val="50000"/>
              </a:spcBef>
            </a:pPr>
            <a:r>
              <a:rPr lang="es-MX" dirty="0">
                <a:latin typeface="Calibri" pitchFamily="34" charset="0"/>
              </a:rPr>
              <a:t>Es la diferencia entre los efectos de la creación y desviación de comercio</a:t>
            </a:r>
            <a:endParaRPr lang="es-E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4704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76250"/>
            <a:ext cx="7056437" cy="561975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2500" dirty="0">
                <a:latin typeface="Verdana" pitchFamily="34" charset="0"/>
              </a:rPr>
              <a:t> </a:t>
            </a:r>
            <a:r>
              <a:rPr lang="es-ES_tradnl" sz="2500" dirty="0" smtClean="0">
                <a:latin typeface="Verdana" pitchFamily="34" charset="0"/>
              </a:rPr>
              <a:t> ¿Que factores influyen?</a:t>
            </a:r>
            <a:endParaRPr lang="es-ES" sz="2500" dirty="0" smtClean="0">
              <a:latin typeface="Verdana" pitchFamily="34" charset="0"/>
            </a:endParaRP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323850" y="1125538"/>
            <a:ext cx="8640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19460" name="Text Box 8"/>
          <p:cNvSpPr txBox="1">
            <a:spLocks noChangeArrowheads="1"/>
          </p:cNvSpPr>
          <p:nvPr/>
        </p:nvSpPr>
        <p:spPr bwMode="auto">
          <a:xfrm>
            <a:off x="250826" y="1268413"/>
            <a:ext cx="8137598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endParaRPr lang="es-ES_tradnl" sz="1600" b="1" dirty="0">
              <a:latin typeface="Verdana" pitchFamily="34" charset="0"/>
            </a:endParaRPr>
          </a:p>
          <a:p>
            <a:pPr algn="just" eaLnBrk="1" hangingPunct="1"/>
            <a:r>
              <a:rPr lang="es-ES_tradnl" b="1" dirty="0">
                <a:latin typeface="Calibri" pitchFamily="34" charset="0"/>
              </a:rPr>
              <a:t>Estructura Inicial y posterior de Aranceles</a:t>
            </a:r>
          </a:p>
          <a:p>
            <a:pPr algn="just" eaLnBrk="1" hangingPunct="1"/>
            <a:r>
              <a:rPr lang="es-ES_tradnl" dirty="0">
                <a:latin typeface="Calibri" pitchFamily="34" charset="0"/>
              </a:rPr>
              <a:t>A mayor arancel promedio de los países que formen la UA, cuando estos se eliminen, será mayor la ganancia para los países por mayor creación de comercio.</a:t>
            </a:r>
          </a:p>
          <a:p>
            <a:pPr algn="just" eaLnBrk="1" hangingPunct="1"/>
            <a:r>
              <a:rPr lang="es-ES_tradnl" dirty="0">
                <a:latin typeface="Calibri" pitchFamily="34" charset="0"/>
              </a:rPr>
              <a:t>La desviación de comercio </a:t>
            </a:r>
            <a:r>
              <a:rPr lang="es-ES_tradnl" dirty="0" smtClean="0">
                <a:latin typeface="Calibri" pitchFamily="34" charset="0"/>
              </a:rPr>
              <a:t>será </a:t>
            </a:r>
            <a:r>
              <a:rPr lang="es-ES_tradnl" dirty="0">
                <a:latin typeface="Calibri" pitchFamily="34" charset="0"/>
              </a:rPr>
              <a:t>menor mientras mas bajo sea el AEC establecido.</a:t>
            </a:r>
          </a:p>
          <a:p>
            <a:pPr algn="just" eaLnBrk="1" hangingPunct="1"/>
            <a:endParaRPr lang="es-ES_tradnl" dirty="0">
              <a:latin typeface="Calibri" pitchFamily="34" charset="0"/>
            </a:endParaRPr>
          </a:p>
          <a:p>
            <a:pPr algn="just" eaLnBrk="1" hangingPunct="1"/>
            <a:r>
              <a:rPr lang="es-ES_tradnl" b="1" dirty="0">
                <a:latin typeface="Calibri" pitchFamily="34" charset="0"/>
              </a:rPr>
              <a:t>Elasticidades de Oferta, demanda y cruzada de los bienes en los Países</a:t>
            </a:r>
          </a:p>
          <a:p>
            <a:pPr algn="just" eaLnBrk="1" hangingPunct="1"/>
            <a:r>
              <a:rPr lang="es-ES_tradnl" dirty="0">
                <a:latin typeface="Calibri" pitchFamily="34" charset="0"/>
              </a:rPr>
              <a:t>Productos de los países miembros altamente sustituibles entre ellos y viceversa con productos de exterior, mayores ganancias netas para la UA.</a:t>
            </a:r>
          </a:p>
          <a:p>
            <a:pPr algn="just" eaLnBrk="1" hangingPunct="1"/>
            <a:endParaRPr lang="es-ES_tradnl" dirty="0">
              <a:latin typeface="Calibri" pitchFamily="34" charset="0"/>
            </a:endParaRPr>
          </a:p>
          <a:p>
            <a:pPr algn="just" eaLnBrk="1" hangingPunct="1"/>
            <a:r>
              <a:rPr lang="es-ES_tradnl" b="1" dirty="0">
                <a:latin typeface="Calibri" pitchFamily="34" charset="0"/>
              </a:rPr>
              <a:t>Costos de producción</a:t>
            </a:r>
          </a:p>
          <a:p>
            <a:pPr algn="just" eaLnBrk="1" hangingPunct="1"/>
            <a:r>
              <a:rPr lang="es-ES_tradnl" dirty="0">
                <a:latin typeface="Calibri" pitchFamily="34" charset="0"/>
              </a:rPr>
              <a:t>Industrias con costos decrecientes, mayor creación de comercio, mayor ganancia.</a:t>
            </a:r>
          </a:p>
          <a:p>
            <a:pPr algn="just" eaLnBrk="1" hangingPunct="1"/>
            <a:r>
              <a:rPr lang="es-ES_tradnl" dirty="0">
                <a:latin typeface="Calibri" pitchFamily="34" charset="0"/>
              </a:rPr>
              <a:t>Industrias afectadas por desviación de comercio tendrán perdidas mayores</a:t>
            </a:r>
          </a:p>
          <a:p>
            <a:pPr algn="just" eaLnBrk="1" hangingPunct="1"/>
            <a:endParaRPr lang="es-ES_tradnl" dirty="0">
              <a:latin typeface="Calibri" pitchFamily="34" charset="0"/>
            </a:endParaRPr>
          </a:p>
          <a:p>
            <a:pPr algn="just" eaLnBrk="1" hangingPunct="1"/>
            <a:r>
              <a:rPr lang="es-ES_tradnl" b="1" dirty="0">
                <a:latin typeface="Calibri" pitchFamily="34" charset="0"/>
              </a:rPr>
              <a:t>Rivalidad o complementariedad</a:t>
            </a:r>
          </a:p>
          <a:p>
            <a:pPr algn="just" eaLnBrk="1" hangingPunct="1"/>
            <a:r>
              <a:rPr lang="es-ES_tradnl" dirty="0">
                <a:latin typeface="Calibri" pitchFamily="34" charset="0"/>
              </a:rPr>
              <a:t>Ante países productores de productos similares bajo protección, una vez encaminada la UA el mas eficiente será el que predomine en el mercado, produciéndose una mejor asignación de recursos.</a:t>
            </a:r>
          </a:p>
          <a:p>
            <a:pPr algn="just" eaLnBrk="1" hangingPunct="1"/>
            <a:endParaRPr lang="es-ES_tradnl" sz="1600" dirty="0">
              <a:latin typeface="Verdana" pitchFamily="34" charset="0"/>
            </a:endParaRPr>
          </a:p>
          <a:p>
            <a:pPr eaLnBrk="1" hangingPunct="1"/>
            <a:endParaRPr lang="es-ES_tradnl" sz="1600" dirty="0">
              <a:latin typeface="Verdana" pitchFamily="34" charset="0"/>
            </a:endParaRPr>
          </a:p>
          <a:p>
            <a:pPr eaLnBrk="1" hangingPunct="1"/>
            <a:endParaRPr lang="es-ES_tradnl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3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76250"/>
            <a:ext cx="7704980" cy="5095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</a:t>
            </a:r>
            <a:endParaRPr lang="es-ES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713788" cy="5661025"/>
          </a:xfrm>
        </p:spPr>
        <p:txBody>
          <a:bodyPr/>
          <a:lstStyle/>
          <a:p>
            <a:pPr marL="177800" indent="-177800" eaLnBrk="1" hangingPunct="1">
              <a:buFont typeface="Wingdings" pitchFamily="2" charset="2"/>
              <a:buNone/>
              <a:defRPr/>
            </a:pPr>
            <a:endParaRPr lang="es-ES" sz="1800" b="1" dirty="0" smtClean="0">
              <a:latin typeface="Verdana" pitchFamily="34" charset="0"/>
            </a:endParaRPr>
          </a:p>
          <a:p>
            <a:pPr marL="177800" indent="-177800" eaLnBrk="1" hangingPunct="1">
              <a:defRPr/>
            </a:pPr>
            <a:endParaRPr lang="es-ES" sz="1800" dirty="0" smtClean="0">
              <a:latin typeface="Verdana" pitchFamily="34" charset="0"/>
            </a:endParaRPr>
          </a:p>
        </p:txBody>
      </p:sp>
      <p:pic>
        <p:nvPicPr>
          <p:cNvPr id="5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0940">
            <a:off x="281417" y="491119"/>
            <a:ext cx="4668837" cy="3095625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90000" dir="5400000" sy="-100000" algn="bl" rotWithShape="0"/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5652120" y="905931"/>
            <a:ext cx="26642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i="1" dirty="0" smtClean="0">
                <a:solidFill>
                  <a:srgbClr val="FFC000"/>
                </a:solidFill>
                <a:latin typeface="Calibri" pitchFamily="34" charset="0"/>
              </a:rPr>
              <a:t>¿Y que Piensa Francois Perroux de todo esto?</a:t>
            </a:r>
            <a:endParaRPr lang="es-ES" sz="3600" b="1" i="1" dirty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148064" y="4365104"/>
            <a:ext cx="36724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i="1" dirty="0" smtClean="0">
                <a:solidFill>
                  <a:srgbClr val="FFC000"/>
                </a:solidFill>
                <a:latin typeface="Calibri" pitchFamily="34" charset="0"/>
              </a:rPr>
              <a:t>Francois Perroux, 1967</a:t>
            </a:r>
          </a:p>
          <a:p>
            <a:pPr algn="ctr"/>
            <a:endParaRPr lang="es-AR" sz="1000" b="1" i="1" dirty="0" smtClean="0">
              <a:solidFill>
                <a:srgbClr val="FFC000"/>
              </a:solidFill>
              <a:latin typeface="Calibri" pitchFamily="34" charset="0"/>
            </a:endParaRPr>
          </a:p>
          <a:p>
            <a:pPr algn="ctr"/>
            <a:r>
              <a:rPr lang="es-AR" sz="2400" b="1" i="1" dirty="0" smtClean="0">
                <a:solidFill>
                  <a:srgbClr val="FFC000"/>
                </a:solidFill>
                <a:latin typeface="Calibri" pitchFamily="34" charset="0"/>
              </a:rPr>
              <a:t>¿Quién Integra? ¿En beneficio de quien se realiza la integración?</a:t>
            </a:r>
          </a:p>
          <a:p>
            <a:pPr algn="ctr"/>
            <a:r>
              <a:rPr lang="es-AR" b="1" i="1" dirty="0" err="1" smtClean="0">
                <a:solidFill>
                  <a:srgbClr val="FFC000"/>
                </a:solidFill>
                <a:latin typeface="Calibri" pitchFamily="34" charset="0"/>
              </a:rPr>
              <a:t>Pags</a:t>
            </a:r>
            <a:r>
              <a:rPr lang="es-AR" b="1" i="1" dirty="0" smtClean="0">
                <a:solidFill>
                  <a:srgbClr val="FFC000"/>
                </a:solidFill>
                <a:latin typeface="Calibri" pitchFamily="34" charset="0"/>
              </a:rPr>
              <a:t> 33 a 46 </a:t>
            </a:r>
            <a:endParaRPr lang="es-ES" b="1" i="1" dirty="0">
              <a:solidFill>
                <a:srgbClr val="FFC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8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76250"/>
            <a:ext cx="7704980" cy="5095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es-E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La revisión al Modelo Ortodoxo: El enfoque dinámico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713788" cy="5661025"/>
          </a:xfrm>
        </p:spPr>
        <p:txBody>
          <a:bodyPr/>
          <a:lstStyle/>
          <a:p>
            <a:pPr marL="177800" indent="-177800" eaLnBrk="1" hangingPunct="1">
              <a:buFont typeface="Wingdings" pitchFamily="2" charset="2"/>
              <a:buNone/>
              <a:defRPr/>
            </a:pPr>
            <a:endParaRPr lang="es-ES" sz="1800" b="1" dirty="0" smtClean="0">
              <a:latin typeface="Verdana" pitchFamily="34" charset="0"/>
            </a:endParaRPr>
          </a:p>
          <a:p>
            <a:pPr marL="177800" indent="-177800" eaLnBrk="1" hangingPunct="1">
              <a:defRPr/>
            </a:pPr>
            <a:r>
              <a:rPr lang="es-ES" sz="1800" dirty="0" smtClean="0">
                <a:latin typeface="Verdana" pitchFamily="34" charset="0"/>
              </a:rPr>
              <a:t>Economías de escala por mayor extensión del mercado</a:t>
            </a:r>
          </a:p>
          <a:p>
            <a:pPr marL="177800" indent="-177800" eaLnBrk="1" hangingPunct="1">
              <a:buFontTx/>
              <a:buChar char="-"/>
              <a:defRPr/>
            </a:pPr>
            <a:r>
              <a:rPr lang="es-ES" sz="1500" dirty="0" smtClean="0">
                <a:latin typeface="Verdana" pitchFamily="34" charset="0"/>
              </a:rPr>
              <a:t>Mayores ganancias por reasignación de la producción</a:t>
            </a:r>
          </a:p>
          <a:p>
            <a:pPr marL="177800" indent="-177800" eaLnBrk="1" hangingPunct="1">
              <a:buFontTx/>
              <a:buChar char="-"/>
              <a:defRPr/>
            </a:pPr>
            <a:r>
              <a:rPr lang="es-ES" sz="1500" dirty="0" smtClean="0">
                <a:latin typeface="Verdana" pitchFamily="34" charset="0"/>
              </a:rPr>
              <a:t>Menor posibilidad de desvío del comercio</a:t>
            </a:r>
          </a:p>
          <a:p>
            <a:pPr marL="177800" indent="-177800" eaLnBrk="1" hangingPunct="1">
              <a:buFontTx/>
              <a:buChar char="-"/>
              <a:defRPr/>
            </a:pPr>
            <a:r>
              <a:rPr lang="es-ES" sz="1500" dirty="0" smtClean="0">
                <a:latin typeface="Verdana" pitchFamily="34" charset="0"/>
              </a:rPr>
              <a:t>Países en desarrollo: fomenta la industrialización y acceso a menores precios, aunque un socio podría dominar el mercado</a:t>
            </a:r>
          </a:p>
          <a:p>
            <a:pPr marL="177800" indent="-177800" eaLnBrk="1" hangingPunct="1">
              <a:buFontTx/>
              <a:buChar char="-"/>
              <a:defRPr/>
            </a:pPr>
            <a:endParaRPr lang="es-ES" sz="1500" dirty="0" smtClean="0">
              <a:latin typeface="Verdana" pitchFamily="34" charset="0"/>
            </a:endParaRPr>
          </a:p>
          <a:p>
            <a:pPr marL="177800" indent="-177800" eaLnBrk="1" hangingPunct="1">
              <a:defRPr/>
            </a:pPr>
            <a:r>
              <a:rPr lang="es-ES" sz="1800" dirty="0" smtClean="0">
                <a:latin typeface="Verdana" pitchFamily="34" charset="0"/>
              </a:rPr>
              <a:t>Aumento de Precios en el país productor </a:t>
            </a:r>
          </a:p>
          <a:p>
            <a:pPr marL="177800" indent="-177800" eaLnBrk="1" hangingPunct="1">
              <a:buFontTx/>
              <a:buChar char="-"/>
              <a:defRPr/>
            </a:pPr>
            <a:r>
              <a:rPr lang="es-ES" sz="1500" dirty="0" smtClean="0">
                <a:latin typeface="Verdana" pitchFamily="34" charset="0"/>
              </a:rPr>
              <a:t>Aumenta la demanda desde los países de la unión que no producen.</a:t>
            </a:r>
          </a:p>
          <a:p>
            <a:pPr marL="177800" indent="-177800" eaLnBrk="1" hangingPunct="1">
              <a:buFontTx/>
              <a:buChar char="-"/>
              <a:defRPr/>
            </a:pPr>
            <a:r>
              <a:rPr lang="es-ES" sz="1500" dirty="0" smtClean="0">
                <a:latin typeface="Verdana" pitchFamily="34" charset="0"/>
              </a:rPr>
              <a:t>Consumidores del país productor sufren el encarecimiento.</a:t>
            </a:r>
          </a:p>
          <a:p>
            <a:pPr marL="177800" indent="-177800" eaLnBrk="1" hangingPunct="1">
              <a:buFontTx/>
              <a:buChar char="-"/>
              <a:defRPr/>
            </a:pPr>
            <a:endParaRPr lang="es-ES" sz="1500" dirty="0" smtClean="0">
              <a:latin typeface="Verdana" pitchFamily="34" charset="0"/>
            </a:endParaRPr>
          </a:p>
          <a:p>
            <a:pPr marL="177800" indent="-1778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s-ES" sz="1800" dirty="0" smtClean="0">
                <a:latin typeface="Verdana" pitchFamily="34" charset="0"/>
              </a:rPr>
              <a:t>Competencia</a:t>
            </a:r>
          </a:p>
          <a:p>
            <a:pPr marL="177800" indent="-177800" eaLnBrk="1" hangingPunct="1">
              <a:buFontTx/>
              <a:buChar char="-"/>
              <a:defRPr/>
            </a:pPr>
            <a:r>
              <a:rPr lang="es-ES" sz="1500" dirty="0" smtClean="0">
                <a:latin typeface="Verdana" pitchFamily="34" charset="0"/>
              </a:rPr>
              <a:t>Aumenta o disminuye al cambiar las estructuras de mercado.</a:t>
            </a:r>
          </a:p>
          <a:p>
            <a:pPr marL="177800" indent="-177800" eaLnBrk="1" hangingPunct="1">
              <a:buFontTx/>
              <a:buNone/>
              <a:defRPr/>
            </a:pPr>
            <a:endParaRPr lang="es-ES" sz="1500" dirty="0" smtClean="0">
              <a:latin typeface="Verdana" pitchFamily="34" charset="0"/>
            </a:endParaRPr>
          </a:p>
          <a:p>
            <a:pPr marL="177800" indent="-1778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s-ES" sz="1800" dirty="0" smtClean="0">
                <a:latin typeface="Verdana" pitchFamily="34" charset="0"/>
              </a:rPr>
              <a:t>Cambio tecnológico</a:t>
            </a:r>
          </a:p>
          <a:p>
            <a:pPr marL="177800" indent="-177800" eaLnBrk="1" hangingPunct="1">
              <a:buClr>
                <a:schemeClr val="tx1"/>
              </a:buClr>
              <a:buFontTx/>
              <a:buChar char="-"/>
              <a:defRPr/>
            </a:pPr>
            <a:r>
              <a:rPr lang="es-ES" sz="1500" dirty="0" smtClean="0">
                <a:latin typeface="Verdana" pitchFamily="34" charset="0"/>
              </a:rPr>
              <a:t>Gracias a las economías de escala y la ampliación del mercado</a:t>
            </a:r>
          </a:p>
          <a:p>
            <a:pPr marL="177800" indent="-177800" eaLnBrk="1" hangingPunct="1">
              <a:buClr>
                <a:schemeClr val="tx1"/>
              </a:buClr>
              <a:buFontTx/>
              <a:buChar char="-"/>
              <a:defRPr/>
            </a:pPr>
            <a:r>
              <a:rPr lang="es-ES" sz="1500" dirty="0" smtClean="0">
                <a:latin typeface="Verdana" pitchFamily="34" charset="0"/>
              </a:rPr>
              <a:t>Crecen las empresas; mayor inversión en I&amp;D, etc.</a:t>
            </a:r>
          </a:p>
          <a:p>
            <a:pPr marL="177800" indent="-177800" eaLnBrk="1" hangingPunct="1">
              <a:buClr>
                <a:schemeClr val="tx1"/>
              </a:buClr>
              <a:buFontTx/>
              <a:buChar char="-"/>
              <a:defRPr/>
            </a:pPr>
            <a:r>
              <a:rPr lang="es-ES" sz="1500" dirty="0" smtClean="0">
                <a:latin typeface="Verdana" pitchFamily="34" charset="0"/>
              </a:rPr>
              <a:t>En países en desarrollo: integración beneficiosa si participa un país desarrollado.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323850" y="1125538"/>
            <a:ext cx="8640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59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13788" cy="5400675"/>
          </a:xfrm>
        </p:spPr>
        <p:txBody>
          <a:bodyPr/>
          <a:lstStyle/>
          <a:p>
            <a:pPr marL="177800" indent="-177800" eaLnBrk="1" hangingPunct="1">
              <a:buClr>
                <a:schemeClr val="tx1"/>
              </a:buClr>
              <a:defRPr/>
            </a:pPr>
            <a:r>
              <a:rPr lang="es-ES" sz="1800" dirty="0" smtClean="0">
                <a:latin typeface="Verdana" pitchFamily="34" charset="0"/>
              </a:rPr>
              <a:t>Reducción de la incertidumbre</a:t>
            </a:r>
          </a:p>
          <a:p>
            <a:pPr marL="177800" indent="-177800" eaLnBrk="1" hangingPunct="1">
              <a:buFontTx/>
              <a:buChar char="-"/>
              <a:defRPr/>
            </a:pPr>
            <a:r>
              <a:rPr lang="es-ES" sz="1500" dirty="0" smtClean="0">
                <a:latin typeface="Verdana" pitchFamily="34" charset="0"/>
              </a:rPr>
              <a:t>La unión garantiza la estabilidad de los mercados de los países miembros</a:t>
            </a:r>
          </a:p>
          <a:p>
            <a:pPr marL="177800" indent="-177800" eaLnBrk="1" hangingPunct="1">
              <a:buFontTx/>
              <a:buChar char="-"/>
              <a:defRPr/>
            </a:pPr>
            <a:endParaRPr lang="es-ES" sz="1500" dirty="0" smtClean="0">
              <a:latin typeface="Verdana" pitchFamily="34" charset="0"/>
            </a:endParaRPr>
          </a:p>
          <a:p>
            <a:pPr marL="177800" indent="-177800" eaLnBrk="1" hangingPunct="1">
              <a:defRPr/>
            </a:pPr>
            <a:r>
              <a:rPr lang="es-ES" sz="1800" dirty="0" smtClean="0">
                <a:latin typeface="Verdana" pitchFamily="34" charset="0"/>
              </a:rPr>
              <a:t>Inversión y Empresas Multinacionales </a:t>
            </a:r>
          </a:p>
          <a:p>
            <a:pPr marL="177800" indent="-177800" eaLnBrk="1" hangingPunct="1">
              <a:buFontTx/>
              <a:buChar char="-"/>
              <a:defRPr/>
            </a:pPr>
            <a:r>
              <a:rPr lang="es-ES" sz="1500" dirty="0" smtClean="0">
                <a:latin typeface="Verdana" pitchFamily="34" charset="0"/>
              </a:rPr>
              <a:t>Inversiones adicionales - cierta desinversión = efecto neto sobre la inversión</a:t>
            </a:r>
          </a:p>
          <a:p>
            <a:pPr marL="177800" indent="-177800" eaLnBrk="1" hangingPunct="1">
              <a:buFontTx/>
              <a:buChar char="-"/>
              <a:defRPr/>
            </a:pPr>
            <a:r>
              <a:rPr lang="es-ES" sz="1500" dirty="0" smtClean="0">
                <a:latin typeface="Verdana" pitchFamily="34" charset="0"/>
              </a:rPr>
              <a:t>Mayores inversiones de empresas multinacionales desde el resto del mundo</a:t>
            </a:r>
          </a:p>
          <a:p>
            <a:pPr marL="177800" indent="-177800" eaLnBrk="1" hangingPunct="1">
              <a:buFontTx/>
              <a:buNone/>
              <a:defRPr/>
            </a:pPr>
            <a:endParaRPr lang="es-ES" sz="1500" dirty="0" smtClean="0">
              <a:latin typeface="Verdana" pitchFamily="34" charset="0"/>
            </a:endParaRPr>
          </a:p>
          <a:p>
            <a:pPr marL="177800" indent="-1778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s-ES" sz="1800" dirty="0" smtClean="0">
                <a:latin typeface="Verdana" pitchFamily="34" charset="0"/>
              </a:rPr>
              <a:t>Costos de Reasignación de Factores Productivos</a:t>
            </a:r>
          </a:p>
          <a:p>
            <a:pPr marL="177800" indent="-177800" eaLnBrk="1" hangingPunct="1">
              <a:buFontTx/>
              <a:buChar char="-"/>
              <a:defRPr/>
            </a:pPr>
            <a:r>
              <a:rPr lang="es-ES" sz="1500" dirty="0" smtClean="0">
                <a:latin typeface="Verdana" pitchFamily="34" charset="0"/>
              </a:rPr>
              <a:t>Los factores no se trasladan con facilidad y los costos suelen ser inflexibles a la baja</a:t>
            </a:r>
          </a:p>
          <a:p>
            <a:pPr marL="177800" indent="-177800" eaLnBrk="1" hangingPunct="1">
              <a:buFontTx/>
              <a:buChar char="-"/>
              <a:defRPr/>
            </a:pPr>
            <a:r>
              <a:rPr lang="es-ES" sz="1500" dirty="0" smtClean="0">
                <a:latin typeface="Verdana" pitchFamily="34" charset="0"/>
              </a:rPr>
              <a:t>Costo Social Marginal</a:t>
            </a:r>
          </a:p>
          <a:p>
            <a:pPr marL="177800" indent="-177800" eaLnBrk="1" hangingPunct="1">
              <a:buFontTx/>
              <a:buNone/>
              <a:defRPr/>
            </a:pPr>
            <a:endParaRPr lang="es-ES" sz="1500" dirty="0" smtClean="0">
              <a:latin typeface="Verdana" pitchFamily="34" charset="0"/>
            </a:endParaRPr>
          </a:p>
          <a:p>
            <a:pPr marL="177800" indent="-1778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s-ES" sz="1800" dirty="0" smtClean="0">
                <a:latin typeface="Verdana" pitchFamily="34" charset="0"/>
              </a:rPr>
              <a:t>Economías Administrativas</a:t>
            </a:r>
          </a:p>
          <a:p>
            <a:pPr marL="177800" indent="-177800" eaLnBrk="1" hangingPunct="1">
              <a:buClr>
                <a:schemeClr val="tx1"/>
              </a:buClr>
              <a:buFontTx/>
              <a:buChar char="-"/>
              <a:defRPr/>
            </a:pPr>
            <a:r>
              <a:rPr lang="es-ES" sz="1500" dirty="0" smtClean="0">
                <a:latin typeface="Verdana" pitchFamily="34" charset="0"/>
              </a:rPr>
              <a:t>Emanan de la supresión de formalidades aduaneras y de política comercial</a:t>
            </a:r>
          </a:p>
          <a:p>
            <a:pPr marL="177800" indent="-177800" eaLnBrk="1" hangingPunct="1">
              <a:buClr>
                <a:schemeClr val="tx1"/>
              </a:buClr>
              <a:buFontTx/>
              <a:buNone/>
              <a:defRPr/>
            </a:pPr>
            <a:endParaRPr lang="es-ES" sz="1500" dirty="0" smtClean="0">
              <a:latin typeface="Verdana" pitchFamily="34" charset="0"/>
            </a:endParaRPr>
          </a:p>
          <a:p>
            <a:pPr marL="177800" indent="-1778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s-ES" sz="1800" dirty="0" smtClean="0">
                <a:latin typeface="Verdana" pitchFamily="34" charset="0"/>
              </a:rPr>
              <a:t>Efectos de la Discriminación de Comercio contra Terceros</a:t>
            </a:r>
          </a:p>
          <a:p>
            <a:pPr marL="177800" indent="-177800" eaLnBrk="1" hangingPunct="1">
              <a:buFontTx/>
              <a:buChar char="-"/>
              <a:defRPr/>
            </a:pPr>
            <a:r>
              <a:rPr lang="es-ES" sz="1500" dirty="0" smtClean="0">
                <a:latin typeface="Verdana" pitchFamily="34" charset="0"/>
              </a:rPr>
              <a:t>Pueden disponer represalias comerciales : bajan las exportaciones a terceros mercados y pueden llevar a una guerra comercial</a:t>
            </a:r>
          </a:p>
          <a:p>
            <a:pPr marL="177800" indent="-177800" eaLnBrk="1" hangingPunct="1">
              <a:buFontTx/>
              <a:buChar char="-"/>
              <a:defRPr/>
            </a:pPr>
            <a:r>
              <a:rPr lang="es-ES" sz="1500" dirty="0" smtClean="0">
                <a:latin typeface="Verdana" pitchFamily="34" charset="0"/>
              </a:rPr>
              <a:t>Se tiende a Acuerdos bilaterales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323850" y="1125538"/>
            <a:ext cx="8640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322420" y="487000"/>
            <a:ext cx="75619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La revisión al Modelo Ortodoxo: El enfoque dinámico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80429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76250"/>
            <a:ext cx="3168650" cy="509588"/>
          </a:xfrm>
        </p:spPr>
        <p:txBody>
          <a:bodyPr/>
          <a:lstStyle/>
          <a:p>
            <a:pPr eaLnBrk="1" hangingPunct="1">
              <a:defRPr/>
            </a:pPr>
            <a:r>
              <a:rPr lang="es-ES" sz="2400" dirty="0" smtClean="0">
                <a:latin typeface="Verdana" pitchFamily="34" charset="0"/>
              </a:rPr>
              <a:t>El Mercado Común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353623" cy="5589587"/>
          </a:xfrm>
        </p:spPr>
        <p:txBody>
          <a:bodyPr>
            <a:normAutofit/>
          </a:bodyPr>
          <a:lstStyle/>
          <a:p>
            <a:pPr marL="0" indent="0" algn="just" defTabSz="5486400" eaLnBrk="1" hangingPunct="1">
              <a:buClr>
                <a:schemeClr val="tx1"/>
              </a:buClr>
              <a:buFont typeface="Wingdings" pitchFamily="2" charset="2"/>
              <a:buChar char="§"/>
              <a:tabLst>
                <a:tab pos="6456363" algn="l"/>
                <a:tab pos="8518525" algn="l"/>
              </a:tabLst>
              <a:defRPr/>
            </a:pPr>
            <a:r>
              <a:rPr lang="es-ES" sz="1800" dirty="0" smtClean="0">
                <a:latin typeface="Calibri" pitchFamily="34" charset="0"/>
              </a:rPr>
              <a:t> Es el centro de análisis de la </a:t>
            </a:r>
            <a:r>
              <a:rPr lang="es-ES" sz="1800" u="sng" dirty="0" smtClean="0">
                <a:latin typeface="Calibri" pitchFamily="34" charset="0"/>
              </a:rPr>
              <a:t>teoría de la localización</a:t>
            </a:r>
            <a:r>
              <a:rPr lang="es-ES" sz="1800" dirty="0" smtClean="0">
                <a:latin typeface="Calibri" pitchFamily="34" charset="0"/>
              </a:rPr>
              <a:t> (cambios estáticos + dinámicos).</a:t>
            </a:r>
          </a:p>
          <a:p>
            <a:pPr marL="0" indent="0" algn="just" defTabSz="5486400" eaLnBrk="1" hangingPunct="1">
              <a:buClr>
                <a:schemeClr val="tx1"/>
              </a:buClr>
              <a:buFont typeface="Wingdings" pitchFamily="2" charset="2"/>
              <a:buChar char="§"/>
              <a:tabLst>
                <a:tab pos="6456363" algn="l"/>
                <a:tab pos="8518525" algn="l"/>
              </a:tabLst>
              <a:defRPr/>
            </a:pPr>
            <a:r>
              <a:rPr lang="es-ES" sz="1800" dirty="0" smtClean="0">
                <a:latin typeface="Calibri" pitchFamily="34" charset="0"/>
              </a:rPr>
              <a:t> Surgen dos conceptos:</a:t>
            </a:r>
          </a:p>
          <a:p>
            <a:pPr marL="0" indent="0" defTabSz="5486400" eaLnBrk="1" hangingPunct="1">
              <a:buClr>
                <a:schemeClr val="tx1"/>
              </a:buClr>
              <a:buFont typeface="Wingdings" pitchFamily="2" charset="2"/>
              <a:buNone/>
              <a:tabLst>
                <a:tab pos="6456363" algn="l"/>
                <a:tab pos="8518525" algn="l"/>
              </a:tabLst>
              <a:defRPr/>
            </a:pPr>
            <a:endParaRPr lang="es-ES" sz="1000" dirty="0" smtClean="0">
              <a:latin typeface="Calibri" pitchFamily="34" charset="0"/>
            </a:endParaRPr>
          </a:p>
          <a:p>
            <a:pPr marL="357188" lvl="1" indent="-177800" algn="just" defTabSz="5486400" eaLnBrk="1" hangingPunct="1">
              <a:buFontTx/>
              <a:buChar char="-"/>
              <a:tabLst>
                <a:tab pos="6456363" algn="l"/>
                <a:tab pos="8518525" algn="l"/>
              </a:tabLst>
              <a:defRPr/>
            </a:pPr>
            <a:r>
              <a:rPr lang="es-ES" b="1" dirty="0" smtClean="0">
                <a:latin typeface="Calibri" pitchFamily="34" charset="0"/>
              </a:rPr>
              <a:t>Aglomeración</a:t>
            </a:r>
            <a:r>
              <a:rPr lang="es-ES" dirty="0" smtClean="0">
                <a:latin typeface="Calibri" pitchFamily="34" charset="0"/>
              </a:rPr>
              <a:t>: abaratamiento del costo de producción/distribución por realizar    grandes volúmenes de una actividad en un lugar determinado (rendimientos crecientes). Dos tipos de localizaciones</a:t>
            </a:r>
          </a:p>
          <a:p>
            <a:pPr marL="822325" lvl="2" indent="0" algn="just" defTabSz="5486400" eaLnBrk="1" hangingPunct="1">
              <a:spcBef>
                <a:spcPct val="10000"/>
              </a:spcBef>
              <a:buFontTx/>
              <a:buChar char="-"/>
              <a:tabLst>
                <a:tab pos="6456363" algn="l"/>
                <a:tab pos="8518525" algn="l"/>
              </a:tabLst>
              <a:defRPr/>
            </a:pPr>
            <a:r>
              <a:rPr lang="es-ES" sz="1800" dirty="0" smtClean="0">
                <a:latin typeface="Calibri" pitchFamily="34" charset="0"/>
              </a:rPr>
              <a:t>Hacia la fuente de insumos principal</a:t>
            </a:r>
          </a:p>
          <a:p>
            <a:pPr marL="822325" lvl="2" indent="0" algn="just" defTabSz="5486400" eaLnBrk="1" hangingPunct="1">
              <a:spcBef>
                <a:spcPct val="10000"/>
              </a:spcBef>
              <a:buFontTx/>
              <a:buChar char="-"/>
              <a:tabLst>
                <a:tab pos="6456363" algn="l"/>
                <a:tab pos="8518525" algn="l"/>
              </a:tabLst>
              <a:defRPr/>
            </a:pPr>
            <a:r>
              <a:rPr lang="es-ES" sz="1800" dirty="0" smtClean="0">
                <a:latin typeface="Calibri" pitchFamily="34" charset="0"/>
              </a:rPr>
              <a:t>Hacia el mercado</a:t>
            </a:r>
          </a:p>
          <a:p>
            <a:pPr marL="822325" lvl="2" indent="0" algn="just" defTabSz="5486400" eaLnBrk="1" hangingPunct="1">
              <a:spcBef>
                <a:spcPct val="10000"/>
              </a:spcBef>
              <a:buFontTx/>
              <a:buChar char="-"/>
              <a:tabLst>
                <a:tab pos="6456363" algn="l"/>
                <a:tab pos="8518525" algn="l"/>
              </a:tabLst>
              <a:defRPr/>
            </a:pPr>
            <a:endParaRPr lang="es-ES" dirty="0" smtClean="0">
              <a:latin typeface="Calibri" pitchFamily="34" charset="0"/>
            </a:endParaRPr>
          </a:p>
          <a:p>
            <a:pPr marL="357188" lvl="1" indent="-177800" algn="just" defTabSz="5486400" eaLnBrk="1" hangingPunct="1">
              <a:buFontTx/>
              <a:buChar char="-"/>
              <a:tabLst>
                <a:tab pos="6456363" algn="l"/>
                <a:tab pos="8518525" algn="l"/>
              </a:tabLst>
              <a:defRPr/>
            </a:pPr>
            <a:r>
              <a:rPr lang="es-ES" b="1" dirty="0" smtClean="0">
                <a:latin typeface="Calibri" pitchFamily="34" charset="0"/>
              </a:rPr>
              <a:t>Desaglomeración</a:t>
            </a:r>
            <a:r>
              <a:rPr lang="es-ES" dirty="0" smtClean="0">
                <a:latin typeface="Calibri" pitchFamily="34" charset="0"/>
              </a:rPr>
              <a:t>: aumento de costos de los factores al aumentar su demanda en el área aglomerada y otras deseconomías externas. Encarece la producción/distribución y causa descentralización de actividades hacia las zonas marginales.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323850" y="1125538"/>
            <a:ext cx="8640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23851" y="5157192"/>
            <a:ext cx="8136582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179388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lvl="1" algn="just" eaLnBrk="1" hangingPunct="1">
              <a:spcBef>
                <a:spcPct val="50000"/>
              </a:spcBef>
              <a:buFontTx/>
              <a:buChar char="•"/>
            </a:pPr>
            <a:r>
              <a:rPr lang="es-ES" sz="1500" dirty="0">
                <a:latin typeface="Verdana" pitchFamily="34" charset="0"/>
              </a:rPr>
              <a:t> La integración producirá un cambio en la geografía económica del nuevo espacio: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s-ES" sz="1500" dirty="0">
                <a:latin typeface="Verdana" pitchFamily="34" charset="0"/>
              </a:rPr>
              <a:t>Nuevas economías de aglomeración en áreas ya desarrolladas antes de unirse lo cual profundiza los desequilibrios o en áreas nuevas; desaglomeracion en áreas más avanzadas; o una combinación de los tres efectos.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endParaRPr lang="es-ES" sz="15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578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6337300" cy="5095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3200" dirty="0" smtClean="0">
                <a:solidFill>
                  <a:srgbClr val="FF6600"/>
                </a:solidFill>
                <a:latin typeface="Calibri" pitchFamily="34" charset="0"/>
              </a:rPr>
              <a:t>Introducción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96975"/>
            <a:ext cx="7920037" cy="5661025"/>
          </a:xfrm>
        </p:spPr>
        <p:txBody>
          <a:bodyPr/>
          <a:lstStyle/>
          <a:p>
            <a:pPr marL="177800" indent="-177800"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000" b="1" dirty="0" smtClean="0">
                <a:latin typeface="Calibri" pitchFamily="34" charset="0"/>
              </a:rPr>
              <a:t>        </a:t>
            </a:r>
            <a:r>
              <a:rPr lang="es-ES" sz="2400" b="1" dirty="0" smtClean="0">
                <a:solidFill>
                  <a:srgbClr val="FF6600"/>
                </a:solidFill>
                <a:latin typeface="Calibri" pitchFamily="34" charset="0"/>
              </a:rPr>
              <a:t>Épocas del Comercio Internacional</a:t>
            </a:r>
          </a:p>
          <a:p>
            <a:pPr marL="177800" indent="-177800" algn="just" eaLnBrk="1" hangingPunct="1">
              <a:lnSpc>
                <a:spcPct val="0"/>
              </a:lnSpc>
              <a:buFont typeface="Wingdings" pitchFamily="2" charset="2"/>
              <a:buNone/>
              <a:defRPr/>
            </a:pPr>
            <a:endParaRPr lang="es-AR" sz="2400" b="1" dirty="0" smtClean="0">
              <a:solidFill>
                <a:srgbClr val="FF6600"/>
              </a:solidFill>
              <a:latin typeface="Calibri" pitchFamily="34" charset="0"/>
            </a:endParaRPr>
          </a:p>
          <a:p>
            <a:pPr marL="177800" indent="-177800" algn="just" eaLnBrk="1" hangingPunct="1">
              <a:lnSpc>
                <a:spcPct val="40000"/>
              </a:lnSpc>
              <a:buFont typeface="Wingdings" pitchFamily="2" charset="2"/>
              <a:buNone/>
              <a:defRPr/>
            </a:pPr>
            <a:endParaRPr lang="es-ES" sz="2400" b="1" dirty="0" smtClean="0">
              <a:solidFill>
                <a:srgbClr val="FF6600"/>
              </a:solidFill>
              <a:latin typeface="Calibri" pitchFamily="34" charset="0"/>
            </a:endParaRPr>
          </a:p>
          <a:p>
            <a:pPr marL="177800" indent="-177800" algn="just" eaLnBrk="1" hangingPunct="1">
              <a:lnSpc>
                <a:spcPct val="90000"/>
              </a:lnSpc>
              <a:defRPr/>
            </a:pPr>
            <a:r>
              <a:rPr lang="es-ES" sz="2000" dirty="0" smtClean="0">
                <a:latin typeface="Calibri" pitchFamily="34" charset="0"/>
              </a:rPr>
              <a:t>Liberalismo Comercial: mediados del siglo XIX a la 1era Guerra Mundial. Expansión Económica.</a:t>
            </a:r>
          </a:p>
          <a:p>
            <a:pPr marL="177800" indent="-1778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000" dirty="0" smtClean="0">
              <a:latin typeface="Calibri" pitchFamily="34" charset="0"/>
            </a:endParaRPr>
          </a:p>
          <a:p>
            <a:pPr marL="177800" indent="-177800" algn="just" eaLnBrk="1" hangingPunct="1">
              <a:lnSpc>
                <a:spcPct val="90000"/>
              </a:lnSpc>
              <a:defRPr/>
            </a:pPr>
            <a:r>
              <a:rPr lang="es-ES" sz="2000" dirty="0" smtClean="0">
                <a:latin typeface="Calibri" pitchFamily="34" charset="0"/>
              </a:rPr>
              <a:t>Bilateralismo Comercial y Financiero: década del 20 al 40, acentuada con la crisis de 1929. Intervención y proteccionismo</a:t>
            </a:r>
            <a:r>
              <a:rPr lang="es-ES" dirty="0">
                <a:latin typeface="Calibri" pitchFamily="34" charset="0"/>
              </a:rPr>
              <a:t> </a:t>
            </a:r>
            <a:endParaRPr lang="es-ES" dirty="0" smtClean="0">
              <a:latin typeface="Calibri" pitchFamily="34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es-ES" b="1" i="1" dirty="0">
                <a:latin typeface="Calibri" pitchFamily="34" charset="0"/>
              </a:rPr>
              <a:t> </a:t>
            </a:r>
            <a:r>
              <a:rPr lang="es-ES" b="1" i="1" dirty="0" smtClean="0">
                <a:latin typeface="Calibri" pitchFamily="34" charset="0"/>
              </a:rPr>
              <a:t>  ¿A que les recuerda?</a:t>
            </a:r>
            <a:endParaRPr lang="es-ES" sz="2000" b="1" i="1" dirty="0" smtClean="0">
              <a:latin typeface="Calibri" pitchFamily="34" charset="0"/>
            </a:endParaRPr>
          </a:p>
          <a:p>
            <a:pPr marL="177800" indent="-1778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000" dirty="0" smtClean="0">
              <a:latin typeface="Calibri" pitchFamily="34" charset="0"/>
            </a:endParaRPr>
          </a:p>
          <a:p>
            <a:pPr marL="177800" indent="-177800" algn="just" eaLnBrk="1" hangingPunct="1">
              <a:lnSpc>
                <a:spcPct val="90000"/>
              </a:lnSpc>
              <a:defRPr/>
            </a:pPr>
            <a:r>
              <a:rPr lang="es-ES" sz="2000" dirty="0" smtClean="0">
                <a:latin typeface="Calibri" pitchFamily="34" charset="0"/>
              </a:rPr>
              <a:t>Conferencia de Bretton Woods (1944). Se busca restablecer el comercio internacional libre y ordenado. Se crea el BIRF, FMI y GATT</a:t>
            </a:r>
          </a:p>
          <a:p>
            <a:pPr marL="177800" indent="-1778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000" dirty="0" smtClean="0">
              <a:latin typeface="Calibri" pitchFamily="34" charset="0"/>
            </a:endParaRPr>
          </a:p>
          <a:p>
            <a:pPr marL="177800" indent="-177800" algn="just" eaLnBrk="1" hangingPunct="1">
              <a:lnSpc>
                <a:spcPct val="90000"/>
              </a:lnSpc>
              <a:defRPr/>
            </a:pPr>
            <a:r>
              <a:rPr lang="es-ES" sz="2000" dirty="0" smtClean="0">
                <a:latin typeface="Calibri" pitchFamily="34" charset="0"/>
              </a:rPr>
              <a:t>Década del 50: Cooperación Económica Internacional.</a:t>
            </a:r>
          </a:p>
          <a:p>
            <a:pPr marL="177800" indent="-1778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000" dirty="0" smtClean="0">
              <a:latin typeface="Calibri" pitchFamily="34" charset="0"/>
            </a:endParaRPr>
          </a:p>
          <a:p>
            <a:pPr marL="177800" indent="-177800" algn="just" eaLnBrk="1" hangingPunct="1">
              <a:lnSpc>
                <a:spcPct val="90000"/>
              </a:lnSpc>
              <a:defRPr/>
            </a:pPr>
            <a:r>
              <a:rPr lang="es-ES" sz="2000" dirty="0" smtClean="0">
                <a:latin typeface="Calibri" pitchFamily="34" charset="0"/>
              </a:rPr>
              <a:t>Fines década del 50: Multilateralismo Comercial. Intentos de integración económica. Creación de la Comunidad Europea.</a:t>
            </a:r>
          </a:p>
          <a:p>
            <a:pPr marL="177800" indent="-1778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000" dirty="0" smtClean="0">
              <a:latin typeface="Calibri" pitchFamily="34" charset="0"/>
            </a:endParaRP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82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512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MX" sz="3600" dirty="0" smtClean="0">
                <a:solidFill>
                  <a:srgbClr val="FF9900"/>
                </a:solidFill>
                <a:latin typeface="Calibri" pitchFamily="34" charset="0"/>
              </a:rPr>
              <a:t>    El </a:t>
            </a:r>
            <a:r>
              <a:rPr lang="es-MX" sz="3600" dirty="0">
                <a:solidFill>
                  <a:srgbClr val="FF9900"/>
                </a:solidFill>
                <a:latin typeface="Calibri" pitchFamily="34" charset="0"/>
              </a:rPr>
              <a:t>Mercado Común</a:t>
            </a:r>
            <a:endParaRPr lang="es-ES" sz="3600" dirty="0">
              <a:solidFill>
                <a:srgbClr val="FF9900"/>
              </a:solidFill>
              <a:latin typeface="Calibri" pitchFamily="34" charset="0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08721"/>
            <a:ext cx="8153400" cy="526348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s-MX" sz="1800" b="1" i="1" dirty="0">
                <a:latin typeface="Calibri" pitchFamily="34" charset="0"/>
              </a:rPr>
              <a:t>Factor de disgregación o </a:t>
            </a:r>
            <a:r>
              <a:rPr lang="es-MX" sz="1800" b="1" i="1" dirty="0" err="1" smtClean="0">
                <a:latin typeface="Calibri" pitchFamily="34" charset="0"/>
              </a:rPr>
              <a:t>desaglomeración</a:t>
            </a:r>
            <a:endParaRPr lang="es-MX" sz="1800" b="1" i="1" dirty="0" smtClean="0">
              <a:latin typeface="Calibri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endParaRPr lang="es-MX" sz="1800" b="1" i="1" dirty="0">
              <a:latin typeface="Calibri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s-MX" sz="1800" b="1" i="1" dirty="0">
                <a:latin typeface="Calibri" pitchFamily="34" charset="0"/>
              </a:rPr>
              <a:t>   </a:t>
            </a:r>
            <a:r>
              <a:rPr lang="es-MX" sz="1800" dirty="0">
                <a:latin typeface="Calibri" pitchFamily="34" charset="0"/>
              </a:rPr>
              <a:t> Se origina por el incremento de los costos de los factores de producción, al aumentar su demanda en el área de aglomeración y otras deseconomías externas. Esto produce el encarecimiento de la producción y la distribución y tiende a producir un fenómeno de descentralización de actividades y el desarrollo poco a poco va expandiéndose hacia zonas marginales o periféricas.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endParaRPr lang="es-MX" sz="1800" dirty="0">
              <a:latin typeface="Calibri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MX" sz="1800" b="1" i="1" dirty="0">
                <a:latin typeface="Calibri" pitchFamily="34" charset="0"/>
              </a:rPr>
              <a:t>Integración: efectos de la liberación del movimiento de factores</a:t>
            </a:r>
            <a:r>
              <a:rPr lang="es-MX" sz="1800" b="1" dirty="0">
                <a:latin typeface="Calibri" pitchFamily="34" charset="0"/>
              </a:rPr>
              <a:t>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MX" sz="1800" dirty="0">
                <a:latin typeface="Calibri" pitchFamily="34" charset="0"/>
              </a:rPr>
              <a:t>	- Según Krugman las naciones deberían definirse por las restricciones que sus fronteras políticas imponen a la libertad de circulación de bienes, servicios y factores productivos</a:t>
            </a:r>
            <a:r>
              <a:rPr lang="es-MX" sz="1800" dirty="0" smtClean="0">
                <a:latin typeface="Calibri" pitchFamily="34" charset="0"/>
              </a:rPr>
              <a:t>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endParaRPr lang="es-MX" sz="1800" dirty="0">
              <a:latin typeface="Calibri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MX" sz="1800" dirty="0">
                <a:latin typeface="Calibri" pitchFamily="34" charset="0"/>
              </a:rPr>
              <a:t>	- Según Herbert Giersch la integración económica debilitará la tendencia hacia la aglomeración dentro de la nación, pero al mismo tiempo intensificaría las tendencias aglomerativas regionales</a:t>
            </a:r>
            <a:r>
              <a:rPr lang="es-MX" sz="1800" dirty="0" smtClean="0">
                <a:latin typeface="Calibri" pitchFamily="34" charset="0"/>
              </a:rPr>
              <a:t>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endParaRPr lang="es-MX" sz="1800" dirty="0">
              <a:latin typeface="Calibri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MX" sz="1800" dirty="0">
                <a:latin typeface="Calibri" pitchFamily="34" charset="0"/>
              </a:rPr>
              <a:t>	- Según Perroux: La integración agrava las disparidades regionales. La integración y desarrollo de regiones atrasadas es incompatible, pues favorece a los polos de desarrollo ya establecidos.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endParaRPr lang="es-E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7507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6477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sz="2800" dirty="0">
                <a:solidFill>
                  <a:srgbClr val="FF9900"/>
                </a:solidFill>
              </a:rPr>
              <a:t>Mercado Común</a:t>
            </a:r>
            <a:endParaRPr lang="es-ES" sz="2800" dirty="0">
              <a:solidFill>
                <a:srgbClr val="FF9900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268760"/>
            <a:ext cx="7704856" cy="5040560"/>
          </a:xfrm>
        </p:spPr>
        <p:txBody>
          <a:bodyPr>
            <a:normAutofit/>
          </a:bodyPr>
          <a:lstStyle/>
          <a:p>
            <a:pPr marL="609600" indent="-609600" algn="just">
              <a:lnSpc>
                <a:spcPct val="90000"/>
              </a:lnSpc>
              <a:defRPr/>
            </a:pPr>
            <a:r>
              <a:rPr lang="es-MX" sz="1900" b="1" i="1" dirty="0">
                <a:latin typeface="Calibri" pitchFamily="34" charset="0"/>
              </a:rPr>
              <a:t>Desarrollo de áreas retrasadas:</a:t>
            </a:r>
            <a:r>
              <a:rPr lang="es-MX" sz="1900" b="1" dirty="0">
                <a:latin typeface="Calibri" pitchFamily="34" charset="0"/>
              </a:rPr>
              <a:t> </a:t>
            </a:r>
            <a:r>
              <a:rPr lang="es-MX" sz="1900" dirty="0">
                <a:latin typeface="Calibri" pitchFamily="34" charset="0"/>
              </a:rPr>
              <a:t>Existen dos cursos de acción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  <a:defRPr/>
            </a:pPr>
            <a:endParaRPr lang="es-MX" sz="1900" dirty="0">
              <a:latin typeface="Calibri" pitchFamily="34" charset="0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arenR"/>
              <a:defRPr/>
            </a:pPr>
            <a:r>
              <a:rPr lang="es-MX" sz="1900" dirty="0">
                <a:latin typeface="Calibri" pitchFamily="34" charset="0"/>
              </a:rPr>
              <a:t>La acción del mercado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arenR"/>
              <a:defRPr/>
            </a:pPr>
            <a:r>
              <a:rPr lang="es-MX" sz="1900" dirty="0">
                <a:latin typeface="Calibri" pitchFamily="34" charset="0"/>
              </a:rPr>
              <a:t>Los estados como aceleradores del comercio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arenR"/>
              <a:defRPr/>
            </a:pPr>
            <a:endParaRPr lang="es-MX" sz="1900" dirty="0">
              <a:latin typeface="Calibri" pitchFamily="34" charset="0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MX" sz="2000" b="1" dirty="0" smtClean="0">
                <a:solidFill>
                  <a:schemeClr val="folHlink"/>
                </a:solidFill>
                <a:latin typeface="Calibri" pitchFamily="34" charset="0"/>
              </a:rPr>
              <a:t>CONCLUSIÓN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  <a:defRPr/>
            </a:pPr>
            <a:endParaRPr lang="es-MX" sz="2000" b="1" dirty="0">
              <a:solidFill>
                <a:schemeClr val="folHlink"/>
              </a:solidFill>
              <a:latin typeface="Calibri" pitchFamily="34" charset="0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MX" sz="1900" dirty="0" smtClean="0">
                <a:latin typeface="Calibri" pitchFamily="34" charset="0"/>
              </a:rPr>
              <a:t>            La </a:t>
            </a:r>
            <a:r>
              <a:rPr lang="es-MX" sz="1900" dirty="0">
                <a:latin typeface="Calibri" pitchFamily="34" charset="0"/>
              </a:rPr>
              <a:t>integración económica producirá una modificación en la </a:t>
            </a:r>
            <a:r>
              <a:rPr lang="es-MX" sz="1900" dirty="0" smtClean="0">
                <a:latin typeface="Calibri" pitchFamily="34" charset="0"/>
              </a:rPr>
              <a:t>geografía económica del nuevo </a:t>
            </a:r>
            <a:r>
              <a:rPr lang="es-MX" sz="1900" dirty="0">
                <a:latin typeface="Calibri" pitchFamily="34" charset="0"/>
              </a:rPr>
              <a:t>espacio común formado por países  miembros. </a:t>
            </a:r>
            <a:r>
              <a:rPr lang="es-MX" sz="1900" dirty="0" smtClean="0">
                <a:latin typeface="Calibri" pitchFamily="34" charset="0"/>
              </a:rPr>
              <a:t>La dinámica </a:t>
            </a:r>
            <a:r>
              <a:rPr lang="es-MX" sz="1900" dirty="0">
                <a:latin typeface="Calibri" pitchFamily="34" charset="0"/>
              </a:rPr>
              <a:t>del comercio y el movimiento de factores podrá producir</a:t>
            </a:r>
            <a:r>
              <a:rPr lang="es-MX" sz="1900" dirty="0" smtClean="0">
                <a:latin typeface="Calibri" pitchFamily="34" charset="0"/>
              </a:rPr>
              <a:t>: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  <a:defRPr/>
            </a:pPr>
            <a:endParaRPr lang="es-MX" sz="1900" dirty="0">
              <a:latin typeface="Calibri" pitchFamily="34" charset="0"/>
            </a:endParaRPr>
          </a:p>
          <a:p>
            <a:pPr marL="609600" indent="-609600" algn="just">
              <a:lnSpc>
                <a:spcPct val="90000"/>
              </a:lnSpc>
              <a:buFontTx/>
              <a:buChar char="-"/>
              <a:defRPr/>
            </a:pPr>
            <a:r>
              <a:rPr lang="es-MX" sz="1900" dirty="0">
                <a:latin typeface="Calibri" pitchFamily="34" charset="0"/>
              </a:rPr>
              <a:t>Nuevas economías de aglomeración en las áreas ya desarrolladas antes de la unión y la generación de los desequilibrios regionales.</a:t>
            </a:r>
          </a:p>
          <a:p>
            <a:pPr marL="609600" indent="-609600" algn="just">
              <a:lnSpc>
                <a:spcPct val="90000"/>
              </a:lnSpc>
              <a:buFontTx/>
              <a:buChar char="-"/>
              <a:defRPr/>
            </a:pPr>
            <a:r>
              <a:rPr lang="es-MX" sz="1900" dirty="0">
                <a:latin typeface="Calibri" pitchFamily="34" charset="0"/>
              </a:rPr>
              <a:t>Creación de economías de aglomeración en nuevas zonas por el levantamiento de fronteras artificiales, intensificación del tráfico.</a:t>
            </a:r>
          </a:p>
          <a:p>
            <a:pPr marL="609600" indent="-609600" algn="just">
              <a:lnSpc>
                <a:spcPct val="90000"/>
              </a:lnSpc>
              <a:buFontTx/>
              <a:buChar char="-"/>
              <a:defRPr/>
            </a:pPr>
            <a:r>
              <a:rPr lang="es-MX" sz="1900" dirty="0">
                <a:latin typeface="Calibri" pitchFamily="34" charset="0"/>
              </a:rPr>
              <a:t>Efecto desaglomerativos en las áreas más avanzadas.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19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0434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476250"/>
            <a:ext cx="7345363" cy="509588"/>
          </a:xfrm>
        </p:spPr>
        <p:txBody>
          <a:bodyPr/>
          <a:lstStyle/>
          <a:p>
            <a:pPr eaLnBrk="1" hangingPunct="1">
              <a:defRPr/>
            </a:pPr>
            <a:r>
              <a:rPr lang="es-ES" sz="2400" dirty="0" smtClean="0">
                <a:latin typeface="Verdana" pitchFamily="34" charset="0"/>
              </a:rPr>
              <a:t>Integración económica y países en desarrollo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13788" cy="5400675"/>
          </a:xfrm>
        </p:spPr>
        <p:txBody>
          <a:bodyPr/>
          <a:lstStyle/>
          <a:p>
            <a:pPr marL="177800" indent="-177800"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s-ES" sz="1600" u="sng" dirty="0" smtClean="0">
                <a:latin typeface="Verdana" pitchFamily="34" charset="0"/>
              </a:rPr>
              <a:t>Análisis estructuralista Tradicional</a:t>
            </a:r>
            <a:r>
              <a:rPr lang="es-ES" sz="1600" dirty="0" smtClean="0">
                <a:latin typeface="Verdana" pitchFamily="34" charset="0"/>
              </a:rPr>
              <a:t>: integración planificada paso a paso. </a:t>
            </a:r>
          </a:p>
          <a:p>
            <a:pPr marL="177800" indent="-177800"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endParaRPr lang="es-ES" sz="1600" dirty="0" smtClean="0">
              <a:latin typeface="Verdana" pitchFamily="34" charset="0"/>
            </a:endParaRPr>
          </a:p>
          <a:p>
            <a:pPr marL="177800" indent="-177800" eaLnBrk="1" hangingPunct="1">
              <a:buClr>
                <a:schemeClr val="tx1"/>
              </a:buClr>
              <a:defRPr/>
            </a:pPr>
            <a:r>
              <a:rPr lang="es-ES" sz="1600" dirty="0" smtClean="0">
                <a:latin typeface="Verdana" pitchFamily="34" charset="0"/>
              </a:rPr>
              <a:t>Requisitos que deben reunir los países:</a:t>
            </a:r>
          </a:p>
          <a:p>
            <a:pPr marL="177800" indent="-177800" eaLnBrk="1" hangingPunct="1">
              <a:buClr>
                <a:schemeClr val="tx1"/>
              </a:buClr>
              <a:buFontTx/>
              <a:buChar char="-"/>
              <a:defRPr/>
            </a:pPr>
            <a:r>
              <a:rPr lang="es-ES" sz="1600" dirty="0" smtClean="0">
                <a:latin typeface="Verdana" pitchFamily="34" charset="0"/>
              </a:rPr>
              <a:t>Proximidad geográfica</a:t>
            </a:r>
          </a:p>
          <a:p>
            <a:pPr marL="177800" indent="-177800" eaLnBrk="1" hangingPunct="1">
              <a:buClr>
                <a:schemeClr val="tx1"/>
              </a:buClr>
              <a:buFontTx/>
              <a:buChar char="-"/>
              <a:defRPr/>
            </a:pPr>
            <a:r>
              <a:rPr lang="es-ES" sz="1600" dirty="0" smtClean="0">
                <a:latin typeface="Verdana" pitchFamily="34" charset="0"/>
              </a:rPr>
              <a:t>Similitudes socio-culturales y políticas</a:t>
            </a:r>
          </a:p>
          <a:p>
            <a:pPr marL="177800" indent="-177800" eaLnBrk="1" hangingPunct="1">
              <a:buClr>
                <a:schemeClr val="tx1"/>
              </a:buClr>
              <a:buFontTx/>
              <a:buChar char="-"/>
              <a:defRPr/>
            </a:pPr>
            <a:r>
              <a:rPr lang="es-ES" sz="1600" dirty="0" smtClean="0">
                <a:latin typeface="Verdana" pitchFamily="34" charset="0"/>
              </a:rPr>
              <a:t>Ser economías en desarrollo pero a la vez competitivas</a:t>
            </a:r>
          </a:p>
          <a:p>
            <a:pPr marL="177800" indent="-177800" eaLnBrk="1" hangingPunct="1">
              <a:buClr>
                <a:schemeClr val="tx1"/>
              </a:buClr>
              <a:buFontTx/>
              <a:buChar char="-"/>
              <a:defRPr/>
            </a:pPr>
            <a:r>
              <a:rPr lang="es-ES" sz="1600" dirty="0" smtClean="0">
                <a:latin typeface="Verdana" pitchFamily="34" charset="0"/>
              </a:rPr>
              <a:t>Dimensión económica relativa sin gran disparidad</a:t>
            </a:r>
          </a:p>
          <a:p>
            <a:pPr marL="177800" indent="-177800" eaLnBrk="1" hangingPunct="1">
              <a:buClr>
                <a:schemeClr val="tx1"/>
              </a:buClr>
              <a:buFontTx/>
              <a:buChar char="-"/>
              <a:defRPr/>
            </a:pPr>
            <a:r>
              <a:rPr lang="es-ES" sz="1600" dirty="0" smtClean="0">
                <a:latin typeface="Verdana" pitchFamily="34" charset="0"/>
              </a:rPr>
              <a:t>Número de países </a:t>
            </a:r>
          </a:p>
          <a:p>
            <a:pPr marL="177800" indent="-177800" eaLnBrk="1" hangingPunct="1">
              <a:buClr>
                <a:schemeClr val="tx1"/>
              </a:buClr>
              <a:buFontTx/>
              <a:buChar char="-"/>
              <a:defRPr/>
            </a:pPr>
            <a:r>
              <a:rPr lang="es-ES" sz="1600" dirty="0" smtClean="0">
                <a:latin typeface="Verdana" pitchFamily="34" charset="0"/>
              </a:rPr>
              <a:t>Comunidad de intereses      </a:t>
            </a:r>
          </a:p>
          <a:p>
            <a:pPr marL="177800" indent="-177800" eaLnBrk="1" hangingPunct="1">
              <a:buClr>
                <a:schemeClr val="tx1"/>
              </a:buClr>
              <a:buFontTx/>
              <a:buChar char="-"/>
              <a:defRPr/>
            </a:pPr>
            <a:endParaRPr lang="es-ES" sz="1600" dirty="0" smtClean="0">
              <a:latin typeface="Verdana" pitchFamily="34" charset="0"/>
            </a:endParaRPr>
          </a:p>
          <a:p>
            <a:pPr marL="177800" indent="-177800" eaLnBrk="1" hangingPunct="1">
              <a:buClr>
                <a:schemeClr val="tx1"/>
              </a:buClr>
              <a:defRPr/>
            </a:pPr>
            <a:r>
              <a:rPr lang="es-ES" sz="1600" dirty="0" smtClean="0">
                <a:latin typeface="Verdana" pitchFamily="34" charset="0"/>
              </a:rPr>
              <a:t>Integración y cambio industrial : </a:t>
            </a:r>
          </a:p>
          <a:p>
            <a:pPr marL="177800" indent="-177800" eaLnBrk="1" hangingPunct="1">
              <a:buClr>
                <a:schemeClr val="tx1"/>
              </a:buClr>
              <a:buFontTx/>
              <a:buChar char="-"/>
              <a:defRPr/>
            </a:pPr>
            <a:r>
              <a:rPr lang="es-ES" sz="1600" dirty="0" smtClean="0">
                <a:latin typeface="Verdana" pitchFamily="34" charset="0"/>
              </a:rPr>
              <a:t>La UA es superior a ZLC en países en desarrollo.</a:t>
            </a:r>
          </a:p>
          <a:p>
            <a:pPr marL="177800" indent="-177800" eaLnBrk="1" hangingPunct="1">
              <a:buClr>
                <a:schemeClr val="tx1"/>
              </a:buClr>
              <a:buFontTx/>
              <a:buChar char="-"/>
              <a:defRPr/>
            </a:pPr>
            <a:r>
              <a:rPr lang="es-ES" sz="1600" dirty="0" smtClean="0">
                <a:latin typeface="Verdana" pitchFamily="34" charset="0"/>
              </a:rPr>
              <a:t>“Costo promedio de una industria local no competitiva”</a:t>
            </a:r>
          </a:p>
          <a:p>
            <a:pPr marL="1006475" lvl="1" eaLnBrk="1" hangingPunct="1">
              <a:buFontTx/>
              <a:buChar char="-"/>
              <a:defRPr/>
            </a:pPr>
            <a:r>
              <a:rPr lang="es-ES" sz="1600" dirty="0" smtClean="0">
                <a:latin typeface="Verdana" pitchFamily="34" charset="0"/>
              </a:rPr>
              <a:t>Cada industria se ubicará en el país con menos costos</a:t>
            </a:r>
          </a:p>
          <a:p>
            <a:pPr marL="1006475" lvl="1" eaLnBrk="1" hangingPunct="1">
              <a:buFontTx/>
              <a:buChar char="-"/>
              <a:defRPr/>
            </a:pPr>
            <a:r>
              <a:rPr lang="es-ES" sz="1600" dirty="0" smtClean="0">
                <a:latin typeface="Verdana" pitchFamily="34" charset="0"/>
              </a:rPr>
              <a:t>Cada industria tendrá menores costos y podrá producir más por las economías de escala y externas.</a:t>
            </a:r>
          </a:p>
          <a:p>
            <a:pPr marL="1006475" lvl="1" eaLnBrk="1" hangingPunct="1">
              <a:buFontTx/>
              <a:buChar char="-"/>
              <a:defRPr/>
            </a:pPr>
            <a:r>
              <a:rPr lang="es-ES" sz="1600" dirty="0" smtClean="0">
                <a:latin typeface="Verdana" pitchFamily="34" charset="0"/>
              </a:rPr>
              <a:t>Se maximiza el ingreso de ambos países.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323850" y="1125538"/>
            <a:ext cx="8640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721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337300" cy="509588"/>
          </a:xfrm>
        </p:spPr>
        <p:txBody>
          <a:bodyPr/>
          <a:lstStyle/>
          <a:p>
            <a:pPr eaLnBrk="1" hangingPunct="1">
              <a:defRPr/>
            </a:pPr>
            <a:r>
              <a:rPr lang="es-AR" sz="2400" dirty="0" smtClean="0">
                <a:solidFill>
                  <a:srgbClr val="FF6600"/>
                </a:solidFill>
                <a:latin typeface="Verdana" pitchFamily="34" charset="0"/>
              </a:rPr>
              <a:t>¿Y como se libera el comercio?</a:t>
            </a:r>
            <a:endParaRPr lang="es-ES" sz="2400" dirty="0" smtClean="0">
              <a:solidFill>
                <a:srgbClr val="FF6600"/>
              </a:solidFill>
              <a:latin typeface="Verdana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848600" cy="5661025"/>
          </a:xfrm>
        </p:spPr>
        <p:txBody>
          <a:bodyPr/>
          <a:lstStyle/>
          <a:p>
            <a:pPr marL="177800" indent="-177800" algn="just" eaLnBrk="1" hangingPunct="1">
              <a:buFont typeface="Wingdings" pitchFamily="2" charset="2"/>
              <a:buNone/>
              <a:defRPr/>
            </a:pPr>
            <a:r>
              <a:rPr lang="es-ES" sz="1800" b="1" dirty="0" smtClean="0">
                <a:latin typeface="Verdana" pitchFamily="34" charset="0"/>
              </a:rPr>
              <a:t>  </a:t>
            </a:r>
            <a:r>
              <a:rPr lang="es-ES" sz="1800" b="1" dirty="0" smtClean="0">
                <a:solidFill>
                  <a:srgbClr val="FF6600"/>
                </a:solidFill>
                <a:latin typeface="Verdana" pitchFamily="34" charset="0"/>
              </a:rPr>
              <a:t>Dos enfoques básicos sobre la Liberalización Comercial</a:t>
            </a:r>
          </a:p>
          <a:p>
            <a:pPr marL="177800" indent="-177800" algn="just" eaLnBrk="1" hangingPunct="1">
              <a:buFont typeface="Wingdings" pitchFamily="2" charset="2"/>
              <a:buNone/>
              <a:defRPr/>
            </a:pPr>
            <a:endParaRPr lang="es-ES" sz="1800" b="1" dirty="0" smtClean="0">
              <a:solidFill>
                <a:srgbClr val="FF6600"/>
              </a:solidFill>
              <a:latin typeface="Verdana" pitchFamily="34" charset="0"/>
            </a:endParaRPr>
          </a:p>
          <a:p>
            <a:pPr marL="177800" indent="-177800" algn="just" eaLnBrk="1" hangingPunct="1">
              <a:defRPr/>
            </a:pPr>
            <a:r>
              <a:rPr lang="es-ES" sz="2000" b="1" dirty="0" smtClean="0">
                <a:latin typeface="Calibri" pitchFamily="34" charset="0"/>
              </a:rPr>
              <a:t>Enfoque Multilateral: </a:t>
            </a:r>
            <a:r>
              <a:rPr lang="es-ES" sz="2000" dirty="0" smtClean="0">
                <a:latin typeface="Calibri" pitchFamily="34" charset="0"/>
              </a:rPr>
              <a:t>reducir barreras arancelarias y no arancelarias a nivel mundial, a través de negociaciones comerciales multilaterales en el seno del GATT / OMC</a:t>
            </a:r>
            <a:endParaRPr lang="es-AR" sz="2000" dirty="0" smtClean="0">
              <a:latin typeface="Calibri" pitchFamily="34" charset="0"/>
            </a:endParaRPr>
          </a:p>
          <a:p>
            <a:pPr marL="177800" indent="-177800" algn="just" eaLnBrk="1" hangingPunct="1">
              <a:defRPr/>
            </a:pPr>
            <a:endParaRPr lang="es-ES" sz="2000" dirty="0" smtClean="0">
              <a:latin typeface="Calibri" pitchFamily="34" charset="0"/>
            </a:endParaRPr>
          </a:p>
          <a:p>
            <a:pPr marL="177800" indent="-177800" algn="just" eaLnBrk="1" hangingPunct="1">
              <a:defRPr/>
            </a:pPr>
            <a:r>
              <a:rPr lang="es-ES" sz="2000" b="1" dirty="0" smtClean="0">
                <a:latin typeface="Calibri" pitchFamily="34" charset="0"/>
              </a:rPr>
              <a:t>Enfoque Regional:</a:t>
            </a:r>
            <a:r>
              <a:rPr lang="es-ES" sz="2000" dirty="0" smtClean="0">
                <a:latin typeface="Calibri" pitchFamily="34" charset="0"/>
              </a:rPr>
              <a:t> acuerdos comerciales entre algunos estados apuntando al librecambio entre ellos, pero manteniendo barreras comerciales con el resto de países no miembros.</a:t>
            </a:r>
          </a:p>
          <a:p>
            <a:pPr marL="177800" indent="-177800" algn="just" eaLnBrk="1" hangingPunct="1">
              <a:defRPr/>
            </a:pPr>
            <a:endParaRPr lang="es-ES" sz="1800" dirty="0" smtClean="0">
              <a:latin typeface="Calibri" pitchFamily="34" charset="0"/>
            </a:endParaRPr>
          </a:p>
          <a:p>
            <a:pPr marL="177800" indent="-177800" algn="just" eaLnBrk="1" hangingPunct="1">
              <a:defRPr/>
            </a:pPr>
            <a:endParaRPr lang="es-ES" sz="1800" dirty="0" smtClean="0">
              <a:latin typeface="Calibri" pitchFamily="34" charset="0"/>
            </a:endParaRPr>
          </a:p>
          <a:p>
            <a:pPr marL="177800" indent="-177800" algn="ctr" eaLnBrk="1" hangingPunct="1">
              <a:buFont typeface="Wingdings" pitchFamily="2" charset="2"/>
              <a:buNone/>
              <a:defRPr/>
            </a:pPr>
            <a:r>
              <a:rPr lang="es-ES" sz="1800" dirty="0" smtClean="0">
                <a:latin typeface="Calibri" pitchFamily="34" charset="0"/>
              </a:rPr>
              <a:t>	</a:t>
            </a:r>
            <a:r>
              <a:rPr lang="es-ES" sz="2400" b="1" i="1" dirty="0" smtClean="0">
                <a:latin typeface="Calibri" pitchFamily="34" charset="0"/>
              </a:rPr>
              <a:t>Este ultimo enfoque  es cuestionado por distintos autores, en cuanto a la creación de acuerdos regionales con el fin de lograr una Liberalización Internacional del Comercio.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45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260648"/>
            <a:ext cx="7315200" cy="1154097"/>
          </a:xfrm>
        </p:spPr>
        <p:txBody>
          <a:bodyPr>
            <a:noAutofit/>
          </a:bodyPr>
          <a:lstStyle/>
          <a:p>
            <a:r>
              <a:rPr lang="es-AR" sz="3200" dirty="0" smtClean="0">
                <a:latin typeface="Calibri" pitchFamily="34" charset="0"/>
              </a:rPr>
              <a:t>Qué prevalece: </a:t>
            </a:r>
            <a:r>
              <a:rPr lang="es-AR" sz="3200" i="1" dirty="0" smtClean="0">
                <a:latin typeface="Calibri" pitchFamily="34" charset="0"/>
              </a:rPr>
              <a:t>¿Sistema</a:t>
            </a:r>
            <a:r>
              <a:rPr lang="es-AR" sz="3200" i="1" baseline="0" dirty="0" smtClean="0">
                <a:latin typeface="Calibri" pitchFamily="34" charset="0"/>
              </a:rPr>
              <a:t> Multilateral de Comercio o Regionalismo?</a:t>
            </a:r>
            <a:endParaRPr lang="es-ES" sz="3200" i="1" dirty="0">
              <a:latin typeface="Calibri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2204864"/>
            <a:ext cx="7315200" cy="3539527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992888" cy="4504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22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32656"/>
            <a:ext cx="7921004" cy="5095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sz="2400" b="1" dirty="0" smtClean="0">
                <a:solidFill>
                  <a:srgbClr val="FF6600"/>
                </a:solidFill>
                <a:latin typeface="Calibri" pitchFamily="34" charset="0"/>
              </a:rPr>
              <a:t>        El </a:t>
            </a:r>
            <a:r>
              <a:rPr lang="es-ES" sz="2400" b="1" dirty="0">
                <a:solidFill>
                  <a:srgbClr val="FF6600"/>
                </a:solidFill>
                <a:latin typeface="Calibri" pitchFamily="34" charset="0"/>
              </a:rPr>
              <a:t>Concepto Tradicional de Integración y sus Etapas</a:t>
            </a:r>
            <a:endParaRPr lang="es-ES" sz="2400" b="1" dirty="0" smtClean="0">
              <a:solidFill>
                <a:srgbClr val="FF6600"/>
              </a:solidFill>
              <a:latin typeface="Calibri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777163" cy="5661025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  <a:defRPr/>
            </a:pPr>
            <a:endParaRPr lang="es-AR" sz="2000" b="1" dirty="0" smtClean="0">
              <a:latin typeface="Calibri" pitchFamily="34" charset="0"/>
            </a:endParaRPr>
          </a:p>
          <a:p>
            <a:pPr algn="just"/>
            <a:r>
              <a:rPr lang="es-ES" dirty="0">
                <a:latin typeface="Calibri" pitchFamily="34" charset="0"/>
              </a:rPr>
              <a:t>El número de acuerdos comerciales regionales </a:t>
            </a:r>
            <a:r>
              <a:rPr lang="es-ES" dirty="0" smtClean="0">
                <a:latin typeface="Calibri" pitchFamily="34" charset="0"/>
              </a:rPr>
              <a:t> </a:t>
            </a:r>
            <a:r>
              <a:rPr lang="es-ES" dirty="0">
                <a:latin typeface="Calibri" pitchFamily="34" charset="0"/>
              </a:rPr>
              <a:t>no ha dejado de aumentar desde principios del decenio de 1990.  </a:t>
            </a:r>
            <a:endParaRPr lang="es-ES" dirty="0" smtClean="0">
              <a:latin typeface="Calibri" pitchFamily="34" charset="0"/>
            </a:endParaRPr>
          </a:p>
          <a:p>
            <a:pPr algn="just"/>
            <a:endParaRPr lang="es-ES" dirty="0">
              <a:latin typeface="Calibri" pitchFamily="34" charset="0"/>
            </a:endParaRPr>
          </a:p>
          <a:p>
            <a:pPr algn="just"/>
            <a:r>
              <a:rPr lang="es-ES" dirty="0" smtClean="0">
                <a:latin typeface="Calibri" pitchFamily="34" charset="0"/>
              </a:rPr>
              <a:t>A enero </a:t>
            </a:r>
            <a:r>
              <a:rPr lang="es-ES" dirty="0">
                <a:latin typeface="Calibri" pitchFamily="34" charset="0"/>
              </a:rPr>
              <a:t>de 2016 se habían notificado al GATT/OMC unos 625 ACR (si se cuentan por separado bienes y servicios), de los cuales 419 estaban en vigor. </a:t>
            </a:r>
            <a:endParaRPr lang="es-ES" dirty="0" smtClean="0">
              <a:latin typeface="Calibri" pitchFamily="34" charset="0"/>
            </a:endParaRPr>
          </a:p>
          <a:p>
            <a:pPr marL="45720" indent="0" algn="just">
              <a:buNone/>
            </a:pPr>
            <a:endParaRPr lang="es-ES" dirty="0">
              <a:latin typeface="Calibri" pitchFamily="34" charset="0"/>
            </a:endParaRPr>
          </a:p>
          <a:p>
            <a:pPr algn="just"/>
            <a:r>
              <a:rPr lang="es-ES" dirty="0">
                <a:latin typeface="Calibri" pitchFamily="34" charset="0"/>
              </a:rPr>
              <a:t>En el contexto de la OMC, la característica común de todos los ACR es que son acuerdos comerciales </a:t>
            </a:r>
            <a:r>
              <a:rPr lang="es-ES" dirty="0" smtClean="0">
                <a:latin typeface="Calibri" pitchFamily="34" charset="0"/>
              </a:rPr>
              <a:t>entre </a:t>
            </a:r>
            <a:r>
              <a:rPr lang="es-ES" dirty="0">
                <a:latin typeface="Calibri" pitchFamily="34" charset="0"/>
              </a:rPr>
              <a:t>dos o más socios.  La información sobre los ACR notificados a la OMC puede consultarse </a:t>
            </a:r>
            <a:r>
              <a:rPr lang="es-ES" dirty="0" smtClean="0">
                <a:latin typeface="Calibri" pitchFamily="34" charset="0"/>
              </a:rPr>
              <a:t>en la web.</a:t>
            </a:r>
          </a:p>
          <a:p>
            <a:pPr marL="45720" indent="0" algn="just">
              <a:buNone/>
            </a:pPr>
            <a:endParaRPr lang="es-ES" dirty="0">
              <a:latin typeface="Calibri" pitchFamily="34" charset="0"/>
            </a:endParaRPr>
          </a:p>
          <a:p>
            <a:pPr algn="just"/>
            <a:r>
              <a:rPr lang="es-ES" dirty="0">
                <a:latin typeface="Calibri" pitchFamily="34" charset="0"/>
              </a:rPr>
              <a:t>La OMC también recibe notificaciones de sus Miembros relativas a arreglos comerciales preferenciales (ACP).  </a:t>
            </a:r>
            <a:r>
              <a:rPr lang="es-ES" dirty="0" smtClean="0">
                <a:latin typeface="Calibri" pitchFamily="34" charset="0"/>
              </a:rPr>
              <a:t>Estos constituyen </a:t>
            </a:r>
            <a:r>
              <a:rPr lang="es-ES" dirty="0">
                <a:latin typeface="Calibri" pitchFamily="34" charset="0"/>
              </a:rPr>
              <a:t>preferencias comerciales unilaterales.  </a:t>
            </a:r>
            <a:endParaRPr lang="es-AR" sz="3200" i="1" dirty="0">
              <a:latin typeface="Calibri" pitchFamily="34" charset="0"/>
            </a:endParaRPr>
          </a:p>
          <a:p>
            <a:pPr marL="720725" lvl="1" indent="0" algn="ctr" eaLnBrk="1" hangingPunct="1">
              <a:buNone/>
              <a:defRPr/>
            </a:pPr>
            <a:endParaRPr lang="es-AR" sz="2800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s-ES" sz="1800" i="1" dirty="0" smtClean="0">
              <a:latin typeface="Verdana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23850" y="1125538"/>
            <a:ext cx="8640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50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76250"/>
            <a:ext cx="6337300" cy="509588"/>
          </a:xfrm>
        </p:spPr>
        <p:txBody>
          <a:bodyPr/>
          <a:lstStyle/>
          <a:p>
            <a:pPr eaLnBrk="1" hangingPunct="1">
              <a:defRPr/>
            </a:pPr>
            <a:r>
              <a:rPr lang="es-ES" sz="2400" dirty="0" smtClean="0">
                <a:solidFill>
                  <a:srgbClr val="FF6600"/>
                </a:solidFill>
                <a:latin typeface="Verdana" pitchFamily="34" charset="0"/>
              </a:rPr>
              <a:t>        Introducción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777163" cy="5661025"/>
          </a:xfrm>
        </p:spPr>
        <p:txBody>
          <a:bodyPr>
            <a:normAutofit/>
          </a:bodyPr>
          <a:lstStyle/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000" b="1" dirty="0" smtClean="0">
                <a:solidFill>
                  <a:srgbClr val="FF6600"/>
                </a:solidFill>
                <a:latin typeface="Verdana" pitchFamily="34" charset="0"/>
              </a:rPr>
              <a:t>   </a:t>
            </a:r>
            <a:r>
              <a:rPr lang="es-ES" sz="2000" b="1" dirty="0" smtClean="0">
                <a:solidFill>
                  <a:srgbClr val="FF6600"/>
                </a:solidFill>
                <a:latin typeface="Calibri" pitchFamily="34" charset="0"/>
              </a:rPr>
              <a:t>El Concepto Tradicional de Integración y sus Etapas</a:t>
            </a:r>
            <a:endParaRPr lang="es-ES" sz="2000" dirty="0" smtClean="0">
              <a:solidFill>
                <a:srgbClr val="FF6600"/>
              </a:solidFill>
              <a:latin typeface="Calibri" pitchFamily="34" charset="0"/>
            </a:endParaRP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1800" b="1" i="1" dirty="0" smtClean="0">
                <a:latin typeface="Calibri" pitchFamily="34" charset="0"/>
              </a:rPr>
              <a:t>    </a:t>
            </a:r>
          </a:p>
          <a:p>
            <a:pPr marL="609600" indent="-609600" algn="just" eaLnBrk="1" hangingPunct="1">
              <a:defRPr/>
            </a:pPr>
            <a:r>
              <a:rPr lang="es-ES" sz="2000" b="1" dirty="0" smtClean="0">
                <a:latin typeface="Calibri" pitchFamily="34" charset="0"/>
              </a:rPr>
              <a:t>Definición Económica:</a:t>
            </a:r>
            <a:endParaRPr lang="es-ES" sz="1800" b="1" dirty="0" smtClean="0">
              <a:latin typeface="Calibri" pitchFamily="34" charset="0"/>
            </a:endParaRPr>
          </a:p>
          <a:p>
            <a:pPr marL="1254125" lvl="1" indent="-533400" algn="just" eaLnBrk="1" hangingPunct="1">
              <a:defRPr/>
            </a:pPr>
            <a:r>
              <a:rPr lang="es-ES" sz="1800" dirty="0" smtClean="0">
                <a:latin typeface="Calibri" pitchFamily="34" charset="0"/>
              </a:rPr>
              <a:t>Integración como “proceso” de medidas para derribar barreras entre países.</a:t>
            </a:r>
          </a:p>
          <a:p>
            <a:pPr marL="1254125" lvl="1" indent="-533400" algn="just" eaLnBrk="1" hangingPunct="1">
              <a:defRPr/>
            </a:pPr>
            <a:r>
              <a:rPr lang="es-ES" sz="1800" dirty="0" smtClean="0">
                <a:latin typeface="Calibri" pitchFamily="34" charset="0"/>
              </a:rPr>
              <a:t>Integración como “estado de cosas”: un espacio económico común entre países.</a:t>
            </a:r>
          </a:p>
          <a:p>
            <a:pPr marL="1254125" lvl="1" indent="-533400" algn="just" eaLnBrk="1" hangingPunct="1">
              <a:defRPr/>
            </a:pPr>
            <a:endParaRPr lang="es-ES" sz="2000" dirty="0" smtClean="0">
              <a:latin typeface="Calibri" pitchFamily="34" charset="0"/>
            </a:endParaRPr>
          </a:p>
          <a:p>
            <a:pPr marL="609600" indent="-609600" algn="just" eaLnBrk="1" hangingPunct="1">
              <a:defRPr/>
            </a:pPr>
            <a:r>
              <a:rPr lang="es-ES" sz="2000" b="1" dirty="0" smtClean="0">
                <a:latin typeface="Calibri" pitchFamily="34" charset="0"/>
              </a:rPr>
              <a:t>Definición Política:</a:t>
            </a:r>
          </a:p>
          <a:p>
            <a:pPr marL="1254125" lvl="1" indent="-533400" algn="just" eaLnBrk="1" hangingPunct="1">
              <a:defRPr/>
            </a:pPr>
            <a:r>
              <a:rPr lang="es-ES" sz="1800" dirty="0" smtClean="0">
                <a:latin typeface="Calibri" pitchFamily="34" charset="0"/>
              </a:rPr>
              <a:t>Integración como proceso mediante el cual los países miembros transfieren soberanía nacional a entes ¨supranacionales¨ con atribuciones para regular sobre la </a:t>
            </a:r>
            <a:r>
              <a:rPr lang="es-ES" sz="1800" b="1" i="1" dirty="0" smtClean="0">
                <a:latin typeface="Calibri" pitchFamily="34" charset="0"/>
              </a:rPr>
              <a:t>unidad mayor.</a:t>
            </a:r>
          </a:p>
          <a:p>
            <a:pPr marL="1254125" lvl="1" indent="-533400" algn="just" eaLnBrk="1" hangingPunct="1">
              <a:defRPr/>
            </a:pPr>
            <a:endParaRPr lang="es-ES" sz="1800" b="1" i="1" dirty="0" smtClean="0">
              <a:latin typeface="Calibri" pitchFamily="34" charset="0"/>
            </a:endParaRPr>
          </a:p>
          <a:p>
            <a:pPr marL="1254125" lvl="1" indent="-533400" algn="just" eaLnBrk="1" hangingPunct="1">
              <a:defRPr/>
            </a:pPr>
            <a:r>
              <a:rPr lang="es-AR" sz="1800" dirty="0" smtClean="0">
                <a:latin typeface="Calibri" pitchFamily="34" charset="0"/>
              </a:rPr>
              <a:t>Aparece núcleo institucional </a:t>
            </a:r>
            <a:r>
              <a:rPr lang="es-AR" sz="1800" i="1" dirty="0" smtClean="0">
                <a:latin typeface="Calibri" pitchFamily="34" charset="0"/>
              </a:rPr>
              <a:t>ordenador.</a:t>
            </a:r>
          </a:p>
          <a:p>
            <a:pPr marL="1254125" lvl="1" indent="-533400" algn="just" eaLnBrk="1" hangingPunct="1">
              <a:defRPr/>
            </a:pPr>
            <a:endParaRPr lang="es-AR" sz="1600" i="1" dirty="0">
              <a:latin typeface="Calibri" pitchFamily="34" charset="0"/>
            </a:endParaRPr>
          </a:p>
          <a:p>
            <a:pPr marL="720725" lvl="1" indent="0" algn="ctr" eaLnBrk="1" hangingPunct="1">
              <a:buNone/>
              <a:defRPr/>
            </a:pPr>
            <a:r>
              <a:rPr lang="es-AR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En ambos casos la pregunta es el porque</a:t>
            </a:r>
            <a:endParaRPr lang="es-ES" sz="2800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s-ES" sz="1800" i="1" dirty="0" smtClean="0">
              <a:latin typeface="Verdana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23850" y="1125538"/>
            <a:ext cx="8640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980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056" y="188640"/>
            <a:ext cx="6337300" cy="509588"/>
          </a:xfrm>
        </p:spPr>
        <p:txBody>
          <a:bodyPr/>
          <a:lstStyle/>
          <a:p>
            <a:pPr eaLnBrk="1" hangingPunct="1">
              <a:defRPr/>
            </a:pPr>
            <a:r>
              <a:rPr lang="es-ES" sz="2000" dirty="0" smtClean="0">
                <a:solidFill>
                  <a:srgbClr val="FF6600"/>
                </a:solidFill>
                <a:latin typeface="Calibri" pitchFamily="34" charset="0"/>
              </a:rPr>
              <a:t>   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7601" y="1227558"/>
            <a:ext cx="7291423" cy="5661025"/>
          </a:xfrm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000" b="1" dirty="0" smtClean="0">
                <a:solidFill>
                  <a:srgbClr val="FF6600"/>
                </a:solidFill>
                <a:latin typeface="Verdana" pitchFamily="34" charset="0"/>
              </a:rPr>
              <a:t>   </a:t>
            </a:r>
            <a:endParaRPr lang="es-AR" sz="2000" b="1" dirty="0" smtClean="0">
              <a:solidFill>
                <a:srgbClr val="FF6600"/>
              </a:solidFill>
              <a:latin typeface="Calibri" pitchFamily="34" charset="0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s-ES" sz="1800" i="1" dirty="0" smtClean="0">
              <a:latin typeface="Verdana" pitchFamily="34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147805" y="263257"/>
            <a:ext cx="2735535" cy="2628901"/>
          </a:xfrm>
          <a:prstGeom prst="ellipse">
            <a:avLst/>
          </a:prstGeom>
          <a:solidFill>
            <a:srgbClr val="339966">
              <a:alpha val="34000"/>
            </a:srgbClr>
          </a:solidFill>
          <a:ln w="984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AR" sz="2800" b="1" i="1" dirty="0" smtClean="0">
                <a:latin typeface="Calibri" pitchFamily="34" charset="0"/>
              </a:rPr>
              <a:t>Integración</a:t>
            </a:r>
            <a:endParaRPr lang="es-AR" sz="2800" b="1" i="1" dirty="0">
              <a:latin typeface="Calibri" pitchFamily="34" charset="0"/>
            </a:endParaRPr>
          </a:p>
        </p:txBody>
      </p:sp>
      <p:sp>
        <p:nvSpPr>
          <p:cNvPr id="11" name="Oval 24"/>
          <p:cNvSpPr>
            <a:spLocks noChangeArrowheads="1"/>
          </p:cNvSpPr>
          <p:nvPr/>
        </p:nvSpPr>
        <p:spPr bwMode="auto">
          <a:xfrm>
            <a:off x="101654" y="3218474"/>
            <a:ext cx="2088232" cy="1943671"/>
          </a:xfrm>
          <a:prstGeom prst="ellipse">
            <a:avLst/>
          </a:prstGeom>
          <a:solidFill>
            <a:srgbClr val="339966">
              <a:alpha val="34000"/>
            </a:srgbClr>
          </a:solidFill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AR" sz="2000" b="1" i="1" dirty="0" smtClean="0">
                <a:latin typeface="Calibri" pitchFamily="34" charset="0"/>
              </a:rPr>
              <a:t>Acceso a </a:t>
            </a:r>
          </a:p>
          <a:p>
            <a:pPr algn="ctr"/>
            <a:r>
              <a:rPr lang="es-AR" sz="2000" b="1" i="1" dirty="0" smtClean="0">
                <a:latin typeface="Calibri" pitchFamily="34" charset="0"/>
              </a:rPr>
              <a:t>Mercados</a:t>
            </a:r>
            <a:endParaRPr lang="es-ES" sz="2000" b="1" i="1" dirty="0">
              <a:latin typeface="Calibri" pitchFamily="34" charset="0"/>
            </a:endParaRPr>
          </a:p>
        </p:txBody>
      </p:sp>
      <p:sp>
        <p:nvSpPr>
          <p:cNvPr id="12" name="Oval 24"/>
          <p:cNvSpPr>
            <a:spLocks noChangeArrowheads="1"/>
          </p:cNvSpPr>
          <p:nvPr/>
        </p:nvSpPr>
        <p:spPr bwMode="auto">
          <a:xfrm>
            <a:off x="1973997" y="4808605"/>
            <a:ext cx="2088232" cy="1943671"/>
          </a:xfrm>
          <a:prstGeom prst="ellipse">
            <a:avLst/>
          </a:prstGeom>
          <a:solidFill>
            <a:srgbClr val="339966">
              <a:alpha val="34000"/>
            </a:srgbClr>
          </a:solidFill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AR" sz="2000" b="1" i="1" dirty="0" smtClean="0">
                <a:latin typeface="Calibri" pitchFamily="34" charset="0"/>
              </a:rPr>
              <a:t>Atracción</a:t>
            </a:r>
          </a:p>
          <a:p>
            <a:pPr algn="ctr"/>
            <a:r>
              <a:rPr lang="es-AR" sz="2000" b="1" i="1" dirty="0" smtClean="0">
                <a:latin typeface="Calibri" pitchFamily="34" charset="0"/>
              </a:rPr>
              <a:t>De</a:t>
            </a:r>
          </a:p>
          <a:p>
            <a:pPr algn="ctr"/>
            <a:r>
              <a:rPr lang="es-AR" sz="2000" b="1" i="1" dirty="0" smtClean="0">
                <a:latin typeface="Calibri" pitchFamily="34" charset="0"/>
              </a:rPr>
              <a:t>Inversiones</a:t>
            </a:r>
            <a:endParaRPr lang="es-ES" sz="2000" b="1" i="1" dirty="0">
              <a:latin typeface="Calibri" pitchFamily="34" charset="0"/>
            </a:endParaRPr>
          </a:p>
        </p:txBody>
      </p:sp>
      <p:sp>
        <p:nvSpPr>
          <p:cNvPr id="13" name="Oval 24"/>
          <p:cNvSpPr>
            <a:spLocks noChangeArrowheads="1"/>
          </p:cNvSpPr>
          <p:nvPr/>
        </p:nvSpPr>
        <p:spPr bwMode="auto">
          <a:xfrm>
            <a:off x="6156176" y="263257"/>
            <a:ext cx="2088232" cy="1943671"/>
          </a:xfrm>
          <a:prstGeom prst="ellipse">
            <a:avLst/>
          </a:prstGeom>
          <a:solidFill>
            <a:srgbClr val="339966">
              <a:alpha val="34000"/>
            </a:srgbClr>
          </a:solidFill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AR" sz="2000" b="1" i="1" dirty="0" smtClean="0">
                <a:latin typeface="Calibri" pitchFamily="34" charset="0"/>
              </a:rPr>
              <a:t>Consolidación</a:t>
            </a:r>
          </a:p>
          <a:p>
            <a:pPr algn="ctr"/>
            <a:r>
              <a:rPr lang="es-AR" sz="2000" b="1" i="1" dirty="0" smtClean="0">
                <a:latin typeface="Calibri" pitchFamily="34" charset="0"/>
              </a:rPr>
              <a:t>De </a:t>
            </a:r>
          </a:p>
          <a:p>
            <a:pPr algn="ctr"/>
            <a:r>
              <a:rPr lang="es-AR" sz="2000" b="1" i="1" dirty="0" smtClean="0">
                <a:latin typeface="Calibri" pitchFamily="34" charset="0"/>
              </a:rPr>
              <a:t>reformas</a:t>
            </a:r>
            <a:endParaRPr lang="es-ES" sz="2000" b="1" i="1" dirty="0">
              <a:latin typeface="Calibri" pitchFamily="34" charset="0"/>
            </a:endParaRPr>
          </a:p>
        </p:txBody>
      </p:sp>
      <p:sp>
        <p:nvSpPr>
          <p:cNvPr id="14" name="Oval 24"/>
          <p:cNvSpPr>
            <a:spLocks noChangeArrowheads="1"/>
          </p:cNvSpPr>
          <p:nvPr/>
        </p:nvSpPr>
        <p:spPr bwMode="auto">
          <a:xfrm>
            <a:off x="6736258" y="2781472"/>
            <a:ext cx="2088232" cy="1943671"/>
          </a:xfrm>
          <a:prstGeom prst="ellipse">
            <a:avLst/>
          </a:prstGeom>
          <a:solidFill>
            <a:srgbClr val="339966">
              <a:alpha val="34000"/>
            </a:srgbClr>
          </a:solidFill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AR" sz="2000" b="1" i="1" dirty="0" smtClean="0">
                <a:latin typeface="Calibri" pitchFamily="34" charset="0"/>
              </a:rPr>
              <a:t>Incremento </a:t>
            </a:r>
          </a:p>
          <a:p>
            <a:pPr algn="ctr"/>
            <a:r>
              <a:rPr lang="es-AR" sz="2000" b="1" i="1" dirty="0" smtClean="0">
                <a:latin typeface="Calibri" pitchFamily="34" charset="0"/>
              </a:rPr>
              <a:t>Del </a:t>
            </a:r>
          </a:p>
          <a:p>
            <a:pPr algn="ctr"/>
            <a:r>
              <a:rPr lang="es-AR" sz="2000" b="1" i="1" dirty="0" smtClean="0">
                <a:latin typeface="Calibri" pitchFamily="34" charset="0"/>
              </a:rPr>
              <a:t>Poder</a:t>
            </a:r>
          </a:p>
          <a:p>
            <a:pPr algn="ctr"/>
            <a:r>
              <a:rPr lang="es-AR" sz="2000" b="1" i="1" dirty="0" smtClean="0">
                <a:latin typeface="Calibri" pitchFamily="34" charset="0"/>
              </a:rPr>
              <a:t>negociador</a:t>
            </a:r>
            <a:endParaRPr lang="es-ES" sz="2000" b="1" i="1" dirty="0">
              <a:latin typeface="Calibri" pitchFamily="34" charset="0"/>
            </a:endParaRPr>
          </a:p>
        </p:txBody>
      </p:sp>
      <p:sp>
        <p:nvSpPr>
          <p:cNvPr id="15" name="Oval 24"/>
          <p:cNvSpPr>
            <a:spLocks noChangeArrowheads="1"/>
          </p:cNvSpPr>
          <p:nvPr/>
        </p:nvSpPr>
        <p:spPr bwMode="auto">
          <a:xfrm>
            <a:off x="4551715" y="2263181"/>
            <a:ext cx="2088232" cy="1943671"/>
          </a:xfrm>
          <a:prstGeom prst="ellipse">
            <a:avLst/>
          </a:prstGeom>
          <a:solidFill>
            <a:srgbClr val="339966">
              <a:alpha val="34000"/>
            </a:srgbClr>
          </a:solidFill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AR" sz="2000" b="1" i="1" dirty="0" smtClean="0">
                <a:latin typeface="Calibri" pitchFamily="34" charset="0"/>
              </a:rPr>
              <a:t>Estimulo </a:t>
            </a:r>
          </a:p>
          <a:p>
            <a:pPr algn="ctr"/>
            <a:r>
              <a:rPr lang="es-AR" sz="2000" b="1" i="1" dirty="0" smtClean="0">
                <a:latin typeface="Calibri" pitchFamily="34" charset="0"/>
              </a:rPr>
              <a:t>A las </a:t>
            </a:r>
          </a:p>
          <a:p>
            <a:pPr algn="ctr"/>
            <a:r>
              <a:rPr lang="es-AR" sz="2000" b="1" i="1" dirty="0" smtClean="0">
                <a:latin typeface="Calibri" pitchFamily="34" charset="0"/>
              </a:rPr>
              <a:t>Exportaciones</a:t>
            </a:r>
          </a:p>
          <a:p>
            <a:pPr algn="ctr"/>
            <a:r>
              <a:rPr lang="es-AR" sz="2000" b="1" i="1" dirty="0" smtClean="0">
                <a:latin typeface="Calibri" pitchFamily="34" charset="0"/>
              </a:rPr>
              <a:t>extra región</a:t>
            </a:r>
          </a:p>
        </p:txBody>
      </p:sp>
      <p:sp>
        <p:nvSpPr>
          <p:cNvPr id="16" name="Oval 24"/>
          <p:cNvSpPr>
            <a:spLocks noChangeArrowheads="1"/>
          </p:cNvSpPr>
          <p:nvPr/>
        </p:nvSpPr>
        <p:spPr bwMode="auto">
          <a:xfrm>
            <a:off x="2189886" y="2492896"/>
            <a:ext cx="2088232" cy="1943671"/>
          </a:xfrm>
          <a:prstGeom prst="ellipse">
            <a:avLst/>
          </a:prstGeom>
          <a:solidFill>
            <a:srgbClr val="339966">
              <a:alpha val="34000"/>
            </a:srgbClr>
          </a:solidFill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AR" sz="2000" b="1" i="1" dirty="0" smtClean="0">
                <a:latin typeface="Calibri" pitchFamily="34" charset="0"/>
              </a:rPr>
              <a:t>Alternativa </a:t>
            </a:r>
          </a:p>
          <a:p>
            <a:pPr algn="ctr"/>
            <a:r>
              <a:rPr lang="es-AR" sz="2000" b="1" i="1" dirty="0" smtClean="0">
                <a:latin typeface="Calibri" pitchFamily="34" charset="0"/>
              </a:rPr>
              <a:t>Al </a:t>
            </a:r>
          </a:p>
          <a:p>
            <a:pPr algn="ctr"/>
            <a:r>
              <a:rPr lang="es-AR" sz="2000" b="1" i="1" dirty="0" smtClean="0">
                <a:latin typeface="Calibri" pitchFamily="34" charset="0"/>
              </a:rPr>
              <a:t>multilateralismo</a:t>
            </a:r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>
            <a:off x="3309251" y="296698"/>
            <a:ext cx="2088232" cy="1943671"/>
          </a:xfrm>
          <a:prstGeom prst="ellipse">
            <a:avLst/>
          </a:prstGeom>
          <a:solidFill>
            <a:srgbClr val="339966">
              <a:alpha val="34000"/>
            </a:srgbClr>
          </a:solidFill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AR" sz="2000" b="1" i="1" dirty="0" smtClean="0">
                <a:latin typeface="Calibri" pitchFamily="34" charset="0"/>
              </a:rPr>
              <a:t>Profundización </a:t>
            </a:r>
          </a:p>
          <a:p>
            <a:pPr algn="ctr"/>
            <a:r>
              <a:rPr lang="es-AR" sz="2000" b="1" i="1" dirty="0" smtClean="0">
                <a:latin typeface="Calibri" pitchFamily="34" charset="0"/>
              </a:rPr>
              <a:t>De la </a:t>
            </a:r>
          </a:p>
          <a:p>
            <a:pPr algn="ctr"/>
            <a:r>
              <a:rPr lang="es-AR" sz="2000" b="1" i="1" dirty="0" smtClean="0">
                <a:latin typeface="Calibri" pitchFamily="34" charset="0"/>
              </a:rPr>
              <a:t>apertura</a:t>
            </a:r>
          </a:p>
        </p:txBody>
      </p:sp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6736258" y="4808604"/>
            <a:ext cx="2088232" cy="1943671"/>
          </a:xfrm>
          <a:prstGeom prst="ellipse">
            <a:avLst/>
          </a:prstGeom>
          <a:solidFill>
            <a:srgbClr val="339966">
              <a:alpha val="34000"/>
            </a:srgbClr>
          </a:solidFill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AR" sz="2000" b="1" i="1" dirty="0" smtClean="0">
                <a:latin typeface="Calibri" pitchFamily="34" charset="0"/>
              </a:rPr>
              <a:t>Integración </a:t>
            </a:r>
          </a:p>
          <a:p>
            <a:pPr algn="ctr"/>
            <a:r>
              <a:rPr lang="es-AR" sz="2000" b="1" i="1" dirty="0" smtClean="0">
                <a:latin typeface="Calibri" pitchFamily="34" charset="0"/>
              </a:rPr>
              <a:t>Por imitación</a:t>
            </a:r>
          </a:p>
        </p:txBody>
      </p:sp>
      <p:sp>
        <p:nvSpPr>
          <p:cNvPr id="19" name="Oval 24"/>
          <p:cNvSpPr>
            <a:spLocks noChangeArrowheads="1"/>
          </p:cNvSpPr>
          <p:nvPr/>
        </p:nvSpPr>
        <p:spPr bwMode="auto">
          <a:xfrm>
            <a:off x="4278118" y="4801550"/>
            <a:ext cx="2088232" cy="1943671"/>
          </a:xfrm>
          <a:prstGeom prst="ellipse">
            <a:avLst/>
          </a:prstGeom>
          <a:solidFill>
            <a:srgbClr val="339966">
              <a:alpha val="34000"/>
            </a:srgbClr>
          </a:solidFill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AR" sz="2000" b="1" i="1" dirty="0" smtClean="0">
                <a:latin typeface="Calibri" pitchFamily="34" charset="0"/>
              </a:rPr>
              <a:t>Establecimiento</a:t>
            </a:r>
          </a:p>
          <a:p>
            <a:pPr algn="ctr"/>
            <a:r>
              <a:rPr lang="es-AR" sz="2000" b="1" i="1" dirty="0" smtClean="0">
                <a:latin typeface="Calibri" pitchFamily="34" charset="0"/>
              </a:rPr>
              <a:t>De </a:t>
            </a:r>
          </a:p>
          <a:p>
            <a:pPr algn="ctr"/>
            <a:r>
              <a:rPr lang="es-AR" sz="2000" b="1" i="1" dirty="0" smtClean="0">
                <a:latin typeface="Calibri" pitchFamily="34" charset="0"/>
              </a:rPr>
              <a:t>Relaciones</a:t>
            </a:r>
          </a:p>
          <a:p>
            <a:pPr algn="ctr"/>
            <a:r>
              <a:rPr lang="es-AR" sz="2000" b="1" i="1" dirty="0" smtClean="0">
                <a:latin typeface="Calibri" pitchFamily="34" charset="0"/>
              </a:rPr>
              <a:t>Pacificas</a:t>
            </a:r>
            <a:endParaRPr lang="es-ES" sz="2000" b="1" i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  <p:bldP spid="6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76250"/>
            <a:ext cx="6912892" cy="5095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2400" dirty="0" smtClean="0">
                <a:solidFill>
                  <a:srgbClr val="FF6600"/>
                </a:solidFill>
                <a:latin typeface="Verdana" pitchFamily="34" charset="0"/>
              </a:rPr>
              <a:t>        </a:t>
            </a:r>
            <a:r>
              <a:rPr lang="es-ES" sz="2800" b="1" dirty="0" smtClean="0">
                <a:solidFill>
                  <a:srgbClr val="FF6600"/>
                </a:solidFill>
                <a:latin typeface="Calibri" pitchFamily="34" charset="0"/>
              </a:rPr>
              <a:t>Otros Posibles Motivos según </a:t>
            </a:r>
            <a:r>
              <a:rPr lang="es-ES" sz="2800" b="1" dirty="0" err="1" smtClean="0">
                <a:solidFill>
                  <a:srgbClr val="FF6600"/>
                </a:solidFill>
                <a:latin typeface="Calibri" pitchFamily="34" charset="0"/>
              </a:rPr>
              <a:t>Rosenthal</a:t>
            </a:r>
            <a:r>
              <a:rPr lang="es-ES" sz="2800" b="1" dirty="0" smtClean="0">
                <a:solidFill>
                  <a:srgbClr val="FF66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777163" cy="5661025"/>
          </a:xfrm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000" b="1" dirty="0" smtClean="0">
                <a:solidFill>
                  <a:srgbClr val="FF6600"/>
                </a:solidFill>
                <a:latin typeface="Verdana" pitchFamily="34" charset="0"/>
              </a:rPr>
              <a:t>   </a:t>
            </a:r>
            <a:endParaRPr lang="es-AR" sz="2000" b="1" dirty="0" smtClean="0">
              <a:solidFill>
                <a:srgbClr val="FF6600"/>
              </a:solidFill>
              <a:latin typeface="Calibri" pitchFamily="34" charset="0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s-ES" sz="1800" i="1" dirty="0" smtClean="0">
              <a:latin typeface="Verdana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23850" y="1125538"/>
            <a:ext cx="8640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12776"/>
            <a:ext cx="8570823" cy="468052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11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494</TotalTime>
  <Words>2065</Words>
  <Application>Microsoft Macintosh PowerPoint</Application>
  <PresentationFormat>Presentación en pantalla (4:3)</PresentationFormat>
  <Paragraphs>304</Paragraphs>
  <Slides>32</Slides>
  <Notes>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4" baseType="lpstr">
      <vt:lpstr>Perspectiva</vt:lpstr>
      <vt:lpstr>Imagen de mapa de bits</vt:lpstr>
      <vt:lpstr>Teoría de la Integración Económica</vt:lpstr>
      <vt:lpstr>Bibliografía Obligatoria</vt:lpstr>
      <vt:lpstr>Introducción</vt:lpstr>
      <vt:lpstr>¿Y como se libera el comercio?</vt:lpstr>
      <vt:lpstr>Qué prevalece: ¿Sistema Multilateral de Comercio o Regionalismo?</vt:lpstr>
      <vt:lpstr>        El Concepto Tradicional de Integración y sus Etapas</vt:lpstr>
      <vt:lpstr>        Introducción</vt:lpstr>
      <vt:lpstr>    </vt:lpstr>
      <vt:lpstr>        Otros Posibles Motivos según Rosenthal...</vt:lpstr>
      <vt:lpstr>Presentación de PowerPoint</vt:lpstr>
      <vt:lpstr>Presentación de PowerPoint</vt:lpstr>
      <vt:lpstr>Presentación de PowerPoint</vt:lpstr>
      <vt:lpstr>La Zona de Libre Comercio</vt:lpstr>
      <vt:lpstr>La Zona de Libre Comercio según el GATT art XXIV </vt:lpstr>
      <vt:lpstr>La Unión Aduanera según el GATT art XXIV</vt:lpstr>
      <vt:lpstr>Presentación de PowerPoint</vt:lpstr>
      <vt:lpstr>        Introducción</vt:lpstr>
      <vt:lpstr>Presentación de PowerPoint</vt:lpstr>
      <vt:lpstr>      Efectos del establecimiento de una Unión Aduanera</vt:lpstr>
      <vt:lpstr>Efectos producidos en un solo País</vt:lpstr>
      <vt:lpstr>Efectos producidos en un solo País</vt:lpstr>
      <vt:lpstr>Efectos producidos en un solo País</vt:lpstr>
      <vt:lpstr>Efectos producidos en un solo País</vt:lpstr>
      <vt:lpstr>Creación de Comercio y Desviación de Comercio</vt:lpstr>
      <vt:lpstr>  ¿Que factores influyen?</vt:lpstr>
      <vt:lpstr> </vt:lpstr>
      <vt:lpstr> La revisión al Modelo Ortodoxo: El enfoque dinámico</vt:lpstr>
      <vt:lpstr>Presentación de PowerPoint</vt:lpstr>
      <vt:lpstr>El Mercado Común</vt:lpstr>
      <vt:lpstr>    El Mercado Común</vt:lpstr>
      <vt:lpstr>Mercado Común</vt:lpstr>
      <vt:lpstr>Integración económica y países en desarrollo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Entorno de los Negocios internacionales</dc:title>
  <dc:creator>Gabriel Torres</dc:creator>
  <cp:lastModifiedBy>Martín Levy</cp:lastModifiedBy>
  <cp:revision>70</cp:revision>
  <dcterms:created xsi:type="dcterms:W3CDTF">2014-06-10T13:03:36Z</dcterms:created>
  <dcterms:modified xsi:type="dcterms:W3CDTF">2019-04-08T11:29:23Z</dcterms:modified>
</cp:coreProperties>
</file>