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68" r:id="rId15"/>
    <p:sldId id="269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1" r:id="rId25"/>
    <p:sldId id="280" r:id="rId2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2" y="-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Libro_de_Microsoft_Office_Excel_2007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Hoja1!$B$3</c:f>
              <c:strCache>
                <c:ptCount val="1"/>
                <c:pt idx="0">
                  <c:v>Mes</c:v>
                </c:pt>
              </c:strCache>
            </c:strRef>
          </c:tx>
          <c:marker>
            <c:symbol val="none"/>
          </c:marker>
          <c:val>
            <c:numRef>
              <c:f>Hoja1!$B$4:$B$9</c:f>
              <c:numCache>
                <c:formatCode>General</c:formatCode>
                <c:ptCount val="6"/>
              </c:numCache>
            </c:numRef>
          </c:val>
          <c:smooth val="0"/>
        </c:ser>
        <c:ser>
          <c:idx val="1"/>
          <c:order val="1"/>
          <c:tx>
            <c:strRef>
              <c:f>Hoja1!$C$3</c:f>
              <c:strCache>
                <c:ptCount val="1"/>
                <c:pt idx="0">
                  <c:v>Mes</c:v>
                </c:pt>
              </c:strCache>
            </c:strRef>
          </c:tx>
          <c:marker>
            <c:symbol val="none"/>
          </c:marker>
          <c:val>
            <c:numRef>
              <c:f>Hoja1!$C$4:$C$9</c:f>
              <c:numCache>
                <c:formatCode>General</c:formatCode>
                <c:ptCount val="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Hoja1!$D$3</c:f>
              <c:strCache>
                <c:ptCount val="1"/>
                <c:pt idx="0">
                  <c:v>Mes</c:v>
                </c:pt>
              </c:strCache>
            </c:strRef>
          </c:tx>
          <c:marker>
            <c:symbol val="none"/>
          </c:marker>
          <c:val>
            <c:numRef>
              <c:f>Hoja1!$D$4:$D$9</c:f>
              <c:numCache>
                <c:formatCode>General</c:formatCode>
                <c:ptCount val="6"/>
                <c:pt idx="0">
                  <c:v>110</c:v>
                </c:pt>
                <c:pt idx="1">
                  <c:v>235</c:v>
                </c:pt>
                <c:pt idx="2">
                  <c:v>355</c:v>
                </c:pt>
                <c:pt idx="3">
                  <c:v>480</c:v>
                </c:pt>
                <c:pt idx="4">
                  <c:v>610</c:v>
                </c:pt>
                <c:pt idx="5">
                  <c:v>720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697984"/>
        <c:axId val="188699776"/>
      </c:lineChart>
      <c:catAx>
        <c:axId val="188697984"/>
        <c:scaling>
          <c:orientation val="minMax"/>
        </c:scaling>
        <c:delete val="0"/>
        <c:axPos val="b"/>
        <c:majorTickMark val="out"/>
        <c:minorTickMark val="none"/>
        <c:tickLblPos val="nextTo"/>
        <c:crossAx val="188699776"/>
        <c:crosses val="autoZero"/>
        <c:auto val="1"/>
        <c:lblAlgn val="ctr"/>
        <c:lblOffset val="100"/>
        <c:noMultiLvlLbl val="0"/>
      </c:catAx>
      <c:valAx>
        <c:axId val="188699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86979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B82624-7C9E-4BBA-A522-9BFE3600A7D7}" type="doc">
      <dgm:prSet loTypeId="urn:microsoft.com/office/officeart/2005/8/layout/defaul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0338F3F7-7215-4300-8EEB-AD2422468253}">
      <dgm:prSet phldrT="[Texto]"/>
      <dgm:spPr/>
      <dgm:t>
        <a:bodyPr/>
        <a:lstStyle/>
        <a:p>
          <a:r>
            <a:rPr lang="es-ES" dirty="0" smtClean="0"/>
            <a:t>Promedios Móviles</a:t>
          </a:r>
          <a:endParaRPr lang="es-AR" dirty="0"/>
        </a:p>
      </dgm:t>
    </dgm:pt>
    <dgm:pt modelId="{0C78AE22-B7AC-4793-BFF4-C098124775C4}" type="parTrans" cxnId="{1F06F0B4-3998-4A4D-90C3-F5F89EB90155}">
      <dgm:prSet/>
      <dgm:spPr/>
      <dgm:t>
        <a:bodyPr/>
        <a:lstStyle/>
        <a:p>
          <a:endParaRPr lang="es-AR"/>
        </a:p>
      </dgm:t>
    </dgm:pt>
    <dgm:pt modelId="{C4A3FC68-57EC-4A1A-B6F6-7458EFED8F31}" type="sibTrans" cxnId="{1F06F0B4-3998-4A4D-90C3-F5F89EB90155}">
      <dgm:prSet/>
      <dgm:spPr/>
      <dgm:t>
        <a:bodyPr/>
        <a:lstStyle/>
        <a:p>
          <a:endParaRPr lang="es-AR"/>
        </a:p>
      </dgm:t>
    </dgm:pt>
    <dgm:pt modelId="{58C600BA-8ACA-4BA8-9B14-C05ECEE1B79D}">
      <dgm:prSet phldrT="[Texto]"/>
      <dgm:spPr/>
      <dgm:t>
        <a:bodyPr/>
        <a:lstStyle/>
        <a:p>
          <a:r>
            <a:rPr lang="es-ES" dirty="0" smtClean="0"/>
            <a:t>Alisado o Suavización exponencial</a:t>
          </a:r>
          <a:endParaRPr lang="es-AR" dirty="0"/>
        </a:p>
      </dgm:t>
    </dgm:pt>
    <dgm:pt modelId="{D0065158-18E6-4CD6-9E07-D71D562351F8}" type="parTrans" cxnId="{17853A5B-CB93-4690-BDF0-AF53A3E28544}">
      <dgm:prSet/>
      <dgm:spPr/>
      <dgm:t>
        <a:bodyPr/>
        <a:lstStyle/>
        <a:p>
          <a:endParaRPr lang="es-AR"/>
        </a:p>
      </dgm:t>
    </dgm:pt>
    <dgm:pt modelId="{05E1B341-3E8C-4AD1-9094-949DB1FD2E5D}" type="sibTrans" cxnId="{17853A5B-CB93-4690-BDF0-AF53A3E28544}">
      <dgm:prSet/>
      <dgm:spPr/>
      <dgm:t>
        <a:bodyPr/>
        <a:lstStyle/>
        <a:p>
          <a:endParaRPr lang="es-AR"/>
        </a:p>
      </dgm:t>
    </dgm:pt>
    <dgm:pt modelId="{C1DBA4A9-34ED-42F3-B3CB-614473191D5B}">
      <dgm:prSet phldrT="[Texto]"/>
      <dgm:spPr/>
      <dgm:t>
        <a:bodyPr/>
        <a:lstStyle/>
        <a:p>
          <a:r>
            <a:rPr lang="es-ES" dirty="0" smtClean="0"/>
            <a:t>Nivelación Extendida</a:t>
          </a:r>
          <a:endParaRPr lang="es-AR" dirty="0"/>
        </a:p>
      </dgm:t>
    </dgm:pt>
    <dgm:pt modelId="{A1FDF6E5-2833-450E-AFEB-3CB5A5794539}" type="parTrans" cxnId="{D7DF3FE7-A592-4158-AC62-B552AEC8662E}">
      <dgm:prSet/>
      <dgm:spPr/>
      <dgm:t>
        <a:bodyPr/>
        <a:lstStyle/>
        <a:p>
          <a:endParaRPr lang="es-AR"/>
        </a:p>
      </dgm:t>
    </dgm:pt>
    <dgm:pt modelId="{0ADFCB8A-8E5D-4BF4-A5D7-DB9E2E0CE0C9}" type="sibTrans" cxnId="{D7DF3FE7-A592-4158-AC62-B552AEC8662E}">
      <dgm:prSet/>
      <dgm:spPr/>
      <dgm:t>
        <a:bodyPr/>
        <a:lstStyle/>
        <a:p>
          <a:endParaRPr lang="es-AR"/>
        </a:p>
      </dgm:t>
    </dgm:pt>
    <dgm:pt modelId="{7CAA3A08-41B9-405F-9E6E-378E66302385}">
      <dgm:prSet phldrT="[Texto]"/>
      <dgm:spPr/>
      <dgm:t>
        <a:bodyPr/>
        <a:lstStyle/>
        <a:p>
          <a:r>
            <a:rPr lang="es-ES" dirty="0" smtClean="0"/>
            <a:t>Nivelación Adaptable</a:t>
          </a:r>
          <a:endParaRPr lang="es-AR" dirty="0"/>
        </a:p>
      </dgm:t>
    </dgm:pt>
    <dgm:pt modelId="{A472D5A7-9B53-46D0-8F6E-0AA042A383DB}" type="parTrans" cxnId="{E00F930D-A017-4256-BC38-E5A3111B249E}">
      <dgm:prSet/>
      <dgm:spPr/>
      <dgm:t>
        <a:bodyPr/>
        <a:lstStyle/>
        <a:p>
          <a:endParaRPr lang="es-AR"/>
        </a:p>
      </dgm:t>
    </dgm:pt>
    <dgm:pt modelId="{A262990A-B239-47C9-A433-6319E6FCFB04}" type="sibTrans" cxnId="{E00F930D-A017-4256-BC38-E5A3111B249E}">
      <dgm:prSet/>
      <dgm:spPr/>
      <dgm:t>
        <a:bodyPr/>
        <a:lstStyle/>
        <a:p>
          <a:endParaRPr lang="es-AR"/>
        </a:p>
      </dgm:t>
    </dgm:pt>
    <dgm:pt modelId="{F6C11058-9A9E-48B1-80F9-1C59307A8B52}" type="pres">
      <dgm:prSet presAssocID="{83B82624-7C9E-4BBA-A522-9BFE3600A7D7}" presName="diagram" presStyleCnt="0">
        <dgm:presLayoutVars>
          <dgm:dir/>
          <dgm:resizeHandles val="exact"/>
        </dgm:presLayoutVars>
      </dgm:prSet>
      <dgm:spPr/>
    </dgm:pt>
    <dgm:pt modelId="{ED95BC14-1829-4FCC-A3FE-F62CC99105D6}" type="pres">
      <dgm:prSet presAssocID="{0338F3F7-7215-4300-8EEB-AD242246825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49B9706-915C-4590-B3BF-0C94981895C9}" type="pres">
      <dgm:prSet presAssocID="{C4A3FC68-57EC-4A1A-B6F6-7458EFED8F31}" presName="sibTrans" presStyleCnt="0"/>
      <dgm:spPr/>
    </dgm:pt>
    <dgm:pt modelId="{63741D87-FACF-45BF-AA27-41531EBA3724}" type="pres">
      <dgm:prSet presAssocID="{58C600BA-8ACA-4BA8-9B14-C05ECEE1B79D}" presName="node" presStyleLbl="node1" presStyleIdx="1" presStyleCnt="4">
        <dgm:presLayoutVars>
          <dgm:bulletEnabled val="1"/>
        </dgm:presLayoutVars>
      </dgm:prSet>
      <dgm:spPr/>
    </dgm:pt>
    <dgm:pt modelId="{E8C5E192-D33D-41A8-97A8-B32D3EEF4B52}" type="pres">
      <dgm:prSet presAssocID="{05E1B341-3E8C-4AD1-9094-949DB1FD2E5D}" presName="sibTrans" presStyleCnt="0"/>
      <dgm:spPr/>
    </dgm:pt>
    <dgm:pt modelId="{6A3ED442-F132-478A-94B1-A4A4B45B291C}" type="pres">
      <dgm:prSet presAssocID="{C1DBA4A9-34ED-42F3-B3CB-614473191D5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3C94656-30A6-4D5D-B7E5-F960E1F87963}" type="pres">
      <dgm:prSet presAssocID="{0ADFCB8A-8E5D-4BF4-A5D7-DB9E2E0CE0C9}" presName="sibTrans" presStyleCnt="0"/>
      <dgm:spPr/>
    </dgm:pt>
    <dgm:pt modelId="{4F414F88-D8D3-48E4-B51E-47F28F8D1BFB}" type="pres">
      <dgm:prSet presAssocID="{7CAA3A08-41B9-405F-9E6E-378E66302385}" presName="node" presStyleLbl="node1" presStyleIdx="3" presStyleCnt="4">
        <dgm:presLayoutVars>
          <dgm:bulletEnabled val="1"/>
        </dgm:presLayoutVars>
      </dgm:prSet>
      <dgm:spPr/>
    </dgm:pt>
  </dgm:ptLst>
  <dgm:cxnLst>
    <dgm:cxn modelId="{11E5C8D7-FBA7-4765-8CBB-997596353AD5}" type="presOf" srcId="{83B82624-7C9E-4BBA-A522-9BFE3600A7D7}" destId="{F6C11058-9A9E-48B1-80F9-1C59307A8B52}" srcOrd="0" destOrd="0" presId="urn:microsoft.com/office/officeart/2005/8/layout/default"/>
    <dgm:cxn modelId="{FA9413BE-FCD7-402B-885A-35409FF23E7A}" type="presOf" srcId="{0338F3F7-7215-4300-8EEB-AD2422468253}" destId="{ED95BC14-1829-4FCC-A3FE-F62CC99105D6}" srcOrd="0" destOrd="0" presId="urn:microsoft.com/office/officeart/2005/8/layout/default"/>
    <dgm:cxn modelId="{67ACCE7C-3609-401E-BBBF-2A05B7E7E5AD}" type="presOf" srcId="{C1DBA4A9-34ED-42F3-B3CB-614473191D5B}" destId="{6A3ED442-F132-478A-94B1-A4A4B45B291C}" srcOrd="0" destOrd="0" presId="urn:microsoft.com/office/officeart/2005/8/layout/default"/>
    <dgm:cxn modelId="{E00F930D-A017-4256-BC38-E5A3111B249E}" srcId="{83B82624-7C9E-4BBA-A522-9BFE3600A7D7}" destId="{7CAA3A08-41B9-405F-9E6E-378E66302385}" srcOrd="3" destOrd="0" parTransId="{A472D5A7-9B53-46D0-8F6E-0AA042A383DB}" sibTransId="{A262990A-B239-47C9-A433-6319E6FCFB04}"/>
    <dgm:cxn modelId="{17853A5B-CB93-4690-BDF0-AF53A3E28544}" srcId="{83B82624-7C9E-4BBA-A522-9BFE3600A7D7}" destId="{58C600BA-8ACA-4BA8-9B14-C05ECEE1B79D}" srcOrd="1" destOrd="0" parTransId="{D0065158-18E6-4CD6-9E07-D71D562351F8}" sibTransId="{05E1B341-3E8C-4AD1-9094-949DB1FD2E5D}"/>
    <dgm:cxn modelId="{1F06F0B4-3998-4A4D-90C3-F5F89EB90155}" srcId="{83B82624-7C9E-4BBA-A522-9BFE3600A7D7}" destId="{0338F3F7-7215-4300-8EEB-AD2422468253}" srcOrd="0" destOrd="0" parTransId="{0C78AE22-B7AC-4793-BFF4-C098124775C4}" sibTransId="{C4A3FC68-57EC-4A1A-B6F6-7458EFED8F31}"/>
    <dgm:cxn modelId="{485BA299-0A2C-4D60-B15D-0D0AA1CAABF1}" type="presOf" srcId="{58C600BA-8ACA-4BA8-9B14-C05ECEE1B79D}" destId="{63741D87-FACF-45BF-AA27-41531EBA3724}" srcOrd="0" destOrd="0" presId="urn:microsoft.com/office/officeart/2005/8/layout/default"/>
    <dgm:cxn modelId="{F1271A7B-8721-492A-8CF6-42A3E61E5B94}" type="presOf" srcId="{7CAA3A08-41B9-405F-9E6E-378E66302385}" destId="{4F414F88-D8D3-48E4-B51E-47F28F8D1BFB}" srcOrd="0" destOrd="0" presId="urn:microsoft.com/office/officeart/2005/8/layout/default"/>
    <dgm:cxn modelId="{D7DF3FE7-A592-4158-AC62-B552AEC8662E}" srcId="{83B82624-7C9E-4BBA-A522-9BFE3600A7D7}" destId="{C1DBA4A9-34ED-42F3-B3CB-614473191D5B}" srcOrd="2" destOrd="0" parTransId="{A1FDF6E5-2833-450E-AFEB-3CB5A5794539}" sibTransId="{0ADFCB8A-8E5D-4BF4-A5D7-DB9E2E0CE0C9}"/>
    <dgm:cxn modelId="{76AC4569-747E-4637-A8CB-7B5F31DA8C1D}" type="presParOf" srcId="{F6C11058-9A9E-48B1-80F9-1C59307A8B52}" destId="{ED95BC14-1829-4FCC-A3FE-F62CC99105D6}" srcOrd="0" destOrd="0" presId="urn:microsoft.com/office/officeart/2005/8/layout/default"/>
    <dgm:cxn modelId="{0C1881FC-782D-4139-A6A0-2C4A8F945DA2}" type="presParOf" srcId="{F6C11058-9A9E-48B1-80F9-1C59307A8B52}" destId="{749B9706-915C-4590-B3BF-0C94981895C9}" srcOrd="1" destOrd="0" presId="urn:microsoft.com/office/officeart/2005/8/layout/default"/>
    <dgm:cxn modelId="{D75E32B8-82F6-4F9F-A82F-78DB61B9F366}" type="presParOf" srcId="{F6C11058-9A9E-48B1-80F9-1C59307A8B52}" destId="{63741D87-FACF-45BF-AA27-41531EBA3724}" srcOrd="2" destOrd="0" presId="urn:microsoft.com/office/officeart/2005/8/layout/default"/>
    <dgm:cxn modelId="{396761E5-E247-449F-8B55-8C70EC8769DB}" type="presParOf" srcId="{F6C11058-9A9E-48B1-80F9-1C59307A8B52}" destId="{E8C5E192-D33D-41A8-97A8-B32D3EEF4B52}" srcOrd="3" destOrd="0" presId="urn:microsoft.com/office/officeart/2005/8/layout/default"/>
    <dgm:cxn modelId="{1E3D9570-7BA6-4F16-BD0E-22B6B98BA1D3}" type="presParOf" srcId="{F6C11058-9A9E-48B1-80F9-1C59307A8B52}" destId="{6A3ED442-F132-478A-94B1-A4A4B45B291C}" srcOrd="4" destOrd="0" presId="urn:microsoft.com/office/officeart/2005/8/layout/default"/>
    <dgm:cxn modelId="{B8F6AAC1-7D45-435A-8B22-2C307FBEF456}" type="presParOf" srcId="{F6C11058-9A9E-48B1-80F9-1C59307A8B52}" destId="{D3C94656-30A6-4D5D-B7E5-F960E1F87963}" srcOrd="5" destOrd="0" presId="urn:microsoft.com/office/officeart/2005/8/layout/default"/>
    <dgm:cxn modelId="{D8C22274-6CF5-415A-A8BD-8FD3E6099BB6}" type="presParOf" srcId="{F6C11058-9A9E-48B1-80F9-1C59307A8B52}" destId="{4F414F88-D8D3-48E4-B51E-47F28F8D1BF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5BC14-1829-4FCC-A3FE-F62CC99105D6}">
      <dsp:nvSpPr>
        <dsp:cNvPr id="0" name=""/>
        <dsp:cNvSpPr/>
      </dsp:nvSpPr>
      <dsp:spPr>
        <a:xfrm>
          <a:off x="460905" y="1047"/>
          <a:ext cx="3479899" cy="208793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200" kern="1200" dirty="0" smtClean="0"/>
            <a:t>Promedios Móviles</a:t>
          </a:r>
          <a:endParaRPr lang="es-AR" sz="4200" kern="1200" dirty="0"/>
        </a:p>
      </dsp:txBody>
      <dsp:txXfrm>
        <a:off x="460905" y="1047"/>
        <a:ext cx="3479899" cy="2087939"/>
      </dsp:txXfrm>
    </dsp:sp>
    <dsp:sp modelId="{63741D87-FACF-45BF-AA27-41531EBA3724}">
      <dsp:nvSpPr>
        <dsp:cNvPr id="0" name=""/>
        <dsp:cNvSpPr/>
      </dsp:nvSpPr>
      <dsp:spPr>
        <a:xfrm>
          <a:off x="4288794" y="1047"/>
          <a:ext cx="3479899" cy="208793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200" kern="1200" dirty="0" smtClean="0"/>
            <a:t>Alisado o Suavización exponencial</a:t>
          </a:r>
          <a:endParaRPr lang="es-AR" sz="4200" kern="1200" dirty="0"/>
        </a:p>
      </dsp:txBody>
      <dsp:txXfrm>
        <a:off x="4288794" y="1047"/>
        <a:ext cx="3479899" cy="2087939"/>
      </dsp:txXfrm>
    </dsp:sp>
    <dsp:sp modelId="{6A3ED442-F132-478A-94B1-A4A4B45B291C}">
      <dsp:nvSpPr>
        <dsp:cNvPr id="0" name=""/>
        <dsp:cNvSpPr/>
      </dsp:nvSpPr>
      <dsp:spPr>
        <a:xfrm>
          <a:off x="460905" y="2436976"/>
          <a:ext cx="3479899" cy="208793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200" kern="1200" dirty="0" smtClean="0"/>
            <a:t>Nivelación Extendida</a:t>
          </a:r>
          <a:endParaRPr lang="es-AR" sz="4200" kern="1200" dirty="0"/>
        </a:p>
      </dsp:txBody>
      <dsp:txXfrm>
        <a:off x="460905" y="2436976"/>
        <a:ext cx="3479899" cy="2087939"/>
      </dsp:txXfrm>
    </dsp:sp>
    <dsp:sp modelId="{4F414F88-D8D3-48E4-B51E-47F28F8D1BFB}">
      <dsp:nvSpPr>
        <dsp:cNvPr id="0" name=""/>
        <dsp:cNvSpPr/>
      </dsp:nvSpPr>
      <dsp:spPr>
        <a:xfrm>
          <a:off x="4288794" y="2436976"/>
          <a:ext cx="3479899" cy="208793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200" kern="1200" dirty="0" smtClean="0"/>
            <a:t>Nivelación Adaptable</a:t>
          </a:r>
          <a:endParaRPr lang="es-AR" sz="4200" kern="1200" dirty="0"/>
        </a:p>
      </dsp:txBody>
      <dsp:txXfrm>
        <a:off x="4288794" y="2436976"/>
        <a:ext cx="3479899" cy="2087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0.33654</cdr:x>
      <cdr:y>0.21859</cdr:y>
    </cdr:from>
    <cdr:to>
      <cdr:x>0.48077</cdr:x>
      <cdr:y>0.32788</cdr:y>
    </cdr:to>
    <cdr:sp macro="" textlink="">
      <cdr:nvSpPr>
        <cdr:cNvPr id="2" name="1 CuadroTexto"/>
        <cdr:cNvSpPr txBox="1"/>
      </cdr:nvSpPr>
      <cdr:spPr>
        <a:xfrm xmlns:a="http://schemas.openxmlformats.org/drawingml/2006/main">
          <a:off x="2520280" y="1008112"/>
          <a:ext cx="1080120" cy="504056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1">
          <a:schemeClr val="accent3"/>
        </a:lnRef>
        <a:fillRef xmlns:a="http://schemas.openxmlformats.org/drawingml/2006/main" idx="2">
          <a:schemeClr val="accent3"/>
        </a:fillRef>
        <a:effectRef xmlns:a="http://schemas.openxmlformats.org/drawingml/2006/main" idx="1">
          <a:schemeClr val="accent3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s-ES" sz="1100" b="1" dirty="0" smtClean="0"/>
            <a:t>Demanda Real </a:t>
          </a:r>
          <a:endParaRPr lang="es-AR" sz="1100" b="1" dirty="0"/>
        </a:p>
      </cdr:txBody>
    </cdr:sp>
  </cdr:relSizeAnchor>
  <cdr:relSizeAnchor xmlns:cdr="http://schemas.openxmlformats.org/drawingml/2006/chartDrawing">
    <cdr:from>
      <cdr:x>0.44231</cdr:x>
      <cdr:y>0.28104</cdr:y>
    </cdr:from>
    <cdr:to>
      <cdr:x>0.50962</cdr:x>
      <cdr:y>0.40595</cdr:y>
    </cdr:to>
    <cdr:cxnSp macro="">
      <cdr:nvCxnSpPr>
        <cdr:cNvPr id="4" name="3 Conector recto de flecha"/>
        <cdr:cNvCxnSpPr/>
      </cdr:nvCxnSpPr>
      <cdr:spPr>
        <a:xfrm xmlns:a="http://schemas.openxmlformats.org/drawingml/2006/main">
          <a:off x="3312368" y="1296144"/>
          <a:ext cx="504056" cy="576064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0.51923</cdr:x>
      <cdr:y>0.51524</cdr:y>
    </cdr:from>
    <cdr:to>
      <cdr:x>0.74038</cdr:x>
      <cdr:y>0.57769</cdr:y>
    </cdr:to>
    <cdr:sp macro="" textlink="">
      <cdr:nvSpPr>
        <cdr:cNvPr id="5" name="4 CuadroTexto"/>
        <cdr:cNvSpPr txBox="1"/>
      </cdr:nvSpPr>
      <cdr:spPr>
        <a:xfrm xmlns:a="http://schemas.openxmlformats.org/drawingml/2006/main">
          <a:off x="3888432" y="2376264"/>
          <a:ext cx="1656184" cy="288032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s-ES" sz="1100" b="1" dirty="0" smtClean="0"/>
            <a:t>Demanda Pronosticada</a:t>
          </a:r>
          <a:endParaRPr lang="es-AR" sz="1100" b="1" dirty="0"/>
        </a:p>
      </cdr:txBody>
    </cdr:sp>
  </cdr:relSizeAnchor>
  <cdr:relSizeAnchor xmlns:cdr="http://schemas.openxmlformats.org/drawingml/2006/chartDrawing">
    <cdr:from>
      <cdr:x>0.64423</cdr:x>
      <cdr:y>0.40595</cdr:y>
    </cdr:from>
    <cdr:to>
      <cdr:x>0.68269</cdr:x>
      <cdr:y>0.49963</cdr:y>
    </cdr:to>
    <cdr:cxnSp macro="">
      <cdr:nvCxnSpPr>
        <cdr:cNvPr id="7" name="6 Conector recto de flecha"/>
        <cdr:cNvCxnSpPr/>
      </cdr:nvCxnSpPr>
      <cdr:spPr>
        <a:xfrm xmlns:a="http://schemas.openxmlformats.org/drawingml/2006/main" flipH="1" flipV="1">
          <a:off x="4824536" y="1872208"/>
          <a:ext cx="288032" cy="432048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46D3-78FC-4DEB-8345-45B5DC435300}" type="datetimeFigureOut">
              <a:rPr lang="es-AR" smtClean="0"/>
              <a:t>19/04/2013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5403-8078-4850-ABF8-C7DF84AEAD3A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5504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46D3-78FC-4DEB-8345-45B5DC435300}" type="datetimeFigureOut">
              <a:rPr lang="es-AR" smtClean="0"/>
              <a:t>19/04/2013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5403-8078-4850-ABF8-C7DF84AEAD3A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5668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46D3-78FC-4DEB-8345-45B5DC435300}" type="datetimeFigureOut">
              <a:rPr lang="es-AR" smtClean="0"/>
              <a:t>19/04/2013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5403-8078-4850-ABF8-C7DF84AEAD3A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3820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46D3-78FC-4DEB-8345-45B5DC435300}" type="datetimeFigureOut">
              <a:rPr lang="es-AR" smtClean="0"/>
              <a:t>19/04/2013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5403-8078-4850-ABF8-C7DF84AEAD3A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1828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46D3-78FC-4DEB-8345-45B5DC435300}" type="datetimeFigureOut">
              <a:rPr lang="es-AR" smtClean="0"/>
              <a:t>19/04/2013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5403-8078-4850-ABF8-C7DF84AEAD3A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0321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46D3-78FC-4DEB-8345-45B5DC435300}" type="datetimeFigureOut">
              <a:rPr lang="es-AR" smtClean="0"/>
              <a:t>19/04/2013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5403-8078-4850-ABF8-C7DF84AEAD3A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3970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46D3-78FC-4DEB-8345-45B5DC435300}" type="datetimeFigureOut">
              <a:rPr lang="es-AR" smtClean="0"/>
              <a:t>19/04/2013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5403-8078-4850-ABF8-C7DF84AEAD3A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2966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46D3-78FC-4DEB-8345-45B5DC435300}" type="datetimeFigureOut">
              <a:rPr lang="es-AR" smtClean="0"/>
              <a:t>19/04/2013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5403-8078-4850-ABF8-C7DF84AEAD3A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7091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46D3-78FC-4DEB-8345-45B5DC435300}" type="datetimeFigureOut">
              <a:rPr lang="es-AR" smtClean="0"/>
              <a:t>19/04/2013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5403-8078-4850-ABF8-C7DF84AEAD3A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9767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46D3-78FC-4DEB-8345-45B5DC435300}" type="datetimeFigureOut">
              <a:rPr lang="es-AR" smtClean="0"/>
              <a:t>19/04/2013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5403-8078-4850-ABF8-C7DF84AEAD3A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301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46D3-78FC-4DEB-8345-45B5DC435300}" type="datetimeFigureOut">
              <a:rPr lang="es-AR" smtClean="0"/>
              <a:t>19/04/2013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5403-8078-4850-ABF8-C7DF84AEAD3A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5110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C46D3-78FC-4DEB-8345-45B5DC435300}" type="datetimeFigureOut">
              <a:rPr lang="es-AR" smtClean="0"/>
              <a:t>19/04/2013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5403-8078-4850-ABF8-C7DF84AEAD3A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4942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Pronósticos II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Clase Nro. 6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99724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s-ES" dirty="0" smtClean="0"/>
              <a:t>concluyendo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effectLst>
            <a:glow rad="228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ctr"/>
            <a:r>
              <a:rPr lang="es-ES" b="1" dirty="0" smtClean="0"/>
              <a:t>F= (B x S x T x C x P) + I</a:t>
            </a:r>
          </a:p>
          <a:p>
            <a:pPr>
              <a:buFont typeface="Wingdings" pitchFamily="2" charset="2"/>
              <a:buChar char="ü"/>
            </a:pPr>
            <a:r>
              <a:rPr lang="es-ES" dirty="0" smtClean="0"/>
              <a:t>F= cantidad pronosticada para el periodo t</a:t>
            </a:r>
          </a:p>
          <a:p>
            <a:pPr>
              <a:buFont typeface="Wingdings" pitchFamily="2" charset="2"/>
              <a:buChar char="ü"/>
            </a:pPr>
            <a:r>
              <a:rPr lang="es-ES" dirty="0" smtClean="0"/>
              <a:t>B= demanda de nivel básico para el periodo t</a:t>
            </a:r>
          </a:p>
          <a:p>
            <a:pPr>
              <a:buFont typeface="Wingdings" pitchFamily="2" charset="2"/>
              <a:buChar char="ü"/>
            </a:pPr>
            <a:r>
              <a:rPr lang="es-ES" dirty="0" smtClean="0"/>
              <a:t>S= Factor de estacionalidad para el periodo t</a:t>
            </a:r>
          </a:p>
          <a:p>
            <a:pPr>
              <a:buFont typeface="Wingdings" pitchFamily="2" charset="2"/>
              <a:buChar char="ü"/>
            </a:pPr>
            <a:r>
              <a:rPr lang="es-ES" dirty="0" smtClean="0"/>
              <a:t>T= Índice componente de la tendencia que refleja el aumento o la disminución por periodo</a:t>
            </a:r>
          </a:p>
          <a:p>
            <a:pPr>
              <a:buFont typeface="Wingdings" pitchFamily="2" charset="2"/>
              <a:buChar char="ü"/>
            </a:pPr>
            <a:r>
              <a:rPr lang="es-ES" dirty="0" smtClean="0"/>
              <a:t>C= Factor cíclico para el periodo T</a:t>
            </a:r>
          </a:p>
          <a:p>
            <a:pPr>
              <a:buFont typeface="Wingdings" pitchFamily="2" charset="2"/>
              <a:buChar char="ü"/>
            </a:pPr>
            <a:r>
              <a:rPr lang="es-ES" dirty="0" smtClean="0"/>
              <a:t>P= Factor promocional para el periodo T</a:t>
            </a:r>
          </a:p>
          <a:p>
            <a:pPr>
              <a:buFont typeface="Wingdings" pitchFamily="2" charset="2"/>
              <a:buChar char="ü"/>
            </a:pPr>
            <a:r>
              <a:rPr lang="es-ES" dirty="0" smtClean="0"/>
              <a:t>I= La cantidad aleatoria</a:t>
            </a:r>
            <a:endParaRPr lang="es-ES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41364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 de Pronostico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smtClean="0"/>
              <a:t>    </a:t>
            </a:r>
            <a:r>
              <a:rPr lang="es-ES" sz="1200" b="1" dirty="0" smtClean="0"/>
              <a:t>Base de datos del pronostico</a:t>
            </a:r>
          </a:p>
          <a:p>
            <a:pPr marL="0" indent="0">
              <a:buNone/>
            </a:pPr>
            <a:r>
              <a:rPr lang="es-ES" sz="1200" dirty="0"/>
              <a:t>	</a:t>
            </a:r>
            <a:endParaRPr lang="es-AR" sz="1200" dirty="0"/>
          </a:p>
        </p:txBody>
      </p:sp>
      <p:sp>
        <p:nvSpPr>
          <p:cNvPr id="4" name="3 Rectángulo"/>
          <p:cNvSpPr/>
          <p:nvPr/>
        </p:nvSpPr>
        <p:spPr>
          <a:xfrm>
            <a:off x="973017" y="3429000"/>
            <a:ext cx="1296144" cy="14401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Tácticas del Historial de Pedidos</a:t>
            </a:r>
            <a:endParaRPr lang="es-AR" b="1" dirty="0"/>
          </a:p>
        </p:txBody>
      </p:sp>
      <p:sp>
        <p:nvSpPr>
          <p:cNvPr id="5" name="4 Flecha derecha"/>
          <p:cNvSpPr/>
          <p:nvPr/>
        </p:nvSpPr>
        <p:spPr>
          <a:xfrm>
            <a:off x="2627784" y="3933056"/>
            <a:ext cx="108012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3851920" y="2429685"/>
            <a:ext cx="2088232" cy="14401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Administración</a:t>
            </a:r>
            <a:endParaRPr lang="es-AR" b="1" dirty="0"/>
          </a:p>
        </p:txBody>
      </p:sp>
      <p:sp>
        <p:nvSpPr>
          <p:cNvPr id="7" name="6 Rectángulo redondeado"/>
          <p:cNvSpPr/>
          <p:nvPr/>
        </p:nvSpPr>
        <p:spPr>
          <a:xfrm>
            <a:off x="3851920" y="3933056"/>
            <a:ext cx="1044116" cy="15121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Técnica</a:t>
            </a:r>
            <a:endParaRPr lang="es-AR" b="1" dirty="0"/>
          </a:p>
        </p:txBody>
      </p:sp>
      <p:sp>
        <p:nvSpPr>
          <p:cNvPr id="8" name="7 Flecha derecha"/>
          <p:cNvSpPr/>
          <p:nvPr/>
        </p:nvSpPr>
        <p:spPr>
          <a:xfrm>
            <a:off x="5965588" y="3717032"/>
            <a:ext cx="115212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9" name="8 Elipse"/>
          <p:cNvSpPr/>
          <p:nvPr/>
        </p:nvSpPr>
        <p:spPr>
          <a:xfrm>
            <a:off x="7236296" y="2996952"/>
            <a:ext cx="1810733" cy="16921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Finanzas</a:t>
            </a:r>
          </a:p>
          <a:p>
            <a:pPr algn="ctr"/>
            <a:r>
              <a:rPr lang="es-ES" b="1" dirty="0" smtClean="0"/>
              <a:t>Marketing</a:t>
            </a:r>
          </a:p>
          <a:p>
            <a:pPr algn="ctr"/>
            <a:r>
              <a:rPr lang="es-ES" b="1" dirty="0" smtClean="0"/>
              <a:t>Ventas</a:t>
            </a:r>
          </a:p>
          <a:p>
            <a:pPr algn="ctr"/>
            <a:r>
              <a:rPr lang="es-ES" b="1" dirty="0" smtClean="0"/>
              <a:t>Producción</a:t>
            </a:r>
          </a:p>
          <a:p>
            <a:pPr algn="ctr"/>
            <a:r>
              <a:rPr lang="es-ES" b="1" dirty="0" smtClean="0"/>
              <a:t>Logística</a:t>
            </a:r>
            <a:endParaRPr lang="es-AR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4427984" y="16288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Proceso de Predicción</a:t>
            </a:r>
            <a:endParaRPr lang="es-AR" b="1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4896036" y="4005064"/>
            <a:ext cx="1044116" cy="14401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Sistema de Apoyo</a:t>
            </a:r>
            <a:endParaRPr lang="es-AR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7308304" y="2060848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Usuarios del Pronostico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490850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s-ES" dirty="0" smtClean="0"/>
              <a:t>Técnicas de pronostico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cene3d>
            <a:camera prst="isometricOffAxis1Right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s-ES" b="1" dirty="0" smtClean="0"/>
              <a:t>Cualitativas:</a:t>
            </a:r>
            <a:r>
              <a:rPr lang="es-ES" dirty="0" smtClean="0"/>
              <a:t> Se apoyan en la aptitud de las personas, son muy costosas y consumen mucho tiempo</a:t>
            </a:r>
          </a:p>
          <a:p>
            <a:r>
              <a:rPr lang="es-ES" b="1" dirty="0" smtClean="0"/>
              <a:t>Cuantitativas o de Series de Tiempo: </a:t>
            </a:r>
            <a:r>
              <a:rPr lang="es-ES" dirty="0" smtClean="0"/>
              <a:t>Son métodos estadísticos utilizados cuando los datos históricos de las ventas contienen relaciones claras y estables y cuando las tendencias están disponibles</a:t>
            </a:r>
          </a:p>
          <a:p>
            <a:r>
              <a:rPr lang="es-ES" b="1" dirty="0" smtClean="0"/>
              <a:t>Causal: </a:t>
            </a:r>
            <a:r>
              <a:rPr lang="es-ES" dirty="0" smtClean="0"/>
              <a:t>Como una regresión emplea información refinada y especifica de las variables para desarrollar una relación entre un evento en curso y una actividad prevista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77382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Técnicas de Pronósticos</a:t>
            </a:r>
            <a:br>
              <a:rPr lang="es-ES" dirty="0" smtClean="0"/>
            </a:br>
            <a:r>
              <a:rPr lang="es-ES" dirty="0" smtClean="0"/>
              <a:t>Criterios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s-ES" dirty="0" smtClean="0"/>
              <a:t>La precisión</a:t>
            </a:r>
          </a:p>
          <a:p>
            <a:pPr>
              <a:buFont typeface="Wingdings" pitchFamily="2" charset="2"/>
              <a:buChar char="ü"/>
            </a:pPr>
            <a:r>
              <a:rPr lang="es-ES" dirty="0" smtClean="0"/>
              <a:t>El horizonte de tiempo</a:t>
            </a:r>
          </a:p>
          <a:p>
            <a:pPr>
              <a:buFont typeface="Wingdings" pitchFamily="2" charset="2"/>
              <a:buChar char="ü"/>
            </a:pPr>
            <a:r>
              <a:rPr lang="es-ES" dirty="0" smtClean="0"/>
              <a:t>El valor de la predicción</a:t>
            </a:r>
          </a:p>
          <a:p>
            <a:pPr>
              <a:buFont typeface="Wingdings" pitchFamily="2" charset="2"/>
              <a:buChar char="ü"/>
            </a:pPr>
            <a:r>
              <a:rPr lang="es-ES" dirty="0" smtClean="0"/>
              <a:t>La disponibilidad de datos</a:t>
            </a:r>
          </a:p>
          <a:p>
            <a:pPr>
              <a:buFont typeface="Wingdings" pitchFamily="2" charset="2"/>
              <a:buChar char="ü"/>
            </a:pPr>
            <a:r>
              <a:rPr lang="es-ES" dirty="0" smtClean="0"/>
              <a:t>Tipo de esquema de los datos</a:t>
            </a:r>
          </a:p>
          <a:p>
            <a:pPr>
              <a:buFont typeface="Wingdings" pitchFamily="2" charset="2"/>
              <a:buChar char="ü"/>
            </a:pPr>
            <a:r>
              <a:rPr lang="es-ES" dirty="0" smtClean="0"/>
              <a:t>La experiencia de quien pronostica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26861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Técnicas Cuantitativas</a:t>
            </a:r>
            <a:endParaRPr lang="es-A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37119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6615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ES" dirty="0" smtClean="0"/>
              <a:t>Veamos las diferencias</a:t>
            </a:r>
            <a:br>
              <a:rPr lang="es-ES" dirty="0" smtClean="0"/>
            </a:br>
            <a:r>
              <a:rPr lang="es-ES" dirty="0" smtClean="0"/>
              <a:t>Promedios Móviles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s-ES" dirty="0" smtClean="0"/>
              <a:t>Emplean el promedio de las ventas del periodo mas reciente.</a:t>
            </a:r>
          </a:p>
          <a:p>
            <a:r>
              <a:rPr lang="es-ES" dirty="0" smtClean="0"/>
              <a:t>De fácil Calculo</a:t>
            </a:r>
          </a:p>
          <a:p>
            <a:r>
              <a:rPr lang="es-ES" dirty="0" smtClean="0"/>
              <a:t>No son reactivas y responden lentamente al cambio</a:t>
            </a:r>
          </a:p>
          <a:p>
            <a:r>
              <a:rPr lang="es-ES" dirty="0" smtClean="0"/>
              <a:t>Deben conservarse y actualizarse muchos datos históricos para generar pronósticos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28277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Alisado exponencial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s-ES" dirty="0" smtClean="0"/>
              <a:t>Da los mismos resultados que los promedios móviles, sin tener que guardar tantos datos</a:t>
            </a:r>
          </a:p>
          <a:p>
            <a:pPr>
              <a:buFont typeface="Wingdings" pitchFamily="2" charset="2"/>
              <a:buChar char="ü"/>
            </a:pPr>
            <a:r>
              <a:rPr lang="es-ES" dirty="0" smtClean="0"/>
              <a:t>Permite realizar el calculo basándose en el pronostico ya realizado y en los nuevos datos</a:t>
            </a:r>
          </a:p>
          <a:p>
            <a:pPr>
              <a:buFont typeface="Wingdings" pitchFamily="2" charset="2"/>
              <a:buChar char="ü"/>
            </a:pPr>
            <a:r>
              <a:rPr lang="es-ES" dirty="0" smtClean="0"/>
              <a:t>Si en el ejemplo anterior calculamos Enero como promedio de los seis meses anteriores obtendremos 80 y si la demanda real es 90, con esto febrero nos dará 85, como promedio de 80 y 90</a:t>
            </a:r>
          </a:p>
          <a:p>
            <a:pPr marL="0" indent="0" algn="ctr">
              <a:buNone/>
            </a:pPr>
            <a:r>
              <a:rPr lang="es-ES" dirty="0" smtClean="0"/>
              <a:t>Con esto damos igual peso a enero y 90% al resto</a:t>
            </a:r>
          </a:p>
          <a:p>
            <a:pPr marL="0" indent="0" algn="ctr">
              <a:buNone/>
            </a:pPr>
            <a:r>
              <a:rPr lang="es-ES" dirty="0" smtClean="0"/>
              <a:t>Febrero= (0,10) x 90 + (0,90) x 80 = 81</a:t>
            </a:r>
          </a:p>
          <a:p>
            <a:pPr marL="0" indent="0" algn="ctr">
              <a:buNone/>
            </a:pPr>
            <a:r>
              <a:rPr lang="es-ES" dirty="0" smtClean="0"/>
              <a:t>Nuevo Forecast = (</a:t>
            </a:r>
            <a:r>
              <a:rPr lang="el-GR" dirty="0" smtClean="0"/>
              <a:t>α</a:t>
            </a:r>
            <a:r>
              <a:rPr lang="es-ES" dirty="0" smtClean="0"/>
              <a:t>) demanda reciente + (1- </a:t>
            </a:r>
            <a:r>
              <a:rPr lang="el-GR" dirty="0" smtClean="0"/>
              <a:t>α</a:t>
            </a:r>
            <a:r>
              <a:rPr lang="es-ES" dirty="0" smtClean="0"/>
              <a:t>) forecast anterior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85894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Alisado exponencial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s-ES" dirty="0" smtClean="0"/>
              <a:t>La decisión principal al utilizar el alisado exponencial es elegir el factor </a:t>
            </a:r>
            <a:r>
              <a:rPr lang="el-GR" dirty="0" smtClean="0"/>
              <a:t>α</a:t>
            </a:r>
            <a:r>
              <a:rPr lang="es-ES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s-ES" dirty="0" smtClean="0"/>
              <a:t> </a:t>
            </a:r>
            <a:r>
              <a:rPr lang="el-GR" dirty="0" smtClean="0"/>
              <a:t>α</a:t>
            </a:r>
            <a:r>
              <a:rPr lang="es-ES" dirty="0" smtClean="0"/>
              <a:t> altos hacen el pronostico muy sensible al cambio</a:t>
            </a:r>
          </a:p>
          <a:p>
            <a:pPr>
              <a:buFont typeface="Wingdings" pitchFamily="2" charset="2"/>
              <a:buChar char="ü"/>
            </a:pPr>
            <a:r>
              <a:rPr lang="es-ES" dirty="0"/>
              <a:t> </a:t>
            </a:r>
            <a:r>
              <a:rPr lang="el-GR" dirty="0" smtClean="0"/>
              <a:t>α</a:t>
            </a:r>
            <a:r>
              <a:rPr lang="es-ES" dirty="0" smtClean="0"/>
              <a:t> bajos tienden a reaccionar lentamente , eliminando las fluctuaciones aleatorias</a:t>
            </a:r>
            <a:endParaRPr lang="es-ES" dirty="0" smtClean="0"/>
          </a:p>
          <a:p>
            <a:pPr>
              <a:buFont typeface="Wingdings" pitchFamily="2" charset="2"/>
              <a:buChar char="ü"/>
            </a:pPr>
            <a:endParaRPr lang="es-ES" dirty="0" smtClean="0"/>
          </a:p>
          <a:p>
            <a:pPr>
              <a:buFont typeface="Wingdings" pitchFamily="2" charset="2"/>
              <a:buChar char="ü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04949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Suavización exponencial extendida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effectLst>
            <a:glow rad="2286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s-ES" dirty="0" smtClean="0"/>
              <a:t>Incorpora la influencia de la tendencia y la estacionalidad cuando se pueden identificar valores específicos de estos componentes. </a:t>
            </a:r>
          </a:p>
          <a:p>
            <a:r>
              <a:rPr lang="es-ES" dirty="0" smtClean="0"/>
              <a:t>El beneficio permite el calculo rápido con mínimos datos</a:t>
            </a:r>
          </a:p>
          <a:p>
            <a:r>
              <a:rPr lang="es-ES" dirty="0" smtClean="0"/>
              <a:t>La pericia técnica para responder depende de los valores de la constante de nivelación </a:t>
            </a:r>
          </a:p>
          <a:p>
            <a:endParaRPr lang="es-ES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31488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s-ES" dirty="0" smtClean="0"/>
              <a:t>Suavización adaptable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s-ES" dirty="0" smtClean="0"/>
              <a:t>Aporta una revisión regular de la validez del factor </a:t>
            </a:r>
            <a:r>
              <a:rPr lang="el-GR" dirty="0" smtClean="0"/>
              <a:t>α</a:t>
            </a:r>
            <a:endParaRPr lang="es-ES" dirty="0"/>
          </a:p>
          <a:p>
            <a:r>
              <a:rPr lang="es-ES" dirty="0" smtClean="0"/>
              <a:t>Este se revisa al terminar cada periodo de la predicción para determinar el valor exacto que se habría producido en una producción perfecta para el periodo anterior. </a:t>
            </a:r>
          </a:p>
          <a:p>
            <a:r>
              <a:rPr lang="es-ES" dirty="0" smtClean="0"/>
              <a:t>Una vez determinado se ajusta el factor </a:t>
            </a:r>
            <a:r>
              <a:rPr lang="el-GR" dirty="0" smtClean="0"/>
              <a:t>α</a:t>
            </a:r>
            <a:r>
              <a:rPr lang="es-ES" dirty="0" smtClean="0"/>
              <a:t> utilizado para generar la predicción siguiente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67156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s-ES" dirty="0" smtClean="0"/>
              <a:t>Los pronósticos y la logística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s-ES" b="1" dirty="0" smtClean="0"/>
              <a:t>La logística eficaz requiere hacer coincidir los requerimientos de los clientes de un producto con las capacidades de la empresa y de la cadena de suministros. </a:t>
            </a:r>
            <a:endParaRPr lang="es-AR" b="1" dirty="0" smtClean="0"/>
          </a:p>
          <a:p>
            <a:pPr marL="0" indent="0">
              <a:buNone/>
            </a:pPr>
            <a:endParaRPr lang="es-ES" dirty="0" smtClean="0"/>
          </a:p>
        </p:txBody>
      </p:sp>
      <p:pic>
        <p:nvPicPr>
          <p:cNvPr id="1026" name="Picture 2" descr="D:\Users\elroldan\AppData\Local\Microsoft\Windows\Temporary Internet Files\Content.IE5\ZAK6PMPP\MC90027898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509120"/>
            <a:ext cx="1725473" cy="18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795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s-ES" dirty="0" smtClean="0"/>
              <a:t>Causales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lnSpcReduction="10000"/>
          </a:bodyPr>
          <a:lstStyle/>
          <a:p>
            <a:r>
              <a:rPr lang="es-ES" dirty="0" smtClean="0"/>
              <a:t>Una predicción por regresión estima las ventas para una SKU con base en los valores de los otros factores independientes. </a:t>
            </a:r>
          </a:p>
          <a:p>
            <a:r>
              <a:rPr lang="es-ES" dirty="0" smtClean="0"/>
              <a:t>Si se identifica una buena relación como la de precio esperado y el consumo, la información sirve para predecir los requerimientos eficazmente</a:t>
            </a:r>
          </a:p>
          <a:p>
            <a:r>
              <a:rPr lang="es-ES" dirty="0" smtClean="0"/>
              <a:t>Funciona si identificamos una variable importante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62268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s-ES" dirty="0" smtClean="0"/>
              <a:t>Seguimiento del Pronostico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s-ES" dirty="0" smtClean="0"/>
              <a:t>El pronostico esta casi siempre mal</a:t>
            </a:r>
          </a:p>
          <a:p>
            <a:endParaRPr lang="es-ES" dirty="0"/>
          </a:p>
          <a:p>
            <a:r>
              <a:rPr lang="es-ES" dirty="0" smtClean="0"/>
              <a:t>¿Por qué monitorear el pronostico?</a:t>
            </a:r>
          </a:p>
          <a:p>
            <a:pPr>
              <a:buFont typeface="Wingdings" pitchFamily="2" charset="2"/>
              <a:buChar char="ü"/>
            </a:pPr>
            <a:r>
              <a:rPr lang="es-ES" dirty="0" smtClean="0"/>
              <a:t>Para planificar el futuro teniendo en cuenta el erro</a:t>
            </a:r>
          </a:p>
          <a:p>
            <a:pPr>
              <a:buFont typeface="Wingdings" pitchFamily="2" charset="2"/>
              <a:buChar char="ü"/>
            </a:pPr>
            <a:r>
              <a:rPr lang="es-ES" dirty="0" smtClean="0"/>
              <a:t>Para medir la demanda real vs. El pronostico</a:t>
            </a:r>
          </a:p>
          <a:p>
            <a:pPr>
              <a:buFont typeface="Wingdings" pitchFamily="2" charset="2"/>
              <a:buChar char="ü"/>
            </a:pPr>
            <a:r>
              <a:rPr lang="es-ES" dirty="0" smtClean="0"/>
              <a:t>Para mejorar el método del pronostico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25737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Seguimiento del Pronostico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s-ES" dirty="0" smtClean="0"/>
              <a:t>Es el proceso de comparar la demanda real con la demanda pronosticada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Error de pronostico: Es la diferencia entre la demanda real y la pronosticada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Sesgo (BIAS)</a:t>
            </a:r>
          </a:p>
          <a:p>
            <a:pPr>
              <a:buFont typeface="Wingdings" pitchFamily="2" charset="2"/>
              <a:buChar char="q"/>
            </a:pPr>
            <a:r>
              <a:rPr lang="es-ES" dirty="0"/>
              <a:t> </a:t>
            </a:r>
            <a:r>
              <a:rPr lang="es-ES" dirty="0" smtClean="0"/>
              <a:t>Es un error sistemático por el cual la demanda real esta consistentemente por encima o por debajo de la demanda pronosticada</a:t>
            </a:r>
          </a:p>
          <a:p>
            <a:pPr>
              <a:buFont typeface="Wingdings" pitchFamily="2" charset="2"/>
              <a:buChar char="q"/>
            </a:pPr>
            <a:r>
              <a:rPr lang="es-ES" dirty="0" smtClean="0"/>
              <a:t>El sesgo existe cuando la demanda real acumulada se separa del pronostico acumulado. Esto requiere decir que la demanda promedio pronosticada esta mal.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70274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4160279"/>
              </p:ext>
            </p:extLst>
          </p:nvPr>
        </p:nvGraphicFramePr>
        <p:xfrm>
          <a:off x="755576" y="188640"/>
          <a:ext cx="7488832" cy="4611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1 CuadroTexto"/>
          <p:cNvSpPr txBox="1"/>
          <p:nvPr/>
        </p:nvSpPr>
        <p:spPr>
          <a:xfrm>
            <a:off x="2267744" y="5013176"/>
            <a:ext cx="273630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EFECTO SESGO O BIAS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4244444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Las diez falencias del pronostico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s-ES" dirty="0" smtClean="0"/>
              <a:t>En muchas empresas se culpan a los pronósticos de tener muchas deficiencias. Raramente se justifican</a:t>
            </a:r>
          </a:p>
          <a:p>
            <a:r>
              <a:rPr lang="es-ES" dirty="0" smtClean="0"/>
              <a:t>Pronostica no es hacer planificación de inventarios. Son dos actividades separadas</a:t>
            </a:r>
          </a:p>
          <a:p>
            <a:r>
              <a:rPr lang="es-ES" dirty="0" smtClean="0"/>
              <a:t>Tener el método adecuado de calcular inventario es mucho mas importante que un método correcto de pronosticar.</a:t>
            </a:r>
          </a:p>
          <a:p>
            <a:r>
              <a:rPr lang="es-ES" dirty="0" smtClean="0"/>
              <a:t>No existen pronósticos perfectos</a:t>
            </a:r>
          </a:p>
          <a:p>
            <a:r>
              <a:rPr lang="es-ES" dirty="0" smtClean="0"/>
              <a:t>Los pronósticos perfectos están mal en la mayoría parte de los casos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7170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10 Falencias (2)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s-ES" dirty="0" smtClean="0"/>
              <a:t>Con un método optimo de pronostico se pueden hacer solo pequeñas mejoras</a:t>
            </a:r>
          </a:p>
          <a:p>
            <a:r>
              <a:rPr lang="es-ES" dirty="0" smtClean="0"/>
              <a:t>Aunque se pueda pronosticar la demanda futura, no se la puede conocer</a:t>
            </a:r>
          </a:p>
          <a:p>
            <a:r>
              <a:rPr lang="es-ES" dirty="0" smtClean="0"/>
              <a:t>El aspecto mas importante de cualquier inventario es el servicio que brinda y el capital que requiere</a:t>
            </a:r>
          </a:p>
          <a:p>
            <a:r>
              <a:rPr lang="es-ES" dirty="0" smtClean="0"/>
              <a:t>La mayoría de los inventarios requiere de una gran cantidad de capital y dan a cambio muy poco servicio</a:t>
            </a:r>
          </a:p>
          <a:p>
            <a:r>
              <a:rPr lang="es-ES" dirty="0" smtClean="0"/>
              <a:t>Es mejor estar aprox.  Bien que correctamente mal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2526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s-ES" dirty="0" smtClean="0"/>
              <a:t>Necesidad de los Pronósticos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33056"/>
          </a:xfr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s-ES" dirty="0" smtClean="0"/>
              <a:t>Para apoyar el planeamiento en colaboración dentro de la cadena de suministros</a:t>
            </a:r>
          </a:p>
          <a:p>
            <a:r>
              <a:rPr lang="es-ES" dirty="0" smtClean="0"/>
              <a:t>Para impulsar la planeación de requerimientos</a:t>
            </a:r>
          </a:p>
          <a:p>
            <a:r>
              <a:rPr lang="es-ES" dirty="0" smtClean="0"/>
              <a:t>Para una mejor administración de los recursos</a:t>
            </a:r>
          </a:p>
          <a:p>
            <a:endParaRPr lang="es-AR" dirty="0"/>
          </a:p>
        </p:txBody>
      </p:sp>
      <p:pic>
        <p:nvPicPr>
          <p:cNvPr id="2050" name="Picture 2" descr="D:\Users\elroldan\AppData\Local\Microsoft\Windows\Temporary Internet Files\Content.IE5\QBEEH82W\MP90040938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730" y="4181201"/>
            <a:ext cx="2197590" cy="146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5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s-ES" dirty="0" smtClean="0"/>
              <a:t>Planeamiento en colaboración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s-ES" dirty="0" smtClean="0"/>
              <a:t>Si no existe colaboración cada integrante de la cadena de suministros planeara el nivel y la oportunidad de producción para sus clientes.</a:t>
            </a:r>
          </a:p>
          <a:p>
            <a:r>
              <a:rPr lang="es-ES" dirty="0" smtClean="0"/>
              <a:t>El resultado será un inventario especulativo posicionado en previsión de una demanda predicha de manera independiente. </a:t>
            </a:r>
            <a:endParaRPr lang="es-ES" dirty="0"/>
          </a:p>
          <a:p>
            <a:r>
              <a:rPr lang="es-ES" dirty="0" smtClean="0"/>
              <a:t>Lo cual genera un incremento del inventario y agotamiento de las existencias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6583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s-ES" dirty="0" smtClean="0"/>
              <a:t>Planeación de Requerimientos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r>
              <a:rPr lang="es-ES" dirty="0" smtClean="0"/>
              <a:t>Una vez desarrollada el pronostico en colaboración, los expertos establecerán la planeación de los requerimientos. El plan determina las proyecciones del inventarios y los requerimientos resultantes de reabastecimiento o producción para el horizonte de planeamiento. </a:t>
            </a:r>
          </a:p>
          <a:p>
            <a:r>
              <a:rPr lang="es-ES" dirty="0" smtClean="0"/>
              <a:t>El proceso se denomina planeación de las ventas y operaciones (sales and operations planning)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75461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s-ES" dirty="0" smtClean="0"/>
              <a:t>Sales and Operation Planning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s-ES" dirty="0" smtClean="0"/>
              <a:t>Pronósticos</a:t>
            </a:r>
          </a:p>
          <a:p>
            <a:r>
              <a:rPr lang="es-ES" dirty="0" smtClean="0"/>
              <a:t>Las ordenes de compra</a:t>
            </a:r>
          </a:p>
          <a:p>
            <a:r>
              <a:rPr lang="es-ES" dirty="0" smtClean="0"/>
              <a:t>El inventario disponible</a:t>
            </a:r>
          </a:p>
          <a:p>
            <a:r>
              <a:rPr lang="es-ES" dirty="0" smtClean="0"/>
              <a:t>Planes de producción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56235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s-ES" dirty="0" smtClean="0"/>
              <a:t>Administración de Recursos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s-ES" dirty="0" smtClean="0"/>
              <a:t>Una vez culminado el plan el mismo puede ser utilizado para administrar los procesos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Inventario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Transporte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1003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s-ES" dirty="0" smtClean="0"/>
              <a:t>Componentes de un pronostico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s-ES" dirty="0" smtClean="0"/>
              <a:t>La demanda Básica</a:t>
            </a:r>
          </a:p>
          <a:p>
            <a:pPr>
              <a:buFont typeface="Wingdings" pitchFamily="2" charset="2"/>
              <a:buChar char="ü"/>
            </a:pPr>
            <a:r>
              <a:rPr lang="es-ES" dirty="0" smtClean="0"/>
              <a:t>El factor de estacionalidad</a:t>
            </a:r>
          </a:p>
          <a:p>
            <a:pPr>
              <a:buFont typeface="Wingdings" pitchFamily="2" charset="2"/>
              <a:buChar char="ü"/>
            </a:pPr>
            <a:r>
              <a:rPr lang="es-ES" dirty="0" smtClean="0"/>
              <a:t>La tendencia</a:t>
            </a:r>
          </a:p>
          <a:p>
            <a:pPr>
              <a:buFont typeface="Wingdings" pitchFamily="2" charset="2"/>
              <a:buChar char="ü"/>
            </a:pPr>
            <a:r>
              <a:rPr lang="es-ES" dirty="0" smtClean="0"/>
              <a:t>El factor cíclico</a:t>
            </a:r>
          </a:p>
          <a:p>
            <a:pPr>
              <a:buFont typeface="Wingdings" pitchFamily="2" charset="2"/>
              <a:buChar char="ü"/>
            </a:pPr>
            <a:r>
              <a:rPr lang="es-ES" dirty="0" smtClean="0"/>
              <a:t>La promoción </a:t>
            </a:r>
          </a:p>
          <a:p>
            <a:pPr>
              <a:buFont typeface="Wingdings" pitchFamily="2" charset="2"/>
              <a:buChar char="ü"/>
            </a:pPr>
            <a:r>
              <a:rPr lang="es-ES" dirty="0" smtClean="0"/>
              <a:t>Irregularidad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5088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Pero profundicemos en los conceptos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s-ES" b="1" i="1" dirty="0" smtClean="0"/>
              <a:t>Demanda básica: </a:t>
            </a:r>
            <a:r>
              <a:rPr lang="es-ES" dirty="0" smtClean="0"/>
              <a:t>Demanda promedio a largo plazo.</a:t>
            </a:r>
          </a:p>
          <a:p>
            <a:r>
              <a:rPr lang="es-ES" b="1" i="1" dirty="0" smtClean="0"/>
              <a:t>Componente estacional: </a:t>
            </a:r>
            <a:r>
              <a:rPr lang="es-ES" dirty="0" smtClean="0"/>
              <a:t>Es un movimiento recurrente anual hacia arriba o hacia en la demanda</a:t>
            </a:r>
          </a:p>
          <a:p>
            <a:r>
              <a:rPr lang="es-ES" b="1" i="1" dirty="0" smtClean="0"/>
              <a:t>Tendencia:</a:t>
            </a:r>
            <a:r>
              <a:rPr lang="es-ES" dirty="0" smtClean="0"/>
              <a:t> Cambio en Largo plazo en las ventas periódicas</a:t>
            </a:r>
          </a:p>
          <a:p>
            <a:r>
              <a:rPr lang="es-ES" b="1" i="1" dirty="0" smtClean="0"/>
              <a:t>Ciclo:</a:t>
            </a:r>
            <a:r>
              <a:rPr lang="es-ES" dirty="0" smtClean="0"/>
              <a:t> Cambios periódicos en la demanda que duran mas de un año</a:t>
            </a:r>
          </a:p>
          <a:p>
            <a:r>
              <a:rPr lang="es-ES" b="1" i="1" dirty="0" smtClean="0"/>
              <a:t>Promocional:</a:t>
            </a:r>
            <a:r>
              <a:rPr lang="es-ES" dirty="0" smtClean="0"/>
              <a:t> Cambios de la demanda iniciados por las actividades de Marketing de la empresa</a:t>
            </a:r>
          </a:p>
          <a:p>
            <a:r>
              <a:rPr lang="es-ES" b="1" dirty="0" smtClean="0"/>
              <a:t>Irregular: </a:t>
            </a:r>
            <a:r>
              <a:rPr lang="es-ES" dirty="0" smtClean="0"/>
              <a:t>Cantidades aleatorias o impredecibles que no caben en ninguna categoría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9809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1143</Words>
  <Application>Microsoft Office PowerPoint</Application>
  <PresentationFormat>Presentación en pantalla (4:3)</PresentationFormat>
  <Paragraphs>136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Tema de Office</vt:lpstr>
      <vt:lpstr>Pronósticos II</vt:lpstr>
      <vt:lpstr>Los pronósticos y la logística</vt:lpstr>
      <vt:lpstr>Necesidad de los Pronósticos</vt:lpstr>
      <vt:lpstr>Planeamiento en colaboración </vt:lpstr>
      <vt:lpstr>Planeación de Requerimientos</vt:lpstr>
      <vt:lpstr>Sales and Operation Planning</vt:lpstr>
      <vt:lpstr>Administración de Recursos</vt:lpstr>
      <vt:lpstr>Componentes de un pronostico</vt:lpstr>
      <vt:lpstr>Pero profundicemos en los conceptos</vt:lpstr>
      <vt:lpstr>concluyendo</vt:lpstr>
      <vt:lpstr>Proceso de Pronostico</vt:lpstr>
      <vt:lpstr>Técnicas de pronostico</vt:lpstr>
      <vt:lpstr>Técnicas de Pronósticos Criterios</vt:lpstr>
      <vt:lpstr>Técnicas Cuantitativas</vt:lpstr>
      <vt:lpstr>Veamos las diferencias Promedios Móviles</vt:lpstr>
      <vt:lpstr>Alisado exponencial</vt:lpstr>
      <vt:lpstr>Alisado exponencial</vt:lpstr>
      <vt:lpstr>Suavización exponencial extendida</vt:lpstr>
      <vt:lpstr>Suavización adaptable</vt:lpstr>
      <vt:lpstr>Causales </vt:lpstr>
      <vt:lpstr>Seguimiento del Pronostico</vt:lpstr>
      <vt:lpstr>Seguimiento del Pronostico</vt:lpstr>
      <vt:lpstr>Presentación de PowerPoint</vt:lpstr>
      <vt:lpstr>Las diez falencias del pronostico</vt:lpstr>
      <vt:lpstr>10 Falencias (2)</vt:lpstr>
    </vt:vector>
  </TitlesOfParts>
  <Company>UADE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Pronosticos II</dc:title>
  <dc:creator>Windows User</dc:creator>
  <cp:lastModifiedBy>Windows User</cp:lastModifiedBy>
  <cp:revision>14</cp:revision>
  <dcterms:created xsi:type="dcterms:W3CDTF">2013-04-19T14:24:20Z</dcterms:created>
  <dcterms:modified xsi:type="dcterms:W3CDTF">2013-04-19T17:44:47Z</dcterms:modified>
</cp:coreProperties>
</file>