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14A8-8493-4A85-8E63-C3B850521C8B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B5F09-8662-4355-A8D9-A56F263A5D3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F9960-35A5-496E-BF95-D2D2FFA75E83}" type="slidenum">
              <a:rPr lang="es-ES"/>
              <a:pPr/>
              <a:t>1</a:t>
            </a:fld>
            <a:endParaRPr lang="es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F95F7-47B6-4447-9FF0-17C826866C88}" type="slidenum">
              <a:rPr lang="es-ES"/>
              <a:pPr/>
              <a:t>10</a:t>
            </a:fld>
            <a:endParaRPr lang="es-E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14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14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356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7D775-DE70-4304-8863-E4E5FA5630AE}" type="slidenum">
              <a:rPr lang="es-ES"/>
              <a:pPr/>
              <a:t>11</a:t>
            </a:fld>
            <a:endParaRPr lang="es-E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15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15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561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4F66A-9E0D-40D1-9FDE-307AED4DF829}" type="slidenum">
              <a:rPr lang="es-ES"/>
              <a:pPr/>
              <a:t>13</a:t>
            </a:fld>
            <a:endParaRPr lang="es-E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19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19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868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7F315-70A2-4099-8411-468DDC92C1F8}" type="slidenum">
              <a:rPr lang="es-ES"/>
              <a:pPr/>
              <a:t>14</a:t>
            </a:fld>
            <a:endParaRPr lang="es-E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21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21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073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147FA-786A-457C-B634-ECEC04B95D34}" type="slidenum">
              <a:rPr lang="es-ES"/>
              <a:pPr/>
              <a:t>15</a:t>
            </a:fld>
            <a:endParaRPr lang="es-E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22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22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277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61990-1E74-4E41-8423-6D85D258824D}" type="slidenum">
              <a:rPr lang="es-ES"/>
              <a:pPr/>
              <a:t>16</a:t>
            </a:fld>
            <a:endParaRPr lang="es-E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25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25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482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A7087-56CD-4A1C-A7C7-D5926F54828B}" type="slidenum">
              <a:rPr lang="es-ES"/>
              <a:pPr/>
              <a:t>17</a:t>
            </a:fld>
            <a:endParaRPr lang="es-E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27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27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687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B5FF-01EC-4492-A2D4-4481CAA4CF52}" type="slidenum">
              <a:rPr lang="es-ES"/>
              <a:pPr/>
              <a:t>18</a:t>
            </a:fld>
            <a:endParaRPr lang="es-E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29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3892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986AC-3149-4680-A259-19FDD14D6C08}" type="slidenum">
              <a:rPr lang="es-ES"/>
              <a:pPr/>
              <a:t>19</a:t>
            </a:fld>
            <a:endParaRPr lang="es-E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31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097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F6B23-C7B1-4701-8CEE-8EEDDF9590E9}" type="slidenum">
              <a:rPr lang="es-ES"/>
              <a:pPr/>
              <a:t>20</a:t>
            </a:fld>
            <a:endParaRPr lang="es-E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32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32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301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2B1D4-F2B9-4E4B-BE01-9EF71692AC16}" type="slidenum">
              <a:rPr lang="es-ES"/>
              <a:pPr/>
              <a:t>2</a:t>
            </a:fld>
            <a:endParaRPr lang="es-E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2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17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7EE5E-BF46-4B59-A737-0FE9DBFBCE27}" type="slidenum">
              <a:rPr lang="es-ES"/>
              <a:pPr/>
              <a:t>21</a:t>
            </a:fld>
            <a:endParaRPr lang="es-E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34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E2889-0B0C-4D3D-BF75-A783E046B74F}" type="slidenum">
              <a:rPr lang="es-ES"/>
              <a:pPr/>
              <a:t>22</a:t>
            </a:fld>
            <a:endParaRPr lang="es-E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35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35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711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6E5C8-F28E-40D6-878B-ACD4D6996526}" type="slidenum">
              <a:rPr lang="es-ES"/>
              <a:pPr/>
              <a:t>23</a:t>
            </a:fld>
            <a:endParaRPr lang="es-E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36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36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4916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00269-BB51-40DD-98EC-BF9BDB4B062B}" type="slidenum">
              <a:rPr lang="es-ES"/>
              <a:pPr/>
              <a:t>24</a:t>
            </a:fld>
            <a:endParaRPr lang="es-E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38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38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121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84EF0-1724-419B-BC64-A226C1BE856F}" type="slidenum">
              <a:rPr lang="es-ES"/>
              <a:pPr/>
              <a:t>25</a:t>
            </a:fld>
            <a:endParaRPr lang="es-E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40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325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2B4C1-2125-4B4B-B0F9-A7023759A5E3}" type="slidenum">
              <a:rPr lang="es-ES"/>
              <a:pPr/>
              <a:t>26</a:t>
            </a:fld>
            <a:endParaRPr lang="es-E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42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530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576FC-832C-4B9B-875E-E1348E6043AD}" type="slidenum">
              <a:rPr lang="es-ES"/>
              <a:pPr/>
              <a:t>27</a:t>
            </a:fld>
            <a:endParaRPr lang="es-E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44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44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735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956C2-4298-41D0-AF72-DBA2D0ADC4EB}" type="slidenum">
              <a:rPr lang="es-ES"/>
              <a:pPr/>
              <a:t>28</a:t>
            </a:fld>
            <a:endParaRPr lang="es-E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46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46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40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5940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105B3-42D3-4E32-9CF7-E802C13D5974}" type="slidenum">
              <a:rPr lang="es-ES"/>
              <a:pPr/>
              <a:t>29</a:t>
            </a:fld>
            <a:endParaRPr lang="es-ES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47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47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145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91BD8-E8E4-470D-BDD5-A0F01693EC57}" type="slidenum">
              <a:rPr lang="es-ES"/>
              <a:pPr/>
              <a:t>30</a:t>
            </a:fld>
            <a:endParaRPr lang="es-E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50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50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349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C4375-85DB-4FD3-A0CA-C327E4ABCB28}" type="slidenum">
              <a:rPr lang="es-ES"/>
              <a:pPr/>
              <a:t>3</a:t>
            </a:fld>
            <a:endParaRPr lang="es-E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3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922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FD70F-8768-4D0A-B32C-14D789ADBF8B}" type="slidenum">
              <a:rPr lang="es-ES"/>
              <a:pPr/>
              <a:t>31</a:t>
            </a:fld>
            <a:endParaRPr lang="es-ES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52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52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55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FBF8D-6F4C-40C0-A8C1-24AC7F906EA4}" type="slidenum">
              <a:rPr lang="es-ES"/>
              <a:pPr/>
              <a:t>32</a:t>
            </a:fld>
            <a:endParaRPr lang="es-ES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53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53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6759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ECC19-B61F-4039-AFD5-68F7236FFDE3}" type="slidenum">
              <a:rPr lang="es-ES"/>
              <a:pPr/>
              <a:t>34</a:t>
            </a:fld>
            <a:endParaRPr lang="es-E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54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06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321C1-75B1-4B95-9CC0-D051A1141589}" type="slidenum">
              <a:rPr lang="es-ES"/>
              <a:pPr/>
              <a:t>35</a:t>
            </a:fld>
            <a:endParaRPr lang="es-E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ED454-A57E-4648-9B0C-24E6759E4C03}" type="slidenum">
              <a:rPr lang="es-ES"/>
              <a:pPr/>
              <a:t>37</a:t>
            </a:fld>
            <a:endParaRPr lang="es-E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57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57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578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F49A3-A2A2-4926-AA37-F84F0A9D0B44}" type="slidenum">
              <a:rPr lang="es-ES"/>
              <a:pPr/>
              <a:t>38</a:t>
            </a:fld>
            <a:endParaRPr lang="es-E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58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58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7783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66A20-1796-47A1-B37C-62368DE4AC26}" type="slidenum">
              <a:rPr lang="es-ES"/>
              <a:pPr/>
              <a:t>4</a:t>
            </a:fld>
            <a:endParaRPr lang="es-E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4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127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FF0F6-32E9-41F7-B630-483BB4CBDA20}" type="slidenum">
              <a:rPr lang="es-ES"/>
              <a:pPr/>
              <a:t>5</a:t>
            </a:fld>
            <a:endParaRPr lang="es-E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6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3323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547F8-C980-4F91-854B-F325086A3B30}" type="slidenum">
              <a:rPr lang="es-ES"/>
              <a:pPr/>
              <a:t>6</a:t>
            </a:fld>
            <a:endParaRPr lang="es-E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7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537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A8965-A142-4AF5-A133-2DC1C5606413}" type="slidenum">
              <a:rPr lang="es-ES"/>
              <a:pPr/>
              <a:t>7</a:t>
            </a:fld>
            <a:endParaRPr lang="es-E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9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7419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F0972-16BC-46EC-A96D-E3CE5820E7FE}" type="slidenum">
              <a:rPr lang="es-ES"/>
              <a:pPr/>
              <a:t>8</a:t>
            </a:fld>
            <a:endParaRPr lang="es-E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194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FE5D4-A36C-47CC-9059-5EC9736B0C3E}" type="slidenum">
              <a:rPr lang="es-ES"/>
              <a:pPr/>
              <a:t>9</a:t>
            </a:fld>
            <a:endParaRPr lang="es-E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11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s-ES" sz="1000" i="1"/>
              <a:t>11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AR"/>
          </a:p>
        </p:txBody>
      </p:sp>
      <p:sp>
        <p:nvSpPr>
          <p:cNvPr id="2151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58ED-E43B-4E9A-8FBE-D62BED0F1C45}" type="datetimeFigureOut">
              <a:rPr lang="es-AR" smtClean="0"/>
              <a:pPr/>
              <a:t>04/09/2013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510B-025C-4F87-90BC-9FD6362543D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780928"/>
            <a:ext cx="7772400" cy="1447800"/>
          </a:xfrm>
          <a:noFill/>
          <a:ln/>
        </p:spPr>
        <p:txBody>
          <a:bodyPr/>
          <a:lstStyle/>
          <a:p>
            <a:r>
              <a:rPr lang="es-ES" dirty="0">
                <a:solidFill>
                  <a:schemeClr val="hlink"/>
                </a:solidFill>
              </a:rPr>
              <a:t>La negociación </a:t>
            </a:r>
            <a:r>
              <a:rPr lang="es-ES" dirty="0" err="1">
                <a:solidFill>
                  <a:schemeClr val="hlink"/>
                </a:solidFill>
              </a:rPr>
              <a:t>integrativa</a:t>
            </a:r>
            <a:endParaRPr lang="es-E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  <a:ln/>
        </p:spPr>
        <p:txBody>
          <a:bodyPr anchor="ctr" anchorCtr="1"/>
          <a:lstStyle/>
          <a:p>
            <a:pPr marL="484188" indent="-484188">
              <a:buFont typeface="Monotype Sorts" pitchFamily="2" charset="2"/>
              <a:buChar char="p"/>
            </a:pPr>
            <a:r>
              <a:rPr lang="es-ES" i="1" dirty="0">
                <a:solidFill>
                  <a:srgbClr val="0000CC"/>
                </a:solidFill>
                <a:latin typeface="Arial Narrow" pitchFamily="34" charset="0"/>
              </a:rPr>
              <a:t>Para resolver los </a:t>
            </a:r>
            <a:r>
              <a:rPr lang="es-ES" b="1" i="1" dirty="0">
                <a:solidFill>
                  <a:srgbClr val="0000CC"/>
                </a:solidFill>
                <a:latin typeface="Arial Narrow" pitchFamily="34" charset="0"/>
              </a:rPr>
              <a:t>conflictos</a:t>
            </a:r>
            <a:r>
              <a:rPr lang="es-ES" i="1" dirty="0">
                <a:solidFill>
                  <a:srgbClr val="0000CC"/>
                </a:solidFill>
                <a:latin typeface="Arial Narrow" pitchFamily="34" charset="0"/>
              </a:rPr>
              <a:t> de tipo personal hay que </a:t>
            </a:r>
            <a:r>
              <a:rPr lang="es-ES" b="1" i="1" dirty="0">
                <a:solidFill>
                  <a:srgbClr val="0000CC"/>
                </a:solidFill>
                <a:latin typeface="Arial Narrow" pitchFamily="34" charset="0"/>
              </a:rPr>
              <a:t>trabajar en los siguientes campos:</a:t>
            </a:r>
            <a:r>
              <a:rPr lang="es-ES" b="1" i="1" dirty="0">
                <a:solidFill>
                  <a:srgbClr val="0000CC"/>
                </a:solidFill>
              </a:rPr>
              <a:t> </a:t>
            </a:r>
          </a:p>
          <a:p>
            <a:pPr marL="484188" indent="-484188" algn="just">
              <a:lnSpc>
                <a:spcPct val="30000"/>
              </a:lnSpc>
              <a:buFontTx/>
              <a:buNone/>
            </a:pPr>
            <a:endParaRPr lang="es-ES" dirty="0"/>
          </a:p>
          <a:p>
            <a:pPr marL="484188" indent="-484188" algn="just">
              <a:buSzPct val="120000"/>
              <a:buFont typeface="Wingdings" pitchFamily="2" charset="2"/>
              <a:buChar char="Œ"/>
            </a:pPr>
            <a:r>
              <a:rPr lang="es-ES" dirty="0">
                <a:solidFill>
                  <a:schemeClr val="hlink"/>
                </a:solidFill>
              </a:rPr>
              <a:t>La percepción</a:t>
            </a:r>
          </a:p>
          <a:p>
            <a:pPr marL="484188" indent="-484188" algn="just">
              <a:buSzPct val="120000"/>
              <a:buFont typeface="Wingdings" pitchFamily="2" charset="2"/>
              <a:buChar char=""/>
            </a:pPr>
            <a:r>
              <a:rPr lang="es-ES" dirty="0">
                <a:solidFill>
                  <a:schemeClr val="hlink"/>
                </a:solidFill>
              </a:rPr>
              <a:t>La emoción</a:t>
            </a:r>
          </a:p>
          <a:p>
            <a:pPr marL="484188" indent="-484188" algn="just">
              <a:buSzPct val="120000"/>
              <a:buFont typeface="Wingdings" pitchFamily="2" charset="2"/>
              <a:buChar char="Ž"/>
            </a:pPr>
            <a:r>
              <a:rPr lang="es-ES" dirty="0">
                <a:solidFill>
                  <a:schemeClr val="hlink"/>
                </a:solidFill>
              </a:rPr>
              <a:t>La comunicación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buFont typeface="Monotype Sorts" pitchFamily="2" charset="2"/>
              <a:buChar char="¶"/>
            </a:pPr>
            <a:r>
              <a:rPr lang="es-ES">
                <a:solidFill>
                  <a:srgbClr val="0000CC"/>
                </a:solidFill>
                <a:latin typeface="Arial Narrow" pitchFamily="34" charset="0"/>
              </a:rPr>
              <a:t>   Separar a las personas del problema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buFont typeface="Monotype Sorts" pitchFamily="2" charset="2"/>
              <a:buChar char="¶"/>
            </a:pPr>
            <a:r>
              <a:rPr lang="es-ES">
                <a:solidFill>
                  <a:srgbClr val="0000CC"/>
                </a:solidFill>
                <a:latin typeface="Arial Narrow" pitchFamily="34" charset="0"/>
              </a:rPr>
              <a:t>   Separar a las personas del problema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2590800"/>
            <a:ext cx="7772400" cy="4038600"/>
          </a:xfrm>
          <a:noFill/>
          <a:ln/>
        </p:spPr>
        <p:txBody>
          <a:bodyPr/>
          <a:lstStyle/>
          <a:p>
            <a:pPr algn="just">
              <a:lnSpc>
                <a:spcPct val="85000"/>
              </a:lnSpc>
              <a:buFont typeface="Monotype Sorts" pitchFamily="2" charset="2"/>
              <a:buChar char="r"/>
            </a:pPr>
            <a:r>
              <a:rPr lang="es-E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Comprensión</a:t>
            </a:r>
            <a:r>
              <a:rPr lang="es-ES" sz="2800" dirty="0">
                <a:solidFill>
                  <a:srgbClr val="C00000"/>
                </a:solidFill>
              </a:rPr>
              <a:t> sobre la </a:t>
            </a:r>
            <a:r>
              <a:rPr lang="es-E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 de pensar del otro</a:t>
            </a:r>
            <a:endParaRPr lang="es-ES" sz="2600" dirty="0">
              <a:solidFill>
                <a:srgbClr val="C00000"/>
              </a:solidFill>
            </a:endParaRPr>
          </a:p>
          <a:p>
            <a:pPr algn="just">
              <a:lnSpc>
                <a:spcPct val="85000"/>
              </a:lnSpc>
              <a:buFont typeface="Monotype Sorts" pitchFamily="2" charset="2"/>
              <a:buChar char="r"/>
            </a:pPr>
            <a:r>
              <a:rPr lang="es-E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Supone</a:t>
            </a:r>
            <a:r>
              <a:rPr lang="es-ES" sz="2800" dirty="0">
                <a:solidFill>
                  <a:srgbClr val="0000CC"/>
                </a:solidFill>
              </a:rPr>
              <a:t>: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Œ"/>
            </a:pPr>
            <a:r>
              <a:rPr lang="es-ES" sz="2800" i="1" dirty="0">
                <a:solidFill>
                  <a:srgbClr val="0000CC"/>
                </a:solidFill>
              </a:rPr>
              <a:t>Ponerse en el lugar del otro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"/>
            </a:pPr>
            <a:r>
              <a:rPr lang="es-ES" sz="2800" i="1" dirty="0">
                <a:solidFill>
                  <a:srgbClr val="0000CC"/>
                </a:solidFill>
              </a:rPr>
              <a:t>No manejarnos con nuestros prejuicios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Ž"/>
            </a:pPr>
            <a:r>
              <a:rPr lang="es-ES" sz="2800" i="1" dirty="0">
                <a:solidFill>
                  <a:srgbClr val="0000CC"/>
                </a:solidFill>
              </a:rPr>
              <a:t>No culparlos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"/>
            </a:pPr>
            <a:r>
              <a:rPr lang="es-ES" sz="2800" i="1" dirty="0">
                <a:solidFill>
                  <a:srgbClr val="0000CC"/>
                </a:solidFill>
              </a:rPr>
              <a:t>Comentar las mutuas percepciones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"/>
            </a:pPr>
            <a:r>
              <a:rPr lang="es-ES" sz="2800" i="1" dirty="0">
                <a:solidFill>
                  <a:srgbClr val="0000CC"/>
                </a:solidFill>
              </a:rPr>
              <a:t>Mostrarle que participa en el proceso</a:t>
            </a:r>
          </a:p>
          <a:p>
            <a:pPr lvl="1">
              <a:lnSpc>
                <a:spcPct val="85000"/>
              </a:lnSpc>
              <a:buFont typeface="Wingdings" pitchFamily="2" charset="2"/>
              <a:buChar char="‘"/>
            </a:pPr>
            <a:r>
              <a:rPr lang="es-ES" sz="2800" i="1" dirty="0">
                <a:solidFill>
                  <a:srgbClr val="0000CC"/>
                </a:solidFill>
              </a:rPr>
              <a:t>Que no caigan en ridículo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41600" y="1558925"/>
            <a:ext cx="3713163" cy="720725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defTabSz="762000">
              <a:buSzPct val="100000"/>
              <a:buFont typeface="Monotype Sorts" pitchFamily="2" charset="2"/>
              <a:buChar char="¶"/>
            </a:pPr>
            <a:r>
              <a:rPr lang="es-ES" sz="3600">
                <a:solidFill>
                  <a:srgbClr val="006600"/>
                </a:solidFill>
                <a:latin typeface="Arial" pitchFamily="34" charset="0"/>
              </a:rPr>
              <a:t>La percepción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buFont typeface="Monotype Sorts" pitchFamily="2" charset="2"/>
              <a:buChar char="¶"/>
            </a:pPr>
            <a:r>
              <a:rPr lang="es-ES">
                <a:solidFill>
                  <a:srgbClr val="0000CC"/>
                </a:solidFill>
                <a:latin typeface="Arial Narrow" pitchFamily="34" charset="0"/>
              </a:rPr>
              <a:t>   Separar a las personas del problema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p"/>
            </a:pPr>
            <a:r>
              <a:rPr lang="es-E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sentimientos </a:t>
            </a:r>
            <a:r>
              <a:rPr lang="es-ES" sz="2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</a:t>
            </a:r>
            <a:r>
              <a:rPr lang="es-E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 importantes que palabras</a:t>
            </a:r>
          </a:p>
          <a:p>
            <a:pPr>
              <a:lnSpc>
                <a:spcPct val="90000"/>
              </a:lnSpc>
              <a:buFont typeface="Monotype Sorts" pitchFamily="2" charset="2"/>
              <a:buChar char="p"/>
            </a:pPr>
            <a:r>
              <a:rPr lang="es-ES" sz="2600" dirty="0">
                <a:solidFill>
                  <a:srgbClr val="C00000"/>
                </a:solidFill>
              </a:rPr>
              <a:t>Las </a:t>
            </a:r>
            <a:r>
              <a:rPr lang="es-E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emociones </a:t>
            </a:r>
            <a:r>
              <a:rPr lang="es-ES" sz="2600" dirty="0">
                <a:solidFill>
                  <a:srgbClr val="C00000"/>
                </a:solidFill>
              </a:rPr>
              <a:t>de una parte las generan en la otra y pueden producir </a:t>
            </a:r>
            <a:r>
              <a:rPr lang="es-E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estancamiento o ruptura</a:t>
            </a:r>
            <a:endParaRPr lang="es-ES" sz="26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Char char="p"/>
            </a:pPr>
            <a:r>
              <a:rPr lang="es-ES" sz="2600" dirty="0">
                <a:solidFill>
                  <a:srgbClr val="0000CC"/>
                </a:solidFill>
              </a:rPr>
              <a:t>Los caminos para </a:t>
            </a:r>
            <a:r>
              <a:rPr lang="es-E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superar el problema</a:t>
            </a:r>
            <a:r>
              <a:rPr lang="es-ES" sz="2600" dirty="0">
                <a:solidFill>
                  <a:srgbClr val="0000CC"/>
                </a:solidFill>
              </a:rPr>
              <a:t> son:</a:t>
            </a:r>
          </a:p>
          <a:p>
            <a:pPr marL="930275" lvl="1" indent="-473075">
              <a:lnSpc>
                <a:spcPct val="90000"/>
              </a:lnSpc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Reconocer y comprender mutuas emociones</a:t>
            </a:r>
          </a:p>
          <a:p>
            <a:pPr marL="930275" lvl="1" indent="-473075">
              <a:lnSpc>
                <a:spcPct val="80000"/>
              </a:lnSpc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Hacerlas explícitas y reconocerlas como legítimas</a:t>
            </a:r>
          </a:p>
          <a:p>
            <a:pPr marL="930275" lvl="1" indent="-473075">
              <a:lnSpc>
                <a:spcPct val="70000"/>
              </a:lnSpc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Permitir los desahogos</a:t>
            </a:r>
          </a:p>
          <a:p>
            <a:pPr marL="930275" lvl="1" indent="-473075">
              <a:lnSpc>
                <a:spcPct val="70000"/>
              </a:lnSpc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Controlar nuestras emociones</a:t>
            </a:r>
          </a:p>
          <a:p>
            <a:pPr marL="930275" lvl="1" indent="-473075">
              <a:lnSpc>
                <a:spcPct val="70000"/>
              </a:lnSpc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La importancia del lenguaje no verbal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70175" y="1406525"/>
            <a:ext cx="3205163" cy="720725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defTabSz="762000">
              <a:buSzPct val="100000"/>
              <a:buFont typeface="Monotype Sorts" pitchFamily="2" charset="2"/>
              <a:buChar char="·"/>
            </a:pPr>
            <a:r>
              <a:rPr lang="es-ES" sz="3600">
                <a:solidFill>
                  <a:srgbClr val="006600"/>
                </a:solidFill>
                <a:latin typeface="Arial" pitchFamily="34" charset="0"/>
              </a:rPr>
              <a:t>La emoción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772400" cy="3886200"/>
          </a:xfrm>
          <a:noFill/>
          <a:ln/>
        </p:spPr>
        <p:txBody>
          <a:bodyPr/>
          <a:lstStyle/>
          <a:p>
            <a:pPr>
              <a:lnSpc>
                <a:spcPct val="30000"/>
              </a:lnSpc>
              <a:buFontTx/>
              <a:buNone/>
            </a:pPr>
            <a:endParaRPr lang="es-ES" dirty="0"/>
          </a:p>
          <a:p>
            <a:pPr algn="just">
              <a:buFont typeface="Monotype Sorts" pitchFamily="2" charset="2"/>
              <a:buChar char="p"/>
            </a:pPr>
            <a:r>
              <a:rPr lang="es-ES" sz="2600" b="1" dirty="0">
                <a:solidFill>
                  <a:srgbClr val="C00000"/>
                </a:solidFill>
              </a:rPr>
              <a:t>Sin comunicación no hay negociación</a:t>
            </a:r>
          </a:p>
          <a:p>
            <a:pPr marL="838200" lvl="1" indent="-381000" algn="just">
              <a:buSzPct val="70000"/>
              <a:buFont typeface="Monotype Sorts" pitchFamily="2" charset="2"/>
              <a:buChar char="è"/>
            </a:pPr>
            <a:r>
              <a:rPr lang="es-ES" sz="2600" dirty="0">
                <a:solidFill>
                  <a:srgbClr val="0000CC"/>
                </a:solidFill>
              </a:rPr>
              <a:t>Fluida y dinámica y nunca es tarea sencilla</a:t>
            </a:r>
          </a:p>
          <a:p>
            <a:pPr>
              <a:buFont typeface="Monotype Sorts" pitchFamily="2" charset="2"/>
              <a:buChar char="p"/>
            </a:pPr>
            <a:r>
              <a:rPr lang="es-ES" sz="2600" dirty="0">
                <a:solidFill>
                  <a:srgbClr val="0000CC"/>
                </a:solidFill>
              </a:rPr>
              <a:t>Se pueden presentar </a:t>
            </a:r>
            <a:r>
              <a:rPr lang="es-ES" sz="2600" b="1" dirty="0">
                <a:solidFill>
                  <a:srgbClr val="0000CC"/>
                </a:solidFill>
              </a:rPr>
              <a:t>tres problemas</a:t>
            </a:r>
            <a:r>
              <a:rPr lang="es-ES" sz="2600" dirty="0">
                <a:solidFill>
                  <a:srgbClr val="0000CC"/>
                </a:solidFill>
              </a:rPr>
              <a:t>:</a:t>
            </a:r>
          </a:p>
          <a:p>
            <a:pPr marL="838200" lvl="1" indent="-381000"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No se dirige la comunicación al otro, se habla para impresionar</a:t>
            </a:r>
          </a:p>
          <a:p>
            <a:pPr marL="838200" lvl="1" indent="-381000"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No se escucha pues estamos pensando en qué contestar</a:t>
            </a:r>
          </a:p>
          <a:p>
            <a:pPr marL="838200" lvl="1" indent="-381000">
              <a:buFont typeface="Monotype Sorts" pitchFamily="2" charset="2"/>
              <a:buChar char="ê"/>
            </a:pPr>
            <a:r>
              <a:rPr lang="es-ES" sz="2600" dirty="0">
                <a:solidFill>
                  <a:srgbClr val="0000CC"/>
                </a:solidFill>
              </a:rPr>
              <a:t>Hay malos entendidos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85800" y="533400"/>
            <a:ext cx="82066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Font typeface="Monotype Sorts" pitchFamily="2" charset="2"/>
              <a:buChar char="¶"/>
            </a:pPr>
            <a:r>
              <a:rPr lang="es-E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  Separar a las personas del problema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724150" y="1620838"/>
            <a:ext cx="4271963" cy="720725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algn="l" defTabSz="762000">
              <a:buSzPct val="100000"/>
              <a:buFont typeface="Monotype Sorts" pitchFamily="2" charset="2"/>
              <a:buChar char="¸"/>
            </a:pPr>
            <a:r>
              <a:rPr lang="es-ES" sz="3600">
                <a:solidFill>
                  <a:srgbClr val="006600"/>
                </a:solidFill>
                <a:latin typeface="Arial" pitchFamily="34" charset="0"/>
              </a:rPr>
              <a:t>La comunicación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buFont typeface="Monotype Sorts" pitchFamily="2" charset="2"/>
              <a:buChar char="¶"/>
            </a:pPr>
            <a:r>
              <a:rPr lang="es-ES">
                <a:solidFill>
                  <a:srgbClr val="0000CC"/>
                </a:solidFill>
                <a:latin typeface="Arial Narrow" pitchFamily="34" charset="0"/>
              </a:rPr>
              <a:t>   Separar a las personas del problema</a:t>
            </a: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048000"/>
          </a:xfrm>
          <a:noFill/>
          <a:ln/>
        </p:spPr>
        <p:txBody>
          <a:bodyPr/>
          <a:lstStyle/>
          <a:p>
            <a:pPr marL="484188" indent="-484188" algn="just">
              <a:lnSpc>
                <a:spcPct val="30000"/>
              </a:lnSpc>
              <a:buFontTx/>
              <a:buNone/>
            </a:pPr>
            <a:endParaRPr lang="es-ES"/>
          </a:p>
          <a:p>
            <a:pPr marL="484188" indent="-484188" algn="just">
              <a:buFont typeface="Wingdings" pitchFamily="2" charset="2"/>
              <a:buChar char="Œ"/>
            </a:pPr>
            <a:r>
              <a:rPr lang="es-ES">
                <a:solidFill>
                  <a:schemeClr val="hlink"/>
                </a:solidFill>
              </a:rPr>
              <a:t>Escuchar activamente</a:t>
            </a:r>
          </a:p>
          <a:p>
            <a:pPr marL="484188" indent="-484188" algn="just">
              <a:buFont typeface="Wingdings" pitchFamily="2" charset="2"/>
              <a:buChar char=""/>
            </a:pPr>
            <a:r>
              <a:rPr lang="es-ES">
                <a:solidFill>
                  <a:schemeClr val="hlink"/>
                </a:solidFill>
              </a:rPr>
              <a:t>Hablar activamente</a:t>
            </a:r>
          </a:p>
          <a:p>
            <a:pPr marL="484188" indent="-484188" algn="just">
              <a:buFont typeface="Wingdings" pitchFamily="2" charset="2"/>
              <a:buChar char="Ž"/>
            </a:pPr>
            <a:r>
              <a:rPr lang="es-ES">
                <a:solidFill>
                  <a:schemeClr val="hlink"/>
                </a:solidFill>
              </a:rPr>
              <a:t>Hablar de nosotros y no de ellos</a:t>
            </a:r>
          </a:p>
          <a:p>
            <a:pPr marL="484188" indent="-484188" algn="just">
              <a:buFont typeface="Wingdings" pitchFamily="2" charset="2"/>
              <a:buChar char=""/>
            </a:pPr>
            <a:r>
              <a:rPr lang="es-ES">
                <a:solidFill>
                  <a:schemeClr val="hlink"/>
                </a:solidFill>
              </a:rPr>
              <a:t>Hablar con un propósito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65138" y="1635125"/>
            <a:ext cx="7341753" cy="646973"/>
          </a:xfrm>
          <a:prstGeom prst="rect">
            <a:avLst/>
          </a:prstGeom>
          <a:solidFill>
            <a:schemeClr val="folHlink"/>
          </a:solidFill>
          <a:ln w="47625" cmpd="thickThin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</a:pPr>
            <a:r>
              <a:rPr lang="es-ES" sz="3600" dirty="0">
                <a:solidFill>
                  <a:srgbClr val="006600"/>
                </a:solidFill>
                <a:latin typeface="Arial" pitchFamily="34" charset="0"/>
              </a:rPr>
              <a:t>¿Comunicación </a:t>
            </a:r>
            <a:r>
              <a:rPr lang="es-ES" sz="3600" dirty="0" smtClean="0">
                <a:solidFill>
                  <a:srgbClr val="006600"/>
                </a:solidFill>
                <a:latin typeface="Arial" pitchFamily="34" charset="0"/>
              </a:rPr>
              <a:t>fluida </a:t>
            </a:r>
            <a:r>
              <a:rPr lang="es-ES" sz="3600" dirty="0">
                <a:solidFill>
                  <a:srgbClr val="006600"/>
                </a:solidFill>
                <a:latin typeface="Arial" pitchFamily="34" charset="0"/>
              </a:rPr>
              <a:t>y dinámica?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685800"/>
          </a:xfrm>
          <a:noFill/>
          <a:ln/>
        </p:spPr>
        <p:txBody>
          <a:bodyPr>
            <a:normAutofit fontScale="90000"/>
          </a:bodyPr>
          <a:lstStyle/>
          <a:p>
            <a:pPr marL="484188" indent="-484188">
              <a:buFont typeface="Monotype Sorts" pitchFamily="2" charset="2"/>
              <a:buChar char="·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Centrarse intereses y no en posiciones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  <a:spcAft>
                <a:spcPct val="5000"/>
              </a:spcAft>
              <a:buFont typeface="Monotype Sorts" pitchFamily="2" charset="2"/>
              <a:buChar char="p"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La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posición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 indica lo que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uno quiere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, mientras que el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interés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 demuestra el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porqué lo quiere</a:t>
            </a:r>
            <a:endParaRPr lang="es-ES" sz="2800">
              <a:solidFill>
                <a:srgbClr val="CC0000"/>
              </a:solidFill>
              <a:latin typeface="Arial Narrow" pitchFamily="34" charset="0"/>
            </a:endParaRPr>
          </a:p>
          <a:p>
            <a:pPr>
              <a:lnSpc>
                <a:spcPct val="85000"/>
              </a:lnSpc>
              <a:spcAft>
                <a:spcPct val="5000"/>
              </a:spcAft>
              <a:buFont typeface="Monotype Sorts" pitchFamily="2" charset="2"/>
              <a:buChar char="p"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La negociación integrativa se basa en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motivos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 tomamos decisión y no en lo que hemos decidido</a:t>
            </a:r>
          </a:p>
          <a:p>
            <a:pPr>
              <a:lnSpc>
                <a:spcPct val="85000"/>
              </a:lnSpc>
              <a:spcAft>
                <a:spcPct val="5000"/>
              </a:spcAft>
              <a:buFont typeface="Monotype Sorts" pitchFamily="2" charset="2"/>
              <a:buChar char="p"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Detrás de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posiciones opuestas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 existen </a:t>
            </a:r>
            <a:r>
              <a:rPr lang="es-E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intereses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 compatibles e incompatibles</a:t>
            </a:r>
          </a:p>
          <a:p>
            <a:pPr marL="930275" lvl="1" indent="-473075">
              <a:lnSpc>
                <a:spcPct val="85000"/>
              </a:lnSpc>
              <a:spcAft>
                <a:spcPct val="5000"/>
              </a:spcAft>
              <a:buSzPct val="70000"/>
              <a:buFont typeface="Monotype Sorts" pitchFamily="2" charset="2"/>
              <a:buChar char="è"/>
            </a:pPr>
            <a:r>
              <a:rPr lang="es-ES" sz="2800" i="1">
                <a:solidFill>
                  <a:srgbClr val="CC0000"/>
                </a:solidFill>
                <a:latin typeface="Arial Narrow" pitchFamily="34" charset="0"/>
              </a:rPr>
              <a:t>conciliar los intereses comunes primero</a:t>
            </a:r>
            <a:endParaRPr lang="es-ES" sz="2800">
              <a:solidFill>
                <a:srgbClr val="CC0000"/>
              </a:solidFill>
              <a:latin typeface="Arial Narrow" pitchFamily="34" charset="0"/>
            </a:endParaRPr>
          </a:p>
          <a:p>
            <a:pPr>
              <a:lnSpc>
                <a:spcPct val="85000"/>
              </a:lnSpc>
              <a:spcAft>
                <a:spcPct val="5000"/>
              </a:spcAft>
              <a:buFontTx/>
              <a:buNone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Para la </a:t>
            </a:r>
            <a:r>
              <a:rPr lang="es-ES" sz="2800" b="1">
                <a:solidFill>
                  <a:srgbClr val="CC0000"/>
                </a:solidFill>
                <a:latin typeface="Arial Narrow" pitchFamily="34" charset="0"/>
              </a:rPr>
              <a:t>identificación de intereses</a:t>
            </a: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:</a:t>
            </a:r>
          </a:p>
          <a:p>
            <a:pPr marL="930275" lvl="1" indent="-473075">
              <a:lnSpc>
                <a:spcPct val="85000"/>
              </a:lnSpc>
              <a:spcAft>
                <a:spcPct val="5000"/>
              </a:spcAft>
              <a:buFont typeface="Wingdings" pitchFamily="2" charset="2"/>
              <a:buChar char="ð"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Preguntar </a:t>
            </a:r>
            <a:r>
              <a:rPr lang="es-ES" sz="2800" b="1">
                <a:solidFill>
                  <a:srgbClr val="CC0000"/>
                </a:solidFill>
                <a:latin typeface="Arial Narrow" pitchFamily="34" charset="0"/>
              </a:rPr>
              <a:t>¿Por qué?</a:t>
            </a:r>
          </a:p>
          <a:p>
            <a:pPr marL="930275" lvl="1" indent="-473075">
              <a:lnSpc>
                <a:spcPct val="85000"/>
              </a:lnSpc>
              <a:spcAft>
                <a:spcPct val="5000"/>
              </a:spcAft>
              <a:buFont typeface="Wingdings" pitchFamily="2" charset="2"/>
              <a:buChar char="ð"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Preguntar </a:t>
            </a:r>
            <a:r>
              <a:rPr lang="es-ES" sz="2800" b="1">
                <a:solidFill>
                  <a:srgbClr val="CC0000"/>
                </a:solidFill>
                <a:latin typeface="Arial Narrow" pitchFamily="34" charset="0"/>
              </a:rPr>
              <a:t>¿Por qué no?</a:t>
            </a:r>
          </a:p>
          <a:p>
            <a:pPr marL="930275" lvl="1" indent="-473075">
              <a:lnSpc>
                <a:spcPct val="85000"/>
              </a:lnSpc>
              <a:spcAft>
                <a:spcPct val="5000"/>
              </a:spcAft>
              <a:buFont typeface="Wingdings" pitchFamily="2" charset="2"/>
              <a:buChar char="ð"/>
            </a:pPr>
            <a:r>
              <a:rPr lang="es-ES" sz="2800">
                <a:solidFill>
                  <a:srgbClr val="CC0000"/>
                </a:solidFill>
                <a:latin typeface="Arial Narrow" pitchFamily="34" charset="0"/>
              </a:rPr>
              <a:t>Detectar y ordenar los </a:t>
            </a:r>
            <a:r>
              <a:rPr lang="es-ES" sz="2800" b="1">
                <a:solidFill>
                  <a:srgbClr val="CC0000"/>
                </a:solidFill>
                <a:latin typeface="Arial Narrow" pitchFamily="34" charset="0"/>
              </a:rPr>
              <a:t>intereses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838200"/>
          </a:xfrm>
          <a:ln/>
        </p:spPr>
        <p:txBody>
          <a:bodyPr/>
          <a:lstStyle/>
          <a:p>
            <a:pPr marL="484188" indent="-484188">
              <a:buFont typeface="Monotype Sorts" pitchFamily="2" charset="2"/>
              <a:buChar char="·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Centrarse intereses y no en posiciones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534400" cy="3657600"/>
          </a:xfrm>
          <a:noFill/>
          <a:ln/>
        </p:spPr>
        <p:txBody>
          <a:bodyPr/>
          <a:lstStyle/>
          <a:p>
            <a:pPr marL="577850" indent="-577850" algn="ctr">
              <a:lnSpc>
                <a:spcPct val="40000"/>
              </a:lnSpc>
              <a:buFontTx/>
              <a:buNone/>
            </a:pPr>
            <a:endParaRPr lang="es-ES"/>
          </a:p>
          <a:p>
            <a:pPr marL="577850" indent="-577850">
              <a:buFont typeface="Wingdings" pitchFamily="2" charset="2"/>
              <a:buChar char="Œ"/>
            </a:pPr>
            <a:r>
              <a:rPr lang="es-ES" sz="2800" b="1">
                <a:solidFill>
                  <a:srgbClr val="006600"/>
                </a:solidFill>
              </a:rPr>
              <a:t>Expresar claramente nuestros intereses</a:t>
            </a:r>
          </a:p>
          <a:p>
            <a:pPr marL="577850" indent="-577850">
              <a:buFont typeface="Wingdings" pitchFamily="2" charset="2"/>
              <a:buChar char=""/>
            </a:pPr>
            <a:r>
              <a:rPr lang="es-ES" sz="2800" b="1">
                <a:solidFill>
                  <a:srgbClr val="006600"/>
                </a:solidFill>
              </a:rPr>
              <a:t>Reconocer los intereses del otro</a:t>
            </a:r>
          </a:p>
          <a:p>
            <a:pPr marL="577850" indent="-577850">
              <a:buFont typeface="Wingdings" pitchFamily="2" charset="2"/>
              <a:buChar char="Ž"/>
            </a:pPr>
            <a:r>
              <a:rPr lang="es-ES" sz="2800" b="1">
                <a:solidFill>
                  <a:srgbClr val="006600"/>
                </a:solidFill>
              </a:rPr>
              <a:t>Señalar el problema antes que la respuesta</a:t>
            </a:r>
          </a:p>
          <a:p>
            <a:pPr marL="577850" indent="-577850">
              <a:buFont typeface="Wingdings" pitchFamily="2" charset="2"/>
              <a:buChar char=""/>
            </a:pPr>
            <a:r>
              <a:rPr lang="es-ES" sz="2800" b="1">
                <a:solidFill>
                  <a:srgbClr val="006600"/>
                </a:solidFill>
              </a:rPr>
              <a:t>Mirar hacia el futuro</a:t>
            </a:r>
          </a:p>
          <a:p>
            <a:pPr marL="577850" indent="-577850">
              <a:buFont typeface="Wingdings" pitchFamily="2" charset="2"/>
              <a:buChar char=""/>
            </a:pPr>
            <a:r>
              <a:rPr lang="es-ES" sz="2800" b="1">
                <a:solidFill>
                  <a:srgbClr val="006600"/>
                </a:solidFill>
              </a:rPr>
              <a:t>Mente abierta</a:t>
            </a:r>
          </a:p>
          <a:p>
            <a:pPr marL="577850" indent="-577850">
              <a:buFont typeface="Wingdings" pitchFamily="2" charset="2"/>
              <a:buChar char="‘"/>
            </a:pPr>
            <a:r>
              <a:rPr lang="es-ES" sz="2800" b="1">
                <a:solidFill>
                  <a:srgbClr val="006600"/>
                </a:solidFill>
              </a:rPr>
              <a:t>Ser duros con el problema, pero suave con la gente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279525" y="1635125"/>
            <a:ext cx="6432550" cy="720725"/>
          </a:xfrm>
          <a:prstGeom prst="rect">
            <a:avLst/>
          </a:prstGeom>
          <a:noFill/>
          <a:ln w="47625" cmpd="thickThin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3600">
                <a:solidFill>
                  <a:schemeClr val="hlink"/>
                </a:solidFill>
                <a:latin typeface="Arial Narrow" pitchFamily="34" charset="0"/>
              </a:rPr>
              <a:t>Técnicas para centrarse en intereses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762000"/>
          </a:xfrm>
          <a:noFill/>
          <a:ln/>
        </p:spPr>
        <p:txBody>
          <a:bodyPr>
            <a:normAutofit fontScale="90000"/>
          </a:bodyPr>
          <a:lstStyle/>
          <a:p>
            <a:pPr marL="669925" indent="-669925">
              <a:buFont typeface="Monotype Sorts" pitchFamily="2" charset="2"/>
              <a:buChar char="¸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Generar opciones para mutuo beneficio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619250"/>
            <a:ext cx="7772400" cy="4629150"/>
          </a:xfrm>
          <a:noFill/>
          <a:ln/>
        </p:spPr>
        <p:txBody>
          <a:bodyPr/>
          <a:lstStyle/>
          <a:p>
            <a:pPr marL="484188" indent="-484188">
              <a:lnSpc>
                <a:spcPct val="90000"/>
              </a:lnSpc>
              <a:buFont typeface="Monotype Sorts" pitchFamily="2" charset="2"/>
              <a:buChar char="p"/>
            </a:pPr>
            <a:r>
              <a:rPr lang="es-ES" sz="3200" dirty="0">
                <a:solidFill>
                  <a:srgbClr val="663300"/>
                </a:solidFill>
                <a:latin typeface="Arial Narrow" pitchFamily="34" charset="0"/>
              </a:rPr>
              <a:t>Significa tener en cuenta que </a:t>
            </a:r>
            <a:r>
              <a:rPr lang="es-ES" sz="3200" b="1" dirty="0">
                <a:solidFill>
                  <a:srgbClr val="663300"/>
                </a:solidFill>
                <a:latin typeface="Arial Narrow" pitchFamily="34" charset="0"/>
              </a:rPr>
              <a:t>no siempre</a:t>
            </a:r>
            <a:r>
              <a:rPr lang="es-ES" sz="3200" dirty="0">
                <a:solidFill>
                  <a:srgbClr val="663300"/>
                </a:solidFill>
                <a:latin typeface="Arial Narrow" pitchFamily="34" charset="0"/>
              </a:rPr>
              <a:t> </a:t>
            </a:r>
            <a:r>
              <a:rPr lang="es-ES" sz="3200" b="1" dirty="0">
                <a:solidFill>
                  <a:srgbClr val="663300"/>
                </a:solidFill>
                <a:latin typeface="Arial Narrow" pitchFamily="34" charset="0"/>
              </a:rPr>
              <a:t>hay un solo aspecto</a:t>
            </a:r>
            <a:r>
              <a:rPr lang="es-ES" sz="3200" dirty="0">
                <a:solidFill>
                  <a:srgbClr val="663300"/>
                </a:solidFill>
                <a:latin typeface="Arial Narrow" pitchFamily="34" charset="0"/>
              </a:rPr>
              <a:t> a negociar o que la </a:t>
            </a:r>
            <a:r>
              <a:rPr lang="es-ES" sz="3200" b="1" dirty="0">
                <a:solidFill>
                  <a:srgbClr val="663300"/>
                </a:solidFill>
                <a:latin typeface="Arial Narrow" pitchFamily="34" charset="0"/>
              </a:rPr>
              <a:t>opción es ganar o perder</a:t>
            </a:r>
            <a:endParaRPr lang="es-ES" sz="3200" dirty="0">
              <a:solidFill>
                <a:srgbClr val="663300"/>
              </a:solidFill>
              <a:latin typeface="Arial Narrow" pitchFamily="34" charset="0"/>
            </a:endParaRPr>
          </a:p>
          <a:p>
            <a:pPr marL="1147763" lvl="1" indent="-473075">
              <a:lnSpc>
                <a:spcPct val="90000"/>
              </a:lnSpc>
              <a:buSzPct val="70000"/>
              <a:buFont typeface="Monotype Sorts" pitchFamily="2" charset="2"/>
              <a:buChar char="è"/>
            </a:pPr>
            <a:r>
              <a:rPr lang="es-E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agrandar pastel</a:t>
            </a:r>
            <a:r>
              <a:rPr lang="es-ES" dirty="0">
                <a:solidFill>
                  <a:srgbClr val="C00000"/>
                </a:solidFill>
                <a:latin typeface="Arial Narrow" pitchFamily="34" charset="0"/>
              </a:rPr>
              <a:t> y luego ver cómo lo repartimos</a:t>
            </a:r>
          </a:p>
          <a:p>
            <a:pPr marL="484188" indent="-484188">
              <a:lnSpc>
                <a:spcPct val="90000"/>
              </a:lnSpc>
              <a:buFont typeface="Monotype Sorts" pitchFamily="2" charset="2"/>
              <a:buChar char="p"/>
            </a:pPr>
            <a:r>
              <a:rPr lang="es-ES" sz="3200" dirty="0">
                <a:solidFill>
                  <a:srgbClr val="663300"/>
                </a:solidFill>
                <a:latin typeface="Arial Narrow" pitchFamily="34" charset="0"/>
              </a:rPr>
              <a:t>Para </a:t>
            </a:r>
            <a:r>
              <a:rPr lang="es-ES" sz="3200" b="1" dirty="0">
                <a:solidFill>
                  <a:srgbClr val="663300"/>
                </a:solidFill>
                <a:latin typeface="Arial Narrow" pitchFamily="34" charset="0"/>
              </a:rPr>
              <a:t>generar opciones</a:t>
            </a:r>
            <a:r>
              <a:rPr lang="es-ES" sz="3200" dirty="0">
                <a:solidFill>
                  <a:srgbClr val="663300"/>
                </a:solidFill>
                <a:latin typeface="Arial Narrow" pitchFamily="34" charset="0"/>
              </a:rPr>
              <a:t> ventajosas para ambos </a:t>
            </a:r>
            <a:r>
              <a:rPr lang="es-ES" sz="3200" b="1" dirty="0">
                <a:solidFill>
                  <a:srgbClr val="663300"/>
                </a:solidFill>
                <a:latin typeface="Arial Narrow" pitchFamily="34" charset="0"/>
              </a:rPr>
              <a:t>es necesario</a:t>
            </a:r>
            <a:r>
              <a:rPr lang="es-ES" sz="3200" dirty="0">
                <a:solidFill>
                  <a:srgbClr val="663300"/>
                </a:solidFill>
                <a:latin typeface="Arial Narrow" pitchFamily="34" charset="0"/>
              </a:rPr>
              <a:t>:</a:t>
            </a:r>
          </a:p>
          <a:p>
            <a:pPr marL="1147763" lvl="1" indent="-473075">
              <a:lnSpc>
                <a:spcPct val="90000"/>
              </a:lnSpc>
              <a:buFont typeface="Wingdings" pitchFamily="2" charset="2"/>
              <a:buChar char="Œ"/>
            </a:pPr>
            <a:r>
              <a:rPr lang="es-ES" dirty="0">
                <a:solidFill>
                  <a:srgbClr val="663300"/>
                </a:solidFill>
                <a:latin typeface="Arial Narrow" pitchFamily="34" charset="0"/>
              </a:rPr>
              <a:t>Hacer un </a:t>
            </a:r>
            <a:r>
              <a:rPr lang="es-ES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diagnóstico</a:t>
            </a:r>
            <a:endParaRPr lang="es-ES" dirty="0">
              <a:solidFill>
                <a:srgbClr val="663300"/>
              </a:solidFill>
              <a:latin typeface="Arial Narrow" pitchFamily="34" charset="0"/>
            </a:endParaRPr>
          </a:p>
          <a:p>
            <a:pPr marL="1147763" lvl="1" indent="-473075">
              <a:lnSpc>
                <a:spcPct val="90000"/>
              </a:lnSpc>
              <a:buFont typeface="Wingdings" pitchFamily="2" charset="2"/>
              <a:buChar char=""/>
            </a:pPr>
            <a:r>
              <a:rPr lang="es-ES" dirty="0">
                <a:solidFill>
                  <a:srgbClr val="663300"/>
                </a:solidFill>
                <a:latin typeface="Arial Narrow" pitchFamily="34" charset="0"/>
              </a:rPr>
              <a:t>Fijar un </a:t>
            </a:r>
            <a:r>
              <a:rPr lang="es-ES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remedio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382000" cy="3276600"/>
          </a:xfrm>
          <a:noFill/>
          <a:ln/>
        </p:spPr>
        <p:txBody>
          <a:bodyPr/>
          <a:lstStyle/>
          <a:p>
            <a:pPr marL="1239838" lvl="1" indent="-565150">
              <a:lnSpc>
                <a:spcPct val="30000"/>
              </a:lnSpc>
              <a:buFontTx/>
              <a:buNone/>
            </a:pPr>
            <a:endParaRPr lang="es-ES"/>
          </a:p>
          <a:p>
            <a:pPr marL="484188" indent="-484188">
              <a:buFont typeface="Monotype Sorts" pitchFamily="2" charset="2"/>
              <a:buChar char="p"/>
            </a:pP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Obstáculos principales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 impiden generación:</a:t>
            </a:r>
          </a:p>
          <a:p>
            <a:pPr marL="1239838" lvl="1" indent="-565150">
              <a:buFont typeface="Wingdings" pitchFamily="2" charset="2"/>
              <a:buChar char="Œ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Juicios prematuros</a:t>
            </a:r>
          </a:p>
          <a:p>
            <a:pPr marL="1239838" lvl="1" indent="-565150">
              <a:buFont typeface="Wingdings" pitchFamily="2" charset="2"/>
              <a:buChar char="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Buscar una única respuesta</a:t>
            </a:r>
          </a:p>
          <a:p>
            <a:pPr marL="1239838" lvl="1" indent="-565150">
              <a:buFont typeface="Wingdings" pitchFamily="2" charset="2"/>
              <a:buChar char="Ž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Suponer que el tamaño del pastel es fijo</a:t>
            </a:r>
          </a:p>
          <a:p>
            <a:pPr marL="1239838" lvl="1" indent="-565150">
              <a:buFont typeface="Wingdings" pitchFamily="2" charset="2"/>
              <a:buChar char="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Creer en la solución individual del problema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81000" y="3048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669925" indent="-669925" defTabSz="762000">
              <a:buFont typeface="Monotype Sorts" pitchFamily="2" charset="2"/>
              <a:buChar char="¸"/>
            </a:pPr>
            <a:r>
              <a:rPr lang="es-ES" sz="4000" i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Generar opciones para mutuo beneficio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660525" y="1558925"/>
            <a:ext cx="5675313" cy="720725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762000" indent="-577850" defTabSz="762000">
              <a:buSzPct val="100000"/>
              <a:buFont typeface="Monotype Sorts" pitchFamily="2" charset="2"/>
              <a:buChar char="¶"/>
            </a:pPr>
            <a:r>
              <a:rPr lang="es-ES" sz="3600" b="1">
                <a:solidFill>
                  <a:srgbClr val="663300"/>
                </a:solidFill>
                <a:latin typeface="Arial" pitchFamily="34" charset="0"/>
              </a:rPr>
              <a:t>Hacer un diagnóstico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685800"/>
          </a:xfrm>
          <a:ln/>
        </p:spPr>
        <p:txBody>
          <a:bodyPr>
            <a:normAutofit fontScale="90000"/>
          </a:bodyPr>
          <a:lstStyle/>
          <a:p>
            <a:pPr marL="669925" indent="-669925">
              <a:buFont typeface="Monotype Sorts" pitchFamily="2" charset="2"/>
              <a:buChar char="¸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Generar opciones para mutuo beneficio</a:t>
            </a: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8458200" cy="3657600"/>
          </a:xfrm>
          <a:noFill/>
          <a:ln/>
        </p:spPr>
        <p:txBody>
          <a:bodyPr/>
          <a:lstStyle/>
          <a:p>
            <a:pPr marL="484188" indent="-484188" algn="just">
              <a:lnSpc>
                <a:spcPct val="10000"/>
              </a:lnSpc>
              <a:buFontTx/>
              <a:buNone/>
            </a:pPr>
            <a:endParaRPr lang="es-ES"/>
          </a:p>
          <a:p>
            <a:pPr marL="484188" indent="-484188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p"/>
            </a:pPr>
            <a:r>
              <a:rPr lang="es-ES" sz="3000">
                <a:solidFill>
                  <a:srgbClr val="006600"/>
                </a:solidFill>
              </a:rPr>
              <a:t>Significa determinar los </a:t>
            </a:r>
            <a:r>
              <a:rPr lang="es-ES" sz="3000" b="1">
                <a:solidFill>
                  <a:srgbClr val="006600"/>
                </a:solidFill>
              </a:rPr>
              <a:t>procedimientos</a:t>
            </a:r>
            <a:r>
              <a:rPr lang="es-ES" sz="3000">
                <a:solidFill>
                  <a:srgbClr val="006600"/>
                </a:solidFill>
              </a:rPr>
              <a:t> a usar </a:t>
            </a:r>
            <a:r>
              <a:rPr lang="es-ES" sz="3000" b="1">
                <a:solidFill>
                  <a:srgbClr val="006600"/>
                </a:solidFill>
              </a:rPr>
              <a:t>para generar opciones creativas</a:t>
            </a:r>
            <a:endParaRPr lang="es-ES" sz="3000">
              <a:solidFill>
                <a:srgbClr val="006600"/>
              </a:solidFill>
            </a:endParaRPr>
          </a:p>
          <a:p>
            <a:pPr marL="484188" indent="-484188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p"/>
            </a:pPr>
            <a:r>
              <a:rPr lang="es-ES" sz="3000">
                <a:solidFill>
                  <a:srgbClr val="006600"/>
                </a:solidFill>
              </a:rPr>
              <a:t>Para ello </a:t>
            </a:r>
            <a:r>
              <a:rPr lang="es-ES" sz="3000" b="1">
                <a:solidFill>
                  <a:srgbClr val="006600"/>
                </a:solidFill>
              </a:rPr>
              <a:t>será necesario</a:t>
            </a:r>
            <a:r>
              <a:rPr lang="es-ES" sz="3000"/>
              <a:t>:</a:t>
            </a:r>
          </a:p>
          <a:p>
            <a:pPr marL="1147763" lvl="1" indent="-473075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À"/>
            </a:pPr>
            <a:r>
              <a:rPr lang="es-ES" sz="3000" b="1">
                <a:solidFill>
                  <a:srgbClr val="006600"/>
                </a:solidFill>
              </a:rPr>
              <a:t>Separar</a:t>
            </a:r>
            <a:r>
              <a:rPr lang="es-ES" sz="3000">
                <a:solidFill>
                  <a:srgbClr val="006600"/>
                </a:solidFill>
              </a:rPr>
              <a:t> el acto de inventar opciones del acto de juzgarlas</a:t>
            </a:r>
          </a:p>
          <a:p>
            <a:pPr marL="1147763" lvl="1" indent="-47307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Á"/>
            </a:pPr>
            <a:r>
              <a:rPr lang="es-ES" sz="3000">
                <a:solidFill>
                  <a:srgbClr val="006600"/>
                </a:solidFill>
              </a:rPr>
              <a:t>Ampliar </a:t>
            </a:r>
            <a:r>
              <a:rPr lang="es-ES" sz="3000" b="1">
                <a:solidFill>
                  <a:srgbClr val="006600"/>
                </a:solidFill>
              </a:rPr>
              <a:t>opciones</a:t>
            </a:r>
            <a:endParaRPr lang="es-ES" sz="3000">
              <a:solidFill>
                <a:srgbClr val="006600"/>
              </a:solidFill>
            </a:endParaRPr>
          </a:p>
          <a:p>
            <a:pPr marL="1147763" lvl="1" indent="-473075" algn="just"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Â"/>
            </a:pPr>
            <a:r>
              <a:rPr lang="es-ES" sz="3000">
                <a:solidFill>
                  <a:srgbClr val="006600"/>
                </a:solidFill>
              </a:rPr>
              <a:t>Buscar el </a:t>
            </a:r>
            <a:r>
              <a:rPr lang="es-ES" sz="3000" b="1">
                <a:solidFill>
                  <a:srgbClr val="006600"/>
                </a:solidFill>
              </a:rPr>
              <a:t>beneficio mutuo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438400" y="1533525"/>
            <a:ext cx="4003675" cy="755650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defTabSz="762000">
              <a:lnSpc>
                <a:spcPct val="120000"/>
              </a:lnSpc>
              <a:spcBef>
                <a:spcPct val="20000"/>
              </a:spcBef>
              <a:buSzPct val="100000"/>
              <a:buFont typeface="Wingdings" pitchFamily="2" charset="2"/>
              <a:buChar char=""/>
            </a:pPr>
            <a:r>
              <a:rPr lang="es-ES" sz="3200" b="1">
                <a:solidFill>
                  <a:srgbClr val="663300"/>
                </a:solidFill>
                <a:latin typeface="Arial" pitchFamily="34" charset="0"/>
              </a:rPr>
              <a:t>Fijar un remedio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3800"/>
              <a:t>Objetivos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679575"/>
            <a:ext cx="7772400" cy="1978025"/>
          </a:xfrm>
          <a:noFill/>
          <a:ln/>
        </p:spPr>
        <p:txBody>
          <a:bodyPr anchor="ctr" anchorCtr="1"/>
          <a:lstStyle/>
          <a:p>
            <a:pPr algn="just"/>
            <a:r>
              <a:rPr lang="es-ES" sz="3000" b="1" dirty="0">
                <a:solidFill>
                  <a:srgbClr val="006600"/>
                </a:solidFill>
              </a:rPr>
              <a:t>Analizar</a:t>
            </a:r>
            <a:r>
              <a:rPr lang="es-ES" sz="3000" dirty="0">
                <a:solidFill>
                  <a:srgbClr val="006600"/>
                </a:solidFill>
              </a:rPr>
              <a:t> los principios básicos, </a:t>
            </a:r>
            <a:r>
              <a:rPr lang="es-ES" sz="3000" b="1" dirty="0">
                <a:solidFill>
                  <a:srgbClr val="006600"/>
                </a:solidFill>
              </a:rPr>
              <a:t>requerimientos, estrategia y tácticas</a:t>
            </a:r>
            <a:r>
              <a:rPr lang="es-ES" sz="3000" dirty="0">
                <a:solidFill>
                  <a:srgbClr val="006600"/>
                </a:solidFill>
              </a:rPr>
              <a:t> del </a:t>
            </a:r>
            <a:r>
              <a:rPr lang="es-E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estilo </a:t>
            </a:r>
            <a:r>
              <a:rPr lang="es-ES" sz="30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integrativo</a:t>
            </a:r>
            <a:r>
              <a:rPr lang="es-ES" sz="3000" dirty="0">
                <a:solidFill>
                  <a:srgbClr val="006600"/>
                </a:solidFill>
              </a:rPr>
              <a:t> de negociación y </a:t>
            </a:r>
            <a:r>
              <a:rPr lang="es-ES" sz="3000" b="1" dirty="0">
                <a:solidFill>
                  <a:srgbClr val="006600"/>
                </a:solidFill>
              </a:rPr>
              <a:t>comparar</a:t>
            </a:r>
            <a:r>
              <a:rPr lang="es-ES" sz="3000" dirty="0">
                <a:solidFill>
                  <a:srgbClr val="006600"/>
                </a:solidFill>
              </a:rPr>
              <a:t> los estilos de negociación</a:t>
            </a:r>
          </a:p>
        </p:txBody>
      </p:sp>
      <p:graphicFrame>
        <p:nvGraphicFramePr>
          <p:cNvPr id="6154" name="Object 10"/>
          <p:cNvGraphicFramePr>
            <a:graphicFrameLocks/>
          </p:cNvGraphicFramePr>
          <p:nvPr/>
        </p:nvGraphicFramePr>
        <p:xfrm>
          <a:off x="2220913" y="3965575"/>
          <a:ext cx="4202112" cy="2359025"/>
        </p:xfrm>
        <a:graphic>
          <a:graphicData uri="http://schemas.openxmlformats.org/presentationml/2006/ole">
            <p:oleObj spid="_x0000_s1026" name="ClipArt" r:id="rId4" imgW="5613120" imgH="2749320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  <a:ln/>
        </p:spPr>
        <p:txBody>
          <a:bodyPr>
            <a:normAutofit fontScale="90000"/>
          </a:bodyPr>
          <a:lstStyle/>
          <a:p>
            <a:pPr marL="669925" indent="-669925">
              <a:buFont typeface="Monotype Sorts" pitchFamily="2" charset="2"/>
              <a:buChar char="¸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Generar opciones para mutuo beneficio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429000"/>
          </a:xfrm>
          <a:noFill/>
          <a:ln/>
        </p:spPr>
        <p:txBody>
          <a:bodyPr/>
          <a:lstStyle/>
          <a:p>
            <a:pPr algn="just">
              <a:lnSpc>
                <a:spcPct val="20000"/>
              </a:lnSpc>
              <a:buFontTx/>
              <a:buNone/>
            </a:pPr>
            <a:endParaRPr lang="es-ES" sz="2800"/>
          </a:p>
          <a:p>
            <a:pPr algn="just">
              <a:lnSpc>
                <a:spcPct val="20000"/>
              </a:lnSpc>
              <a:buFontTx/>
              <a:buNone/>
            </a:pPr>
            <a:endParaRPr lang="es-ES" sz="2800"/>
          </a:p>
          <a:p>
            <a:pPr>
              <a:lnSpc>
                <a:spcPct val="85000"/>
              </a:lnSpc>
              <a:spcAft>
                <a:spcPct val="20000"/>
              </a:spcAft>
              <a:buSzPct val="70000"/>
              <a:buFont typeface="Monotype Sorts" pitchFamily="2" charset="2"/>
              <a:buChar char="è"/>
            </a:pPr>
            <a:r>
              <a:rPr lang="es-ES" sz="3200" b="1">
                <a:solidFill>
                  <a:srgbClr val="006600"/>
                </a:solidFill>
              </a:rPr>
              <a:t>Primero</a:t>
            </a:r>
            <a:r>
              <a:rPr lang="es-ES" sz="3200">
                <a:solidFill>
                  <a:srgbClr val="006600"/>
                </a:solidFill>
              </a:rPr>
              <a:t> deben </a:t>
            </a:r>
            <a:r>
              <a:rPr lang="es-ES" sz="3200" b="1">
                <a:solidFill>
                  <a:srgbClr val="006600"/>
                </a:solidFill>
              </a:rPr>
              <a:t>generarse</a:t>
            </a:r>
            <a:r>
              <a:rPr lang="es-ES" sz="3200">
                <a:solidFill>
                  <a:srgbClr val="006600"/>
                </a:solidFill>
              </a:rPr>
              <a:t> las ideas y </a:t>
            </a:r>
            <a:r>
              <a:rPr lang="es-ES" sz="3200" b="1">
                <a:solidFill>
                  <a:srgbClr val="006600"/>
                </a:solidFill>
              </a:rPr>
              <a:t>luego se las juzga</a:t>
            </a:r>
            <a:endParaRPr lang="es-ES" sz="3200">
              <a:solidFill>
                <a:srgbClr val="006600"/>
              </a:solidFill>
            </a:endParaRPr>
          </a:p>
          <a:p>
            <a:pPr>
              <a:lnSpc>
                <a:spcPct val="85000"/>
              </a:lnSpc>
              <a:spcAft>
                <a:spcPct val="20000"/>
              </a:spcAft>
              <a:buSzPct val="70000"/>
              <a:buFont typeface="Monotype Sorts" pitchFamily="2" charset="2"/>
              <a:buChar char="è"/>
            </a:pPr>
            <a:r>
              <a:rPr lang="es-ES" sz="3200" b="1">
                <a:solidFill>
                  <a:srgbClr val="006600"/>
                </a:solidFill>
              </a:rPr>
              <a:t>Separar</a:t>
            </a:r>
            <a:r>
              <a:rPr lang="es-ES" sz="3200">
                <a:solidFill>
                  <a:srgbClr val="006600"/>
                </a:solidFill>
              </a:rPr>
              <a:t> proceso de </a:t>
            </a:r>
            <a:r>
              <a:rPr lang="es-ES" sz="3200" b="1">
                <a:solidFill>
                  <a:srgbClr val="006600"/>
                </a:solidFill>
              </a:rPr>
              <a:t>invención</a:t>
            </a:r>
            <a:r>
              <a:rPr lang="es-ES" sz="3200">
                <a:solidFill>
                  <a:srgbClr val="006600"/>
                </a:solidFill>
              </a:rPr>
              <a:t> del proceso de </a:t>
            </a:r>
            <a:r>
              <a:rPr lang="es-ES" sz="3200" b="1">
                <a:solidFill>
                  <a:srgbClr val="006600"/>
                </a:solidFill>
              </a:rPr>
              <a:t>juzgamiento</a:t>
            </a:r>
            <a:endParaRPr lang="es-ES" sz="3200">
              <a:solidFill>
                <a:srgbClr val="006600"/>
              </a:solidFill>
            </a:endParaRPr>
          </a:p>
          <a:p>
            <a:pPr>
              <a:lnSpc>
                <a:spcPct val="85000"/>
              </a:lnSpc>
              <a:spcAft>
                <a:spcPct val="20000"/>
              </a:spcAft>
              <a:buSzPct val="70000"/>
              <a:buFont typeface="Monotype Sorts" pitchFamily="2" charset="2"/>
              <a:buChar char="è"/>
            </a:pPr>
            <a:r>
              <a:rPr lang="es-ES" sz="3200">
                <a:solidFill>
                  <a:srgbClr val="006600"/>
                </a:solidFill>
              </a:rPr>
              <a:t>No importa cuántas y y de que “calidad” sean, </a:t>
            </a:r>
            <a:r>
              <a:rPr lang="es-ES" sz="3200" b="1">
                <a:solidFill>
                  <a:srgbClr val="006600"/>
                </a:solidFill>
              </a:rPr>
              <a:t>la regla básica es no criticarlas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69913" y="1482725"/>
            <a:ext cx="7908925" cy="1270000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77850" indent="-577850" algn="l" defTabSz="762000">
              <a:spcBef>
                <a:spcPct val="20000"/>
              </a:spcBef>
              <a:buSzPct val="100000"/>
              <a:buFont typeface="Monotype Sorts" pitchFamily="2" charset="2"/>
              <a:buChar char="À"/>
            </a:pPr>
            <a:r>
              <a:rPr lang="es-ES" sz="3600" b="1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Separar el acto de inventar opciones del acto de juzgarlas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114800" y="6680200"/>
            <a:ext cx="1905000" cy="2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838200"/>
          </a:xfrm>
          <a:ln/>
        </p:spPr>
        <p:txBody>
          <a:bodyPr>
            <a:normAutofit fontScale="90000"/>
          </a:bodyPr>
          <a:lstStyle/>
          <a:p>
            <a:pPr marL="669925" indent="-669925">
              <a:buFont typeface="Monotype Sorts" pitchFamily="2" charset="2"/>
              <a:buChar char="¸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Generar opciones para mutuo beneficio</a:t>
            </a:r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458200" cy="3962400"/>
          </a:xfrm>
          <a:noFill/>
          <a:ln/>
        </p:spPr>
        <p:txBody>
          <a:bodyPr/>
          <a:lstStyle/>
          <a:p>
            <a:pPr marL="577850" indent="-577850" algn="just">
              <a:lnSpc>
                <a:spcPct val="10000"/>
              </a:lnSpc>
              <a:buFontTx/>
              <a:buNone/>
            </a:pPr>
            <a:endParaRPr lang="es-ES"/>
          </a:p>
          <a:p>
            <a:pPr marL="577850" indent="-577850"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</a:rPr>
              <a:t>Significa no buscar una sola y mejor respuesta, sino crear un buen número de </a:t>
            </a:r>
            <a:r>
              <a:rPr lang="es-ES" sz="3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ideas diferentes</a:t>
            </a:r>
            <a:r>
              <a:rPr lang="es-ES" sz="3200">
                <a:solidFill>
                  <a:srgbClr val="006600"/>
                </a:solidFill>
              </a:rPr>
              <a:t>, mediante:</a:t>
            </a:r>
          </a:p>
          <a:p>
            <a:pPr marL="1246188" lvl="1" indent="-477838"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Aplicar el Diagrama Circular</a:t>
            </a:r>
          </a:p>
          <a:p>
            <a:pPr marL="1246188" lvl="1" indent="-477838"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Mirar el problema con ojos de expertos</a:t>
            </a:r>
          </a:p>
          <a:p>
            <a:pPr marL="1246188" lvl="1" indent="-477838"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Generar acuerdos de diferente intensidad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217738" y="1558925"/>
            <a:ext cx="4770437" cy="720725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669925" indent="-577850" algn="l" defTabSz="762000">
              <a:spcBef>
                <a:spcPct val="20000"/>
              </a:spcBef>
              <a:buSzPct val="100000"/>
              <a:buFont typeface="Monotype Sorts" pitchFamily="2" charset="2"/>
              <a:buChar char="Á"/>
            </a:pPr>
            <a:r>
              <a:rPr lang="es-ES" sz="3600" b="1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Ampliar opciones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685800"/>
          </a:xfrm>
          <a:ln/>
        </p:spPr>
        <p:txBody>
          <a:bodyPr>
            <a:normAutofit fontScale="90000"/>
          </a:bodyPr>
          <a:lstStyle/>
          <a:p>
            <a:pPr marL="669925" indent="-669925">
              <a:buFont typeface="Monotype Sorts" pitchFamily="2" charset="2"/>
              <a:buChar char="¸"/>
            </a:pPr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Generar opciones para mutuo beneficio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58200" cy="3733800"/>
          </a:xfrm>
          <a:noFill/>
          <a:ln/>
        </p:spPr>
        <p:txBody>
          <a:bodyPr/>
          <a:lstStyle/>
          <a:p>
            <a:pPr marL="577850" indent="-577850" algn="ctr">
              <a:lnSpc>
                <a:spcPct val="10000"/>
              </a:lnSpc>
              <a:buFontTx/>
              <a:buNone/>
            </a:pPr>
            <a:endParaRPr lang="es-ES"/>
          </a:p>
          <a:p>
            <a:pPr marL="577850" indent="-577850" algn="just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ò"/>
            </a:pPr>
            <a:r>
              <a:rPr lang="es-ES">
                <a:solidFill>
                  <a:srgbClr val="006600"/>
                </a:solidFill>
              </a:rPr>
              <a:t>Se logra mediante:</a:t>
            </a:r>
          </a:p>
          <a:p>
            <a:pPr marL="1246188" lvl="1" indent="-477838">
              <a:lnSpc>
                <a:spcPct val="85000"/>
              </a:lnSpc>
              <a:spcAft>
                <a:spcPct val="20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Identificar intereses comunes y diferentes</a:t>
            </a:r>
          </a:p>
          <a:p>
            <a:pPr marL="1246188" lvl="1" indent="-477838">
              <a:lnSpc>
                <a:spcPct val="85000"/>
              </a:lnSpc>
              <a:spcAft>
                <a:spcPct val="20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Preguntar al otro cual opciones prefiere</a:t>
            </a:r>
          </a:p>
          <a:p>
            <a:pPr marL="1246188" lvl="1" indent="-477838">
              <a:lnSpc>
                <a:spcPct val="85000"/>
              </a:lnSpc>
              <a:spcAft>
                <a:spcPct val="20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Facilitar su decisión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354138" y="1558925"/>
            <a:ext cx="6557962" cy="720725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algn="l" defTabSz="762000">
              <a:spcBef>
                <a:spcPct val="20000"/>
              </a:spcBef>
              <a:buSzPct val="100000"/>
              <a:buFont typeface="Monotype Sorts" pitchFamily="2" charset="2"/>
              <a:buChar char="Â"/>
            </a:pPr>
            <a:r>
              <a:rPr lang="es-ES" sz="3600" b="1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Buscar el beneficio mutuo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609600"/>
          </a:xfrm>
          <a:noFill/>
          <a:ln/>
        </p:spPr>
        <p:txBody>
          <a:bodyPr>
            <a:normAutofit fontScale="90000"/>
          </a:bodyPr>
          <a:lstStyle/>
          <a:p>
            <a:pPr marL="577850" indent="-577850">
              <a:buFont typeface="Monotype Sorts" pitchFamily="2" charset="2"/>
              <a:buChar char="¹"/>
            </a:pPr>
            <a:r>
              <a:rPr lang="es-ES">
                <a:solidFill>
                  <a:srgbClr val="3366FF"/>
                </a:solidFill>
              </a:rPr>
              <a:t>Utilizar criterios objetivos</a:t>
            </a: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724400"/>
          </a:xfrm>
          <a:noFill/>
          <a:ln/>
        </p:spPr>
        <p:txBody>
          <a:bodyPr/>
          <a:lstStyle/>
          <a:p>
            <a:pPr marL="484188" indent="-484188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r"/>
            </a:pPr>
            <a:r>
              <a:rPr lang="es-ES" sz="3200">
                <a:solidFill>
                  <a:srgbClr val="006600"/>
                </a:solidFill>
              </a:rPr>
              <a:t>No olvidar que los intereses, finalmente, están en conflicto y en </a:t>
            </a:r>
            <a:r>
              <a:rPr lang="es-ES" sz="3200" b="1">
                <a:solidFill>
                  <a:srgbClr val="006600"/>
                </a:solidFill>
              </a:rPr>
              <a:t>algún momento</a:t>
            </a:r>
            <a:r>
              <a:rPr lang="es-ES" sz="3200">
                <a:solidFill>
                  <a:srgbClr val="006600"/>
                </a:solidFill>
              </a:rPr>
              <a:t> </a:t>
            </a:r>
            <a:r>
              <a:rPr lang="es-ES" sz="3200" b="1">
                <a:solidFill>
                  <a:srgbClr val="006600"/>
                </a:solidFill>
              </a:rPr>
              <a:t>surgirá</a:t>
            </a:r>
            <a:r>
              <a:rPr lang="es-ES" sz="3200">
                <a:solidFill>
                  <a:srgbClr val="006600"/>
                </a:solidFill>
              </a:rPr>
              <a:t> un </a:t>
            </a:r>
            <a:r>
              <a:rPr lang="es-ES" sz="3200" b="1">
                <a:solidFill>
                  <a:srgbClr val="006600"/>
                </a:solidFill>
              </a:rPr>
              <a:t>componente de competencia</a:t>
            </a:r>
            <a:endParaRPr lang="es-ES" sz="3200">
              <a:solidFill>
                <a:srgbClr val="006600"/>
              </a:solidFill>
            </a:endParaRPr>
          </a:p>
          <a:p>
            <a:pPr marL="484188" indent="-484188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r"/>
            </a:pPr>
            <a:r>
              <a:rPr lang="es-ES" sz="3200" b="1">
                <a:solidFill>
                  <a:srgbClr val="006600"/>
                </a:solidFill>
              </a:rPr>
              <a:t>Generalmente se resuelve </a:t>
            </a:r>
            <a:r>
              <a:rPr lang="es-ES" sz="3200">
                <a:solidFill>
                  <a:srgbClr val="006600"/>
                </a:solidFill>
              </a:rPr>
              <a:t>en base a las </a:t>
            </a:r>
            <a:r>
              <a:rPr lang="es-ES" sz="3200" b="1">
                <a:solidFill>
                  <a:srgbClr val="006600"/>
                </a:solidFill>
              </a:rPr>
              <a:t>posiciones y no </a:t>
            </a:r>
            <a:r>
              <a:rPr lang="es-ES" sz="3200">
                <a:solidFill>
                  <a:srgbClr val="006600"/>
                </a:solidFill>
              </a:rPr>
              <a:t>precisamente teniendo en cuenta los </a:t>
            </a:r>
            <a:r>
              <a:rPr lang="es-ES" sz="3200" b="1">
                <a:solidFill>
                  <a:srgbClr val="006600"/>
                </a:solidFill>
              </a:rPr>
              <a:t>intereses</a:t>
            </a:r>
            <a:endParaRPr lang="es-ES" sz="3200">
              <a:solidFill>
                <a:srgbClr val="006600"/>
              </a:solidFill>
            </a:endParaRPr>
          </a:p>
          <a:p>
            <a:pPr marL="484188" indent="-484188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r"/>
            </a:pPr>
            <a:r>
              <a:rPr lang="es-ES" sz="3200">
                <a:solidFill>
                  <a:srgbClr val="006600"/>
                </a:solidFill>
              </a:rPr>
              <a:t>Por el contrario, se debe buscar la solución sobre alguna </a:t>
            </a:r>
            <a:r>
              <a:rPr lang="es-ES" sz="3200" b="1">
                <a:solidFill>
                  <a:srgbClr val="006600"/>
                </a:solidFill>
              </a:rPr>
              <a:t>base que sea independiente de la voluntad de las partes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577850" indent="-577850">
              <a:buFont typeface="Monotype Sorts" pitchFamily="2" charset="2"/>
              <a:buChar char="¹"/>
            </a:pPr>
            <a:r>
              <a:rPr lang="es-ES">
                <a:solidFill>
                  <a:srgbClr val="3366FF"/>
                </a:solidFill>
              </a:rPr>
              <a:t>Utilizar criterios objetivos</a:t>
            </a:r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  <a:spcAft>
                <a:spcPct val="15000"/>
              </a:spcAft>
              <a:buFont typeface="Monotype Sorts" pitchFamily="2" charset="2"/>
              <a:buChar char="ò"/>
            </a:pPr>
            <a:r>
              <a:rPr lang="es-ES" sz="3200" b="1">
                <a:solidFill>
                  <a:srgbClr val="006600"/>
                </a:solidFill>
              </a:rPr>
              <a:t>Utilizar criterios objetivos</a:t>
            </a:r>
            <a:r>
              <a:rPr lang="es-ES" sz="3200">
                <a:solidFill>
                  <a:srgbClr val="006600"/>
                </a:solidFill>
              </a:rPr>
              <a:t> significa </a:t>
            </a:r>
            <a:r>
              <a:rPr lang="es-ES" sz="3200" b="1">
                <a:solidFill>
                  <a:srgbClr val="006600"/>
                </a:solidFill>
              </a:rPr>
              <a:t>buscar acuerdos que sean</a:t>
            </a:r>
            <a:r>
              <a:rPr lang="es-ES" sz="3200">
                <a:solidFill>
                  <a:srgbClr val="006600"/>
                </a:solidFill>
              </a:rPr>
              <a:t>:</a:t>
            </a:r>
          </a:p>
          <a:p>
            <a:pPr lvl="1">
              <a:lnSpc>
                <a:spcPct val="85000"/>
              </a:lnSpc>
              <a:spcAft>
                <a:spcPct val="15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Justos</a:t>
            </a:r>
          </a:p>
          <a:p>
            <a:pPr lvl="1">
              <a:lnSpc>
                <a:spcPct val="85000"/>
              </a:lnSpc>
              <a:spcAft>
                <a:spcPct val="15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Eficientes</a:t>
            </a:r>
          </a:p>
          <a:p>
            <a:pPr lvl="1">
              <a:lnSpc>
                <a:spcPct val="85000"/>
              </a:lnSpc>
              <a:spcAft>
                <a:spcPct val="15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Con respaldo científico o técnico</a:t>
            </a:r>
          </a:p>
          <a:p>
            <a:pPr lvl="1">
              <a:lnSpc>
                <a:spcPct val="85000"/>
              </a:lnSpc>
              <a:spcAft>
                <a:spcPct val="15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Basados en precedentes</a:t>
            </a:r>
          </a:p>
          <a:p>
            <a:pPr lvl="1">
              <a:lnSpc>
                <a:spcPct val="85000"/>
              </a:lnSpc>
              <a:spcAft>
                <a:spcPct val="15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Basados en prácticas comerciales o usos y costumbres habituales</a:t>
            </a:r>
          </a:p>
          <a:p>
            <a:pPr lvl="1">
              <a:lnSpc>
                <a:spcPct val="85000"/>
              </a:lnSpc>
              <a:spcAft>
                <a:spcPct val="15000"/>
              </a:spcAft>
              <a:buSzPct val="70000"/>
              <a:buFont typeface="Monotype Sorts" pitchFamily="2" charset="2"/>
              <a:buChar char="è"/>
            </a:pPr>
            <a:r>
              <a:rPr lang="es-ES">
                <a:solidFill>
                  <a:srgbClr val="006600"/>
                </a:solidFill>
              </a:rPr>
              <a:t>Con respaldo en normativas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577850" indent="-577850">
              <a:buFont typeface="Monotype Sorts" pitchFamily="2" charset="2"/>
              <a:buChar char="¹"/>
            </a:pPr>
            <a:r>
              <a:rPr lang="es-ES">
                <a:solidFill>
                  <a:srgbClr val="3366FF"/>
                </a:solidFill>
              </a:rPr>
              <a:t>Utilizar criterios objetivos</a:t>
            </a:r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103813"/>
          </a:xfrm>
          <a:noFill/>
          <a:ln/>
        </p:spPr>
        <p:txBody>
          <a:bodyPr/>
          <a:lstStyle/>
          <a:p>
            <a:pPr marL="484188" indent="-484188">
              <a:lnSpc>
                <a:spcPct val="85000"/>
              </a:lnSpc>
              <a:spcAft>
                <a:spcPct val="10000"/>
              </a:spcAft>
              <a:buSzPct val="80000"/>
              <a:buFont typeface="Monotype Sorts" pitchFamily="2" charset="2"/>
              <a:buChar char="è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Usar criterios objetivos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reduce el grado de compromiso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 de las partes</a:t>
            </a:r>
          </a:p>
          <a:p>
            <a:pPr marL="1154113" lvl="1" indent="-479425">
              <a:lnSpc>
                <a:spcPct val="85000"/>
              </a:lnSpc>
              <a:spcAft>
                <a:spcPct val="10000"/>
              </a:spcAft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Nadie aparece como débil o retractándose</a:t>
            </a:r>
          </a:p>
          <a:p>
            <a:pPr marL="1154113" lvl="1" indent="-479425">
              <a:lnSpc>
                <a:spcPct val="85000"/>
              </a:lnSpc>
              <a:spcAft>
                <a:spcPct val="10000"/>
              </a:spcAft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Todos aparecerán como personas razonables y de mente abierta</a:t>
            </a:r>
          </a:p>
          <a:p>
            <a:pPr marL="484188" indent="-484188">
              <a:lnSpc>
                <a:spcPct val="85000"/>
              </a:lnSpc>
              <a:spcAft>
                <a:spcPct val="10000"/>
              </a:spcAft>
              <a:buSzPct val="80000"/>
              <a:buFont typeface="Monotype Sorts" pitchFamily="2" charset="2"/>
              <a:buChar char="è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Su uso es básico en los procesos de negociación donde intervienen varias partes</a:t>
            </a:r>
          </a:p>
          <a:p>
            <a:pPr marL="484188" indent="-484188">
              <a:lnSpc>
                <a:spcPct val="85000"/>
              </a:lnSpc>
              <a:spcAft>
                <a:spcPct val="10000"/>
              </a:spcAft>
              <a:buSzPct val="80000"/>
              <a:buFont typeface="Monotype Sorts" pitchFamily="2" charset="2"/>
              <a:buChar char="è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Se deben considerar dos aspectos:</a:t>
            </a:r>
          </a:p>
          <a:p>
            <a:pPr marL="1154113" lvl="1" indent="-479425">
              <a:lnSpc>
                <a:spcPct val="85000"/>
              </a:lnSpc>
              <a:spcAft>
                <a:spcPct val="10000"/>
              </a:spcAft>
              <a:buFont typeface="Wingdings" pitchFamily="2" charset="2"/>
              <a:buChar char="Œ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Como </a:t>
            </a: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identificar</a:t>
            </a: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 criterios objetivos</a:t>
            </a:r>
          </a:p>
          <a:p>
            <a:pPr marL="1154113" lvl="1" indent="-479425">
              <a:lnSpc>
                <a:spcPct val="85000"/>
              </a:lnSpc>
              <a:spcAft>
                <a:spcPct val="10000"/>
              </a:spcAft>
              <a:buFont typeface="Wingdings" pitchFamily="2" charset="2"/>
              <a:buChar char="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Como </a:t>
            </a:r>
            <a:r>
              <a:rPr lang="es-ES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utilizar</a:t>
            </a: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 criterios objetivos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577850" indent="-577850">
              <a:buFont typeface="Monotype Sorts" pitchFamily="2" charset="2"/>
              <a:buChar char="¹"/>
            </a:pPr>
            <a:r>
              <a:rPr lang="es-ES">
                <a:solidFill>
                  <a:srgbClr val="3366FF"/>
                </a:solidFill>
              </a:rPr>
              <a:t>Utilizar criterios objetivos</a:t>
            </a:r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  <a:noFill/>
          <a:ln/>
        </p:spPr>
        <p:txBody>
          <a:bodyPr/>
          <a:lstStyle/>
          <a:p>
            <a:pPr marL="666750" algn="ctr">
              <a:buFont typeface="Wingdings" pitchFamily="2" charset="2"/>
              <a:buChar char="Œ"/>
            </a:pPr>
            <a:r>
              <a:rPr lang="es-ES" sz="3200">
                <a:solidFill>
                  <a:schemeClr val="hlink"/>
                </a:solidFill>
              </a:rPr>
              <a:t> Como identificar criterios objetivos </a:t>
            </a:r>
          </a:p>
          <a:p>
            <a:pPr marL="666750" algn="just">
              <a:lnSpc>
                <a:spcPct val="30000"/>
              </a:lnSpc>
              <a:buFontTx/>
              <a:buNone/>
            </a:pPr>
            <a:endParaRPr lang="es-ES" sz="2800"/>
          </a:p>
          <a:p>
            <a:pPr marL="666750" algn="just">
              <a:lnSpc>
                <a:spcPct val="80000"/>
              </a:lnSpc>
              <a:buSzPct val="75000"/>
              <a:buFont typeface="Monotype Sorts" pitchFamily="2" charset="2"/>
              <a:buChar char="u"/>
            </a:pPr>
            <a:r>
              <a:rPr lang="es-ES" sz="2800">
                <a:solidFill>
                  <a:srgbClr val="006600"/>
                </a:solidFill>
              </a:rPr>
              <a:t>Anticipación</a:t>
            </a:r>
          </a:p>
          <a:p>
            <a:pPr marL="666750" algn="just">
              <a:lnSpc>
                <a:spcPct val="80000"/>
              </a:lnSpc>
              <a:buSzPct val="75000"/>
              <a:buFont typeface="Monotype Sorts" pitchFamily="2" charset="2"/>
              <a:buChar char="u"/>
            </a:pPr>
            <a:r>
              <a:rPr lang="es-ES" sz="2800">
                <a:solidFill>
                  <a:srgbClr val="006600"/>
                </a:solidFill>
              </a:rPr>
              <a:t>Criterios objetivos</a:t>
            </a:r>
          </a:p>
          <a:p>
            <a:pPr marL="666750" algn="just">
              <a:lnSpc>
                <a:spcPct val="80000"/>
              </a:lnSpc>
              <a:buSzPct val="75000"/>
              <a:buFont typeface="Monotype Sorts" pitchFamily="2" charset="2"/>
              <a:buChar char="u"/>
            </a:pPr>
            <a:r>
              <a:rPr lang="es-ES" sz="2800">
                <a:solidFill>
                  <a:srgbClr val="006600"/>
                </a:solidFill>
              </a:rPr>
              <a:t>Procedimientos equitativos</a:t>
            </a:r>
          </a:p>
          <a:p>
            <a:pPr marL="666750" algn="just">
              <a:lnSpc>
                <a:spcPct val="30000"/>
              </a:lnSpc>
              <a:buFontTx/>
              <a:buNone/>
            </a:pPr>
            <a:endParaRPr lang="es-ES" sz="2800"/>
          </a:p>
          <a:p>
            <a:pPr marL="666750" algn="ctr">
              <a:buFont typeface="Wingdings" pitchFamily="2" charset="2"/>
              <a:buChar char=""/>
            </a:pPr>
            <a:r>
              <a:rPr lang="es-ES" sz="3200">
                <a:solidFill>
                  <a:schemeClr val="hlink"/>
                </a:solidFill>
              </a:rPr>
              <a:t> Como utilizar criterios objetivos</a:t>
            </a:r>
          </a:p>
          <a:p>
            <a:pPr marL="666750">
              <a:lnSpc>
                <a:spcPct val="20000"/>
              </a:lnSpc>
              <a:buFontTx/>
              <a:buNone/>
            </a:pPr>
            <a:endParaRPr lang="es-ES" sz="2800"/>
          </a:p>
          <a:p>
            <a:pPr marL="666750">
              <a:lnSpc>
                <a:spcPct val="80000"/>
              </a:lnSpc>
              <a:buSzPct val="75000"/>
              <a:buFont typeface="Monotype Sorts" pitchFamily="2" charset="2"/>
              <a:buChar char="u"/>
            </a:pPr>
            <a:r>
              <a:rPr lang="es-ES" sz="2800">
                <a:solidFill>
                  <a:srgbClr val="006600"/>
                </a:solidFill>
              </a:rPr>
              <a:t>Presentar el problema como una búsqueda conjunta de criterios básicos</a:t>
            </a:r>
          </a:p>
          <a:p>
            <a:pPr marL="666750">
              <a:lnSpc>
                <a:spcPct val="80000"/>
              </a:lnSpc>
              <a:buSzPct val="75000"/>
              <a:buFont typeface="Monotype Sorts" pitchFamily="2" charset="2"/>
              <a:buChar char="u"/>
            </a:pPr>
            <a:r>
              <a:rPr lang="es-ES" sz="2800">
                <a:solidFill>
                  <a:srgbClr val="006600"/>
                </a:solidFill>
              </a:rPr>
              <a:t>Mente abierta</a:t>
            </a:r>
          </a:p>
          <a:p>
            <a:pPr marL="666750">
              <a:lnSpc>
                <a:spcPct val="80000"/>
              </a:lnSpc>
              <a:buSzPct val="75000"/>
              <a:buFont typeface="Monotype Sorts" pitchFamily="2" charset="2"/>
              <a:buChar char="u"/>
            </a:pPr>
            <a:r>
              <a:rPr lang="es-ES" sz="2800">
                <a:solidFill>
                  <a:srgbClr val="006600"/>
                </a:solidFill>
              </a:rPr>
              <a:t>Nunca ceder ante la presión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Estrategia de la negociación integrativa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724400"/>
          </a:xfrm>
          <a:noFill/>
          <a:ln/>
        </p:spPr>
        <p:txBody>
          <a:bodyPr/>
          <a:lstStyle/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Char char="£"/>
            </a:pPr>
            <a:r>
              <a:rPr lang="es-ES" sz="3200" b="1">
                <a:solidFill>
                  <a:srgbClr val="3366FF"/>
                </a:solidFill>
              </a:rPr>
              <a:t>Etapa I:</a:t>
            </a:r>
            <a:r>
              <a:rPr lang="es-ES" sz="3200" b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Identificación de problemas</a:t>
            </a:r>
            <a:endParaRPr lang="es-ES" b="1">
              <a:solidFill>
                <a:srgbClr val="3366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006600"/>
                </a:solidFill>
              </a:rPr>
              <a:t>Identificación </a:t>
            </a:r>
            <a:r>
              <a:rPr lang="es-ES" sz="3200" b="1">
                <a:solidFill>
                  <a:srgbClr val="006600"/>
                </a:solidFill>
              </a:rPr>
              <a:t>objetiva</a:t>
            </a:r>
            <a:endParaRPr lang="es-ES" sz="3200">
              <a:solidFill>
                <a:srgbClr val="006600"/>
              </a:solidFill>
            </a:endParaRP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006600"/>
                </a:solidFill>
              </a:rPr>
              <a:t>Identificación </a:t>
            </a:r>
            <a:r>
              <a:rPr lang="es-ES" sz="3200" b="1">
                <a:solidFill>
                  <a:srgbClr val="006600"/>
                </a:solidFill>
              </a:rPr>
              <a:t>permanente</a:t>
            </a:r>
            <a:endParaRPr lang="es-ES" sz="3200">
              <a:solidFill>
                <a:srgbClr val="006600"/>
              </a:solidFill>
            </a:endParaRP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006600"/>
                </a:solidFill>
              </a:rPr>
              <a:t>Convertirlo en </a:t>
            </a:r>
            <a:r>
              <a:rPr lang="es-ES" sz="3200" b="1">
                <a:solidFill>
                  <a:srgbClr val="006600"/>
                </a:solidFill>
              </a:rPr>
              <a:t>una meta</a:t>
            </a:r>
            <a:r>
              <a:rPr lang="es-ES" sz="3200">
                <a:solidFill>
                  <a:srgbClr val="006600"/>
                </a:solidFill>
              </a:rPr>
              <a:t> y señalar los obstáculos para lograrlo</a:t>
            </a: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SzPct val="70000"/>
              <a:buFont typeface="Wingdings" pitchFamily="2" charset="2"/>
              <a:buChar char="l"/>
            </a:pPr>
            <a:r>
              <a:rPr lang="es-ES" sz="3200" b="1">
                <a:solidFill>
                  <a:srgbClr val="006600"/>
                </a:solidFill>
              </a:rPr>
              <a:t>Despersonalizarlo</a:t>
            </a: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SzPct val="70000"/>
              <a:buFont typeface="Wingdings" pitchFamily="2" charset="2"/>
              <a:buChar char="l"/>
            </a:pPr>
            <a:r>
              <a:rPr lang="es-ES" sz="3200" b="1">
                <a:solidFill>
                  <a:srgbClr val="006600"/>
                </a:solidFill>
              </a:rPr>
              <a:t>Separar la definición</a:t>
            </a:r>
            <a:r>
              <a:rPr lang="es-ES" sz="3200">
                <a:solidFill>
                  <a:srgbClr val="006600"/>
                </a:solidFill>
              </a:rPr>
              <a:t> del problema </a:t>
            </a:r>
            <a:r>
              <a:rPr lang="es-ES" sz="3200" b="1">
                <a:solidFill>
                  <a:srgbClr val="006600"/>
                </a:solidFill>
              </a:rPr>
              <a:t>de la búsqueda de soluciones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Estrategia de la negociación integrativa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noFill/>
          <a:ln/>
        </p:spPr>
        <p:txBody>
          <a:bodyPr/>
          <a:lstStyle/>
          <a:p>
            <a:pPr marL="481013" indent="-481013">
              <a:buFont typeface="Wingdings" pitchFamily="2" charset="2"/>
              <a:buChar char="£"/>
            </a:pPr>
            <a:r>
              <a:rPr lang="es-ES" sz="3200" b="1">
                <a:solidFill>
                  <a:srgbClr val="3366FF"/>
                </a:solidFill>
              </a:rPr>
              <a:t>Etapa II: Generación de opciones</a:t>
            </a:r>
            <a:endParaRPr lang="es-ES" b="1">
              <a:solidFill>
                <a:srgbClr val="3366FF"/>
              </a:solidFill>
            </a:endParaRPr>
          </a:p>
          <a:p>
            <a:pPr marL="481013" indent="-481013">
              <a:lnSpc>
                <a:spcPct val="40000"/>
              </a:lnSpc>
              <a:buFontTx/>
              <a:buNone/>
            </a:pPr>
            <a:endParaRPr lang="es-ES" sz="2800"/>
          </a:p>
          <a:p>
            <a:pPr marL="481013" indent="-481013"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</a:rPr>
              <a:t>Pueden aplicarse los siguientes </a:t>
            </a:r>
            <a:r>
              <a:rPr lang="es-ES" sz="3200" b="1">
                <a:solidFill>
                  <a:srgbClr val="006600"/>
                </a:solidFill>
              </a:rPr>
              <a:t>mecanismos</a:t>
            </a:r>
            <a:r>
              <a:rPr lang="es-ES" sz="3200">
                <a:solidFill>
                  <a:srgbClr val="006600"/>
                </a:solidFill>
              </a:rPr>
              <a:t>:</a:t>
            </a:r>
          </a:p>
          <a:p>
            <a:pPr marL="481013" indent="-481013">
              <a:lnSpc>
                <a:spcPct val="30000"/>
              </a:lnSpc>
              <a:buFontTx/>
              <a:buNone/>
            </a:pPr>
            <a:endParaRPr lang="es-ES" sz="3200">
              <a:solidFill>
                <a:srgbClr val="006600"/>
              </a:solidFill>
            </a:endParaRPr>
          </a:p>
          <a:p>
            <a:pPr marL="481013" indent="-481013"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006600"/>
                </a:solidFill>
              </a:rPr>
              <a:t>Grupos Nominales</a:t>
            </a:r>
          </a:p>
          <a:p>
            <a:pPr marL="481013" indent="-481013"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006600"/>
                </a:solidFill>
              </a:rPr>
              <a:t>Encuesta</a:t>
            </a:r>
          </a:p>
          <a:p>
            <a:pPr marL="481013" indent="-481013"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006600"/>
                </a:solidFill>
              </a:rPr>
              <a:t>Brainstorming (torbellino de ideas )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Estrategia de la negociación integrativa</a:t>
            </a:r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114800"/>
          </a:xfrm>
          <a:noFill/>
          <a:ln/>
        </p:spPr>
        <p:txBody>
          <a:bodyPr/>
          <a:lstStyle/>
          <a:p>
            <a:pPr marL="484188" indent="-484188">
              <a:buFont typeface="Wingdings" pitchFamily="2" charset="2"/>
              <a:buChar char="£"/>
            </a:pPr>
            <a:r>
              <a:rPr lang="es-ES" b="1">
                <a:solidFill>
                  <a:srgbClr val="3366FF"/>
                </a:solidFill>
              </a:rPr>
              <a:t>Etapa III: Evaluación de opciones</a:t>
            </a:r>
          </a:p>
          <a:p>
            <a:pPr marL="484188" indent="-484188" algn="just">
              <a:lnSpc>
                <a:spcPct val="20000"/>
              </a:lnSpc>
              <a:buFontTx/>
              <a:buNone/>
            </a:pPr>
            <a:endParaRPr lang="es-ES"/>
          </a:p>
          <a:p>
            <a:pPr marL="484188" indent="-484188"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</a:rPr>
              <a:t>Deberá basarse en </a:t>
            </a:r>
            <a:r>
              <a:rPr lang="es-ES" sz="3200" b="1">
                <a:solidFill>
                  <a:srgbClr val="006600"/>
                </a:solidFill>
              </a:rPr>
              <a:t>criterios objetivos</a:t>
            </a:r>
            <a:r>
              <a:rPr lang="es-ES" sz="3200">
                <a:solidFill>
                  <a:srgbClr val="006600"/>
                </a:solidFill>
              </a:rPr>
              <a:t>, o sea en principios de </a:t>
            </a:r>
            <a:r>
              <a:rPr lang="es-ES" sz="3200" b="1">
                <a:solidFill>
                  <a:srgbClr val="006600"/>
                </a:solidFill>
              </a:rPr>
              <a:t>calidad y aceptabilidad</a:t>
            </a:r>
            <a:endParaRPr lang="es-ES" sz="3200">
              <a:solidFill>
                <a:srgbClr val="006600"/>
              </a:solidFill>
            </a:endParaRPr>
          </a:p>
          <a:p>
            <a:pPr marL="484188" indent="-484188"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</a:rPr>
              <a:t>Se deberá:</a:t>
            </a:r>
          </a:p>
          <a:p>
            <a:pPr marL="1154113" lvl="1" indent="-479425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006600"/>
                </a:solidFill>
              </a:rPr>
              <a:t>Reducir su rango</a:t>
            </a:r>
          </a:p>
          <a:p>
            <a:pPr marL="1154113" lvl="1" indent="-479425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006600"/>
                </a:solidFill>
              </a:rPr>
              <a:t>Usar subgrupos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sz="4400">
                <a:solidFill>
                  <a:srgbClr val="3366FF"/>
                </a:solidFill>
              </a:rPr>
              <a:t>Análisis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648200"/>
          </a:xfrm>
          <a:noFill/>
          <a:ln/>
        </p:spPr>
        <p:txBody>
          <a:bodyPr/>
          <a:lstStyle/>
          <a:p>
            <a:pPr algn="just"/>
            <a:r>
              <a:rPr lang="es-ES" sz="3000" b="1">
                <a:solidFill>
                  <a:srgbClr val="006600"/>
                </a:solidFill>
              </a:rPr>
              <a:t>Concepto y requisitos</a:t>
            </a:r>
            <a:endParaRPr lang="es-ES" sz="3000">
              <a:solidFill>
                <a:srgbClr val="006600"/>
              </a:solidFill>
            </a:endParaRPr>
          </a:p>
          <a:p>
            <a:pPr algn="just"/>
            <a:r>
              <a:rPr lang="es-ES" sz="3000" b="1">
                <a:solidFill>
                  <a:srgbClr val="006600"/>
                </a:solidFill>
              </a:rPr>
              <a:t>Principios</a:t>
            </a:r>
            <a:r>
              <a:rPr lang="es-ES" sz="3000">
                <a:solidFill>
                  <a:srgbClr val="006600"/>
                </a:solidFill>
              </a:rPr>
              <a:t> básicos</a:t>
            </a:r>
          </a:p>
          <a:p>
            <a:pPr algn="just"/>
            <a:r>
              <a:rPr lang="es-ES" sz="3000" b="1">
                <a:solidFill>
                  <a:srgbClr val="006600"/>
                </a:solidFill>
              </a:rPr>
              <a:t>Estrategia</a:t>
            </a:r>
            <a:r>
              <a:rPr lang="es-ES" sz="3000">
                <a:solidFill>
                  <a:srgbClr val="006600"/>
                </a:solidFill>
              </a:rPr>
              <a:t> de negociación integrativa</a:t>
            </a:r>
          </a:p>
          <a:p>
            <a:pPr algn="just"/>
            <a:r>
              <a:rPr lang="es-ES" sz="3000" b="1">
                <a:solidFill>
                  <a:srgbClr val="006600"/>
                </a:solidFill>
              </a:rPr>
              <a:t>Tácticas</a:t>
            </a:r>
            <a:r>
              <a:rPr lang="es-ES" sz="3000">
                <a:solidFill>
                  <a:srgbClr val="006600"/>
                </a:solidFill>
              </a:rPr>
              <a:t> empleadas</a:t>
            </a:r>
          </a:p>
          <a:p>
            <a:r>
              <a:rPr lang="es-ES" sz="3000">
                <a:solidFill>
                  <a:srgbClr val="006600"/>
                </a:solidFill>
              </a:rPr>
              <a:t>Mecanismos para  </a:t>
            </a:r>
            <a:r>
              <a:rPr lang="es-ES" sz="3000" b="1">
                <a:solidFill>
                  <a:srgbClr val="006600"/>
                </a:solidFill>
              </a:rPr>
              <a:t>convertir</a:t>
            </a:r>
            <a:r>
              <a:rPr lang="es-ES" sz="3000">
                <a:solidFill>
                  <a:srgbClr val="006600"/>
                </a:solidFill>
              </a:rPr>
              <a:t> una negociación distributiva en integrativa</a:t>
            </a:r>
          </a:p>
          <a:p>
            <a:pPr algn="just"/>
            <a:r>
              <a:rPr lang="es-ES" sz="3000" b="1">
                <a:solidFill>
                  <a:srgbClr val="006600"/>
                </a:solidFill>
              </a:rPr>
              <a:t>Estudio comparativo</a:t>
            </a:r>
            <a:r>
              <a:rPr lang="es-ES" sz="3000">
                <a:solidFill>
                  <a:srgbClr val="006600"/>
                </a:solidFill>
              </a:rPr>
              <a:t> de los distintos estilos de negociación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>
                <a:solidFill>
                  <a:srgbClr val="3366FF"/>
                </a:solidFill>
                <a:latin typeface="Arial Narrow" pitchFamily="34" charset="0"/>
              </a:rPr>
              <a:t>Estrategia de la negociación integrativa</a:t>
            </a:r>
          </a:p>
        </p:txBody>
      </p:sp>
      <p:sp>
        <p:nvSpPr>
          <p:cNvPr id="624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noFill/>
          <a:ln/>
        </p:spPr>
        <p:txBody>
          <a:bodyPr>
            <a:normAutofit lnSpcReduction="10000"/>
          </a:bodyPr>
          <a:lstStyle/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Char char="£"/>
            </a:pPr>
            <a:r>
              <a:rPr lang="es-ES" b="1">
                <a:solidFill>
                  <a:srgbClr val="3366FF"/>
                </a:solidFill>
                <a:latin typeface="Arial Narrow" pitchFamily="34" charset="0"/>
              </a:rPr>
              <a:t>Etapa IV: Selección de opciones</a:t>
            </a:r>
            <a:endParaRPr lang="es-ES" sz="3200" b="1">
              <a:solidFill>
                <a:srgbClr val="3366FF"/>
              </a:solidFill>
              <a:latin typeface="Arial Narrow" pitchFamily="34" charset="0"/>
            </a:endParaRPr>
          </a:p>
          <a:p>
            <a:pPr marL="577850" indent="-577850" algn="just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En casos de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problemas complejos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, esta etapa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deviene luego de la evaluativa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 </a:t>
            </a:r>
          </a:p>
          <a:p>
            <a:pPr marL="577850" indent="-577850" algn="just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Si son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más sencillos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 se pueden ejecutar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ambas etapas simultáneamente</a:t>
            </a:r>
            <a:endParaRPr lang="es-ES" sz="3200">
              <a:solidFill>
                <a:srgbClr val="006600"/>
              </a:solidFill>
              <a:latin typeface="Arial Narrow" pitchFamily="34" charset="0"/>
            </a:endParaRP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ò"/>
            </a:pP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Se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selecciona la mejor y las eliminadas 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quedarán como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alternativas</a:t>
            </a:r>
            <a:endParaRPr lang="es-ES" sz="3200">
              <a:solidFill>
                <a:srgbClr val="006600"/>
              </a:solidFill>
              <a:latin typeface="Arial Narrow" pitchFamily="34" charset="0"/>
            </a:endParaRPr>
          </a:p>
          <a:p>
            <a:pPr marL="577850" indent="-577850">
              <a:lnSpc>
                <a:spcPct val="85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Char char="ò"/>
            </a:pP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No es necesario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 que personas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justifiquen</a:t>
            </a:r>
            <a:r>
              <a:rPr lang="es-ES" sz="3200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s-ES" sz="3200" b="1">
                <a:solidFill>
                  <a:srgbClr val="006600"/>
                </a:solidFill>
                <a:latin typeface="Arial Narrow" pitchFamily="34" charset="0"/>
              </a:rPr>
              <a:t>las propuestas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520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62000"/>
          </a:xfrm>
          <a:noFill/>
          <a:ln/>
        </p:spPr>
        <p:txBody>
          <a:bodyPr/>
          <a:lstStyle/>
          <a:p>
            <a:r>
              <a:rPr lang="es-ES" sz="3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s-ES"/>
              <a:t>Táctica de la negociación integrativa</a:t>
            </a: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534400" cy="4267200"/>
          </a:xfrm>
          <a:noFill/>
          <a:ln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Dar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detalles concretos pero amplios</a:t>
            </a:r>
          </a:p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Aclarar puntos</a:t>
            </a: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 haya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intereses comunes no conflictivos</a:t>
            </a:r>
            <a:endParaRPr lang="es-ES" sz="2800">
              <a:solidFill>
                <a:srgbClr val="663300"/>
              </a:solidFill>
              <a:latin typeface="Arial Narrow" pitchFamily="34" charset="0"/>
            </a:endParaRPr>
          </a:p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Destacar aspectos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negociaciones pasadas</a:t>
            </a:r>
            <a:endParaRPr lang="es-ES" sz="2800">
              <a:solidFill>
                <a:srgbClr val="663300"/>
              </a:solidFill>
              <a:latin typeface="Arial Narrow" pitchFamily="34" charset="0"/>
            </a:endParaRPr>
          </a:p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Posponer desacuerdos</a:t>
            </a: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 hasta que se hayan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escuchado todos los argumentos</a:t>
            </a:r>
            <a:endParaRPr lang="es-ES" sz="2800">
              <a:solidFill>
                <a:srgbClr val="663300"/>
              </a:solidFill>
              <a:latin typeface="Arial Narrow" pitchFamily="34" charset="0"/>
            </a:endParaRPr>
          </a:p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Empezar por los temas comunes</a:t>
            </a:r>
          </a:p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Demostrar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intenciones</a:t>
            </a: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 de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flexibilidad</a:t>
            </a: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y</a:t>
            </a: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 </a:t>
            </a: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preocupación por intereses</a:t>
            </a:r>
            <a:r>
              <a:rPr lang="es-ES" sz="2800">
                <a:solidFill>
                  <a:srgbClr val="663300"/>
                </a:solidFill>
                <a:latin typeface="Arial Narrow" pitchFamily="34" charset="0"/>
              </a:rPr>
              <a:t> de la contraparte</a:t>
            </a:r>
          </a:p>
          <a:p>
            <a:pPr eaLnBrk="1" hangingPunct="1">
              <a:lnSpc>
                <a:spcPct val="85000"/>
              </a:lnSpc>
              <a:spcAft>
                <a:spcPct val="15000"/>
              </a:spcAft>
              <a:buSzPct val="70000"/>
              <a:buFont typeface="Wingdings" pitchFamily="2" charset="2"/>
              <a:buChar char="l"/>
            </a:pPr>
            <a:r>
              <a:rPr lang="es-ES" sz="2800" b="1">
                <a:solidFill>
                  <a:srgbClr val="663300"/>
                </a:solidFill>
                <a:latin typeface="Arial Narrow" pitchFamily="34" charset="0"/>
              </a:rPr>
              <a:t>Revalorizar nuestros intereses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949325" y="1377950"/>
            <a:ext cx="7145338" cy="658813"/>
          </a:xfrm>
          <a:prstGeom prst="rect">
            <a:avLst/>
          </a:prstGeom>
          <a:solidFill>
            <a:srgbClr val="CCFFCC"/>
          </a:solidFill>
          <a:ln w="47625" cmpd="thickThin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669925" indent="-669925" algn="l" defTabSz="762000">
              <a:spcBef>
                <a:spcPct val="20000"/>
              </a:spcBef>
              <a:buSzPct val="120000"/>
              <a:buFont typeface="Wingdings" pitchFamily="2" charset="2"/>
              <a:buChar char="Œ"/>
            </a:pPr>
            <a:r>
              <a:rPr lang="es-ES" sz="3200" b="1">
                <a:solidFill>
                  <a:schemeClr val="hlink"/>
                </a:solidFill>
                <a:latin typeface="Arial" pitchFamily="34" charset="0"/>
              </a:rPr>
              <a:t>Ser claros, concretos y flexibles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762000"/>
          </a:xfrm>
          <a:noFill/>
          <a:ln/>
        </p:spPr>
        <p:txBody>
          <a:bodyPr/>
          <a:lstStyle/>
          <a:p>
            <a:r>
              <a:rPr lang="es-ES"/>
              <a:t>Táctica de la negociación integrativa</a:t>
            </a:r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458200" cy="3962400"/>
          </a:xfrm>
          <a:noFill/>
          <a:ln/>
        </p:spPr>
        <p:txBody>
          <a:bodyPr/>
          <a:lstStyle/>
          <a:p>
            <a:pPr marL="0" indent="0">
              <a:lnSpc>
                <a:spcPct val="0"/>
              </a:lnSpc>
              <a:buFontTx/>
              <a:buNone/>
            </a:pPr>
            <a:endParaRPr lang="es-ES" sz="2800"/>
          </a:p>
          <a:p>
            <a:pPr marL="669925" lvl="1" indent="-392113" eaLnBrk="1" hangingPunct="1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663300"/>
                </a:solidFill>
              </a:rPr>
              <a:t>Escuchar y hablar activamente</a:t>
            </a:r>
          </a:p>
          <a:p>
            <a:pPr marL="669925" lvl="1" indent="-392113" eaLnBrk="1" hangingPunct="1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663300"/>
                </a:solidFill>
              </a:rPr>
              <a:t>Hablar con un propósito</a:t>
            </a:r>
          </a:p>
          <a:p>
            <a:pPr marL="669925" lvl="1" indent="-392113" eaLnBrk="1" hangingPunct="1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663300"/>
                </a:solidFill>
              </a:rPr>
              <a:t>Brindar información y no ocultarla</a:t>
            </a:r>
          </a:p>
          <a:p>
            <a:pPr marL="669925" lvl="1" indent="-392113" eaLnBrk="1" hangingPunct="1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663300"/>
                </a:solidFill>
              </a:rPr>
              <a:t>Para mejorarla se puede usar la “recompensa”</a:t>
            </a:r>
          </a:p>
          <a:p>
            <a:pPr marL="669925" lvl="1" indent="-392113" eaLnBrk="1" hangingPunct="1"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663300"/>
                </a:solidFill>
              </a:rPr>
              <a:t>También puede ser necesario usar el “castigo”</a:t>
            </a:r>
          </a:p>
          <a:p>
            <a:pPr marL="0" indent="0">
              <a:lnSpc>
                <a:spcPct val="10000"/>
              </a:lnSpc>
              <a:buFontTx/>
              <a:buNone/>
            </a:pPr>
            <a:endParaRPr lang="es-ES" sz="3200">
              <a:solidFill>
                <a:srgbClr val="663300"/>
              </a:solidFill>
            </a:endParaRP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06400" y="1435100"/>
            <a:ext cx="8472488" cy="755650"/>
          </a:xfrm>
          <a:prstGeom prst="rect">
            <a:avLst/>
          </a:prstGeom>
          <a:solidFill>
            <a:srgbClr val="CCFFCC"/>
          </a:solidFill>
          <a:ln w="47625" cmpd="thickThin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84188" indent="-484188" algn="l" defTabSz="762000">
              <a:lnSpc>
                <a:spcPct val="120000"/>
              </a:lnSpc>
              <a:spcBef>
                <a:spcPct val="20000"/>
              </a:spcBef>
              <a:buSzPct val="120000"/>
              <a:buFont typeface="Wingdings" pitchFamily="2" charset="2"/>
              <a:buChar char=""/>
            </a:pPr>
            <a:r>
              <a:rPr lang="es-ES" sz="3200" b="1">
                <a:solidFill>
                  <a:schemeClr val="hlink"/>
                </a:solidFill>
                <a:latin typeface="Arial Narrow" pitchFamily="34" charset="0"/>
              </a:rPr>
              <a:t>Fomentar la comunicación permanentemente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/>
              <a:t>Táctica de la negociación integrativa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1447800"/>
          </a:xfrm>
          <a:noFill/>
          <a:ln/>
        </p:spPr>
        <p:txBody>
          <a:bodyPr/>
          <a:lstStyle/>
          <a:p>
            <a:r>
              <a:rPr lang="es-ES" sz="3200">
                <a:solidFill>
                  <a:srgbClr val="663300"/>
                </a:solidFill>
              </a:rPr>
              <a:t>Sólo utilizarlas para defender nuestros intereses, no las posiciones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116013" y="1609725"/>
            <a:ext cx="6872287" cy="755650"/>
          </a:xfrm>
          <a:prstGeom prst="rect">
            <a:avLst/>
          </a:prstGeom>
          <a:solidFill>
            <a:srgbClr val="CCFFCC"/>
          </a:solidFill>
          <a:ln w="47625" cmpd="thickThin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algn="l" defTabSz="762000">
              <a:lnSpc>
                <a:spcPct val="120000"/>
              </a:lnSpc>
              <a:spcBef>
                <a:spcPct val="20000"/>
              </a:spcBef>
              <a:buSzPct val="120000"/>
              <a:buFont typeface="Wingdings" pitchFamily="2" charset="2"/>
              <a:buChar char="Ž"/>
            </a:pPr>
            <a:r>
              <a:rPr lang="es-ES" sz="3200" b="1">
                <a:solidFill>
                  <a:schemeClr val="hlink"/>
                </a:solidFill>
                <a:latin typeface="Arial" pitchFamily="34" charset="0"/>
              </a:rPr>
              <a:t>Aislar las tácticas competitivas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ES" sz="3600">
                <a:solidFill>
                  <a:srgbClr val="3366FF"/>
                </a:solidFill>
              </a:rPr>
              <a:t>Tácticas para convertir una negociación distributiva en integrativa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458200" cy="3657600"/>
          </a:xfrm>
          <a:noFill/>
          <a:ln/>
        </p:spPr>
        <p:txBody>
          <a:bodyPr/>
          <a:lstStyle/>
          <a:p>
            <a:pPr marL="669925" indent="-669925">
              <a:buFontTx/>
              <a:buNone/>
            </a:pPr>
            <a:endParaRPr lang="es-ES" sz="2800"/>
          </a:p>
          <a:p>
            <a:pPr marL="669925" indent="-669925"/>
            <a:r>
              <a:rPr lang="es-ES">
                <a:solidFill>
                  <a:srgbClr val="CC0000"/>
                </a:solidFill>
                <a:latin typeface="Arial Narrow" pitchFamily="34" charset="0"/>
              </a:rPr>
              <a:t>Desarrollarla </a:t>
            </a:r>
            <a:r>
              <a:rPr lang="es-ES" b="1">
                <a:solidFill>
                  <a:srgbClr val="CC0000"/>
                </a:solidFill>
                <a:latin typeface="Arial Narrow" pitchFamily="34" charset="0"/>
              </a:rPr>
              <a:t>en etapas</a:t>
            </a:r>
            <a:endParaRPr lang="es-ES">
              <a:solidFill>
                <a:srgbClr val="CC0000"/>
              </a:solidFill>
              <a:latin typeface="Arial Narrow" pitchFamily="34" charset="0"/>
            </a:endParaRPr>
          </a:p>
          <a:p>
            <a:pPr marL="669925" indent="-669925"/>
            <a:r>
              <a:rPr lang="es-ES">
                <a:solidFill>
                  <a:srgbClr val="CC0000"/>
                </a:solidFill>
                <a:latin typeface="Arial Narrow" pitchFamily="34" charset="0"/>
              </a:rPr>
              <a:t>Dividirla </a:t>
            </a:r>
            <a:r>
              <a:rPr lang="es-ES" b="1">
                <a:solidFill>
                  <a:srgbClr val="CC0000"/>
                </a:solidFill>
                <a:latin typeface="Arial Narrow" pitchFamily="34" charset="0"/>
              </a:rPr>
              <a:t>en partes</a:t>
            </a:r>
            <a:endParaRPr lang="es-ES">
              <a:solidFill>
                <a:srgbClr val="CC0000"/>
              </a:solidFill>
              <a:latin typeface="Arial Narrow" pitchFamily="34" charset="0"/>
            </a:endParaRPr>
          </a:p>
          <a:p>
            <a:pPr marL="669925" indent="-669925"/>
            <a:r>
              <a:rPr lang="es-ES" b="1">
                <a:solidFill>
                  <a:srgbClr val="CC0000"/>
                </a:solidFill>
                <a:latin typeface="Arial Narrow" pitchFamily="34" charset="0"/>
              </a:rPr>
              <a:t>No ser rencoroso</a:t>
            </a:r>
            <a:r>
              <a:rPr lang="es-ES">
                <a:solidFill>
                  <a:srgbClr val="CC0000"/>
                </a:solidFill>
                <a:latin typeface="Arial Narrow" pitchFamily="34" charset="0"/>
              </a:rPr>
              <a:t> sino agradable y creativo</a:t>
            </a:r>
          </a:p>
          <a:p>
            <a:pPr marL="669925" indent="-669925"/>
            <a:r>
              <a:rPr lang="es-ES">
                <a:solidFill>
                  <a:srgbClr val="CC0000"/>
                </a:solidFill>
                <a:latin typeface="Arial Narrow" pitchFamily="34" charset="0"/>
              </a:rPr>
              <a:t>Insistir en </a:t>
            </a:r>
            <a:r>
              <a:rPr lang="es-ES" b="1">
                <a:solidFill>
                  <a:srgbClr val="CC0000"/>
                </a:solidFill>
                <a:latin typeface="Arial Narrow" pitchFamily="34" charset="0"/>
              </a:rPr>
              <a:t>señalar ventajas</a:t>
            </a:r>
            <a:r>
              <a:rPr lang="es-ES">
                <a:solidFill>
                  <a:srgbClr val="CC0000"/>
                </a:solidFill>
                <a:latin typeface="Arial Narrow" pitchFamily="34" charset="0"/>
              </a:rPr>
              <a:t> del cuadrante </a:t>
            </a:r>
            <a:r>
              <a:rPr lang="es-ES" b="1">
                <a:solidFill>
                  <a:srgbClr val="CC0000"/>
                </a:solidFill>
                <a:latin typeface="Arial Narrow" pitchFamily="34" charset="0"/>
              </a:rPr>
              <a:t>Cooperar-Cooperar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047875" y="1627188"/>
            <a:ext cx="4827588" cy="8064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defTabSz="762000">
              <a:lnSpc>
                <a:spcPct val="130000"/>
              </a:lnSpc>
              <a:spcBef>
                <a:spcPct val="20000"/>
              </a:spcBef>
              <a:buSzPct val="120000"/>
              <a:buFont typeface="Wingdings" pitchFamily="2" charset="2"/>
              <a:buChar char="Œ"/>
            </a:pPr>
            <a:r>
              <a:rPr lang="es-E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Generar repetición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906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ES" sz="3600">
                <a:solidFill>
                  <a:srgbClr val="3366FF"/>
                </a:solidFill>
              </a:rPr>
              <a:t>Tácticas para convertir una negociación distributiva en integrativa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3656013"/>
          </a:xfrm>
          <a:noFill/>
          <a:ln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es-ES" sz="3200" b="1">
                <a:solidFill>
                  <a:srgbClr val="CC0000"/>
                </a:solidFill>
              </a:rPr>
              <a:t>Investigar</a:t>
            </a:r>
            <a:r>
              <a:rPr lang="es-ES" sz="3200">
                <a:solidFill>
                  <a:srgbClr val="CC0000"/>
                </a:solidFill>
              </a:rPr>
              <a:t> al otro</a:t>
            </a:r>
          </a:p>
          <a:p>
            <a:pPr eaLnBrk="1" hangingPunct="1">
              <a:lnSpc>
                <a:spcPct val="85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es-ES" sz="3200" b="1">
                <a:solidFill>
                  <a:srgbClr val="CC0000"/>
                </a:solidFill>
              </a:rPr>
              <a:t>Usar criterios o procedimientos objetivos</a:t>
            </a:r>
            <a:endParaRPr lang="es-ES" sz="3200">
              <a:solidFill>
                <a:srgbClr val="CC0000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es-ES" sz="3200">
                <a:solidFill>
                  <a:srgbClr val="CC0000"/>
                </a:solidFill>
              </a:rPr>
              <a:t>Tratar </a:t>
            </a:r>
            <a:r>
              <a:rPr lang="es-ES" sz="3200" b="1">
                <a:solidFill>
                  <a:srgbClr val="CC0000"/>
                </a:solidFill>
              </a:rPr>
              <a:t>primero lo fácil</a:t>
            </a:r>
            <a:endParaRPr lang="es-ES" sz="3200">
              <a:solidFill>
                <a:srgbClr val="CC0000"/>
              </a:solidFill>
            </a:endParaRPr>
          </a:p>
          <a:p>
            <a:pPr eaLnBrk="1" hangingPunct="1">
              <a:lnSpc>
                <a:spcPct val="85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es-ES" sz="3200" b="1">
                <a:solidFill>
                  <a:srgbClr val="CC0000"/>
                </a:solidFill>
              </a:rPr>
              <a:t>Evitar la mentira</a:t>
            </a:r>
            <a:r>
              <a:rPr lang="es-ES" sz="3200">
                <a:solidFill>
                  <a:srgbClr val="CC0000"/>
                </a:solidFill>
              </a:rPr>
              <a:t> usando </a:t>
            </a:r>
            <a:r>
              <a:rPr lang="es-ES" sz="3200" b="1">
                <a:solidFill>
                  <a:srgbClr val="CC0000"/>
                </a:solidFill>
              </a:rPr>
              <a:t>preguntas</a:t>
            </a:r>
            <a:r>
              <a:rPr lang="es-ES" sz="3200">
                <a:solidFill>
                  <a:srgbClr val="CC0000"/>
                </a:solidFill>
              </a:rPr>
              <a:t> que </a:t>
            </a:r>
            <a:r>
              <a:rPr lang="es-ES" sz="3200" b="1">
                <a:solidFill>
                  <a:srgbClr val="CC0000"/>
                </a:solidFill>
              </a:rPr>
              <a:t>sólo admitan respuesta verdadera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158875" y="1587500"/>
            <a:ext cx="6910388" cy="8604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577850" indent="-577850" defTabSz="762000" eaLnBrk="1" hangingPunct="1">
              <a:lnSpc>
                <a:spcPct val="140000"/>
              </a:lnSpc>
              <a:spcBef>
                <a:spcPct val="20000"/>
              </a:spcBef>
              <a:buSzPct val="120000"/>
              <a:buFont typeface="Wingdings" pitchFamily="2" charset="2"/>
              <a:buChar char=""/>
            </a:pPr>
            <a:r>
              <a:rPr lang="es-E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Usar planteos constructivos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066800"/>
          </a:xfrm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s-ES" sz="3600">
                <a:solidFill>
                  <a:srgbClr val="3366FF"/>
                </a:solidFill>
              </a:rPr>
              <a:t>Tácticas para convertir una negociación distributiva en integrativa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1905000"/>
          </a:xfrm>
          <a:noFill/>
          <a:ln/>
        </p:spPr>
        <p:txBody>
          <a:bodyPr anchor="ctr" anchorCtr="1"/>
          <a:lstStyle/>
          <a:p>
            <a:pPr marL="577850" indent="-577850">
              <a:lnSpc>
                <a:spcPct val="80000"/>
              </a:lnSpc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CC0000"/>
                </a:solidFill>
              </a:rPr>
              <a:t>De </a:t>
            </a:r>
            <a:r>
              <a:rPr lang="es-ES" b="1">
                <a:solidFill>
                  <a:srgbClr val="CC0000"/>
                </a:solidFill>
              </a:rPr>
              <a:t>temas</a:t>
            </a:r>
            <a:endParaRPr lang="es-ES">
              <a:solidFill>
                <a:srgbClr val="CC0000"/>
              </a:solidFill>
            </a:endParaRPr>
          </a:p>
          <a:p>
            <a:pPr marL="577850" indent="-577850">
              <a:lnSpc>
                <a:spcPct val="80000"/>
              </a:lnSpc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CC0000"/>
                </a:solidFill>
              </a:rPr>
              <a:t>De </a:t>
            </a:r>
            <a:r>
              <a:rPr lang="es-ES" b="1">
                <a:solidFill>
                  <a:srgbClr val="CC0000"/>
                </a:solidFill>
              </a:rPr>
              <a:t>partes</a:t>
            </a:r>
            <a:endParaRPr lang="es-ES">
              <a:solidFill>
                <a:srgbClr val="CC0000"/>
              </a:solidFill>
            </a:endParaRPr>
          </a:p>
          <a:p>
            <a:pPr marL="577850" indent="-577850">
              <a:lnSpc>
                <a:spcPct val="80000"/>
              </a:lnSpc>
              <a:buSzPct val="70000"/>
              <a:buFont typeface="Wingdings" pitchFamily="2" charset="2"/>
              <a:buChar char="l"/>
            </a:pPr>
            <a:r>
              <a:rPr lang="es-ES">
                <a:solidFill>
                  <a:srgbClr val="CC0000"/>
                </a:solidFill>
              </a:rPr>
              <a:t>De </a:t>
            </a:r>
            <a:r>
              <a:rPr lang="es-ES" b="1">
                <a:solidFill>
                  <a:srgbClr val="CC0000"/>
                </a:solidFill>
              </a:rPr>
              <a:t>intereses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178175" y="1816100"/>
            <a:ext cx="2497138" cy="8604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484188" indent="-484188" defTabSz="762000">
              <a:lnSpc>
                <a:spcPct val="140000"/>
              </a:lnSpc>
              <a:spcBef>
                <a:spcPct val="40000"/>
              </a:spcBef>
              <a:spcAft>
                <a:spcPct val="35000"/>
              </a:spcAft>
              <a:buSzPct val="100000"/>
              <a:buFont typeface="Wingdings" pitchFamily="2" charset="2"/>
              <a:buChar char="Ž"/>
            </a:pPr>
            <a:r>
              <a:rPr lang="es-E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Cambiar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74760" name="Object 8"/>
          <p:cNvGraphicFramePr>
            <a:graphicFrameLocks/>
          </p:cNvGraphicFramePr>
          <p:nvPr/>
        </p:nvGraphicFramePr>
        <p:xfrm>
          <a:off x="0" y="-11113"/>
          <a:ext cx="9259888" cy="6867526"/>
        </p:xfrm>
        <a:graphic>
          <a:graphicData uri="http://schemas.openxmlformats.org/presentationml/2006/ole">
            <p:oleObj spid="_x0000_s3074" name="Documento" r:id="rId4" imgW="7802280" imgH="7430760" progId="Word.Document.8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76808" name="Object 8"/>
          <p:cNvGraphicFramePr>
            <a:graphicFrameLocks/>
          </p:cNvGraphicFramePr>
          <p:nvPr/>
        </p:nvGraphicFramePr>
        <p:xfrm>
          <a:off x="0" y="-11113"/>
          <a:ext cx="9074150" cy="7478713"/>
        </p:xfrm>
        <a:graphic>
          <a:graphicData uri="http://schemas.openxmlformats.org/presentationml/2006/ole">
            <p:oleObj spid="_x0000_s4098" name="Documento" r:id="rId4" imgW="7812000" imgH="7408800" progId="Word.Document.8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>
                <a:solidFill>
                  <a:srgbClr val="3366FF"/>
                </a:solidFill>
              </a:rPr>
              <a:t>Marco conceptual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4196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ò"/>
            </a:pPr>
            <a:r>
              <a:rPr lang="es-ES" sz="2800" dirty="0">
                <a:solidFill>
                  <a:srgbClr val="006600"/>
                </a:solidFill>
                <a:latin typeface="Arial Narrow" pitchFamily="34" charset="0"/>
              </a:rPr>
              <a:t>Basado en la </a:t>
            </a:r>
            <a:r>
              <a:rPr lang="es-ES" sz="2800" b="1" dirty="0">
                <a:solidFill>
                  <a:srgbClr val="C00000"/>
                </a:solidFill>
                <a:latin typeface="Arial Narrow" pitchFamily="34" charset="0"/>
              </a:rPr>
              <a:t>resolución conjunta</a:t>
            </a:r>
            <a:r>
              <a:rPr lang="es-ES" sz="2800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es-ES" sz="2800" dirty="0">
                <a:solidFill>
                  <a:srgbClr val="006600"/>
                </a:solidFill>
                <a:latin typeface="Arial Narrow" pitchFamily="34" charset="0"/>
              </a:rPr>
              <a:t>de problemas</a:t>
            </a:r>
          </a:p>
          <a:p>
            <a:pPr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ò"/>
            </a:pPr>
            <a:r>
              <a:rPr lang="es-ES" sz="2800" dirty="0">
                <a:solidFill>
                  <a:srgbClr val="006600"/>
                </a:solidFill>
                <a:latin typeface="Arial Narrow" pitchFamily="34" charset="0"/>
              </a:rPr>
              <a:t>Nos </a:t>
            </a:r>
            <a:r>
              <a:rPr lang="es-ES" sz="2800" b="1" dirty="0">
                <a:solidFill>
                  <a:srgbClr val="006600"/>
                </a:solidFill>
                <a:latin typeface="Arial Narrow" pitchFamily="34" charset="0"/>
              </a:rPr>
              <a:t>acercamos</a:t>
            </a:r>
            <a:r>
              <a:rPr lang="es-ES" sz="2800" dirty="0">
                <a:solidFill>
                  <a:srgbClr val="006600"/>
                </a:solidFill>
                <a:latin typeface="Arial Narrow" pitchFamily="34" charset="0"/>
              </a:rPr>
              <a:t> con ánimo de </a:t>
            </a:r>
            <a:r>
              <a:rPr lang="es-ES" sz="2800" b="1" dirty="0">
                <a:solidFill>
                  <a:srgbClr val="C00000"/>
                </a:solidFill>
                <a:latin typeface="Arial Narrow" pitchFamily="34" charset="0"/>
              </a:rPr>
              <a:t>cooperación</a:t>
            </a:r>
            <a:r>
              <a:rPr lang="es-ES" sz="2800" dirty="0">
                <a:solidFill>
                  <a:srgbClr val="006600"/>
                </a:solidFill>
                <a:latin typeface="Arial Narrow" pitchFamily="34" charset="0"/>
              </a:rPr>
              <a:t> y para evitar conflictos</a:t>
            </a:r>
          </a:p>
          <a:p>
            <a:pPr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ò"/>
            </a:pP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Primero crear valor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y </a:t>
            </a:r>
            <a:r>
              <a:rPr lang="es-ES" sz="2800" b="1" dirty="0">
                <a:solidFill>
                  <a:schemeClr val="hlink"/>
                </a:solidFill>
                <a:latin typeface="Arial Narrow" pitchFamily="34" charset="0"/>
              </a:rPr>
              <a:t>luego repartirlo de la mejor forma para ambos</a:t>
            </a:r>
            <a:endParaRPr lang="es-ES" sz="2800" dirty="0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ò"/>
            </a:pPr>
            <a:r>
              <a:rPr lang="es-ES" sz="2800" dirty="0">
                <a:solidFill>
                  <a:srgbClr val="C00000"/>
                </a:solidFill>
                <a:latin typeface="Arial Narrow" pitchFamily="34" charset="0"/>
              </a:rPr>
              <a:t>Se negocia función de </a:t>
            </a:r>
            <a:r>
              <a:rPr lang="es-ES" sz="2800" b="1" dirty="0">
                <a:solidFill>
                  <a:srgbClr val="C00000"/>
                </a:solidFill>
                <a:latin typeface="Arial Narrow" pitchFamily="34" charset="0"/>
              </a:rPr>
              <a:t>intereses y no de posiciones</a:t>
            </a: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 </a:t>
            </a:r>
          </a:p>
          <a:p>
            <a:pPr lvl="1">
              <a:lnSpc>
                <a:spcPct val="85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no tener aspiraciones muy altas e inflexibles</a:t>
            </a:r>
          </a:p>
          <a:p>
            <a:pPr lvl="1">
              <a:lnSpc>
                <a:spcPct val="85000"/>
              </a:lnSpc>
              <a:spcAft>
                <a:spcPct val="20000"/>
              </a:spcAft>
              <a:buSzPct val="70000"/>
              <a:buFont typeface="Wingdings" pitchFamily="2" charset="2"/>
              <a:buChar char="l"/>
            </a:pPr>
            <a:r>
              <a:rPr lang="es-ES" sz="2800" dirty="0">
                <a:solidFill>
                  <a:schemeClr val="hlink"/>
                </a:solidFill>
                <a:latin typeface="Arial Narrow" pitchFamily="34" charset="0"/>
              </a:rPr>
              <a:t>ayuda una relación personal positiva con el otro negociador, o generarla cuanto antes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>
                <a:solidFill>
                  <a:srgbClr val="3366FF"/>
                </a:solidFill>
              </a:rPr>
              <a:t>Marco conceptual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3276600"/>
            <a:ext cx="8458200" cy="2895600"/>
          </a:xfrm>
          <a:noFill/>
          <a:ln/>
        </p:spPr>
        <p:txBody>
          <a:bodyPr/>
          <a:lstStyle/>
          <a:p>
            <a:pPr marL="577850" indent="-577850" algn="ctr">
              <a:buFontTx/>
              <a:buNone/>
            </a:pPr>
            <a:endParaRPr lang="es-ES" sz="1600" b="1" dirty="0"/>
          </a:p>
          <a:p>
            <a:pPr marL="577850" indent="-577850" algn="just">
              <a:buSzPct val="120000"/>
              <a:buFont typeface="Wingdings" pitchFamily="2" charset="2"/>
              <a:buChar char="Œ"/>
            </a:pPr>
            <a:r>
              <a:rPr lang="es-ES" sz="3200" dirty="0">
                <a:solidFill>
                  <a:srgbClr val="C00000"/>
                </a:solidFill>
                <a:latin typeface="Arial Narrow" pitchFamily="34" charset="0"/>
              </a:rPr>
              <a:t>Separar a la </a:t>
            </a:r>
            <a:r>
              <a:rPr lang="es-ES" sz="3200" b="1" dirty="0">
                <a:solidFill>
                  <a:srgbClr val="C00000"/>
                </a:solidFill>
                <a:latin typeface="Arial Narrow" pitchFamily="34" charset="0"/>
              </a:rPr>
              <a:t>persona del problema</a:t>
            </a:r>
            <a:endParaRPr lang="es-ES" sz="3200" dirty="0">
              <a:solidFill>
                <a:srgbClr val="C00000"/>
              </a:solidFill>
              <a:latin typeface="Arial Narrow" pitchFamily="34" charset="0"/>
            </a:endParaRPr>
          </a:p>
          <a:p>
            <a:pPr marL="577850" indent="-577850">
              <a:buSzPct val="120000"/>
              <a:buFont typeface="Wingdings" pitchFamily="2" charset="2"/>
              <a:buChar char=""/>
            </a:pPr>
            <a:r>
              <a:rPr lang="es-ES" sz="3200" dirty="0">
                <a:solidFill>
                  <a:srgbClr val="C00000"/>
                </a:solidFill>
                <a:latin typeface="Arial Narrow" pitchFamily="34" charset="0"/>
              </a:rPr>
              <a:t>Concentrarse en </a:t>
            </a:r>
            <a:r>
              <a:rPr lang="es-ES" sz="3200" b="1" dirty="0">
                <a:solidFill>
                  <a:srgbClr val="C00000"/>
                </a:solidFill>
                <a:latin typeface="Arial Narrow" pitchFamily="34" charset="0"/>
              </a:rPr>
              <a:t>intereses y no en posiciones</a:t>
            </a:r>
            <a:endParaRPr lang="es-ES" sz="3200" dirty="0">
              <a:solidFill>
                <a:srgbClr val="C00000"/>
              </a:solidFill>
              <a:latin typeface="Arial Narrow" pitchFamily="34" charset="0"/>
            </a:endParaRPr>
          </a:p>
          <a:p>
            <a:pPr marL="577850" indent="-577850" algn="just">
              <a:buSzPct val="120000"/>
              <a:buFont typeface="Wingdings" pitchFamily="2" charset="2"/>
              <a:buChar char="Ž"/>
            </a:pPr>
            <a:r>
              <a:rPr lang="es-ES" sz="3200" dirty="0">
                <a:solidFill>
                  <a:srgbClr val="C00000"/>
                </a:solidFill>
                <a:latin typeface="Arial Narrow" pitchFamily="34" charset="0"/>
              </a:rPr>
              <a:t>Generar opciones de </a:t>
            </a:r>
            <a:r>
              <a:rPr lang="es-ES" sz="3200" b="1" dirty="0">
                <a:solidFill>
                  <a:srgbClr val="C00000"/>
                </a:solidFill>
                <a:latin typeface="Arial Narrow" pitchFamily="34" charset="0"/>
              </a:rPr>
              <a:t>mutuo beneficio</a:t>
            </a:r>
            <a:endParaRPr lang="es-ES" sz="3200" dirty="0">
              <a:solidFill>
                <a:srgbClr val="C00000"/>
              </a:solidFill>
              <a:latin typeface="Arial Narrow" pitchFamily="34" charset="0"/>
            </a:endParaRPr>
          </a:p>
          <a:p>
            <a:pPr marL="577850" indent="-577850" algn="just">
              <a:buSzPct val="120000"/>
              <a:buFont typeface="Wingdings" pitchFamily="2" charset="2"/>
              <a:buChar char=""/>
            </a:pPr>
            <a:r>
              <a:rPr lang="es-ES" sz="3200" dirty="0">
                <a:solidFill>
                  <a:srgbClr val="C00000"/>
                </a:solidFill>
                <a:latin typeface="Arial Narrow" pitchFamily="34" charset="0"/>
              </a:rPr>
              <a:t>Utilizar </a:t>
            </a:r>
            <a:r>
              <a:rPr lang="es-ES" sz="3200" b="1" dirty="0">
                <a:solidFill>
                  <a:srgbClr val="C00000"/>
                </a:solidFill>
                <a:latin typeface="Arial Narrow" pitchFamily="34" charset="0"/>
              </a:rPr>
              <a:t>criterios objetivos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459038" y="1939925"/>
            <a:ext cx="4303712" cy="720725"/>
          </a:xfrm>
          <a:prstGeom prst="rect">
            <a:avLst/>
          </a:prstGeom>
          <a:noFill/>
          <a:ln w="47625" cmpd="thickThin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s-ES" sz="3600" b="1">
                <a:solidFill>
                  <a:schemeClr val="hlink"/>
                </a:solidFill>
                <a:latin typeface="Arial" pitchFamily="34" charset="0"/>
              </a:rPr>
              <a:t>Principios básicos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>
                <a:solidFill>
                  <a:srgbClr val="3366FF"/>
                </a:solidFill>
              </a:rPr>
              <a:t>Marco conceptual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58200" cy="3657600"/>
          </a:xfrm>
          <a:noFill/>
          <a:ln/>
        </p:spPr>
        <p:txBody>
          <a:bodyPr anchor="ctr" anchorCtr="1"/>
          <a:lstStyle/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Tx/>
              <a:buNone/>
            </a:pPr>
            <a:endParaRPr lang="es-ES" b="1"/>
          </a:p>
          <a:p>
            <a:pPr marL="484188" indent="-484188" algn="just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Œ"/>
            </a:pPr>
            <a:r>
              <a:rPr lang="es-ES" sz="2800">
                <a:solidFill>
                  <a:srgbClr val="0000CC"/>
                </a:solidFill>
              </a:rPr>
              <a:t>Considera los </a:t>
            </a:r>
            <a:r>
              <a:rPr lang="es-ES" sz="2800" b="1">
                <a:solidFill>
                  <a:srgbClr val="0000CC"/>
                </a:solidFill>
              </a:rPr>
              <a:t>intereses</a:t>
            </a:r>
            <a:r>
              <a:rPr lang="es-ES" sz="2800">
                <a:solidFill>
                  <a:srgbClr val="0000CC"/>
                </a:solidFill>
              </a:rPr>
              <a:t> de ambas partes</a:t>
            </a:r>
          </a:p>
          <a:p>
            <a:pPr marL="484188" indent="-484188" algn="just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"/>
            </a:pPr>
            <a:r>
              <a:rPr lang="es-ES" sz="2800">
                <a:solidFill>
                  <a:srgbClr val="0000CC"/>
                </a:solidFill>
              </a:rPr>
              <a:t>Resuelve con </a:t>
            </a:r>
            <a:r>
              <a:rPr lang="es-ES" sz="2800" b="1">
                <a:solidFill>
                  <a:srgbClr val="0000CC"/>
                </a:solidFill>
              </a:rPr>
              <a:t>justicia</a:t>
            </a:r>
            <a:r>
              <a:rPr lang="es-ES" sz="2800">
                <a:solidFill>
                  <a:srgbClr val="0000CC"/>
                </a:solidFill>
              </a:rPr>
              <a:t> el conflicto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Ž"/>
            </a:pPr>
            <a:r>
              <a:rPr lang="es-ES" sz="2800">
                <a:solidFill>
                  <a:srgbClr val="0000CC"/>
                </a:solidFill>
              </a:rPr>
              <a:t>Es </a:t>
            </a:r>
            <a:r>
              <a:rPr lang="es-ES" sz="2800" b="1">
                <a:solidFill>
                  <a:srgbClr val="0000CC"/>
                </a:solidFill>
              </a:rPr>
              <a:t>eficiente</a:t>
            </a:r>
            <a:endParaRPr lang="es-ES" sz="2800">
              <a:solidFill>
                <a:srgbClr val="0000CC"/>
              </a:solidFill>
            </a:endParaRP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"/>
            </a:pPr>
            <a:r>
              <a:rPr lang="es-ES" sz="2800">
                <a:solidFill>
                  <a:srgbClr val="0000CC"/>
                </a:solidFill>
              </a:rPr>
              <a:t>Se logra de manera </a:t>
            </a:r>
            <a:r>
              <a:rPr lang="es-ES" sz="2800" b="1">
                <a:solidFill>
                  <a:srgbClr val="0000CC"/>
                </a:solidFill>
              </a:rPr>
              <a:t>amigable</a:t>
            </a:r>
            <a:endParaRPr lang="es-ES" sz="2800">
              <a:solidFill>
                <a:srgbClr val="0000CC"/>
              </a:solidFill>
            </a:endParaRP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"/>
            </a:pPr>
            <a:r>
              <a:rPr lang="es-ES" sz="2800" b="1">
                <a:solidFill>
                  <a:srgbClr val="0000CC"/>
                </a:solidFill>
              </a:rPr>
              <a:t>Facilita</a:t>
            </a:r>
            <a:r>
              <a:rPr lang="es-ES" sz="2800">
                <a:solidFill>
                  <a:srgbClr val="0000CC"/>
                </a:solidFill>
              </a:rPr>
              <a:t> su implementación</a:t>
            </a:r>
          </a:p>
          <a:p>
            <a:pPr marL="484188" indent="-484188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Char char="‘"/>
            </a:pPr>
            <a:r>
              <a:rPr lang="es-ES" sz="2800">
                <a:solidFill>
                  <a:srgbClr val="0000CC"/>
                </a:solidFill>
              </a:rPr>
              <a:t>Genera un </a:t>
            </a:r>
            <a:r>
              <a:rPr lang="es-ES" sz="2800" b="1">
                <a:solidFill>
                  <a:srgbClr val="0000CC"/>
                </a:solidFill>
              </a:rPr>
              <a:t>valor</a:t>
            </a:r>
            <a:r>
              <a:rPr lang="es-ES" sz="2800">
                <a:solidFill>
                  <a:srgbClr val="0000CC"/>
                </a:solidFill>
              </a:rPr>
              <a:t> público positivo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41363" y="1895475"/>
            <a:ext cx="6355907" cy="708528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4000" b="1" dirty="0">
                <a:solidFill>
                  <a:srgbClr val="C00000"/>
                </a:solidFill>
                <a:latin typeface="Benguiat Frisky ATT" pitchFamily="66" charset="-94"/>
              </a:rPr>
              <a:t>La meta es alcanzar un acuerdo inteligente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rgbClr val="0000CC"/>
                </a:solidFill>
              </a:rPr>
              <a:t>Requerimientos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581400"/>
          </a:xfrm>
          <a:noFill/>
          <a:ln/>
        </p:spPr>
        <p:txBody>
          <a:bodyPr anchor="ctr" anchorCtr="1"/>
          <a:lstStyle/>
          <a:p>
            <a:pPr marL="577850" indent="-577850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p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Procurar </a:t>
            </a:r>
            <a:r>
              <a:rPr lang="es-ES" b="1">
                <a:solidFill>
                  <a:srgbClr val="006600"/>
                </a:solidFill>
                <a:latin typeface="Arial Narrow" pitchFamily="34" charset="0"/>
              </a:rPr>
              <a:t>entender a la contraparte</a:t>
            </a:r>
            <a:endParaRPr lang="es-ES">
              <a:solidFill>
                <a:srgbClr val="006600"/>
              </a:solidFill>
              <a:latin typeface="Arial Narrow" pitchFamily="34" charset="0"/>
            </a:endParaRPr>
          </a:p>
          <a:p>
            <a:pPr marL="577850" indent="-577850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p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Establecer una </a:t>
            </a:r>
            <a:r>
              <a:rPr lang="es-ES" b="1">
                <a:solidFill>
                  <a:srgbClr val="006600"/>
                </a:solidFill>
                <a:latin typeface="Arial Narrow" pitchFamily="34" charset="0"/>
              </a:rPr>
              <a:t>comunicación fluida</a:t>
            </a:r>
            <a:endParaRPr lang="es-ES">
              <a:solidFill>
                <a:srgbClr val="006600"/>
              </a:solidFill>
              <a:latin typeface="Arial Narrow" pitchFamily="34" charset="0"/>
            </a:endParaRPr>
          </a:p>
          <a:p>
            <a:pPr marL="577850" indent="-577850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p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Enfatizar los </a:t>
            </a:r>
            <a:r>
              <a:rPr lang="es-ES" b="1">
                <a:solidFill>
                  <a:srgbClr val="006600"/>
                </a:solidFill>
                <a:latin typeface="Arial Narrow" pitchFamily="34" charset="0"/>
              </a:rPr>
              <a:t>aspectos comunes y encontrar las diferencias</a:t>
            </a:r>
            <a:endParaRPr lang="es-ES">
              <a:solidFill>
                <a:srgbClr val="006600"/>
              </a:solidFill>
              <a:latin typeface="Arial Narrow" pitchFamily="34" charset="0"/>
            </a:endParaRPr>
          </a:p>
          <a:p>
            <a:pPr marL="577850" indent="-577850">
              <a:lnSpc>
                <a:spcPct val="85000"/>
              </a:lnSpc>
              <a:spcAft>
                <a:spcPct val="20000"/>
              </a:spcAft>
              <a:buFont typeface="Monotype Sorts" pitchFamily="2" charset="2"/>
              <a:buChar char="p"/>
            </a:pPr>
            <a:r>
              <a:rPr lang="es-ES">
                <a:solidFill>
                  <a:srgbClr val="006600"/>
                </a:solidFill>
                <a:latin typeface="Arial Narrow" pitchFamily="34" charset="0"/>
              </a:rPr>
              <a:t>Buscar conjuntamente </a:t>
            </a:r>
            <a:r>
              <a:rPr lang="es-ES" b="1">
                <a:solidFill>
                  <a:srgbClr val="006600"/>
                </a:solidFill>
                <a:latin typeface="Arial Narrow" pitchFamily="34" charset="0"/>
              </a:rPr>
              <a:t>soluciones creativas y mutuamente ventajosas</a:t>
            </a:r>
          </a:p>
        </p:txBody>
      </p:sp>
      <p:graphicFrame>
        <p:nvGraphicFramePr>
          <p:cNvPr id="16394" name="Object 10"/>
          <p:cNvGraphicFramePr>
            <a:graphicFrameLocks/>
          </p:cNvGraphicFramePr>
          <p:nvPr/>
        </p:nvGraphicFramePr>
        <p:xfrm>
          <a:off x="2895600" y="5224463"/>
          <a:ext cx="3321050" cy="1252537"/>
        </p:xfrm>
        <a:graphic>
          <a:graphicData uri="http://schemas.openxmlformats.org/presentationml/2006/ole">
            <p:oleObj spid="_x0000_s2050" name="ClipArt" r:id="rId4" imgW="3657240" imgH="2014200" progId="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sz="4400">
                <a:solidFill>
                  <a:srgbClr val="0000CC"/>
                </a:solidFill>
              </a:rPr>
              <a:t>Requerimientos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3352800"/>
          </a:xfrm>
          <a:noFill/>
          <a:ln/>
        </p:spPr>
        <p:txBody>
          <a:bodyPr anchor="ctr" anchorCtr="1"/>
          <a:lstStyle/>
          <a:p>
            <a:pPr marL="762000" indent="-762000">
              <a:lnSpc>
                <a:spcPct val="130000"/>
              </a:lnSpc>
              <a:buFont typeface="Monotype Sorts" pitchFamily="2" charset="2"/>
              <a:buChar char="ê"/>
            </a:pPr>
            <a:r>
              <a:rPr lang="es-ES" sz="3200">
                <a:solidFill>
                  <a:srgbClr val="0000CC"/>
                </a:solidFill>
              </a:rPr>
              <a:t>En las </a:t>
            </a:r>
            <a:r>
              <a:rPr lang="es-ES" sz="3200" b="1">
                <a:solidFill>
                  <a:srgbClr val="0000CC"/>
                </a:solidFill>
              </a:rPr>
              <a:t>creencias</a:t>
            </a:r>
            <a:endParaRPr lang="es-ES" sz="3200">
              <a:solidFill>
                <a:srgbClr val="0000CC"/>
              </a:solidFill>
            </a:endParaRPr>
          </a:p>
          <a:p>
            <a:pPr marL="762000" indent="-762000" algn="just">
              <a:buFont typeface="Monotype Sorts" pitchFamily="2" charset="2"/>
              <a:buChar char="ê"/>
            </a:pPr>
            <a:r>
              <a:rPr lang="es-ES" sz="3200">
                <a:solidFill>
                  <a:srgbClr val="0000CC"/>
                </a:solidFill>
              </a:rPr>
              <a:t>En la </a:t>
            </a:r>
            <a:r>
              <a:rPr lang="es-ES" sz="3200" b="1">
                <a:solidFill>
                  <a:srgbClr val="0000CC"/>
                </a:solidFill>
              </a:rPr>
              <a:t>actitud</a:t>
            </a:r>
            <a:r>
              <a:rPr lang="es-ES" sz="3200">
                <a:solidFill>
                  <a:srgbClr val="0000CC"/>
                </a:solidFill>
              </a:rPr>
              <a:t> frente al </a:t>
            </a:r>
            <a:r>
              <a:rPr lang="es-ES" sz="3200" b="1">
                <a:solidFill>
                  <a:srgbClr val="0000CC"/>
                </a:solidFill>
              </a:rPr>
              <a:t>riesgo</a:t>
            </a:r>
            <a:endParaRPr lang="es-ES" sz="3200">
              <a:solidFill>
                <a:srgbClr val="0000CC"/>
              </a:solidFill>
            </a:endParaRPr>
          </a:p>
          <a:p>
            <a:pPr marL="762000" indent="-762000" algn="just">
              <a:buFont typeface="Monotype Sorts" pitchFamily="2" charset="2"/>
              <a:buChar char="ê"/>
            </a:pPr>
            <a:r>
              <a:rPr lang="es-ES" sz="3200">
                <a:solidFill>
                  <a:srgbClr val="0000CC"/>
                </a:solidFill>
              </a:rPr>
              <a:t>En la </a:t>
            </a:r>
            <a:r>
              <a:rPr lang="es-ES" sz="3200" b="1">
                <a:solidFill>
                  <a:srgbClr val="0000CC"/>
                </a:solidFill>
              </a:rPr>
              <a:t>actitud</a:t>
            </a:r>
            <a:r>
              <a:rPr lang="es-ES" sz="3200">
                <a:solidFill>
                  <a:srgbClr val="0000CC"/>
                </a:solidFill>
              </a:rPr>
              <a:t> frente al </a:t>
            </a:r>
            <a:r>
              <a:rPr lang="es-ES" sz="3200" b="1">
                <a:solidFill>
                  <a:srgbClr val="0000CC"/>
                </a:solidFill>
              </a:rPr>
              <a:t>tiempo</a:t>
            </a:r>
            <a:endParaRPr lang="es-ES" sz="3200">
              <a:solidFill>
                <a:srgbClr val="0000CC"/>
              </a:solidFill>
            </a:endParaRPr>
          </a:p>
          <a:p>
            <a:pPr marL="762000" indent="-762000" algn="just">
              <a:buFont typeface="Monotype Sorts" pitchFamily="2" charset="2"/>
              <a:buChar char="ê"/>
            </a:pPr>
            <a:r>
              <a:rPr lang="es-ES" sz="3200">
                <a:solidFill>
                  <a:srgbClr val="0000CC"/>
                </a:solidFill>
              </a:rPr>
              <a:t>En las </a:t>
            </a:r>
            <a:r>
              <a:rPr lang="es-ES" sz="3200" b="1">
                <a:solidFill>
                  <a:srgbClr val="0000CC"/>
                </a:solidFill>
              </a:rPr>
              <a:t>capacidades</a:t>
            </a:r>
            <a:endParaRPr lang="es-ES" sz="3200">
              <a:solidFill>
                <a:srgbClr val="0000CC"/>
              </a:solidFill>
            </a:endParaRPr>
          </a:p>
          <a:p>
            <a:pPr marL="762000" indent="-762000" algn="just">
              <a:buFont typeface="Monotype Sorts" pitchFamily="2" charset="2"/>
              <a:buChar char="ê"/>
            </a:pPr>
            <a:r>
              <a:rPr lang="es-ES" sz="3200" b="1">
                <a:solidFill>
                  <a:srgbClr val="0000CC"/>
                </a:solidFill>
              </a:rPr>
              <a:t>Economías de escala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15925" y="1544638"/>
            <a:ext cx="6865662" cy="770084"/>
          </a:xfrm>
          <a:prstGeom prst="rect">
            <a:avLst/>
          </a:prstGeom>
          <a:solidFill>
            <a:srgbClr val="FFFFCC"/>
          </a:solidFill>
          <a:ln w="47625" cmpd="thickThin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s-ES" sz="4400" b="1" dirty="0">
                <a:solidFill>
                  <a:srgbClr val="C00000"/>
                </a:solidFill>
                <a:latin typeface="Benguiat Frisky ATT" pitchFamily="66" charset="-94"/>
              </a:rPr>
              <a:t>Las diferencias que sirven para crear valor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buFont typeface="Monotype Sorts" pitchFamily="2" charset="2"/>
              <a:buChar char="¶"/>
            </a:pPr>
            <a:r>
              <a:rPr lang="es-ES" dirty="0">
                <a:solidFill>
                  <a:srgbClr val="0000CC"/>
                </a:solidFill>
                <a:latin typeface="Arial Narrow" pitchFamily="34" charset="0"/>
              </a:rPr>
              <a:t>   Separar a las personas del problema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3733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Todo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negociador</a:t>
            </a: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 es, ante todo, una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persona</a:t>
            </a:r>
            <a:endParaRPr lang="es-ES" sz="2800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Se hace difícil tratar problemas esenciales sin que haya enojos, generándose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problemas de relación personal</a:t>
            </a:r>
            <a:endParaRPr lang="es-ES" sz="2800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El negociador trata de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resolver ambos</a:t>
            </a: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 aspectos, pero es común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confundir a la persona con el problema</a:t>
            </a:r>
            <a:endParaRPr lang="es-ES" sz="2800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Fundamental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separar relación personal de sustancia</a:t>
            </a: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, pues de no hacerlo se malogrará la relación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  <a:buFont typeface="Monotype Sorts" pitchFamily="2" charset="2"/>
              <a:buChar char="3"/>
            </a:pP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El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aspecto humano</a:t>
            </a: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 puede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contribuir positivamente</a:t>
            </a:r>
            <a:r>
              <a:rPr lang="es-ES" sz="2800">
                <a:solidFill>
                  <a:srgbClr val="006600"/>
                </a:solidFill>
                <a:latin typeface="Arial Narrow" pitchFamily="34" charset="0"/>
              </a:rPr>
              <a:t> a la negociación o resultar un </a:t>
            </a:r>
            <a:r>
              <a:rPr lang="es-ES" sz="2800" b="1">
                <a:solidFill>
                  <a:srgbClr val="006600"/>
                </a:solidFill>
                <a:latin typeface="Arial Narrow" pitchFamily="34" charset="0"/>
              </a:rPr>
              <a:t>aspecto desastroso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41313" y="5370513"/>
            <a:ext cx="8461375" cy="954750"/>
          </a:xfrm>
          <a:prstGeom prst="rect">
            <a:avLst/>
          </a:prstGeom>
          <a:noFill/>
          <a:ln w="47625" cmpd="thickThin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/>
            <a:r>
              <a:rPr lang="es-ES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Si hay problemas relación personal habrá que resolverlos de misma manera, pero nunca haciendo concesiones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1531</Words>
  <Application>Microsoft Office PowerPoint</Application>
  <PresentationFormat>Presentación en pantalla (4:3)</PresentationFormat>
  <Paragraphs>354</Paragraphs>
  <Slides>38</Slides>
  <Notes>35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1" baseType="lpstr">
      <vt:lpstr>Tema de Office</vt:lpstr>
      <vt:lpstr>ClipArt</vt:lpstr>
      <vt:lpstr>Documento</vt:lpstr>
      <vt:lpstr>La negociación integrativa</vt:lpstr>
      <vt:lpstr>Objetivos</vt:lpstr>
      <vt:lpstr>Análisis</vt:lpstr>
      <vt:lpstr>Marco conceptual</vt:lpstr>
      <vt:lpstr>Marco conceptual</vt:lpstr>
      <vt:lpstr>Marco conceptual</vt:lpstr>
      <vt:lpstr>Requerimientos</vt:lpstr>
      <vt:lpstr>Requerimientos</vt:lpstr>
      <vt:lpstr>   Separar a las personas del problema</vt:lpstr>
      <vt:lpstr>   Separar a las personas del problema</vt:lpstr>
      <vt:lpstr>   Separar a las personas del problema</vt:lpstr>
      <vt:lpstr>   Separar a las personas del problema</vt:lpstr>
      <vt:lpstr>Diapositiva 13</vt:lpstr>
      <vt:lpstr>   Separar a las personas del problema</vt:lpstr>
      <vt:lpstr>Centrarse intereses y no en posiciones</vt:lpstr>
      <vt:lpstr>Centrarse intereses y no en posiciones</vt:lpstr>
      <vt:lpstr>Generar opciones para mutuo beneficio</vt:lpstr>
      <vt:lpstr>Diapositiva 18</vt:lpstr>
      <vt:lpstr>Generar opciones para mutuo beneficio</vt:lpstr>
      <vt:lpstr>Generar opciones para mutuo beneficio</vt:lpstr>
      <vt:lpstr>Generar opciones para mutuo beneficio</vt:lpstr>
      <vt:lpstr>Generar opciones para mutuo beneficio</vt:lpstr>
      <vt:lpstr>Utilizar criterios objetivos</vt:lpstr>
      <vt:lpstr>Utilizar criterios objetivos</vt:lpstr>
      <vt:lpstr>Utilizar criterios objetivos</vt:lpstr>
      <vt:lpstr>Utilizar criterios objetivos</vt:lpstr>
      <vt:lpstr>Estrategia de la negociación integrativa</vt:lpstr>
      <vt:lpstr>Estrategia de la negociación integrativa</vt:lpstr>
      <vt:lpstr>Estrategia de la negociación integrativa</vt:lpstr>
      <vt:lpstr>Estrategia de la negociación integrativa</vt:lpstr>
      <vt:lpstr> Táctica de la negociación integrativa</vt:lpstr>
      <vt:lpstr>Táctica de la negociación integrativa</vt:lpstr>
      <vt:lpstr>Táctica de la negociación integrativa</vt:lpstr>
      <vt:lpstr>Tácticas para convertir una negociación distributiva en integrativa</vt:lpstr>
      <vt:lpstr>Tácticas para convertir una negociación distributiva en integrativa</vt:lpstr>
      <vt:lpstr>Tácticas para convertir una negociación distributiva en integrativa</vt:lpstr>
      <vt:lpstr>Diapositiva 37</vt:lpstr>
      <vt:lpstr>Diapositiva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negociación integrativa</dc:title>
  <dc:creator>administra</dc:creator>
  <cp:lastModifiedBy>administra</cp:lastModifiedBy>
  <cp:revision>4</cp:revision>
  <dcterms:created xsi:type="dcterms:W3CDTF">2013-09-02T17:32:37Z</dcterms:created>
  <dcterms:modified xsi:type="dcterms:W3CDTF">2013-09-06T04:37:28Z</dcterms:modified>
</cp:coreProperties>
</file>