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F5350-9A69-4AF8-8C5F-BDA8160713ED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B517E-714C-46F9-B93A-195505395C1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6DD60-D455-47C3-847B-B67A64715349}" type="slidenum">
              <a:rPr lang="es-ES"/>
              <a:pPr/>
              <a:t>1</a:t>
            </a:fld>
            <a:endParaRPr lang="es-E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CB70D-0597-4BE9-A73B-226C72BE0399}" type="slidenum">
              <a:rPr lang="es-ES"/>
              <a:pPr/>
              <a:t>10</a:t>
            </a:fld>
            <a:endParaRPr lang="es-E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15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15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15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356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76B18-310F-468C-B591-C3C769A155C5}" type="slidenum">
              <a:rPr lang="es-ES"/>
              <a:pPr/>
              <a:t>11</a:t>
            </a:fld>
            <a:endParaRPr lang="es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17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17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561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9242A-EBBC-4DF2-9440-CBDC491600B9}" type="slidenum">
              <a:rPr lang="es-ES"/>
              <a:pPr/>
              <a:t>12</a:t>
            </a:fld>
            <a:endParaRPr lang="es-E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18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18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18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766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AF675-C5CE-485D-A099-27B5675EBB2F}" type="slidenum">
              <a:rPr lang="es-ES"/>
              <a:pPr/>
              <a:t>13</a:t>
            </a:fld>
            <a:endParaRPr lang="es-E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19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19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19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971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32997-B0EA-4640-BD4A-991B64681DD7}" type="slidenum">
              <a:rPr lang="es-ES"/>
              <a:pPr/>
              <a:t>14</a:t>
            </a:fld>
            <a:endParaRPr lang="es-E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20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175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75BF1-0249-4EDA-ACB4-0B0DC43AE70D}" type="slidenum">
              <a:rPr lang="es-ES"/>
              <a:pPr/>
              <a:t>15</a:t>
            </a:fld>
            <a:endParaRPr lang="es-E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21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21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380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074FE-89C1-41D5-8C36-06BFC5AAFC79}" type="slidenum">
              <a:rPr lang="es-ES"/>
              <a:pPr/>
              <a:t>16</a:t>
            </a:fld>
            <a:endParaRPr lang="es-E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585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762BB-6938-4D4E-844F-8CB281E5A50E}" type="slidenum">
              <a:rPr lang="es-ES"/>
              <a:pPr/>
              <a:t>17</a:t>
            </a:fld>
            <a:endParaRPr lang="es-E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24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24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24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790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431DE-43D7-477D-92B6-7E30E8576334}" type="slidenum">
              <a:rPr lang="es-ES"/>
              <a:pPr/>
              <a:t>18</a:t>
            </a:fld>
            <a:endParaRPr lang="es-E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26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26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26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5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995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66995-6B9E-4AD0-87C7-52A6E13C2B5E}" type="slidenum">
              <a:rPr lang="es-ES"/>
              <a:pPr/>
              <a:t>19</a:t>
            </a:fld>
            <a:endParaRPr lang="es-E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29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29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199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AC7B8-8513-4696-B977-38E42B80F299}" type="slidenum">
              <a:rPr lang="es-ES"/>
              <a:pPr/>
              <a:t>2</a:t>
            </a:fld>
            <a:endParaRPr lang="es-E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18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3CDB5-23D9-462F-8498-873C9E337F78}" type="slidenum">
              <a:rPr lang="es-ES"/>
              <a:pPr/>
              <a:t>20</a:t>
            </a:fld>
            <a:endParaRPr lang="es-E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31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31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31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4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404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17534-D4F2-4AA8-BFB3-FC70781BBACA}" type="slidenum">
              <a:rPr lang="es-ES"/>
              <a:pPr/>
              <a:t>21</a:t>
            </a:fld>
            <a:endParaRPr lang="es-E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35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35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35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609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27D33-DE8F-4FBA-81B3-6D19EF4496A4}" type="slidenum">
              <a:rPr lang="es-ES"/>
              <a:pPr/>
              <a:t>22</a:t>
            </a:fld>
            <a:endParaRPr lang="es-E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36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36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36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4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814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CEAEB-B138-4CC2-ABCB-AE78F1A92CF5}" type="slidenum">
              <a:rPr lang="es-ES"/>
              <a:pPr/>
              <a:t>23</a:t>
            </a:fld>
            <a:endParaRPr lang="es-E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37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37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37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9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019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2E72E-71E4-4CF0-A921-BACB6277D8CD}" type="slidenum">
              <a:rPr lang="es-ES"/>
              <a:pPr/>
              <a:t>24</a:t>
            </a:fld>
            <a:endParaRPr lang="es-E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40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40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40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223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FE9E-3775-4F39-B380-73D6A2EE96FF}" type="slidenum">
              <a:rPr lang="es-ES"/>
              <a:pPr/>
              <a:t>25</a:t>
            </a:fld>
            <a:endParaRPr lang="es-E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41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41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41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8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428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BB691-AAE3-4E91-9B64-38B9A1A13A8A}" type="slidenum">
              <a:rPr lang="es-ES"/>
              <a:pPr/>
              <a:t>26</a:t>
            </a:fld>
            <a:endParaRPr lang="es-E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42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42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42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3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633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CC60E-9E2E-492F-8539-6677997C0BE3}" type="slidenum">
              <a:rPr lang="es-ES"/>
              <a:pPr/>
              <a:t>27</a:t>
            </a:fld>
            <a:endParaRPr lang="es-E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44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44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44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838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27656-1917-4173-A205-1BD45B8D0914}" type="slidenum">
              <a:rPr lang="es-ES"/>
              <a:pPr/>
              <a:t>28</a:t>
            </a:fld>
            <a:endParaRPr lang="es-E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45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45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45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043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1A990-7B1C-4594-B129-926CDAE98710}" type="slidenum">
              <a:rPr lang="es-ES"/>
              <a:pPr/>
              <a:t>29</a:t>
            </a:fld>
            <a:endParaRPr lang="es-E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47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47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47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247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D0077-A547-4383-9DA2-9B729365EB81}" type="slidenum">
              <a:rPr lang="es-ES"/>
              <a:pPr/>
              <a:t>3</a:t>
            </a:fld>
            <a:endParaRPr lang="es-E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23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8DCB-0321-4669-820B-0D5D60176E27}" type="slidenum">
              <a:rPr lang="es-ES"/>
              <a:pPr/>
              <a:t>30</a:t>
            </a:fld>
            <a:endParaRPr lang="es-E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48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48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48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2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452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06605-A531-4B7E-B64F-F303C8C8437A}" type="slidenum">
              <a:rPr lang="es-ES"/>
              <a:pPr/>
              <a:t>31</a:t>
            </a:fld>
            <a:endParaRPr lang="es-E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50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50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50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657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BD6C-76C5-4584-8995-9D29415C0A75}" type="slidenum">
              <a:rPr lang="es-ES"/>
              <a:pPr/>
              <a:t>32</a:t>
            </a:fld>
            <a:endParaRPr lang="es-E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52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52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52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862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33331-647C-4178-8A95-31E532F6DC92}" type="slidenum">
              <a:rPr lang="es-ES"/>
              <a:pPr/>
              <a:t>33</a:t>
            </a:fld>
            <a:endParaRPr lang="es-E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54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54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7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067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345D4-7ABF-4DC6-9838-224C098B198E}" type="slidenum">
              <a:rPr lang="es-ES"/>
              <a:pPr/>
              <a:t>34</a:t>
            </a:fld>
            <a:endParaRPr lang="es-ES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55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55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55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271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271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8C2D0-AF49-490B-978F-570A1E198FC5}" type="slidenum">
              <a:rPr lang="es-ES"/>
              <a:pPr/>
              <a:t>35</a:t>
            </a:fld>
            <a:endParaRPr lang="es-E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58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58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58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6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476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0DFE-BBA7-4E13-A492-97F55B794AF5}" type="slidenum">
              <a:rPr lang="es-ES"/>
              <a:pPr/>
              <a:t>36</a:t>
            </a:fld>
            <a:endParaRPr lang="es-E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60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60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60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1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681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8E695-30C0-459E-AD33-F024BD7E4713}" type="slidenum">
              <a:rPr lang="es-ES"/>
              <a:pPr/>
              <a:t>37</a:t>
            </a:fld>
            <a:endParaRPr lang="es-E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61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61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61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886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886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CECBC-3810-4608-B23C-3EB9F5CB9390}" type="slidenum">
              <a:rPr lang="es-ES"/>
              <a:pPr/>
              <a:t>38</a:t>
            </a:fld>
            <a:endParaRPr lang="es-E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63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63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63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8091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C0B26-3D03-431A-A568-4260D747948A}" type="slidenum">
              <a:rPr lang="es-ES"/>
              <a:pPr/>
              <a:t>39</a:t>
            </a:fld>
            <a:endParaRPr lang="es-E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64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64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64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95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8295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5F599-98EE-4929-B223-9D130088B95D}" type="slidenum">
              <a:rPr lang="es-ES"/>
              <a:pPr/>
              <a:t>4</a:t>
            </a:fld>
            <a:endParaRPr lang="es-E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27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2DDF8-0BB4-450C-8A98-C7913FDBAF88}" type="slidenum">
              <a:rPr lang="es-ES"/>
              <a:pPr/>
              <a:t>40</a:t>
            </a:fld>
            <a:endParaRPr lang="es-E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65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65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500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8500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ACDF1-1FB1-4CD6-8C51-F6D880AEB4D0}" type="slidenum">
              <a:rPr lang="es-ES"/>
              <a:pPr/>
              <a:t>41</a:t>
            </a:fld>
            <a:endParaRPr lang="es-E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66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66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8705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D81FF-281D-4F1E-A970-1531605C6BFD}" type="slidenum">
              <a:rPr lang="es-ES"/>
              <a:pPr/>
              <a:t>42</a:t>
            </a:fld>
            <a:endParaRPr lang="es-E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67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67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67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910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8910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5DF8A-3151-43D6-B24E-DBAB522B9AAA}" type="slidenum">
              <a:rPr lang="es-ES"/>
              <a:pPr/>
              <a:t>43</a:t>
            </a:fld>
            <a:endParaRPr lang="es-E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68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68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68</a:t>
            </a: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115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115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68171-7055-42AA-98F3-37ECE71146A5}" type="slidenum">
              <a:rPr lang="es-ES"/>
              <a:pPr/>
              <a:t>44</a:t>
            </a:fld>
            <a:endParaRPr lang="es-E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69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69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69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319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319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C51B7-6243-44EB-8494-B0BFE8018DE6}" type="slidenum">
              <a:rPr lang="es-ES"/>
              <a:pPr/>
              <a:t>45</a:t>
            </a:fld>
            <a:endParaRPr lang="es-E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70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70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70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524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524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DD551-12F4-41B1-B499-6A146FCA6630}" type="slidenum">
              <a:rPr lang="es-ES"/>
              <a:pPr/>
              <a:t>46</a:t>
            </a:fld>
            <a:endParaRPr lang="es-E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71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71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71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729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729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64414-18A3-4FA3-A446-ACAF7B481CE5}" type="slidenum">
              <a:rPr lang="es-ES"/>
              <a:pPr/>
              <a:t>47</a:t>
            </a:fld>
            <a:endParaRPr lang="es-E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72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72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72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934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A6A17-9A94-493A-862F-707A45A7B751}" type="slidenum">
              <a:rPr lang="es-ES"/>
              <a:pPr/>
              <a:t>48</a:t>
            </a:fld>
            <a:endParaRPr lang="es-ES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73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73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138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01387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01EAF-C983-4D6E-9D2E-56FDF813ACD4}" type="slidenum">
              <a:rPr lang="es-ES"/>
              <a:pPr/>
              <a:t>49</a:t>
            </a:fld>
            <a:endParaRPr lang="es-E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74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74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343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03435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F980B-799B-48CF-A569-1C1C48DF3A59}" type="slidenum">
              <a:rPr lang="es-ES"/>
              <a:pPr/>
              <a:t>5</a:t>
            </a:fld>
            <a:endParaRPr lang="es-E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327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43978-4219-4D33-8110-266723854FE9}" type="slidenum">
              <a:rPr lang="es-ES"/>
              <a:pPr/>
              <a:t>50</a:t>
            </a:fld>
            <a:endParaRPr lang="es-E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75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75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05483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E8E02-A45D-4304-89A5-66CEB776B7A2}" type="slidenum">
              <a:rPr lang="es-ES"/>
              <a:pPr/>
              <a:t>51</a:t>
            </a:fld>
            <a:endParaRPr lang="es-E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76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76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07531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31A95-B9C1-4830-9E22-430AC1FD5AAC}" type="slidenum">
              <a:rPr lang="es-ES"/>
              <a:pPr/>
              <a:t>52</a:t>
            </a:fld>
            <a:endParaRPr lang="es-E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77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77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957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09579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605DA-CE6D-4CDE-B430-09E248B03324}" type="slidenum">
              <a:rPr lang="es-ES"/>
              <a:pPr/>
              <a:t>53</a:t>
            </a:fld>
            <a:endParaRPr lang="es-E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78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78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1627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3AB75-D22E-44BC-87C9-547F891B1BFB}" type="slidenum">
              <a:rPr lang="es-ES"/>
              <a:pPr/>
              <a:t>54</a:t>
            </a:fld>
            <a:endParaRPr lang="es-ES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79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79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3675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94F4F-62D0-4F5C-A153-97309C4BCFF0}" type="slidenum">
              <a:rPr lang="es-ES"/>
              <a:pPr/>
              <a:t>55</a:t>
            </a:fld>
            <a:endParaRPr lang="es-ES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80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80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572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5723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56599-3DB0-4EF9-9B5C-F27BA5AEC59A}" type="slidenum">
              <a:rPr lang="es-ES"/>
              <a:pPr/>
              <a:t>56</a:t>
            </a:fld>
            <a:endParaRPr lang="es-ES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81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81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777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7771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06754-9A28-483C-BCC9-BFF730DBC68C}" type="slidenum">
              <a:rPr lang="es-ES"/>
              <a:pPr/>
              <a:t>57</a:t>
            </a:fld>
            <a:endParaRPr lang="es-ES"/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82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82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981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9819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3C01B-A227-4A75-BD7B-0B17D61BABFB}" type="slidenum">
              <a:rPr lang="es-ES"/>
              <a:pPr/>
              <a:t>58</a:t>
            </a:fld>
            <a:endParaRPr lang="es-ES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83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83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21867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6567-2660-42CB-B100-D78DF34441A9}" type="slidenum">
              <a:rPr lang="es-ES"/>
              <a:pPr/>
              <a:t>59</a:t>
            </a:fld>
            <a:endParaRPr lang="es-E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84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84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91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23915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84330-EC7C-4FEC-A025-9A077CE92395}" type="slidenum">
              <a:rPr lang="es-ES"/>
              <a:pPr/>
              <a:t>6</a:t>
            </a:fld>
            <a:endParaRPr lang="es-E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5375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DE723-8D69-432E-8979-523A1230062E}" type="slidenum">
              <a:rPr lang="es-ES"/>
              <a:pPr/>
              <a:t>60</a:t>
            </a:fld>
            <a:endParaRPr lang="es-E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85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85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596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25963" name="Rectangle 11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3A2B3-6C94-4077-A202-E9F9A0334A6C}" type="slidenum">
              <a:rPr lang="es-ES"/>
              <a:pPr/>
              <a:t>61</a:t>
            </a:fld>
            <a:endParaRPr lang="es-E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86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28007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78740-4811-40B3-BC56-92BEDDEED5AD}" type="slidenum">
              <a:rPr lang="es-ES"/>
              <a:pPr/>
              <a:t>62</a:t>
            </a:fld>
            <a:endParaRPr lang="es-E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87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0055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7256-7FA0-43AB-9E9C-188CECFD64B0}" type="slidenum">
              <a:rPr lang="es-ES"/>
              <a:pPr/>
              <a:t>63</a:t>
            </a:fld>
            <a:endParaRPr lang="es-E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88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2103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958D1-228E-4ADF-A0BD-B4DF22E1C2B5}" type="slidenum">
              <a:rPr lang="es-ES"/>
              <a:pPr/>
              <a:t>64</a:t>
            </a:fld>
            <a:endParaRPr lang="es-ES"/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89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4151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3564A-C045-4907-9B69-B97FFA84E8AE}" type="slidenum">
              <a:rPr lang="es-ES"/>
              <a:pPr/>
              <a:t>65</a:t>
            </a:fld>
            <a:endParaRPr lang="es-ES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90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6199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23D4E-41C9-4B1E-B792-29C404D5DD52}" type="slidenum">
              <a:rPr lang="es-ES"/>
              <a:pPr/>
              <a:t>66</a:t>
            </a:fld>
            <a:endParaRPr lang="es-ES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91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8247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0CB35-6886-4BD2-9796-5CF270711AC6}" type="slidenum">
              <a:rPr lang="es-ES"/>
              <a:pPr/>
              <a:t>67</a:t>
            </a:fld>
            <a:endParaRPr lang="es-ES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92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40295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BBA7-67F6-420F-B2E0-DB38039AD41A}" type="slidenum">
              <a:rPr lang="es-ES"/>
              <a:pPr/>
              <a:t>68</a:t>
            </a:fld>
            <a:endParaRPr lang="es-E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93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42343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4EF0A-B3A2-428B-AE18-C74E7EA6FE93}" type="slidenum">
              <a:rPr lang="es-ES"/>
              <a:pPr/>
              <a:t>69</a:t>
            </a:fld>
            <a:endParaRPr lang="es-E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94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44391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A2146-2F5E-4EFA-A87C-B0F1FEE6F8B6}" type="slidenum">
              <a:rPr lang="es-ES"/>
              <a:pPr/>
              <a:t>7</a:t>
            </a:fld>
            <a:endParaRPr lang="es-E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11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11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7423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CB70B-1193-4BF9-B342-FFE63120B3E5}" type="slidenum">
              <a:rPr lang="es-ES"/>
              <a:pPr/>
              <a:t>8</a:t>
            </a:fld>
            <a:endParaRPr lang="es-E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9471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B949-1319-4725-AF23-AB5B1C508D44}" type="slidenum">
              <a:rPr lang="es-ES"/>
              <a:pPr/>
              <a:t>9</a:t>
            </a:fld>
            <a:endParaRPr lang="es-E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14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14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14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1519" name="Rectangle 15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C203-5813-499C-A84A-88D8D3DABA02}" type="datetimeFigureOut">
              <a:rPr lang="es-AR" smtClean="0"/>
              <a:t>10/10/2013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1E30-9A99-4463-8F80-EA642335DAFF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35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60648"/>
            <a:ext cx="7772400" cy="2209800"/>
          </a:xfrm>
          <a:noFill/>
          <a:ln/>
        </p:spPr>
        <p:txBody>
          <a:bodyPr/>
          <a:lstStyle/>
          <a:p>
            <a:r>
              <a:rPr lang="es-ES" sz="4400" dirty="0">
                <a:solidFill>
                  <a:schemeClr val="hlink"/>
                </a:solidFill>
              </a:rPr>
              <a:t>La comunicación</a:t>
            </a:r>
            <a:br>
              <a:rPr lang="es-ES" sz="4400" dirty="0">
                <a:solidFill>
                  <a:schemeClr val="hlink"/>
                </a:solidFill>
              </a:rPr>
            </a:br>
            <a:r>
              <a:rPr lang="es-ES" sz="4400" dirty="0">
                <a:solidFill>
                  <a:schemeClr val="hlink"/>
                </a:solidFill>
              </a:rPr>
              <a:t>y los aspectos culturales</a:t>
            </a:r>
            <a:br>
              <a:rPr lang="es-ES" sz="4400" dirty="0">
                <a:solidFill>
                  <a:schemeClr val="hlink"/>
                </a:solidFill>
              </a:rPr>
            </a:br>
            <a:r>
              <a:rPr lang="es-ES" sz="4400" dirty="0">
                <a:solidFill>
                  <a:schemeClr val="hlink"/>
                </a:solidFill>
              </a:rPr>
              <a:t>de la negociación</a:t>
            </a:r>
          </a:p>
        </p:txBody>
      </p:sp>
      <p:pic>
        <p:nvPicPr>
          <p:cNvPr id="6" name="5 Imagen" descr="ASEAN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636912"/>
            <a:ext cx="4404939" cy="305082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b="1" dirty="0"/>
              <a:t>El lenguaje verbal - Funciones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  <a:noFill/>
          <a:ln/>
        </p:spPr>
        <p:txBody>
          <a:bodyPr/>
          <a:lstStyle/>
          <a:p>
            <a:pPr marL="481013" indent="-481013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¶"/>
            </a:pP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Función informativa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: utilizar el lenguaje para </a:t>
            </a:r>
            <a:r>
              <a:rPr lang="es-ES" sz="3200" b="1" dirty="0">
                <a:solidFill>
                  <a:srgbClr val="006600"/>
                </a:solidFill>
                <a:latin typeface="Arial Narrow" pitchFamily="34" charset="0"/>
              </a:rPr>
              <a:t>brindar hechos, datos, cifras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, etc., o sea </a:t>
            </a:r>
            <a:r>
              <a:rPr lang="es-ES" sz="3200" b="1" dirty="0">
                <a:solidFill>
                  <a:srgbClr val="006600"/>
                </a:solidFill>
                <a:latin typeface="Arial Narrow" pitchFamily="34" charset="0"/>
              </a:rPr>
              <a:t>información externa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 (verdaderas o falsas)</a:t>
            </a:r>
          </a:p>
          <a:p>
            <a:pPr marL="481013" indent="-481013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·"/>
            </a:pPr>
            <a:r>
              <a:rPr lang="es-E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Función expresiva</a:t>
            </a: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: usar el lenguaje </a:t>
            </a: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expresar sentimientos, deseos</a:t>
            </a: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, etc., o sea para brindar </a:t>
            </a: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información interna</a:t>
            </a:r>
            <a:endParaRPr lang="es-ES" sz="3200" dirty="0">
              <a:solidFill>
                <a:srgbClr val="3333FF"/>
              </a:solidFill>
              <a:latin typeface="Arial Narrow" pitchFamily="34" charset="0"/>
            </a:endParaRPr>
          </a:p>
          <a:p>
            <a:pPr marL="481013" indent="-481013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¸"/>
            </a:pPr>
            <a:r>
              <a:rPr lang="es-E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Función directiva</a:t>
            </a:r>
            <a:r>
              <a:rPr lang="es-ES" sz="3200" dirty="0">
                <a:solidFill>
                  <a:schemeClr val="hlink"/>
                </a:solidFill>
                <a:latin typeface="Arial Narrow" pitchFamily="34" charset="0"/>
              </a:rPr>
              <a:t>: usar el lenguaje </a:t>
            </a:r>
            <a:r>
              <a:rPr lang="es-ES" sz="3200" b="1" dirty="0">
                <a:solidFill>
                  <a:schemeClr val="hlink"/>
                </a:solidFill>
                <a:latin typeface="Arial Narrow" pitchFamily="34" charset="0"/>
              </a:rPr>
              <a:t>provocar, </a:t>
            </a:r>
            <a:r>
              <a:rPr lang="es-ES" sz="3200" b="1" dirty="0" smtClean="0">
                <a:solidFill>
                  <a:schemeClr val="hlink"/>
                </a:solidFill>
                <a:latin typeface="Arial Narrow" pitchFamily="34" charset="0"/>
              </a:rPr>
              <a:t>motivar </a:t>
            </a:r>
            <a:r>
              <a:rPr lang="es-ES" sz="3200" b="1" dirty="0">
                <a:solidFill>
                  <a:schemeClr val="hlink"/>
                </a:solidFill>
                <a:latin typeface="Arial Narrow" pitchFamily="34" charset="0"/>
              </a:rPr>
              <a:t>o impedir una acción</a:t>
            </a:r>
            <a:endParaRPr lang="es-ES" sz="3200" dirty="0">
              <a:solidFill>
                <a:schemeClr val="hlink"/>
              </a:solidFill>
              <a:latin typeface="Arial Narrow" pitchFamily="34" charset="0"/>
            </a:endParaRPr>
          </a:p>
          <a:p>
            <a:pPr marL="1257300" lvl="1" indent="-585788" algn="just">
              <a:lnSpc>
                <a:spcPct val="90000"/>
              </a:lnSpc>
              <a:buFont typeface="Monotype Sorts" pitchFamily="2" charset="2"/>
              <a:buChar char="/"/>
            </a:pPr>
            <a:r>
              <a:rPr lang="es-ES" sz="3200" b="1" dirty="0">
                <a:solidFill>
                  <a:schemeClr val="hlink"/>
                </a:solidFill>
              </a:rPr>
              <a:t>Comportamiento abierto</a:t>
            </a:r>
            <a:r>
              <a:rPr lang="es-ES" sz="3200" dirty="0">
                <a:solidFill>
                  <a:schemeClr val="hlink"/>
                </a:solidFill>
              </a:rPr>
              <a:t>: </a:t>
            </a:r>
            <a:r>
              <a:rPr lang="es-ES" sz="3200" b="1" dirty="0">
                <a:solidFill>
                  <a:schemeClr val="hlink"/>
                </a:solidFill>
              </a:rPr>
              <a:t>corregir un error</a:t>
            </a:r>
            <a:r>
              <a:rPr lang="es-ES" sz="3200" dirty="0">
                <a:solidFill>
                  <a:schemeClr val="hlink"/>
                </a:solidFill>
              </a:rPr>
              <a:t> al dar una información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dirty="0"/>
              <a:t>El lenguaje verbal - Aplicaciones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  <a:noFill/>
          <a:ln/>
        </p:spPr>
        <p:txBody>
          <a:bodyPr anchor="ctr" anchorCtr="1"/>
          <a:lstStyle/>
          <a:p>
            <a:pPr marL="484188" indent="-484188" algn="just"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Obtener y suministrar información</a:t>
            </a:r>
          </a:p>
          <a:p>
            <a:pPr marL="484188" indent="-484188" algn="just">
              <a:lnSpc>
                <a:spcPct val="110000"/>
              </a:lnSpc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Hacer propuestas</a:t>
            </a:r>
          </a:p>
          <a:p>
            <a:pPr marL="484188" indent="-484188" algn="just">
              <a:lnSpc>
                <a:spcPct val="110000"/>
              </a:lnSpc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Acordar</a:t>
            </a:r>
          </a:p>
          <a:p>
            <a:pPr marL="484188" indent="-484188" algn="just">
              <a:lnSpc>
                <a:spcPct val="110000"/>
              </a:lnSpc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Disentir</a:t>
            </a:r>
          </a:p>
          <a:p>
            <a:pPr marL="484188" indent="-484188" algn="just">
              <a:lnSpc>
                <a:spcPct val="110000"/>
              </a:lnSpc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Verificar la comprensión</a:t>
            </a:r>
          </a:p>
          <a:p>
            <a:pPr marL="484188" indent="-484188" algn="just">
              <a:lnSpc>
                <a:spcPct val="110000"/>
              </a:lnSpc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Resumir</a:t>
            </a:r>
          </a:p>
          <a:p>
            <a:pPr marL="484188" indent="-484188" algn="just">
              <a:lnSpc>
                <a:spcPct val="110000"/>
              </a:lnSpc>
              <a:buFont typeface="Monotype Sorts" pitchFamily="2" charset="2"/>
              <a:buChar char="ê"/>
            </a:pPr>
            <a:r>
              <a:rPr lang="es-ES" sz="3200" b="1">
                <a:solidFill>
                  <a:schemeClr val="hlink"/>
                </a:solidFill>
              </a:rPr>
              <a:t>Calificar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>
                <a:latin typeface="Arial Narrow" pitchFamily="34" charset="0"/>
              </a:rPr>
              <a:t>Negociadores expertos e inexpertos</a:t>
            </a:r>
          </a:p>
        </p:txBody>
      </p:sp>
      <p:graphicFrame>
        <p:nvGraphicFramePr>
          <p:cNvPr id="26635" name="Object 11"/>
          <p:cNvGraphicFramePr>
            <a:graphicFrameLocks/>
          </p:cNvGraphicFramePr>
          <p:nvPr/>
        </p:nvGraphicFramePr>
        <p:xfrm>
          <a:off x="381000" y="1676400"/>
          <a:ext cx="8610600" cy="4876800"/>
        </p:xfrm>
        <a:graphic>
          <a:graphicData uri="http://schemas.openxmlformats.org/presentationml/2006/ole">
            <p:oleObj spid="_x0000_s2050" name="Documento" r:id="rId4" imgW="6400440" imgH="38368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8683" name="Object 11"/>
          <p:cNvGraphicFramePr>
            <a:graphicFrameLocks/>
          </p:cNvGraphicFramePr>
          <p:nvPr/>
        </p:nvGraphicFramePr>
        <p:xfrm>
          <a:off x="230188" y="1373188"/>
          <a:ext cx="8936037" cy="5483225"/>
        </p:xfrm>
        <a:graphic>
          <a:graphicData uri="http://schemas.openxmlformats.org/presentationml/2006/ole">
            <p:oleObj spid="_x0000_s3074" name="Documento" r:id="rId4" imgW="6433920" imgH="4708440" progId="Word.Document.6">
              <p:embed/>
            </p:oleObj>
          </a:graphicData>
        </a:graphic>
      </p:graphicFrame>
      <p:sp>
        <p:nvSpPr>
          <p:cNvPr id="13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>
                <a:latin typeface="Arial Narrow" pitchFamily="34" charset="0"/>
              </a:rPr>
              <a:t>Negociadores expertos e inexpertos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 b="1" dirty="0">
                <a:latin typeface="Arial Narrow" pitchFamily="34" charset="0"/>
              </a:rPr>
              <a:t>Negociadores expertos e inexpertos</a:t>
            </a:r>
          </a:p>
        </p:txBody>
      </p:sp>
      <p:graphicFrame>
        <p:nvGraphicFramePr>
          <p:cNvPr id="30731" name="Object 11"/>
          <p:cNvGraphicFramePr>
            <a:graphicFrameLocks/>
          </p:cNvGraphicFramePr>
          <p:nvPr/>
        </p:nvGraphicFramePr>
        <p:xfrm>
          <a:off x="461963" y="1752600"/>
          <a:ext cx="8266112" cy="4495800"/>
        </p:xfrm>
        <a:graphic>
          <a:graphicData uri="http://schemas.openxmlformats.org/presentationml/2006/ole">
            <p:oleObj spid="_x0000_s4098" name="Documento" r:id="rId4" imgW="6175080" imgH="29955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ln/>
        </p:spPr>
        <p:txBody>
          <a:bodyPr>
            <a:normAutofit fontScale="90000"/>
          </a:bodyPr>
          <a:lstStyle/>
          <a:p>
            <a:r>
              <a:rPr lang="es-ES" sz="4400" b="1" dirty="0">
                <a:latin typeface="Arial Narrow" pitchFamily="34" charset="0"/>
              </a:rPr>
              <a:t>Negociadores expertos e inexpertos</a:t>
            </a:r>
          </a:p>
        </p:txBody>
      </p:sp>
      <p:graphicFrame>
        <p:nvGraphicFramePr>
          <p:cNvPr id="32779" name="Object 11"/>
          <p:cNvGraphicFramePr>
            <a:graphicFrameLocks/>
          </p:cNvGraphicFramePr>
          <p:nvPr/>
        </p:nvGraphicFramePr>
        <p:xfrm>
          <a:off x="152400" y="1600200"/>
          <a:ext cx="8839200" cy="4757738"/>
        </p:xfrm>
        <a:graphic>
          <a:graphicData uri="http://schemas.openxmlformats.org/presentationml/2006/ole">
            <p:oleObj spid="_x0000_s5122" name="Documento" r:id="rId4" imgW="6126120" imgH="33890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Lenguaje verbal - Recomendaciones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noFill/>
          <a:ln/>
        </p:spPr>
        <p:txBody>
          <a:bodyPr anchor="ctr" anchorCtr="1"/>
          <a:lstStyle/>
          <a:p>
            <a:pPr marL="481013" indent="-481013"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/"/>
            </a:pP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Negociación no es un debate sino un dialogo</a:t>
            </a:r>
            <a:endParaRPr lang="es-ES" sz="2800" dirty="0"/>
          </a:p>
          <a:p>
            <a:pPr marL="481013" indent="-481013" algn="just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J"/>
            </a:pPr>
            <a:r>
              <a:rPr lang="es-ES" sz="2800" dirty="0">
                <a:solidFill>
                  <a:srgbClr val="006600"/>
                </a:solidFill>
              </a:rPr>
              <a:t>Preguntar para </a:t>
            </a:r>
            <a:r>
              <a:rPr lang="es-ES" sz="2800" b="1" dirty="0">
                <a:solidFill>
                  <a:srgbClr val="006600"/>
                </a:solidFill>
              </a:rPr>
              <a:t>conocer, entender o clarificar</a:t>
            </a:r>
            <a:r>
              <a:rPr lang="es-ES" sz="2800" dirty="0">
                <a:solidFill>
                  <a:srgbClr val="006600"/>
                </a:solidFill>
              </a:rPr>
              <a:t> y no para </a:t>
            </a:r>
            <a:r>
              <a:rPr lang="es-E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juzgar</a:t>
            </a:r>
            <a:r>
              <a:rPr lang="es-ES" sz="2800" dirty="0">
                <a:solidFill>
                  <a:srgbClr val="006600"/>
                </a:solidFill>
              </a:rPr>
              <a:t> o para </a:t>
            </a:r>
            <a:r>
              <a:rPr lang="es-E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señalar la debilidad</a:t>
            </a:r>
            <a:r>
              <a:rPr lang="es-ES" sz="2800" dirty="0">
                <a:solidFill>
                  <a:srgbClr val="006600"/>
                </a:solidFill>
              </a:rPr>
              <a:t> argumental del otro</a:t>
            </a:r>
          </a:p>
          <a:p>
            <a:pPr marL="481013" indent="-481013" algn="just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J"/>
            </a:pPr>
            <a:r>
              <a:rPr lang="es-ES" sz="2800" dirty="0">
                <a:solidFill>
                  <a:srgbClr val="006600"/>
                </a:solidFill>
              </a:rPr>
              <a:t>Preguntar pero sin </a:t>
            </a:r>
            <a:r>
              <a:rPr lang="es-E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insinuar la respuesta</a:t>
            </a:r>
            <a:endParaRPr lang="es-ES" sz="2800" dirty="0">
              <a:solidFill>
                <a:srgbClr val="006600"/>
              </a:solidFill>
            </a:endParaRPr>
          </a:p>
          <a:p>
            <a:pPr marL="481013" indent="-481013" algn="just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es-E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interrumpir</a:t>
            </a:r>
            <a:r>
              <a:rPr lang="es-ES" sz="2800" dirty="0">
                <a:solidFill>
                  <a:schemeClr val="hlink"/>
                </a:solidFill>
              </a:rPr>
              <a:t> al otro cuando está hablando</a:t>
            </a:r>
          </a:p>
          <a:p>
            <a:pPr marL="481013" indent="-481013" algn="just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es-ES" sz="2800" dirty="0">
                <a:solidFill>
                  <a:schemeClr val="hlink"/>
                </a:solidFill>
              </a:rPr>
              <a:t>Usar “</a:t>
            </a:r>
            <a:r>
              <a:rPr lang="es-E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vez en cuando</a:t>
            </a:r>
            <a:r>
              <a:rPr lang="es-ES" sz="2800" dirty="0">
                <a:solidFill>
                  <a:schemeClr val="hlink"/>
                </a:solidFill>
              </a:rPr>
              <a:t>”, o expresiones similares, en lugar del “siempre” o “nunca”</a:t>
            </a:r>
          </a:p>
          <a:p>
            <a:pPr marL="481013" indent="-481013" algn="just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es-ES" sz="2800" dirty="0">
                <a:solidFill>
                  <a:schemeClr val="hlink"/>
                </a:solidFill>
              </a:rPr>
              <a:t>Evitar el “debes” o “no debes” y cambiarlo por “</a:t>
            </a:r>
            <a:r>
              <a:rPr lang="es-E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 parece que</a:t>
            </a:r>
            <a:r>
              <a:rPr lang="es-ES" sz="2800" dirty="0">
                <a:solidFill>
                  <a:schemeClr val="hlink"/>
                </a:solidFill>
              </a:rPr>
              <a:t>” o “</a:t>
            </a:r>
            <a:r>
              <a:rPr lang="es-E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 que me preocupa es</a:t>
            </a:r>
            <a:r>
              <a:rPr lang="es-ES" sz="2800" dirty="0">
                <a:solidFill>
                  <a:schemeClr val="hlink"/>
                </a:solidFill>
              </a:rPr>
              <a:t>”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verbal - Recomendaciones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noFill/>
          <a:ln/>
        </p:spPr>
        <p:txBody>
          <a:bodyPr/>
          <a:lstStyle/>
          <a:p>
            <a:pPr marL="484188" indent="-484188" algn="just">
              <a:lnSpc>
                <a:spcPct val="30000"/>
              </a:lnSpc>
              <a:buFontTx/>
              <a:buNone/>
            </a:pPr>
            <a:endParaRPr lang="es-ES" sz="2800" dirty="0"/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Usar “y” en lugar de “pero” para unir dos pensamientos</a:t>
            </a:r>
            <a:endParaRPr lang="es-ES" sz="2800" b="1" dirty="0"/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Font typeface="Wingdings" pitchFamily="2" charset="2"/>
              <a:buChar char="J"/>
            </a:pPr>
            <a:r>
              <a:rPr lang="es-ES" sz="2800" dirty="0">
                <a:solidFill>
                  <a:srgbClr val="006600"/>
                </a:solidFill>
              </a:rPr>
              <a:t>Señalar </a:t>
            </a:r>
            <a:r>
              <a:rPr lang="es-ES" sz="2800" b="1" dirty="0">
                <a:solidFill>
                  <a:srgbClr val="006600"/>
                </a:solidFill>
              </a:rPr>
              <a:t>efecto</a:t>
            </a:r>
            <a:r>
              <a:rPr lang="es-ES" sz="2800" dirty="0">
                <a:solidFill>
                  <a:srgbClr val="006600"/>
                </a:solidFill>
              </a:rPr>
              <a:t> de un comportamiento y </a:t>
            </a:r>
            <a:r>
              <a:rPr lang="es-E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la intención</a:t>
            </a:r>
            <a:r>
              <a:rPr lang="es-ES" sz="2800" dirty="0">
                <a:solidFill>
                  <a:srgbClr val="006600"/>
                </a:solidFill>
              </a:rPr>
              <a:t> del mismo</a:t>
            </a:r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Font typeface="Wingdings" pitchFamily="2" charset="2"/>
              <a:buChar char="J"/>
            </a:pPr>
            <a:r>
              <a:rPr lang="es-ES" sz="2800" dirty="0">
                <a:solidFill>
                  <a:srgbClr val="006600"/>
                </a:solidFill>
              </a:rPr>
              <a:t>Manifestar lo que </a:t>
            </a:r>
            <a:r>
              <a:rPr lang="es-ES" sz="2800" b="1" dirty="0">
                <a:solidFill>
                  <a:srgbClr val="006600"/>
                </a:solidFill>
              </a:rPr>
              <a:t>pensamos o sentimos</a:t>
            </a:r>
            <a:r>
              <a:rPr lang="es-ES" sz="2800" dirty="0">
                <a:solidFill>
                  <a:srgbClr val="006600"/>
                </a:solidFill>
              </a:rPr>
              <a:t> pero </a:t>
            </a:r>
            <a:r>
              <a:rPr lang="es-E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 juzgar</a:t>
            </a:r>
            <a:endParaRPr lang="es-ES" sz="2800" dirty="0"/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Señalar cualquier malentendido, ambigüedad y confusión con un comportamiento abierto</a:t>
            </a:r>
            <a:endParaRPr lang="es-ES" sz="3200" b="1" dirty="0">
              <a:latin typeface="Arial Narrow" pitchFamily="34" charset="0"/>
            </a:endParaRPr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Font typeface="Wingdings" pitchFamily="2" charset="2"/>
              <a:buChar char="J"/>
            </a:pPr>
            <a:r>
              <a:rPr lang="es-ES" sz="2800" dirty="0">
                <a:solidFill>
                  <a:srgbClr val="006600"/>
                </a:solidFill>
              </a:rPr>
              <a:t>Compartir </a:t>
            </a:r>
            <a:r>
              <a:rPr lang="es-E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experiencias personales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El lenguaje no verbal - Alcances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800600"/>
          </a:xfrm>
          <a:noFill/>
          <a:ln/>
        </p:spPr>
        <p:txBody>
          <a:bodyPr/>
          <a:lstStyle/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>
                <a:solidFill>
                  <a:schemeClr val="hlink"/>
                </a:solidFill>
              </a:rPr>
              <a:t>Gestos, posturas, posiciones, distancias, expresiones, movimientos</a:t>
            </a:r>
            <a:endParaRPr lang="es-ES" sz="2600" dirty="0"/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>
                <a:solidFill>
                  <a:schemeClr val="hlink"/>
                </a:solidFill>
              </a:rPr>
              <a:t>Gran uso</a:t>
            </a:r>
            <a:r>
              <a:rPr lang="es-ES" sz="2600" dirty="0"/>
              <a:t> y muchos casos en forma </a:t>
            </a:r>
            <a:r>
              <a:rPr lang="es-ES" sz="2600" dirty="0">
                <a:solidFill>
                  <a:schemeClr val="hlink"/>
                </a:solidFill>
              </a:rPr>
              <a:t>inconsciente</a:t>
            </a:r>
            <a:endParaRPr lang="es-ES" sz="2600" dirty="0"/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/>
              <a:t>Hay cerca de </a:t>
            </a:r>
            <a:r>
              <a:rPr lang="es-ES" sz="2600" dirty="0">
                <a:solidFill>
                  <a:schemeClr val="hlink"/>
                </a:solidFill>
              </a:rPr>
              <a:t>un millón</a:t>
            </a:r>
            <a:r>
              <a:rPr lang="es-ES" sz="2600" dirty="0"/>
              <a:t> de señales no verbales</a:t>
            </a: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/>
              <a:t>El </a:t>
            </a:r>
            <a:r>
              <a:rPr lang="es-ES" sz="2600" dirty="0">
                <a:solidFill>
                  <a:schemeClr val="hlink"/>
                </a:solidFill>
              </a:rPr>
              <a:t>65%</a:t>
            </a:r>
            <a:r>
              <a:rPr lang="es-ES" sz="2600" b="1" dirty="0"/>
              <a:t> </a:t>
            </a:r>
            <a:r>
              <a:rPr lang="es-ES" sz="2600" dirty="0"/>
              <a:t>de negociación cara a cara es no verbal</a:t>
            </a: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>
                <a:solidFill>
                  <a:schemeClr val="hlink"/>
                </a:solidFill>
              </a:rPr>
              <a:t>Impacto e incongruencias</a:t>
            </a:r>
            <a:r>
              <a:rPr lang="es-ES" sz="2600" dirty="0"/>
              <a:t> entre los dos lenguajes</a:t>
            </a: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 bien pueden ser innatos o transmitidos genéticamente, principalmente son adquiridos y se convierten en costumbres. Varían función cultura</a:t>
            </a: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Complemento lenguaje verbal, signo convencional, expresar emociones y para manifestar personalidad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Alcances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ctr" anchorCtr="1"/>
          <a:lstStyle/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¶"/>
            </a:pPr>
            <a:r>
              <a:rPr lang="es-ES" sz="3200" b="1">
                <a:solidFill>
                  <a:srgbClr val="663300"/>
                </a:solidFill>
              </a:rPr>
              <a:t>Contacto ocular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·"/>
            </a:pPr>
            <a:r>
              <a:rPr lang="es-ES" sz="3200" b="1">
                <a:solidFill>
                  <a:srgbClr val="663300"/>
                </a:solidFill>
              </a:rPr>
              <a:t>Expresión facial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¸"/>
            </a:pPr>
            <a:r>
              <a:rPr lang="es-ES" sz="3200" b="1">
                <a:solidFill>
                  <a:srgbClr val="663300"/>
                </a:solidFill>
              </a:rPr>
              <a:t>Cinésica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¹"/>
            </a:pPr>
            <a:r>
              <a:rPr lang="es-ES" sz="3200" b="1">
                <a:solidFill>
                  <a:srgbClr val="663300"/>
                </a:solidFill>
              </a:rPr>
              <a:t>Proxemia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º"/>
            </a:pPr>
            <a:r>
              <a:rPr lang="es-ES" sz="3200" b="1">
                <a:solidFill>
                  <a:srgbClr val="663300"/>
                </a:solidFill>
              </a:rPr>
              <a:t>Cronémica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»"/>
            </a:pPr>
            <a:r>
              <a:rPr lang="es-ES" sz="3200" b="1">
                <a:solidFill>
                  <a:srgbClr val="663300"/>
                </a:solidFill>
              </a:rPr>
              <a:t>Apariencia y estado físico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¼"/>
            </a:pPr>
            <a:r>
              <a:rPr lang="es-ES" sz="3200" b="1">
                <a:solidFill>
                  <a:srgbClr val="663300"/>
                </a:solidFill>
              </a:rPr>
              <a:t>Regalos</a:t>
            </a:r>
          </a:p>
          <a:p>
            <a:pPr marL="577850" indent="-577850" algn="just">
              <a:lnSpc>
                <a:spcPct val="85000"/>
              </a:lnSpc>
              <a:buSzPct val="120000"/>
              <a:buFont typeface="Monotype Sorts" pitchFamily="2" charset="2"/>
              <a:buChar char="½"/>
            </a:pPr>
            <a:r>
              <a:rPr lang="es-ES" sz="3200" b="1">
                <a:solidFill>
                  <a:srgbClr val="663300"/>
                </a:solidFill>
              </a:rPr>
              <a:t>Otros aspectos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 b="1" dirty="0"/>
              <a:t>Objetivos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572000"/>
          </a:xfrm>
          <a:noFill/>
          <a:ln/>
        </p:spPr>
        <p:txBody>
          <a:bodyPr/>
          <a:lstStyle/>
          <a:p>
            <a:pPr algn="just">
              <a:lnSpc>
                <a:spcPct val="85000"/>
              </a:lnSpc>
              <a:spcAft>
                <a:spcPct val="20000"/>
              </a:spcAft>
            </a:pP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Reconocer la importancia de la </a:t>
            </a: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comunicación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 en las negociaciones, valorar las </a:t>
            </a: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barreras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 que impiden una comunicación efectiva y analizar los aspectos salientes del </a:t>
            </a: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lenguaje verbal y no verbal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 para las negociaciones</a:t>
            </a:r>
          </a:p>
          <a:p>
            <a:pPr algn="just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s-ES" sz="3200" dirty="0">
              <a:solidFill>
                <a:srgbClr val="006600"/>
              </a:solidFill>
              <a:latin typeface="Arial Narrow" pitchFamily="34" charset="0"/>
            </a:endParaRPr>
          </a:p>
          <a:p>
            <a:pPr algn="just">
              <a:lnSpc>
                <a:spcPct val="85000"/>
              </a:lnSpc>
              <a:spcAft>
                <a:spcPct val="20000"/>
              </a:spcAft>
            </a:pP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Apreciar las características principales de los distintos </a:t>
            </a: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estilos de negociación</a:t>
            </a:r>
            <a:r>
              <a:rPr lang="es-ES" sz="3200" dirty="0">
                <a:solidFill>
                  <a:srgbClr val="006600"/>
                </a:solidFill>
                <a:latin typeface="Arial Narrow" pitchFamily="34" charset="0"/>
              </a:rPr>
              <a:t>, considerando los </a:t>
            </a: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aspectos</a:t>
            </a:r>
            <a:r>
              <a:rPr lang="es-E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culturales</a:t>
            </a:r>
            <a:r>
              <a:rPr lang="es-ES" sz="3200" dirty="0">
                <a:solidFill>
                  <a:srgbClr val="006600"/>
                </a:solidFill>
              </a:rPr>
              <a:t> de la negociación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Contacto ocular</a:t>
            </a: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</p:spPr>
        <p:txBody>
          <a:bodyPr/>
          <a:lstStyle/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SzPct val="120000"/>
              <a:buFont typeface="Wingdings" pitchFamily="2" charset="2"/>
              <a:buChar char="Ü"/>
            </a:pPr>
            <a:r>
              <a:rPr lang="es-ES" sz="26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 miramos o no al otro</a:t>
            </a:r>
            <a:r>
              <a:rPr lang="es-ES" sz="26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s-ES" sz="2600" b="1" i="1" dirty="0">
                <a:solidFill>
                  <a:schemeClr val="hlink"/>
                </a:solidFill>
              </a:rPr>
              <a:t>la</a:t>
            </a:r>
            <a:r>
              <a:rPr lang="es-ES" sz="26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600" b="1" i="1" dirty="0">
                <a:solidFill>
                  <a:schemeClr val="hlink"/>
                </a:solidFill>
              </a:rPr>
              <a:t>duración de la mirada, el lugar al cual dirigimos la mirada y el tamaño de las pupilas</a:t>
            </a:r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SzPct val="120000"/>
              <a:buFont typeface="Wingdings" pitchFamily="2" charset="2"/>
              <a:buChar char="Ü"/>
            </a:pPr>
            <a:r>
              <a:rPr lang="es-ES" sz="2800" b="1" dirty="0">
                <a:solidFill>
                  <a:srgbClr val="3333FF"/>
                </a:solidFill>
              </a:rPr>
              <a:t>Miramos para:</a:t>
            </a:r>
          </a:p>
          <a:p>
            <a:pPr marL="1154113" lvl="1" indent="-47942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2600" dirty="0">
                <a:solidFill>
                  <a:srgbClr val="3333FF"/>
                </a:solidFill>
              </a:rPr>
              <a:t>Demostrar interés</a:t>
            </a:r>
          </a:p>
          <a:p>
            <a:pPr marL="1154113" lvl="1" indent="-47942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2600" dirty="0">
                <a:solidFill>
                  <a:srgbClr val="3333FF"/>
                </a:solidFill>
              </a:rPr>
              <a:t>Convencer</a:t>
            </a:r>
          </a:p>
          <a:p>
            <a:pPr marL="1154113" lvl="1" indent="-47942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2600" dirty="0">
                <a:solidFill>
                  <a:srgbClr val="3333FF"/>
                </a:solidFill>
              </a:rPr>
              <a:t>Dominar</a:t>
            </a:r>
          </a:p>
          <a:p>
            <a:pPr marL="1154113" lvl="1" indent="-47942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2600" dirty="0">
                <a:solidFill>
                  <a:srgbClr val="3333FF"/>
                </a:solidFill>
              </a:rPr>
              <a:t>Influir</a:t>
            </a:r>
          </a:p>
          <a:p>
            <a:pPr marL="1154113" lvl="1" indent="-47942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2600" dirty="0">
                <a:solidFill>
                  <a:srgbClr val="3333FF"/>
                </a:solidFill>
              </a:rPr>
              <a:t>Demostrar personalidad</a:t>
            </a:r>
          </a:p>
          <a:p>
            <a:pPr marL="1154113" lvl="1" indent="-47942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/"/>
            </a:pPr>
            <a:r>
              <a:rPr lang="es-ES" sz="2600" dirty="0">
                <a:solidFill>
                  <a:srgbClr val="3333FF"/>
                </a:solidFill>
              </a:rPr>
              <a:t>Obtener o dar retroalimentación</a:t>
            </a:r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SzPct val="120000"/>
              <a:buFont typeface="Wingdings" pitchFamily="2" charset="2"/>
              <a:buChar char="Ü"/>
            </a:pPr>
            <a:r>
              <a:rPr lang="es-ES" sz="2600" b="1" dirty="0">
                <a:solidFill>
                  <a:srgbClr val="3333FF"/>
                </a:solidFill>
              </a:rPr>
              <a:t>Si miramos poco, mucho o no miramos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Expresión facial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800600"/>
          </a:xfrm>
          <a:noFill/>
          <a:ln/>
        </p:spPr>
        <p:txBody>
          <a:bodyPr/>
          <a:lstStyle/>
          <a:p>
            <a:pPr marL="484188" indent="-484188" algn="just" defTabSz="946150">
              <a:buFont typeface="Wingdings" pitchFamily="2" charset="2"/>
              <a:buChar char="Ü"/>
            </a:pPr>
            <a:r>
              <a:rPr lang="es-E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 la expresión </a:t>
            </a:r>
            <a:r>
              <a:rPr lang="es-ES" sz="2800" b="1" i="1" dirty="0">
                <a:solidFill>
                  <a:schemeClr val="hlink"/>
                </a:solidFill>
              </a:rPr>
              <a:t>que trasunta el rostro, es decir la expresividad de la cara</a:t>
            </a:r>
            <a:endParaRPr lang="es-ES" sz="28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58875" lvl="1" indent="-484188" algn="just" defTabSz="946150">
              <a:buFont typeface="Monotype Sorts" pitchFamily="2" charset="2"/>
              <a:buChar char="/"/>
            </a:pPr>
            <a:r>
              <a:rPr lang="es-ES" sz="2600" b="1" i="1" dirty="0">
                <a:solidFill>
                  <a:schemeClr val="hlink"/>
                </a:solidFill>
              </a:rPr>
              <a:t>interés</a:t>
            </a:r>
          </a:p>
          <a:p>
            <a:pPr marL="1158875" lvl="1" indent="-484188" algn="just" defTabSz="946150">
              <a:buFont typeface="Monotype Sorts" pitchFamily="2" charset="2"/>
              <a:buChar char="/"/>
            </a:pPr>
            <a:r>
              <a:rPr lang="es-ES" sz="2600" b="1" i="1" dirty="0">
                <a:solidFill>
                  <a:schemeClr val="hlink"/>
                </a:solidFill>
              </a:rPr>
              <a:t>alegría</a:t>
            </a:r>
          </a:p>
          <a:p>
            <a:pPr marL="1158875" lvl="1" indent="-484188" algn="just" defTabSz="946150">
              <a:buFont typeface="Monotype Sorts" pitchFamily="2" charset="2"/>
              <a:buChar char="/"/>
            </a:pPr>
            <a:r>
              <a:rPr lang="es-ES" sz="2600" b="1" i="1" dirty="0">
                <a:solidFill>
                  <a:schemeClr val="hlink"/>
                </a:solidFill>
              </a:rPr>
              <a:t>tristeza</a:t>
            </a:r>
          </a:p>
          <a:p>
            <a:pPr marL="1158875" lvl="1" indent="-484188" algn="just" defTabSz="946150">
              <a:buFont typeface="Monotype Sorts" pitchFamily="2" charset="2"/>
              <a:buChar char="/"/>
            </a:pPr>
            <a:r>
              <a:rPr lang="es-ES" sz="2600" b="1" i="1" dirty="0">
                <a:solidFill>
                  <a:schemeClr val="hlink"/>
                </a:solidFill>
              </a:rPr>
              <a:t>miedo</a:t>
            </a:r>
          </a:p>
          <a:p>
            <a:pPr marL="1158875" lvl="1" indent="-484188" algn="just" defTabSz="946150">
              <a:buFont typeface="Monotype Sorts" pitchFamily="2" charset="2"/>
              <a:buChar char="/"/>
            </a:pPr>
            <a:r>
              <a:rPr lang="es-ES" sz="2600" b="1" i="1" dirty="0">
                <a:solidFill>
                  <a:schemeClr val="hlink"/>
                </a:solidFill>
              </a:rPr>
              <a:t>enojo</a:t>
            </a:r>
          </a:p>
          <a:p>
            <a:pPr marL="1158875" lvl="1" indent="-484188" algn="just" defTabSz="946150">
              <a:buFont typeface="Monotype Sorts" pitchFamily="2" charset="2"/>
              <a:buChar char="/"/>
            </a:pPr>
            <a:r>
              <a:rPr lang="es-ES" sz="2600" b="1" i="1" dirty="0">
                <a:solidFill>
                  <a:schemeClr val="hlink"/>
                </a:solidFill>
              </a:rPr>
              <a:t>ira</a:t>
            </a:r>
          </a:p>
          <a:p>
            <a:pPr marL="484188" indent="-484188" algn="just" defTabSz="946150">
              <a:buFont typeface="Wingdings" pitchFamily="2" charset="2"/>
              <a:buChar char="Ü"/>
            </a:pPr>
            <a:r>
              <a:rPr lang="es-E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Acompañada</a:t>
            </a:r>
            <a:r>
              <a:rPr lang="es-ES" sz="2800" dirty="0">
                <a:solidFill>
                  <a:schemeClr val="hlink"/>
                </a:solidFill>
              </a:rPr>
              <a:t> otros </a:t>
            </a:r>
            <a:r>
              <a:rPr lang="es-E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gestos o movimientos cuerpo</a:t>
            </a:r>
            <a:r>
              <a:rPr lang="es-ES" sz="2800" dirty="0">
                <a:solidFill>
                  <a:schemeClr val="hlink"/>
                </a:solidFill>
              </a:rPr>
              <a:t> que acentúan </a:t>
            </a:r>
            <a:r>
              <a:rPr lang="es-ES" sz="2800" b="1" i="1" dirty="0">
                <a:solidFill>
                  <a:schemeClr val="hlink"/>
                </a:solidFill>
              </a:rPr>
              <a:t>lo que el rostro dice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cinésica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05400"/>
          </a:xfrm>
          <a:noFill/>
          <a:ln/>
        </p:spPr>
        <p:txBody>
          <a:bodyPr anchor="ctr" anchorCtr="1"/>
          <a:lstStyle/>
          <a:p>
            <a:pPr marL="484188" indent="-484188" algn="just" defTabSz="946150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Ü"/>
            </a:pPr>
            <a:r>
              <a:rPr lang="es-ES" sz="3200" b="1" i="1" dirty="0">
                <a:solidFill>
                  <a:schemeClr val="hlink"/>
                </a:solidFill>
                <a:latin typeface="Arial Narrow" pitchFamily="34" charset="0"/>
              </a:rPr>
              <a:t>Desarrollado por </a:t>
            </a:r>
            <a:r>
              <a:rPr lang="es-ES" sz="3200" b="1" i="1" dirty="0" err="1">
                <a:solidFill>
                  <a:schemeClr val="hlink"/>
                </a:solidFill>
                <a:latin typeface="Arial Narrow" pitchFamily="34" charset="0"/>
              </a:rPr>
              <a:t>Ray</a:t>
            </a:r>
            <a:r>
              <a:rPr lang="es-ES" sz="3200" b="1" i="1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es-ES" sz="3200" b="1" i="1" dirty="0" err="1">
                <a:solidFill>
                  <a:schemeClr val="hlink"/>
                </a:solidFill>
                <a:latin typeface="Arial Narrow" pitchFamily="34" charset="0"/>
              </a:rPr>
              <a:t>Birdwhistell</a:t>
            </a:r>
            <a:r>
              <a:rPr lang="es-ES" sz="3200" b="1" i="1" dirty="0">
                <a:solidFill>
                  <a:schemeClr val="hlink"/>
                </a:solidFill>
                <a:latin typeface="Arial Narrow" pitchFamily="34" charset="0"/>
              </a:rPr>
              <a:t>, consiste en el </a:t>
            </a:r>
            <a:r>
              <a:rPr lang="es-ES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estudio científico</a:t>
            </a:r>
            <a:r>
              <a:rPr lang="es-ES" sz="3200" b="1" i="1" dirty="0">
                <a:solidFill>
                  <a:schemeClr val="hlink"/>
                </a:solidFill>
                <a:latin typeface="Arial Narrow" pitchFamily="34" charset="0"/>
              </a:rPr>
              <a:t> de los gestos y los movimientos corporales</a:t>
            </a:r>
            <a:endParaRPr lang="es-ES" sz="3200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  <a:p>
            <a:pPr marL="484188" indent="-484188" algn="just" defTabSz="946150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Ü"/>
            </a:pP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Muchos </a:t>
            </a: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son </a:t>
            </a: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universales</a:t>
            </a: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, </a:t>
            </a: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otros</a:t>
            </a: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 pueden </a:t>
            </a: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significar diferente</a:t>
            </a: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 según las </a:t>
            </a: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culturas</a:t>
            </a:r>
          </a:p>
          <a:p>
            <a:pPr marL="484188" indent="-484188" algn="just" defTabSz="946150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Ü"/>
            </a:pPr>
            <a:r>
              <a:rPr lang="es-ES" sz="3200" b="1" dirty="0">
                <a:solidFill>
                  <a:srgbClr val="3333FF"/>
                </a:solidFill>
                <a:latin typeface="Arial Narrow" pitchFamily="34" charset="0"/>
              </a:rPr>
              <a:t>Abarca</a:t>
            </a:r>
          </a:p>
          <a:p>
            <a:pPr marL="1239838" lvl="1" indent="-565150" algn="just" defTabSz="946150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Œ"/>
            </a:pP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Movimientos de la cabeza</a:t>
            </a:r>
          </a:p>
          <a:p>
            <a:pPr marL="1239838" lvl="1" indent="-565150" algn="just" defTabSz="946150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"/>
            </a:pP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Gestos con las manos, brazos y piernas</a:t>
            </a:r>
          </a:p>
          <a:p>
            <a:pPr marL="1239838" lvl="1" indent="-565150" algn="just" defTabSz="946150">
              <a:lnSpc>
                <a:spcPct val="85000"/>
              </a:lnSpc>
              <a:spcAft>
                <a:spcPct val="20000"/>
              </a:spcAft>
              <a:buFont typeface="Wingdings" pitchFamily="2" charset="2"/>
              <a:buChar char="Ž"/>
            </a:pPr>
            <a:r>
              <a:rPr lang="es-ES" sz="3200" dirty="0">
                <a:solidFill>
                  <a:srgbClr val="3333FF"/>
                </a:solidFill>
                <a:latin typeface="Arial Narrow" pitchFamily="34" charset="0"/>
              </a:rPr>
              <a:t>Otros gestos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cinésica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latin typeface="Arial Narrow" pitchFamily="34" charset="0"/>
              </a:rPr>
              <a:t>Para 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asentir o disentir</a:t>
            </a:r>
            <a:r>
              <a:rPr lang="es-ES" sz="2800" dirty="0">
                <a:latin typeface="Arial Narrow" pitchFamily="34" charset="0"/>
              </a:rPr>
              <a:t>. Prestar cuidado 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no haya incongruencias</a:t>
            </a:r>
            <a:endParaRPr lang="es-ES" sz="2800" dirty="0">
              <a:latin typeface="Arial Narrow" pitchFamily="34" charset="0"/>
            </a:endParaRP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Sólo puede indicar se está entendiendo</a:t>
            </a:r>
            <a:r>
              <a:rPr lang="es-ES" sz="2800" dirty="0">
                <a:latin typeface="Arial Narrow" pitchFamily="34" charset="0"/>
              </a:rPr>
              <a:t> y se usa para que el otro continúe hablando</a:t>
            </a: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latin typeface="Arial Narrow" pitchFamily="34" charset="0"/>
              </a:rPr>
              <a:t>Es importante la 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intensidad del movimiento</a:t>
            </a:r>
            <a:endParaRPr lang="es-ES" sz="2800" dirty="0">
              <a:latin typeface="Arial Narrow" pitchFamily="34" charset="0"/>
            </a:endParaRPr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Postura de cabeza</a:t>
            </a:r>
            <a:endParaRPr lang="es-ES" sz="2800" dirty="0">
              <a:latin typeface="Arial Narrow" pitchFamily="34" charset="0"/>
            </a:endParaRPr>
          </a:p>
          <a:p>
            <a:pPr lvl="1" algn="just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60000"/>
              <a:buFont typeface="Monotype Sorts" pitchFamily="2" charset="2"/>
              <a:buChar char="è"/>
            </a:pPr>
            <a:r>
              <a:rPr lang="es-ES" sz="2800" dirty="0">
                <a:latin typeface="Arial Narrow" pitchFamily="34" charset="0"/>
              </a:rPr>
              <a:t>alta e inclinada hacia atrás</a:t>
            </a:r>
          </a:p>
          <a:p>
            <a:pPr lvl="1" algn="just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60000"/>
              <a:buFont typeface="Monotype Sorts" pitchFamily="2" charset="2"/>
              <a:buChar char="è"/>
            </a:pPr>
            <a:r>
              <a:rPr lang="es-ES" sz="2800" dirty="0">
                <a:latin typeface="Arial Narrow" pitchFamily="34" charset="0"/>
              </a:rPr>
              <a:t>baja inclinada hacia abajo </a:t>
            </a:r>
          </a:p>
          <a:p>
            <a:pPr lvl="1" algn="just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60000"/>
              <a:buFont typeface="Monotype Sorts" pitchFamily="2" charset="2"/>
              <a:buChar char="è"/>
            </a:pPr>
            <a:r>
              <a:rPr lang="es-ES" sz="2800" dirty="0">
                <a:latin typeface="Arial Narrow" pitchFamily="34" charset="0"/>
              </a:rPr>
              <a:t>inclinada lateralmente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838200" y="1406525"/>
            <a:ext cx="6934200" cy="688975"/>
          </a:xfrm>
          <a:prstGeom prst="rect">
            <a:avLst/>
          </a:prstGeom>
          <a:solidFill>
            <a:schemeClr val="folHlink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77850" indent="-577850" algn="l" defTabSz="762000">
              <a:spcBef>
                <a:spcPct val="20000"/>
              </a:spcBef>
              <a:buSzPct val="100000"/>
              <a:buFont typeface="Wingdings" pitchFamily="2" charset="2"/>
              <a:buChar char="Œ"/>
            </a:pPr>
            <a:r>
              <a:rPr lang="es-ES" sz="36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Movimientos de la cabeza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cinésica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657600"/>
          </a:xfrm>
          <a:noFill/>
          <a:ln/>
        </p:spPr>
        <p:txBody>
          <a:bodyPr anchor="ctr" anchorCtr="1"/>
          <a:lstStyle/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Apretón de manos</a:t>
            </a:r>
            <a:endParaRPr lang="es-ES" b="1"/>
          </a:p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Brazos cruzados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Brazos en jarra (en la cintura)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Dedo bajo el párpado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Frotarse las manos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Gestos con los pulgares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SzPct val="90000"/>
              <a:buFont typeface="Monotype Sorts" pitchFamily="2" charset="2"/>
              <a:buChar char="w"/>
            </a:pPr>
            <a:r>
              <a:rPr lang="es-ES" b="1">
                <a:solidFill>
                  <a:srgbClr val="006600"/>
                </a:solidFill>
              </a:rPr>
              <a:t>Golpe con el puño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81000" y="1584325"/>
            <a:ext cx="8229600" cy="773113"/>
          </a:xfrm>
          <a:prstGeom prst="rect">
            <a:avLst/>
          </a:prstGeom>
          <a:solidFill>
            <a:schemeClr val="folHlink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762000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"/>
            </a:pPr>
            <a:r>
              <a:rPr lang="es-ES_tradnl" sz="32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" sz="32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Gestos con las manos, brazos y piernas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cinésica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3581400"/>
          </a:xfrm>
          <a:noFill/>
          <a:ln/>
        </p:spPr>
        <p:txBody>
          <a:bodyPr anchor="ctr" anchorCtr="1"/>
          <a:lstStyle/>
          <a:p>
            <a:pPr>
              <a:lnSpc>
                <a:spcPct val="85000"/>
              </a:lnSpc>
              <a:buSzPct val="90000"/>
              <a:buFont typeface="Monotype Sorts" pitchFamily="2" charset="2"/>
              <a:buChar char="w"/>
            </a:pPr>
            <a:r>
              <a:rPr lang="es-ES" sz="3200" b="1">
                <a:solidFill>
                  <a:srgbClr val="006600"/>
                </a:solidFill>
              </a:rPr>
              <a:t>Manos juntas, sin tocarse las palmas, como en actitud de rezar</a:t>
            </a:r>
            <a:endParaRPr lang="es-ES" sz="3200" b="1"/>
          </a:p>
          <a:p>
            <a:pPr>
              <a:buSzPct val="90000"/>
              <a:buFont typeface="Monotype Sorts" pitchFamily="2" charset="2"/>
              <a:buChar char="w"/>
            </a:pPr>
            <a:r>
              <a:rPr lang="es-ES" sz="3200" b="1">
                <a:solidFill>
                  <a:srgbClr val="006600"/>
                </a:solidFill>
              </a:rPr>
              <a:t>Palmada en la espalda</a:t>
            </a:r>
          </a:p>
          <a:p>
            <a:pPr>
              <a:buSzPct val="90000"/>
              <a:buFont typeface="Monotype Sorts" pitchFamily="2" charset="2"/>
              <a:buChar char="w"/>
            </a:pPr>
            <a:r>
              <a:rPr lang="es-ES" sz="3200" b="1">
                <a:solidFill>
                  <a:srgbClr val="006600"/>
                </a:solidFill>
              </a:rPr>
              <a:t>Palmas hacia arriba o hacia abajo</a:t>
            </a:r>
          </a:p>
          <a:p>
            <a:pPr>
              <a:buSzPct val="90000"/>
              <a:buFont typeface="Monotype Sorts" pitchFamily="2" charset="2"/>
              <a:buChar char="w"/>
            </a:pPr>
            <a:r>
              <a:rPr lang="es-ES" sz="3200" b="1">
                <a:solidFill>
                  <a:srgbClr val="006600"/>
                </a:solidFill>
              </a:rPr>
              <a:t>Piernas cruzadas</a:t>
            </a:r>
          </a:p>
          <a:p>
            <a:pPr>
              <a:buSzPct val="90000"/>
              <a:buFont typeface="Monotype Sorts" pitchFamily="2" charset="2"/>
              <a:buChar char="w"/>
            </a:pPr>
            <a:r>
              <a:rPr lang="es-ES" sz="3200" b="1">
                <a:solidFill>
                  <a:srgbClr val="006600"/>
                </a:solidFill>
              </a:rPr>
              <a:t>Tamborileo con los dedos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57200" y="1587500"/>
            <a:ext cx="8305800" cy="773113"/>
          </a:xfrm>
          <a:prstGeom prst="rect">
            <a:avLst/>
          </a:prstGeom>
          <a:solidFill>
            <a:schemeClr val="folHlink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669925" indent="-669925" algn="l" defTabSz="762000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"/>
            </a:pPr>
            <a:r>
              <a:rPr lang="es-ES" sz="32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Gestos con las manos, brazos y piernas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cinésica</a:t>
            </a:r>
          </a:p>
        </p:txBody>
      </p:sp>
      <p:sp>
        <p:nvSpPr>
          <p:cNvPr id="553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229600" cy="3810000"/>
          </a:xfrm>
          <a:noFill/>
          <a:ln/>
        </p:spPr>
        <p:txBody>
          <a:bodyPr/>
          <a:lstStyle/>
          <a:p>
            <a:pPr algn="just"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Aplaudir</a:t>
            </a:r>
          </a:p>
          <a:p>
            <a:pPr algn="just"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Beso</a:t>
            </a:r>
          </a:p>
          <a:p>
            <a:pPr algn="just"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Bostezo</a:t>
            </a:r>
          </a:p>
          <a:p>
            <a:pPr algn="just"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Encogimiento de hombros</a:t>
            </a:r>
          </a:p>
          <a:p>
            <a:pPr algn="just"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Golpear con una lapicera en la mesa</a:t>
            </a:r>
          </a:p>
          <a:p>
            <a:pPr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Juntar las yemas de los dedos, posarlos en los labios y arrojarlos al otro</a:t>
            </a:r>
          </a:p>
          <a:p>
            <a:pPr>
              <a:lnSpc>
                <a:spcPct val="80000"/>
              </a:lnSpc>
              <a:buSzPct val="80000"/>
              <a:buFont typeface="Monotype Sorts" pitchFamily="2" charset="2"/>
              <a:buChar char="w"/>
            </a:pPr>
            <a:r>
              <a:rPr lang="es-ES" sz="2800" b="1">
                <a:solidFill>
                  <a:srgbClr val="3333FF"/>
                </a:solidFill>
              </a:rPr>
              <a:t>Levantar la mano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286000" y="1558925"/>
            <a:ext cx="4233863" cy="688975"/>
          </a:xfrm>
          <a:prstGeom prst="rect">
            <a:avLst/>
          </a:prstGeom>
          <a:solidFill>
            <a:schemeClr val="folHlink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77850" indent="-577850" defTabSz="762000">
              <a:spcBef>
                <a:spcPct val="20000"/>
              </a:spcBef>
              <a:buSzPct val="100000"/>
              <a:buFont typeface="Monotype Sorts" pitchFamily="2" charset="2"/>
              <a:buChar char="¸"/>
            </a:pPr>
            <a:r>
              <a:rPr lang="es-ES" sz="36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Otros gestos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cinésica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458200" cy="40386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SzPct val="50000"/>
              <a:buFont typeface="Monotype Sorts" pitchFamily="2" charset="2"/>
              <a:buChar char="l"/>
            </a:pP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Mirar el reloj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SzPct val="50000"/>
              <a:buFont typeface="Monotype Sorts" pitchFamily="2" charset="2"/>
              <a:buChar char="l"/>
            </a:pP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Postura general cuando estamos de pie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SzPct val="50000"/>
              <a:buFont typeface="Monotype Sorts" pitchFamily="2" charset="2"/>
              <a:buChar char="l"/>
            </a:pP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Postura general cuando estamos sentados</a:t>
            </a:r>
          </a:p>
          <a:p>
            <a:pPr algn="just"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SzPct val="50000"/>
              <a:buFont typeface="Monotype Sorts" pitchFamily="2" charset="2"/>
              <a:buChar char="l"/>
            </a:pP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Silbar</a:t>
            </a:r>
          </a:p>
          <a:p>
            <a:pPr algn="just"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SzPct val="50000"/>
              <a:buFont typeface="Monotype Sorts" pitchFamily="2" charset="2"/>
              <a:buChar char="l"/>
            </a:pP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Taparse la boca, tocarse la nariz, frotarse un ojo, tocarse el cuello o tirar el cuello de la camisa</a:t>
            </a:r>
          </a:p>
          <a:p>
            <a:pPr algn="just"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SzPct val="50000"/>
              <a:buFont typeface="Monotype Sorts" pitchFamily="2" charset="2"/>
              <a:buChar char="l"/>
            </a:pP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Tocarse la oreja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2800" b="1">
                <a:solidFill>
                  <a:srgbClr val="3333FF"/>
                </a:solidFill>
                <a:latin typeface="Arial Narrow" pitchFamily="34" charset="0"/>
              </a:rPr>
              <a:t>Eco postural: adoptan las mismas posturas y gestos, se copian o imitan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2746375" y="1482725"/>
            <a:ext cx="3306763" cy="688975"/>
          </a:xfrm>
          <a:prstGeom prst="rect">
            <a:avLst/>
          </a:prstGeom>
          <a:solidFill>
            <a:schemeClr val="folHlink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84188" indent="-484188" defTabSz="762000">
              <a:spcBef>
                <a:spcPct val="20000"/>
              </a:spcBef>
              <a:buSzPct val="100000"/>
              <a:buFont typeface="Monotype Sorts" pitchFamily="2" charset="2"/>
              <a:buChar char="¸"/>
            </a:pPr>
            <a:r>
              <a:rPr lang="es-ES" sz="36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Otros gestos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40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3600" b="1" dirty="0"/>
              <a:t>El lenguaje no verbal - La </a:t>
            </a:r>
            <a:r>
              <a:rPr lang="es-ES" sz="3600" b="1" dirty="0" err="1"/>
              <a:t>proxemia</a:t>
            </a:r>
            <a:endParaRPr lang="es-ES" sz="3600" b="1" dirty="0"/>
          </a:p>
        </p:txBody>
      </p:sp>
      <p:sp>
        <p:nvSpPr>
          <p:cNvPr id="594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953000"/>
          </a:xfrm>
          <a:noFill/>
          <a:ln/>
        </p:spPr>
        <p:txBody>
          <a:bodyPr/>
          <a:lstStyle/>
          <a:p>
            <a:pPr marL="484188" indent="-484188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o"/>
            </a:pPr>
            <a:r>
              <a:rPr lang="es-ES" sz="30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 en el </a:t>
            </a:r>
            <a:r>
              <a:rPr lang="es-ES" sz="30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estudio científico del uso del espacio</a:t>
            </a:r>
            <a:endParaRPr lang="es-ES" sz="3000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84188" indent="-484188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o"/>
            </a:pPr>
            <a:r>
              <a:rPr lang="es-ES" sz="3000">
                <a:solidFill>
                  <a:srgbClr val="006600"/>
                </a:solidFill>
              </a:rPr>
              <a:t>Las personas tienen un </a:t>
            </a:r>
            <a:r>
              <a:rPr lang="es-ES" sz="3000" b="1">
                <a:solidFill>
                  <a:srgbClr val="006600"/>
                </a:solidFill>
              </a:rPr>
              <a:t>territorio personal</a:t>
            </a:r>
          </a:p>
          <a:p>
            <a:pPr marL="484188" indent="-484188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o"/>
            </a:pPr>
            <a:r>
              <a:rPr lang="es-ES" sz="3000">
                <a:solidFill>
                  <a:srgbClr val="006600"/>
                </a:solidFill>
              </a:rPr>
              <a:t>Hall estableció </a:t>
            </a:r>
            <a:r>
              <a:rPr lang="es-ES" sz="3000" b="1">
                <a:solidFill>
                  <a:srgbClr val="006600"/>
                </a:solidFill>
              </a:rPr>
              <a:t>cuatro zonas</a:t>
            </a:r>
            <a:r>
              <a:rPr lang="es-ES" sz="3000">
                <a:solidFill>
                  <a:srgbClr val="006600"/>
                </a:solidFill>
              </a:rPr>
              <a:t>:</a:t>
            </a:r>
          </a:p>
          <a:p>
            <a:pPr marL="2101850" lvl="1" indent="-393700">
              <a:lnSpc>
                <a:spcPct val="85000"/>
              </a:lnSpc>
              <a:spcAft>
                <a:spcPct val="15000"/>
              </a:spcAft>
              <a:buSzPct val="60000"/>
              <a:buFont typeface="Monotype Sorts" pitchFamily="2" charset="2"/>
              <a:buChar char="è"/>
            </a:pPr>
            <a:r>
              <a:rPr lang="es-ES" sz="3000" b="1">
                <a:solidFill>
                  <a:srgbClr val="006600"/>
                </a:solidFill>
              </a:rPr>
              <a:t>Zona íntima</a:t>
            </a:r>
            <a:endParaRPr lang="es-ES" sz="3000">
              <a:solidFill>
                <a:srgbClr val="006600"/>
              </a:solidFill>
            </a:endParaRPr>
          </a:p>
          <a:p>
            <a:pPr marL="2101850" lvl="1" indent="-393700">
              <a:lnSpc>
                <a:spcPct val="85000"/>
              </a:lnSpc>
              <a:spcAft>
                <a:spcPct val="15000"/>
              </a:spcAft>
              <a:buSzPct val="60000"/>
              <a:buFont typeface="Monotype Sorts" pitchFamily="2" charset="2"/>
              <a:buChar char="è"/>
            </a:pPr>
            <a:r>
              <a:rPr lang="es-ES" sz="3000" b="1">
                <a:solidFill>
                  <a:srgbClr val="006600"/>
                </a:solidFill>
              </a:rPr>
              <a:t>Zona personal</a:t>
            </a:r>
          </a:p>
          <a:p>
            <a:pPr marL="2101850" lvl="1" indent="-393700">
              <a:lnSpc>
                <a:spcPct val="85000"/>
              </a:lnSpc>
              <a:spcAft>
                <a:spcPct val="15000"/>
              </a:spcAft>
              <a:buSzPct val="60000"/>
              <a:buFont typeface="Monotype Sorts" pitchFamily="2" charset="2"/>
              <a:buChar char="è"/>
            </a:pPr>
            <a:r>
              <a:rPr lang="es-ES" sz="3000" b="1">
                <a:solidFill>
                  <a:srgbClr val="006600"/>
                </a:solidFill>
              </a:rPr>
              <a:t>Zona social</a:t>
            </a:r>
          </a:p>
          <a:p>
            <a:pPr marL="2101850" lvl="1" indent="-393700">
              <a:lnSpc>
                <a:spcPct val="85000"/>
              </a:lnSpc>
              <a:spcAft>
                <a:spcPct val="15000"/>
              </a:spcAft>
              <a:buSzPct val="60000"/>
              <a:buFont typeface="Monotype Sorts" pitchFamily="2" charset="2"/>
              <a:buChar char="è"/>
            </a:pPr>
            <a:r>
              <a:rPr lang="es-ES" sz="3000" b="1">
                <a:solidFill>
                  <a:srgbClr val="006600"/>
                </a:solidFill>
              </a:rPr>
              <a:t>Zona pública</a:t>
            </a:r>
          </a:p>
          <a:p>
            <a:pPr marL="484188" indent="-484188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o"/>
            </a:pPr>
            <a:r>
              <a:rPr lang="es-ES" sz="3000">
                <a:solidFill>
                  <a:srgbClr val="006600"/>
                </a:solidFill>
              </a:rPr>
              <a:t>Variante: </a:t>
            </a:r>
            <a:r>
              <a:rPr lang="es-ES" sz="3000" b="1">
                <a:solidFill>
                  <a:srgbClr val="006600"/>
                </a:solidFill>
              </a:rPr>
              <a:t>ubicación estamos sentados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La </a:t>
            </a:r>
            <a:r>
              <a:rPr lang="es-ES" sz="3600" b="1" dirty="0" err="1"/>
              <a:t>cronémica</a:t>
            </a:r>
            <a:endParaRPr lang="es-ES" sz="3600" b="1" dirty="0"/>
          </a:p>
        </p:txBody>
      </p:sp>
      <p:sp>
        <p:nvSpPr>
          <p:cNvPr id="614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00600"/>
          </a:xfrm>
          <a:noFill/>
          <a:ln/>
        </p:spPr>
        <p:txBody>
          <a:bodyPr/>
          <a:lstStyle/>
          <a:p>
            <a:pPr marL="484188" indent="-484188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 i="1">
                <a:solidFill>
                  <a:schemeClr val="hlink"/>
                </a:solidFill>
              </a:rPr>
              <a:t>Es el estudio del</a:t>
            </a:r>
            <a:r>
              <a:rPr lang="es-ES" sz="3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uso del tiempo</a:t>
            </a:r>
            <a:endParaRPr lang="es-ES" sz="3200"/>
          </a:p>
          <a:p>
            <a:pPr marL="484188" indent="-484188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/>
              <a:t>Supone considerar la </a:t>
            </a:r>
            <a:r>
              <a:rPr lang="es-ES" sz="3200">
                <a:solidFill>
                  <a:schemeClr val="hlink"/>
                </a:solidFill>
              </a:rPr>
              <a:t>valoración que se la da al tiempo</a:t>
            </a:r>
            <a:r>
              <a:rPr lang="es-ES" sz="3200"/>
              <a:t>, que varía según las culturas o subculturas</a:t>
            </a:r>
          </a:p>
          <a:p>
            <a:pPr marL="484188" indent="-484188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/>
              <a:t>También se relaciona con el </a:t>
            </a:r>
            <a:r>
              <a:rPr lang="es-ES" sz="3200">
                <a:solidFill>
                  <a:schemeClr val="hlink"/>
                </a:solidFill>
              </a:rPr>
              <a:t>cumplimiento de las entrevistas y reuniones establecidas</a:t>
            </a:r>
            <a:endParaRPr lang="es-ES" sz="3200"/>
          </a:p>
          <a:p>
            <a:pPr marL="484188" indent="-484188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/>
              <a:t>También con la </a:t>
            </a:r>
            <a:r>
              <a:rPr lang="es-ES" sz="3200">
                <a:solidFill>
                  <a:schemeClr val="hlink"/>
                </a:solidFill>
              </a:rPr>
              <a:t>puntualidad</a:t>
            </a:r>
            <a:r>
              <a:rPr lang="es-ES" sz="3200"/>
              <a:t> en la asistencia.</a:t>
            </a:r>
          </a:p>
          <a:p>
            <a:pPr marL="484188" indent="-484188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/>
              <a:t>Y la </a:t>
            </a:r>
            <a:r>
              <a:rPr lang="es-ES" sz="3200">
                <a:solidFill>
                  <a:schemeClr val="hlink"/>
                </a:solidFill>
              </a:rPr>
              <a:t>actividad</a:t>
            </a:r>
            <a:r>
              <a:rPr lang="es-ES" sz="3200"/>
              <a:t> que desarrollan las personas</a:t>
            </a:r>
            <a:r>
              <a:rPr lang="es-ES" sz="2800"/>
              <a:t>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  <a:ln/>
        </p:spPr>
        <p:txBody>
          <a:bodyPr/>
          <a:lstStyle/>
          <a:p>
            <a:r>
              <a:rPr lang="es-ES" sz="4400" b="1" dirty="0"/>
              <a:t>Análisis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  <a:noFill/>
          <a:ln/>
        </p:spPr>
        <p:txBody>
          <a:bodyPr>
            <a:normAutofit lnSpcReduction="10000"/>
          </a:bodyPr>
          <a:lstStyle/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Concepto e importancia de la </a:t>
            </a: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comunicación</a:t>
            </a:r>
            <a:endParaRPr lang="es-ES" sz="3200">
              <a:solidFill>
                <a:srgbClr val="3333FF"/>
              </a:solidFill>
              <a:latin typeface="Arial Narrow" pitchFamily="34" charset="0"/>
            </a:endParaRP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El </a:t>
            </a: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proceso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de la comunicación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Principales aspectos del </a:t>
            </a: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lenguaje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verbal y no verbal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Concepto e importancia de </a:t>
            </a: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cultura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y dimensiones culturales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Variables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a ser estudiadas al negociar con otras culturas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Estilos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</a:t>
            </a: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nacionales o regionales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de negociación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3200" b="1">
                <a:solidFill>
                  <a:srgbClr val="3333FF"/>
                </a:solidFill>
                <a:latin typeface="Arial Narrow" pitchFamily="34" charset="0"/>
              </a:rPr>
              <a:t>Requisitos</a:t>
            </a:r>
            <a:r>
              <a:rPr lang="es-ES" sz="3200">
                <a:solidFill>
                  <a:srgbClr val="3333FF"/>
                </a:solidFill>
                <a:latin typeface="Arial Narrow" pitchFamily="34" charset="0"/>
              </a:rPr>
              <a:t> para que una negociación sea considerada exitosa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Los regalos</a:t>
            </a:r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o"/>
            </a:pPr>
            <a:r>
              <a:rPr lang="es-E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Atenciones u obsequios que hacemos para  demostrar cordialidad, afecto e interés por fortalecer la comunicación y la cooperación</a:t>
            </a:r>
          </a:p>
          <a:p>
            <a:pPr>
              <a:buFont typeface="Monotype Sorts" pitchFamily="2" charset="2"/>
              <a:buChar char="o"/>
            </a:pPr>
            <a:r>
              <a:rPr lang="es-ES" sz="2800">
                <a:solidFill>
                  <a:srgbClr val="006600"/>
                </a:solidFill>
              </a:rPr>
              <a:t>Cada cultura: </a:t>
            </a:r>
            <a:r>
              <a:rPr lang="es-ES" sz="2800" b="1">
                <a:solidFill>
                  <a:srgbClr val="006600"/>
                </a:solidFill>
              </a:rPr>
              <a:t>preferencias y tabúes</a:t>
            </a:r>
            <a:r>
              <a:rPr lang="es-ES" sz="2800">
                <a:solidFill>
                  <a:srgbClr val="006600"/>
                </a:solidFill>
              </a:rPr>
              <a:t> esta materia</a:t>
            </a:r>
          </a:p>
          <a:p>
            <a:pPr marL="930275" lvl="1" indent="-473075">
              <a:lnSpc>
                <a:spcPct val="85000"/>
              </a:lnSpc>
              <a:buFont typeface="Monotype Sorts" pitchFamily="2" charset="2"/>
              <a:buChar char="."/>
            </a:pPr>
            <a:r>
              <a:rPr lang="es-ES" sz="2800">
                <a:solidFill>
                  <a:srgbClr val="006600"/>
                </a:solidFill>
              </a:rPr>
              <a:t>Es aconsejable no </a:t>
            </a:r>
            <a:r>
              <a:rPr lang="es-ES" sz="2800" b="1">
                <a:solidFill>
                  <a:srgbClr val="006600"/>
                </a:solidFill>
              </a:rPr>
              <a:t>entregarlos al inicio</a:t>
            </a:r>
            <a:endParaRPr lang="es-ES" sz="2800">
              <a:solidFill>
                <a:srgbClr val="006600"/>
              </a:solidFill>
            </a:endParaRPr>
          </a:p>
          <a:p>
            <a:pPr marL="930275" lvl="1" indent="-473075">
              <a:lnSpc>
                <a:spcPct val="85000"/>
              </a:lnSpc>
              <a:buFont typeface="Monotype Sorts" pitchFamily="2" charset="2"/>
              <a:buChar char="."/>
            </a:pPr>
            <a:r>
              <a:rPr lang="es-ES" sz="2800">
                <a:solidFill>
                  <a:srgbClr val="006600"/>
                </a:solidFill>
              </a:rPr>
              <a:t>No hay que llevar regalos </a:t>
            </a:r>
            <a:r>
              <a:rPr lang="es-ES" sz="2800" b="1">
                <a:solidFill>
                  <a:srgbClr val="006600"/>
                </a:solidFill>
              </a:rPr>
              <a:t>para la esposa</a:t>
            </a:r>
            <a:r>
              <a:rPr lang="es-ES" sz="2800">
                <a:solidFill>
                  <a:srgbClr val="006600"/>
                </a:solidFill>
              </a:rPr>
              <a:t> (u esposas) de los árabes</a:t>
            </a:r>
          </a:p>
          <a:p>
            <a:pPr marL="930275" lvl="1" indent="-473075">
              <a:lnSpc>
                <a:spcPct val="85000"/>
              </a:lnSpc>
              <a:buFont typeface="Monotype Sorts" pitchFamily="2" charset="2"/>
              <a:buChar char="."/>
            </a:pPr>
            <a:r>
              <a:rPr lang="es-ES" sz="2800">
                <a:solidFill>
                  <a:srgbClr val="006600"/>
                </a:solidFill>
              </a:rPr>
              <a:t>A los alemanes no les gustan las </a:t>
            </a:r>
            <a:r>
              <a:rPr lang="es-ES" sz="2800" b="1">
                <a:solidFill>
                  <a:srgbClr val="006600"/>
                </a:solidFill>
              </a:rPr>
              <a:t>rosas rojas</a:t>
            </a:r>
            <a:endParaRPr lang="es-ES" sz="2800">
              <a:solidFill>
                <a:srgbClr val="006600"/>
              </a:solidFill>
            </a:endParaRPr>
          </a:p>
          <a:p>
            <a:pPr marL="930275" lvl="1" indent="-473075">
              <a:lnSpc>
                <a:spcPct val="85000"/>
              </a:lnSpc>
              <a:buFont typeface="Monotype Sorts" pitchFamily="2" charset="2"/>
              <a:buChar char="."/>
            </a:pPr>
            <a:r>
              <a:rPr lang="es-ES" sz="2800">
                <a:solidFill>
                  <a:srgbClr val="006600"/>
                </a:solidFill>
              </a:rPr>
              <a:t>No regalar artículos de </a:t>
            </a:r>
            <a:r>
              <a:rPr lang="es-ES" sz="2800" b="1">
                <a:solidFill>
                  <a:srgbClr val="006600"/>
                </a:solidFill>
              </a:rPr>
              <a:t>cuero de vaca</a:t>
            </a:r>
            <a:r>
              <a:rPr lang="es-ES" sz="2800">
                <a:solidFill>
                  <a:srgbClr val="006600"/>
                </a:solidFill>
              </a:rPr>
              <a:t> en India</a:t>
            </a:r>
          </a:p>
          <a:p>
            <a:pPr marL="930275" lvl="1" indent="-473075">
              <a:lnSpc>
                <a:spcPct val="85000"/>
              </a:lnSpc>
              <a:buFont typeface="Monotype Sorts" pitchFamily="2" charset="2"/>
              <a:buChar char="."/>
            </a:pPr>
            <a:r>
              <a:rPr lang="es-ES" sz="2800">
                <a:solidFill>
                  <a:srgbClr val="006600"/>
                </a:solidFill>
              </a:rPr>
              <a:t>El 4 y el 9 significan “muerte” y “dolor” en Japón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El lenguaje no verbal - Los regalos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95800"/>
          </a:xfrm>
          <a:noFill/>
          <a:ln/>
        </p:spPr>
        <p:txBody>
          <a:bodyPr/>
          <a:lstStyle/>
          <a:p>
            <a:pPr marL="484188" indent="-484188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/"/>
            </a:pPr>
            <a:r>
              <a:rPr lang="es-ES" sz="2600">
                <a:solidFill>
                  <a:srgbClr val="9900CC"/>
                </a:solidFill>
              </a:rPr>
              <a:t>A los </a:t>
            </a:r>
            <a:r>
              <a:rPr lang="es-ES" sz="2600" b="1">
                <a:solidFill>
                  <a:srgbClr val="9900CC"/>
                </a:solidFill>
              </a:rPr>
              <a:t>japoneses</a:t>
            </a:r>
            <a:r>
              <a:rPr lang="es-ES" sz="2600">
                <a:solidFill>
                  <a:srgbClr val="9900CC"/>
                </a:solidFill>
              </a:rPr>
              <a:t> los obsequios se entregan con </a:t>
            </a:r>
            <a:r>
              <a:rPr lang="es-ES" sz="2600" b="1">
                <a:solidFill>
                  <a:srgbClr val="9900CC"/>
                </a:solidFill>
              </a:rPr>
              <a:t>ambas manos</a:t>
            </a:r>
            <a:r>
              <a:rPr lang="es-ES" sz="2600">
                <a:solidFill>
                  <a:srgbClr val="9900CC"/>
                </a:solidFill>
              </a:rPr>
              <a:t>, mientras que a los </a:t>
            </a:r>
            <a:r>
              <a:rPr lang="es-ES" sz="2600" b="1">
                <a:solidFill>
                  <a:srgbClr val="9900CC"/>
                </a:solidFill>
              </a:rPr>
              <a:t>árabes</a:t>
            </a:r>
            <a:r>
              <a:rPr lang="es-ES" sz="2600">
                <a:solidFill>
                  <a:srgbClr val="9900CC"/>
                </a:solidFill>
              </a:rPr>
              <a:t> nunca deberemos hacerlo con la </a:t>
            </a:r>
            <a:r>
              <a:rPr lang="es-ES" sz="2600" b="1">
                <a:solidFill>
                  <a:srgbClr val="9900CC"/>
                </a:solidFill>
              </a:rPr>
              <a:t>izquierda</a:t>
            </a:r>
            <a:endParaRPr lang="es-ES" sz="2600">
              <a:solidFill>
                <a:srgbClr val="9900CC"/>
              </a:solidFill>
            </a:endParaRPr>
          </a:p>
          <a:p>
            <a:pPr marL="484188" indent="-484188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/"/>
            </a:pPr>
            <a:r>
              <a:rPr lang="es-ES" sz="2600">
                <a:solidFill>
                  <a:srgbClr val="9900CC"/>
                </a:solidFill>
              </a:rPr>
              <a:t>No </a:t>
            </a:r>
            <a:r>
              <a:rPr lang="es-ES" sz="2600" b="1">
                <a:solidFill>
                  <a:srgbClr val="9900CC"/>
                </a:solidFill>
              </a:rPr>
              <a:t>cuchillos o tijeras</a:t>
            </a:r>
            <a:r>
              <a:rPr lang="es-ES" sz="2600">
                <a:solidFill>
                  <a:srgbClr val="9900CC"/>
                </a:solidFill>
              </a:rPr>
              <a:t> a los </a:t>
            </a:r>
            <a:r>
              <a:rPr lang="es-ES" sz="2600" b="1">
                <a:solidFill>
                  <a:srgbClr val="9900CC"/>
                </a:solidFill>
              </a:rPr>
              <a:t>rusos</a:t>
            </a:r>
            <a:r>
              <a:rPr lang="es-ES" sz="2600">
                <a:solidFill>
                  <a:srgbClr val="9900CC"/>
                </a:solidFill>
              </a:rPr>
              <a:t> pues son sinónimos de mala suerte</a:t>
            </a:r>
          </a:p>
          <a:p>
            <a:pPr marL="484188" indent="-484188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/"/>
            </a:pPr>
            <a:r>
              <a:rPr lang="es-ES" sz="2600">
                <a:solidFill>
                  <a:srgbClr val="9900CC"/>
                </a:solidFill>
              </a:rPr>
              <a:t>Por el mismo motivo, a los </a:t>
            </a:r>
            <a:r>
              <a:rPr lang="es-ES" sz="2600" b="1">
                <a:solidFill>
                  <a:srgbClr val="9900CC"/>
                </a:solidFill>
              </a:rPr>
              <a:t>coreanos</a:t>
            </a:r>
            <a:r>
              <a:rPr lang="es-ES" sz="2600">
                <a:solidFill>
                  <a:srgbClr val="9900CC"/>
                </a:solidFill>
              </a:rPr>
              <a:t> no hay que ragalarles objetos cuya cantidad </a:t>
            </a:r>
            <a:r>
              <a:rPr lang="es-ES" sz="2600" b="1">
                <a:solidFill>
                  <a:srgbClr val="9900CC"/>
                </a:solidFill>
              </a:rPr>
              <a:t>sume 4</a:t>
            </a:r>
          </a:p>
          <a:p>
            <a:pPr marL="484188" indent="-484188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/"/>
            </a:pPr>
            <a:r>
              <a:rPr lang="es-ES" sz="2600">
                <a:solidFill>
                  <a:srgbClr val="9900CC"/>
                </a:solidFill>
              </a:rPr>
              <a:t>No obsequiar </a:t>
            </a:r>
            <a:r>
              <a:rPr lang="es-ES" sz="2600" b="1">
                <a:solidFill>
                  <a:srgbClr val="9900CC"/>
                </a:solidFill>
              </a:rPr>
              <a:t>bebidas alcohólicas</a:t>
            </a:r>
            <a:r>
              <a:rPr lang="es-ES" sz="2600">
                <a:solidFill>
                  <a:srgbClr val="9900CC"/>
                </a:solidFill>
              </a:rPr>
              <a:t> a los negociadores </a:t>
            </a:r>
            <a:r>
              <a:rPr lang="es-ES" sz="2600" b="1">
                <a:solidFill>
                  <a:srgbClr val="9900CC"/>
                </a:solidFill>
              </a:rPr>
              <a:t>árabes</a:t>
            </a:r>
            <a:endParaRPr lang="es-ES" sz="2600">
              <a:solidFill>
                <a:srgbClr val="9900CC"/>
              </a:solidFill>
            </a:endParaRPr>
          </a:p>
          <a:p>
            <a:pPr marL="484188" indent="-484188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/"/>
            </a:pPr>
            <a:r>
              <a:rPr lang="es-ES" sz="2600">
                <a:solidFill>
                  <a:srgbClr val="9900CC"/>
                </a:solidFill>
              </a:rPr>
              <a:t>Las </a:t>
            </a:r>
            <a:r>
              <a:rPr lang="es-ES" sz="2600" b="1">
                <a:solidFill>
                  <a:srgbClr val="9900CC"/>
                </a:solidFill>
              </a:rPr>
              <a:t>artesanías</a:t>
            </a:r>
            <a:r>
              <a:rPr lang="es-ES" sz="2600">
                <a:solidFill>
                  <a:srgbClr val="9900CC"/>
                </a:solidFill>
              </a:rPr>
              <a:t> de nuestro país suelen ser un obsequio </a:t>
            </a:r>
            <a:r>
              <a:rPr lang="es-ES" sz="2600" b="1">
                <a:solidFill>
                  <a:srgbClr val="9900CC"/>
                </a:solidFill>
              </a:rPr>
              <a:t>culturalmente neutro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La apariencia y estado físico</a:t>
            </a:r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  <a:noFill/>
          <a:ln/>
        </p:spPr>
        <p:txBody>
          <a:bodyPr/>
          <a:lstStyle/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/>
              <a:t>Lo </a:t>
            </a:r>
            <a:r>
              <a:rPr lang="es-ES" sz="2800" b="1" dirty="0">
                <a:solidFill>
                  <a:schemeClr val="hlink"/>
                </a:solidFill>
              </a:rPr>
              <a:t>primero</a:t>
            </a:r>
            <a:r>
              <a:rPr lang="es-ES" sz="2800" dirty="0"/>
              <a:t> que se </a:t>
            </a:r>
            <a:r>
              <a:rPr lang="es-ES" sz="2800" b="1" dirty="0">
                <a:solidFill>
                  <a:schemeClr val="hlink"/>
                </a:solidFill>
              </a:rPr>
              <a:t>mira de una persona es su cuerpo</a:t>
            </a:r>
            <a:r>
              <a:rPr lang="es-ES" sz="2800" dirty="0"/>
              <a:t> y por lo tanto observar su apariencia y su estado físico permite </a:t>
            </a:r>
            <a:r>
              <a:rPr lang="es-ES" sz="2800" b="1" dirty="0">
                <a:solidFill>
                  <a:schemeClr val="hlink"/>
                </a:solidFill>
              </a:rPr>
              <a:t>sacar conclusiones iniciales</a:t>
            </a:r>
            <a:endParaRPr lang="es-ES" sz="2800" b="1" dirty="0"/>
          </a:p>
          <a:p>
            <a:pPr lvl="1" algn="just">
              <a:lnSpc>
                <a:spcPct val="85000"/>
              </a:lnSpc>
              <a:spcAft>
                <a:spcPct val="20000"/>
              </a:spcAft>
              <a:buSzPct val="50000"/>
              <a:buFont typeface="Monotype Sorts" pitchFamily="2" charset="2"/>
              <a:buChar char="l"/>
            </a:pPr>
            <a:r>
              <a:rPr lang="es-ES" sz="2800" i="1" dirty="0"/>
              <a:t>personalidad, profesión, nivel de ingresos y otros aspectos</a:t>
            </a:r>
            <a:endParaRPr lang="es-ES" sz="2800" dirty="0"/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/>
              <a:t>La importancia del dicho popular </a:t>
            </a:r>
            <a:r>
              <a:rPr lang="es-ES" sz="2800" b="1" dirty="0">
                <a:solidFill>
                  <a:schemeClr val="hlink"/>
                </a:solidFill>
              </a:rPr>
              <a:t>“la primera impresión es la que vale”</a:t>
            </a:r>
            <a:endParaRPr lang="es-ES" sz="2800" b="1" dirty="0"/>
          </a:p>
          <a:p>
            <a:pPr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/>
              <a:t>La </a:t>
            </a:r>
            <a:r>
              <a:rPr lang="es-ES" sz="2800" b="1" dirty="0">
                <a:solidFill>
                  <a:schemeClr val="hlink"/>
                </a:solidFill>
              </a:rPr>
              <a:t>regla de oro</a:t>
            </a:r>
            <a:r>
              <a:rPr lang="es-ES" sz="2800" dirty="0"/>
              <a:t> en cuanto a la </a:t>
            </a:r>
            <a:r>
              <a:rPr lang="es-ES" sz="2800" dirty="0">
                <a:solidFill>
                  <a:schemeClr val="hlink"/>
                </a:solidFill>
              </a:rPr>
              <a:t>ropa</a:t>
            </a:r>
            <a:r>
              <a:rPr lang="es-ES" sz="2800" dirty="0"/>
              <a:t> a usar en una negociación: </a:t>
            </a:r>
            <a:r>
              <a:rPr lang="es-ES" sz="2800" b="1" dirty="0">
                <a:solidFill>
                  <a:schemeClr val="hlink"/>
                </a:solidFill>
              </a:rPr>
              <a:t>formalidad y sobriedad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42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 b="1"/>
              <a:t>La comunicación o lenguaje no verbal Otros elementos</a:t>
            </a:r>
          </a:p>
        </p:txBody>
      </p:sp>
      <p:sp>
        <p:nvSpPr>
          <p:cNvPr id="69643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ctr" anchorCtr="1"/>
          <a:lstStyle/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Velocidad</a:t>
            </a:r>
            <a:r>
              <a:rPr lang="es-ES">
                <a:solidFill>
                  <a:srgbClr val="006600"/>
                </a:solidFill>
              </a:rPr>
              <a:t> con la cual hablamos</a:t>
            </a:r>
          </a:p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Timbre</a:t>
            </a:r>
            <a:r>
              <a:rPr lang="es-ES">
                <a:solidFill>
                  <a:srgbClr val="006600"/>
                </a:solidFill>
              </a:rPr>
              <a:t> de voz</a:t>
            </a:r>
          </a:p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Repetir</a:t>
            </a:r>
            <a:r>
              <a:rPr lang="es-ES">
                <a:solidFill>
                  <a:srgbClr val="006600"/>
                </a:solidFill>
              </a:rPr>
              <a:t> algunas </a:t>
            </a:r>
            <a:r>
              <a:rPr lang="es-ES" b="1">
                <a:solidFill>
                  <a:srgbClr val="006600"/>
                </a:solidFill>
              </a:rPr>
              <a:t>palabras</a:t>
            </a:r>
            <a:endParaRPr lang="es-ES">
              <a:solidFill>
                <a:srgbClr val="006600"/>
              </a:solidFill>
            </a:endParaRPr>
          </a:p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Entonación</a:t>
            </a:r>
            <a:endParaRPr lang="es-ES">
              <a:solidFill>
                <a:srgbClr val="006600"/>
              </a:solidFill>
            </a:endParaRPr>
          </a:p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Acentuación</a:t>
            </a:r>
            <a:r>
              <a:rPr lang="es-ES">
                <a:solidFill>
                  <a:srgbClr val="006600"/>
                </a:solidFill>
              </a:rPr>
              <a:t> de las palabras</a:t>
            </a:r>
          </a:p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Ubicación de mesas y sillas</a:t>
            </a:r>
            <a:endParaRPr lang="es-ES">
              <a:solidFill>
                <a:srgbClr val="006600"/>
              </a:solidFill>
            </a:endParaRPr>
          </a:p>
          <a:p>
            <a:pPr algn="just">
              <a:buSzPct val="70000"/>
              <a:buFont typeface="Wingdings" pitchFamily="2" charset="2"/>
              <a:buChar char="l"/>
            </a:pPr>
            <a:r>
              <a:rPr lang="es-ES" b="1">
                <a:solidFill>
                  <a:srgbClr val="006600"/>
                </a:solidFill>
              </a:rPr>
              <a:t>Uso del cigarrillo y pipas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  <a:noFill/>
          <a:ln/>
        </p:spPr>
        <p:txBody>
          <a:bodyPr/>
          <a:lstStyle/>
          <a:p>
            <a:r>
              <a:rPr lang="es-ES" sz="3600" b="1" dirty="0"/>
              <a:t>Aspectos culturales-Marco conceptual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953000"/>
          </a:xfrm>
          <a:noFill/>
          <a:ln/>
        </p:spPr>
        <p:txBody>
          <a:bodyPr anchor="ctr" anchorCtr="1">
            <a:normAutofit lnSpcReduction="10000"/>
          </a:bodyPr>
          <a:lstStyle/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Cada vez más personas negocian con personas de </a:t>
            </a: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culturas diferentes</a:t>
            </a:r>
            <a:endParaRPr lang="es-ES" sz="3200">
              <a:solidFill>
                <a:srgbClr val="663300"/>
              </a:solidFill>
              <a:latin typeface="Arial Narrow" pitchFamily="34" charset="0"/>
            </a:endParaRP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Como cada persona, </a:t>
            </a: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cada cultura es única</a:t>
            </a:r>
            <a:endParaRPr lang="es-ES" sz="3200">
              <a:solidFill>
                <a:srgbClr val="663300"/>
              </a:solidFill>
              <a:latin typeface="Arial Narrow" pitchFamily="34" charset="0"/>
            </a:endParaRP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Afecta percepciones y creencias</a:t>
            </a:r>
            <a:endParaRPr lang="es-ES" sz="3200">
              <a:solidFill>
                <a:srgbClr val="663300"/>
              </a:solidFill>
              <a:latin typeface="Arial Narrow" pitchFamily="34" charset="0"/>
            </a:endParaRP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Conocer y comprender la cultura del otro</a:t>
            </a: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 y adaptarnos es </a:t>
            </a:r>
            <a:r>
              <a:rPr lang="es-ES" sz="32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parte importante de la estrategia</a:t>
            </a: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 de negociación si deseamos lograr buenos resultados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Se deberán </a:t>
            </a: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conocer cuáles son los factores culturales</a:t>
            </a: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 y cómo </a:t>
            </a: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afectan al proceso</a:t>
            </a: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 de negociación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No</a:t>
            </a:r>
            <a:r>
              <a:rPr lang="es-ES" sz="3200">
                <a:solidFill>
                  <a:srgbClr val="663300"/>
                </a:solidFill>
                <a:latin typeface="Arial Narrow" pitchFamily="34" charset="0"/>
              </a:rPr>
              <a:t> existe una </a:t>
            </a:r>
            <a:r>
              <a:rPr lang="es-ES" sz="3200" b="1">
                <a:solidFill>
                  <a:srgbClr val="663300"/>
                </a:solidFill>
                <a:latin typeface="Arial Narrow" pitchFamily="34" charset="0"/>
              </a:rPr>
              <a:t>fórmula mágica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Definición de cultura</a:t>
            </a:r>
          </a:p>
        </p:txBody>
      </p:sp>
      <p:sp>
        <p:nvSpPr>
          <p:cNvPr id="7373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419600"/>
          </a:xfrm>
          <a:noFill/>
          <a:ln/>
        </p:spPr>
        <p:txBody>
          <a:bodyPr/>
          <a:lstStyle/>
          <a:p>
            <a:pPr marL="484188" indent="-484188" algn="just">
              <a:buFont typeface="Monotype Sorts" pitchFamily="2" charset="2"/>
              <a:buChar char="o"/>
            </a:pPr>
            <a:r>
              <a:rPr lang="es-E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La cultura es un sistema de comportamiento que comparten los miembros de una sociedad</a:t>
            </a:r>
            <a:r>
              <a:rPr lang="es-ES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484188" indent="-484188" algn="just">
              <a:lnSpc>
                <a:spcPct val="60000"/>
              </a:lnSpc>
              <a:buFontTx/>
              <a:buNone/>
            </a:pPr>
            <a:endParaRPr lang="es-ES" sz="2600" b="1"/>
          </a:p>
          <a:p>
            <a:pPr marL="484188" indent="-484188" algn="just">
              <a:buSzPct val="60000"/>
              <a:buFont typeface="Monotype Sorts" pitchFamily="2" charset="2"/>
              <a:buChar char="è"/>
            </a:pPr>
            <a:r>
              <a:rPr lang="es-ES" sz="2600" b="1">
                <a:solidFill>
                  <a:srgbClr val="006600"/>
                </a:solidFill>
              </a:rPr>
              <a:t>Cultura material:</a:t>
            </a:r>
            <a:r>
              <a:rPr lang="es-ES" sz="2600">
                <a:solidFill>
                  <a:srgbClr val="006600"/>
                </a:solidFill>
              </a:rPr>
              <a:t> representada por los objetos tangibles que el hombre obtiene y produce</a:t>
            </a:r>
          </a:p>
          <a:p>
            <a:pPr marL="484188" indent="-484188" algn="just">
              <a:buSzPct val="60000"/>
              <a:buFont typeface="Monotype Sorts" pitchFamily="2" charset="2"/>
              <a:buChar char="è"/>
            </a:pPr>
            <a:r>
              <a:rPr lang="es-ES" sz="2600" b="1">
                <a:solidFill>
                  <a:srgbClr val="006600"/>
                </a:solidFill>
              </a:rPr>
              <a:t>Cultura intangible:</a:t>
            </a:r>
            <a:r>
              <a:rPr lang="es-ES" sz="2600">
                <a:solidFill>
                  <a:srgbClr val="006600"/>
                </a:solidFill>
              </a:rPr>
              <a:t> dada por el lenguaje, valores y creencias, costumbres y hábitos, etc.</a:t>
            </a:r>
          </a:p>
          <a:p>
            <a:pPr marL="484188" indent="-484188" algn="just">
              <a:buSzPct val="60000"/>
              <a:buFont typeface="Monotype Sorts" pitchFamily="2" charset="2"/>
              <a:buChar char="è"/>
            </a:pPr>
            <a:r>
              <a:rPr lang="es-ES" sz="2600" b="1">
                <a:solidFill>
                  <a:srgbClr val="006600"/>
                </a:solidFill>
              </a:rPr>
              <a:t>Subculturas: </a:t>
            </a:r>
            <a:r>
              <a:rPr lang="es-ES" sz="2600">
                <a:solidFill>
                  <a:srgbClr val="006600"/>
                </a:solidFill>
              </a:rPr>
              <a:t>categorías o grupos de personas de una cultura que comparten ciertas normas propias de mayor o menor divergencia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Definición de cultura</a:t>
            </a:r>
          </a:p>
        </p:txBody>
      </p:sp>
      <p:sp>
        <p:nvSpPr>
          <p:cNvPr id="7578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814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Monotype Sorts" pitchFamily="2" charset="2"/>
              <a:buChar char="è"/>
            </a:pPr>
            <a:r>
              <a:rPr lang="es-ES" sz="32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Contracultura</a:t>
            </a:r>
            <a:r>
              <a:rPr lang="es-ES" sz="3200" b="1">
                <a:solidFill>
                  <a:srgbClr val="006600"/>
                </a:solidFill>
              </a:rPr>
              <a:t>:</a:t>
            </a:r>
            <a:r>
              <a:rPr lang="es-ES" sz="3200">
                <a:solidFill>
                  <a:srgbClr val="006600"/>
                </a:solidFill>
              </a:rPr>
              <a:t> es cuando una </a:t>
            </a:r>
            <a:r>
              <a:rPr lang="es-ES" sz="3200" b="1">
                <a:solidFill>
                  <a:srgbClr val="006600"/>
                </a:solidFill>
              </a:rPr>
              <a:t>subcultura se opone radicalmente a la cultura dominante</a:t>
            </a:r>
            <a:endParaRPr lang="es-ES" sz="32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Monotype Sorts" pitchFamily="2" charset="2"/>
              <a:buChar char="è"/>
            </a:pPr>
            <a:r>
              <a:rPr lang="es-ES" sz="32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Cultura ideal</a:t>
            </a:r>
            <a:r>
              <a:rPr lang="es-ES" sz="3200" b="1">
                <a:solidFill>
                  <a:srgbClr val="006600"/>
                </a:solidFill>
              </a:rPr>
              <a:t>: </a:t>
            </a:r>
            <a:r>
              <a:rPr lang="es-ES" sz="3200">
                <a:solidFill>
                  <a:srgbClr val="006600"/>
                </a:solidFill>
              </a:rPr>
              <a:t>está dada por las </a:t>
            </a:r>
            <a:r>
              <a:rPr lang="es-ES" sz="3200" b="1">
                <a:solidFill>
                  <a:srgbClr val="006600"/>
                </a:solidFill>
              </a:rPr>
              <a:t>normas que se debieran seguir</a:t>
            </a:r>
          </a:p>
          <a:p>
            <a:pPr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Monotype Sorts" pitchFamily="2" charset="2"/>
              <a:buChar char="è"/>
            </a:pPr>
            <a:r>
              <a:rPr lang="es-ES" sz="32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Cultura real</a:t>
            </a:r>
            <a:r>
              <a:rPr lang="es-ES" sz="3200" b="1">
                <a:solidFill>
                  <a:srgbClr val="006600"/>
                </a:solidFill>
              </a:rPr>
              <a:t>: </a:t>
            </a:r>
            <a:r>
              <a:rPr lang="es-ES" sz="3200">
                <a:solidFill>
                  <a:srgbClr val="006600"/>
                </a:solidFill>
              </a:rPr>
              <a:t>que son las normas que </a:t>
            </a:r>
            <a:r>
              <a:rPr lang="es-ES" sz="3200" b="1">
                <a:solidFill>
                  <a:srgbClr val="006600"/>
                </a:solidFill>
              </a:rPr>
              <a:t>aplica la gente en la realidad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Dimensiones culturales</a:t>
            </a:r>
          </a:p>
        </p:txBody>
      </p:sp>
      <p:sp>
        <p:nvSpPr>
          <p:cNvPr id="778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  <a:noFill/>
          <a:ln/>
        </p:spPr>
        <p:txBody>
          <a:bodyPr/>
          <a:lstStyle/>
          <a:p>
            <a:pPr marL="577850" indent="-577850">
              <a:buFont typeface="Monotype Sorts" pitchFamily="2" charset="2"/>
              <a:buChar char="o"/>
            </a:pPr>
            <a:r>
              <a:rPr lang="es-E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Constituyen las maneras en como la gente expresa su cultura. Son:</a:t>
            </a:r>
          </a:p>
          <a:p>
            <a:pPr marL="577850" indent="-577850" algn="just">
              <a:buFont typeface="Monotype Sorts" pitchFamily="2" charset="2"/>
              <a:buChar char="¶"/>
            </a:pPr>
            <a:r>
              <a:rPr lang="es-ES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 valores</a:t>
            </a:r>
          </a:p>
          <a:p>
            <a:pPr marL="577850" indent="-577850" algn="just">
              <a:buFont typeface="Monotype Sorts" pitchFamily="2" charset="2"/>
              <a:buChar char="·"/>
            </a:pPr>
            <a:r>
              <a:rPr lang="es-ES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Las creencias</a:t>
            </a:r>
          </a:p>
          <a:p>
            <a:pPr marL="577850" indent="-577850" algn="just">
              <a:buFont typeface="Monotype Sorts" pitchFamily="2" charset="2"/>
              <a:buChar char="¸"/>
            </a:pPr>
            <a:r>
              <a:rPr lang="es-ES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Las formas de pensamiento</a:t>
            </a:r>
          </a:p>
          <a:p>
            <a:pPr marL="577850" indent="-577850" algn="just">
              <a:buFont typeface="Monotype Sorts" pitchFamily="2" charset="2"/>
              <a:buChar char="¹"/>
            </a:pPr>
            <a:r>
              <a:rPr lang="es-ES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 lenguaje</a:t>
            </a:r>
          </a:p>
          <a:p>
            <a:pPr marL="577850" indent="-577850" algn="just">
              <a:buFont typeface="Monotype Sorts" pitchFamily="2" charset="2"/>
              <a:buChar char="º"/>
            </a:pPr>
            <a:r>
              <a:rPr lang="es-ES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 comportamientos no verbales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79879" name="Object 7"/>
          <p:cNvGraphicFramePr>
            <a:graphicFrameLocks/>
          </p:cNvGraphicFramePr>
          <p:nvPr/>
        </p:nvGraphicFramePr>
        <p:xfrm>
          <a:off x="161925" y="2089150"/>
          <a:ext cx="8905875" cy="3778250"/>
        </p:xfrm>
        <a:graphic>
          <a:graphicData uri="http://schemas.openxmlformats.org/presentationml/2006/ole">
            <p:oleObj spid="_x0000_s6146" name="Documento" r:id="rId4" imgW="6195960" imgH="2435040" progId="Word.Document.6">
              <p:embed/>
            </p:oleObj>
          </a:graphicData>
        </a:graphic>
      </p:graphicFrame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ES" sz="3600" b="1" dirty="0"/>
              <a:t>Variables para analizar culturas</a:t>
            </a:r>
            <a:br>
              <a:rPr lang="es-ES" sz="3600" b="1" dirty="0"/>
            </a:br>
            <a:r>
              <a:rPr lang="es-ES" sz="3600" b="1" dirty="0"/>
              <a:t>Estilo básico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3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Formas de pensamiento</a:t>
            </a:r>
          </a:p>
        </p:txBody>
      </p:sp>
      <p:graphicFrame>
        <p:nvGraphicFramePr>
          <p:cNvPr id="81931" name="Object 11"/>
          <p:cNvGraphicFramePr>
            <a:graphicFrameLocks/>
          </p:cNvGraphicFramePr>
          <p:nvPr/>
        </p:nvGraphicFramePr>
        <p:xfrm>
          <a:off x="161925" y="2782888"/>
          <a:ext cx="8829675" cy="2032000"/>
        </p:xfrm>
        <a:graphic>
          <a:graphicData uri="http://schemas.openxmlformats.org/presentationml/2006/ole">
            <p:oleObj spid="_x0000_s7170" name="Documento" r:id="rId4" imgW="6148080" imgH="13953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La comunicación - Marco conceptual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noFill/>
          <a:ln/>
        </p:spPr>
        <p:txBody>
          <a:bodyPr>
            <a:normAutofit lnSpcReduction="10000"/>
          </a:bodyPr>
          <a:lstStyle/>
          <a:p>
            <a:pPr marL="484188" indent="-484188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r"/>
            </a:pP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Todo comportamiento en una situación de relacionamiento personal conlleva siempre un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mensaje</a:t>
            </a: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, es decir implica una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comunicación</a:t>
            </a:r>
            <a:endParaRPr lang="es-ES" sz="3200" dirty="0">
              <a:solidFill>
                <a:srgbClr val="9900CC"/>
              </a:solidFill>
              <a:latin typeface="Arial Narrow" pitchFamily="34" charset="0"/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r"/>
            </a:pP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Nos comunicamos con las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palabras</a:t>
            </a: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, con los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gestos</a:t>
            </a: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 y hasta con los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silencios</a:t>
            </a:r>
            <a:endParaRPr lang="es-ES" sz="3200" dirty="0">
              <a:solidFill>
                <a:srgbClr val="9900CC"/>
              </a:solidFill>
              <a:latin typeface="Arial Narrow" pitchFamily="34" charset="0"/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r"/>
            </a:pP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Comunicación: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instrumento básico</a:t>
            </a: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 negociación</a:t>
            </a: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r"/>
            </a:pP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En todo proceso de comunicación lo importante no es lo que se dice, sino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cómo se dice</a:t>
            </a:r>
            <a:endParaRPr lang="es-ES" sz="3200" dirty="0">
              <a:solidFill>
                <a:srgbClr val="9900CC"/>
              </a:solidFill>
              <a:latin typeface="Arial Narrow" pitchFamily="34" charset="0"/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r"/>
            </a:pP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A través de la comunicación pueden </a:t>
            </a:r>
            <a:r>
              <a:rPr lang="es-ES" sz="3200" b="1" dirty="0">
                <a:solidFill>
                  <a:srgbClr val="9900CC"/>
                </a:solidFill>
                <a:latin typeface="Arial Narrow" pitchFamily="34" charset="0"/>
              </a:rPr>
              <a:t>afectarse</a:t>
            </a:r>
            <a:r>
              <a:rPr lang="es-ES" sz="3200" dirty="0">
                <a:solidFill>
                  <a:srgbClr val="9900CC"/>
                </a:solidFill>
                <a:latin typeface="Arial Narrow" pitchFamily="34" charset="0"/>
              </a:rPr>
              <a:t> distintos aspectos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 b="1" dirty="0"/>
              <a:t>Etnocentrismo</a:t>
            </a:r>
          </a:p>
        </p:txBody>
      </p:sp>
      <p:graphicFrame>
        <p:nvGraphicFramePr>
          <p:cNvPr id="83979" name="Object 11"/>
          <p:cNvGraphicFramePr>
            <a:graphicFrameLocks/>
          </p:cNvGraphicFramePr>
          <p:nvPr/>
        </p:nvGraphicFramePr>
        <p:xfrm>
          <a:off x="152400" y="2066924"/>
          <a:ext cx="8990013" cy="3738339"/>
        </p:xfrm>
        <a:graphic>
          <a:graphicData uri="http://schemas.openxmlformats.org/presentationml/2006/ole">
            <p:oleObj spid="_x0000_s8194" name="Documento" r:id="rId4" imgW="6188040" imgH="237960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602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 b="1" dirty="0"/>
              <a:t>Status</a:t>
            </a:r>
          </a:p>
        </p:txBody>
      </p:sp>
      <p:graphicFrame>
        <p:nvGraphicFramePr>
          <p:cNvPr id="86027" name="Object 11"/>
          <p:cNvGraphicFramePr>
            <a:graphicFrameLocks/>
          </p:cNvGraphicFramePr>
          <p:nvPr/>
        </p:nvGraphicFramePr>
        <p:xfrm>
          <a:off x="152400" y="2205038"/>
          <a:ext cx="8990013" cy="2747962"/>
        </p:xfrm>
        <a:graphic>
          <a:graphicData uri="http://schemas.openxmlformats.org/presentationml/2006/ole">
            <p:oleObj spid="_x0000_s9218" name="Documento" r:id="rId4" imgW="6278400" imgH="17319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0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Planificación de la negociación</a:t>
            </a:r>
          </a:p>
        </p:txBody>
      </p:sp>
      <p:graphicFrame>
        <p:nvGraphicFramePr>
          <p:cNvPr id="88075" name="Object 11"/>
          <p:cNvGraphicFramePr>
            <a:graphicFrameLocks/>
          </p:cNvGraphicFramePr>
          <p:nvPr/>
        </p:nvGraphicFramePr>
        <p:xfrm>
          <a:off x="161925" y="2343150"/>
          <a:ext cx="8829675" cy="2633663"/>
        </p:xfrm>
        <a:graphic>
          <a:graphicData uri="http://schemas.openxmlformats.org/presentationml/2006/ole">
            <p:oleObj spid="_x0000_s10242" name="Documento" r:id="rId4" imgW="6171840" imgH="18460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01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 b="1" dirty="0"/>
              <a:t>Autoridad</a:t>
            </a:r>
          </a:p>
        </p:txBody>
      </p:sp>
      <p:graphicFrame>
        <p:nvGraphicFramePr>
          <p:cNvPr id="90123" name="Object 11"/>
          <p:cNvGraphicFramePr>
            <a:graphicFrameLocks/>
          </p:cNvGraphicFramePr>
          <p:nvPr/>
        </p:nvGraphicFramePr>
        <p:xfrm>
          <a:off x="161925" y="2066925"/>
          <a:ext cx="8936038" cy="3578225"/>
        </p:xfrm>
        <a:graphic>
          <a:graphicData uri="http://schemas.openxmlformats.org/presentationml/2006/ole">
            <p:oleObj spid="_x0000_s11266" name="Documento" r:id="rId4" imgW="6318000" imgH="27129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4400" b="1" dirty="0"/>
              <a:t>Autoridad</a:t>
            </a:r>
          </a:p>
        </p:txBody>
      </p:sp>
      <p:graphicFrame>
        <p:nvGraphicFramePr>
          <p:cNvPr id="92171" name="Object 11"/>
          <p:cNvGraphicFramePr>
            <a:graphicFrameLocks/>
          </p:cNvGraphicFramePr>
          <p:nvPr/>
        </p:nvGraphicFramePr>
        <p:xfrm>
          <a:off x="161925" y="1457325"/>
          <a:ext cx="8905875" cy="5356225"/>
        </p:xfrm>
        <a:graphic>
          <a:graphicData uri="http://schemas.openxmlformats.org/presentationml/2006/ole">
            <p:oleObj spid="_x0000_s12290" name="Documento" r:id="rId4" imgW="6156000" imgH="419400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Patrones de comunicación</a:t>
            </a:r>
            <a:r>
              <a:rPr lang="es-ES" dirty="0"/>
              <a:t>	</a:t>
            </a:r>
          </a:p>
        </p:txBody>
      </p:sp>
      <p:graphicFrame>
        <p:nvGraphicFramePr>
          <p:cNvPr id="94219" name="Object 11"/>
          <p:cNvGraphicFramePr>
            <a:graphicFrameLocks/>
          </p:cNvGraphicFramePr>
          <p:nvPr/>
        </p:nvGraphicFramePr>
        <p:xfrm>
          <a:off x="161925" y="1812925"/>
          <a:ext cx="8829675" cy="4206875"/>
        </p:xfrm>
        <a:graphic>
          <a:graphicData uri="http://schemas.openxmlformats.org/presentationml/2006/ole">
            <p:oleObj spid="_x0000_s13314" name="Documento" r:id="rId4" imgW="6156000" imgH="28396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6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r>
              <a:rPr lang="es-ES" b="1" dirty="0"/>
              <a:t>Patrones de comunicación	</a:t>
            </a:r>
          </a:p>
        </p:txBody>
      </p:sp>
      <p:graphicFrame>
        <p:nvGraphicFramePr>
          <p:cNvPr id="96267" name="Object 11"/>
          <p:cNvGraphicFramePr>
            <a:graphicFrameLocks/>
          </p:cNvGraphicFramePr>
          <p:nvPr/>
        </p:nvGraphicFramePr>
        <p:xfrm>
          <a:off x="161925" y="1827213"/>
          <a:ext cx="8980488" cy="4202112"/>
        </p:xfrm>
        <a:graphic>
          <a:graphicData uri="http://schemas.openxmlformats.org/presentationml/2006/ole">
            <p:oleObj spid="_x0000_s14338" name="Documento" r:id="rId4" imgW="6254640" imgH="30844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Patrones de comunicación	</a:t>
            </a:r>
          </a:p>
        </p:txBody>
      </p:sp>
      <p:graphicFrame>
        <p:nvGraphicFramePr>
          <p:cNvPr id="98314" name="Object 10"/>
          <p:cNvGraphicFramePr>
            <a:graphicFrameLocks/>
          </p:cNvGraphicFramePr>
          <p:nvPr/>
        </p:nvGraphicFramePr>
        <p:xfrm>
          <a:off x="152400" y="1738313"/>
          <a:ext cx="8915400" cy="3824287"/>
        </p:xfrm>
        <a:graphic>
          <a:graphicData uri="http://schemas.openxmlformats.org/presentationml/2006/ole">
            <p:oleObj spid="_x0000_s15362" name="Documento" r:id="rId4" imgW="6159240" imgH="23032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Patrones de comunicación	</a:t>
            </a:r>
          </a:p>
        </p:txBody>
      </p:sp>
      <p:graphicFrame>
        <p:nvGraphicFramePr>
          <p:cNvPr id="100361" name="Object 9"/>
          <p:cNvGraphicFramePr>
            <a:graphicFrameLocks/>
          </p:cNvGraphicFramePr>
          <p:nvPr/>
        </p:nvGraphicFramePr>
        <p:xfrm>
          <a:off x="161925" y="1674813"/>
          <a:ext cx="8829675" cy="3659187"/>
        </p:xfrm>
        <a:graphic>
          <a:graphicData uri="http://schemas.openxmlformats.org/presentationml/2006/ole">
            <p:oleObj spid="_x0000_s16386" name="Documento" r:id="rId4" imgW="6138720" imgH="25970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0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Patrones de comunicación	</a:t>
            </a:r>
          </a:p>
        </p:txBody>
      </p:sp>
      <p:graphicFrame>
        <p:nvGraphicFramePr>
          <p:cNvPr id="102409" name="Object 9"/>
          <p:cNvGraphicFramePr>
            <a:graphicFrameLocks/>
          </p:cNvGraphicFramePr>
          <p:nvPr/>
        </p:nvGraphicFramePr>
        <p:xfrm>
          <a:off x="161925" y="1751013"/>
          <a:ext cx="8980488" cy="4064000"/>
        </p:xfrm>
        <a:graphic>
          <a:graphicData uri="http://schemas.openxmlformats.org/presentationml/2006/ole">
            <p:oleObj spid="_x0000_s17410" name="Documento" r:id="rId4" imgW="6232320" imgH="29127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La comunicación - Marco conceptual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o"/>
            </a:pPr>
            <a:r>
              <a:rPr lang="es-ES" sz="2800" dirty="0">
                <a:solidFill>
                  <a:srgbClr val="9900CC"/>
                </a:solidFill>
              </a:rPr>
              <a:t>El </a:t>
            </a:r>
            <a:r>
              <a:rPr lang="es-ES" sz="2800" b="1" dirty="0">
                <a:solidFill>
                  <a:srgbClr val="9900CC"/>
                </a:solidFill>
              </a:rPr>
              <a:t>proceso de la comunicación</a:t>
            </a:r>
            <a:r>
              <a:rPr lang="es-ES" sz="2800" dirty="0">
                <a:solidFill>
                  <a:srgbClr val="9900CC"/>
                </a:solidFill>
              </a:rPr>
              <a:t>, formado por nueve elementos, es el siguiente</a:t>
            </a:r>
            <a:r>
              <a:rPr lang="es-ES" sz="2400" dirty="0">
                <a:solidFill>
                  <a:srgbClr val="9900CC"/>
                </a:solidFill>
              </a:rPr>
              <a:t> : </a:t>
            </a:r>
          </a:p>
          <a:p>
            <a:pPr>
              <a:buFontTx/>
              <a:buNone/>
            </a:pPr>
            <a:endParaRPr lang="es-ES" sz="2400" dirty="0"/>
          </a:p>
          <a:p>
            <a:pPr>
              <a:buFontTx/>
              <a:buNone/>
            </a:pPr>
            <a:r>
              <a:rPr lang="es-ES" sz="2400" dirty="0"/>
              <a:t>						</a:t>
            </a:r>
            <a:r>
              <a:rPr lang="es-ES" sz="2000" b="1" dirty="0" smtClean="0">
                <a:solidFill>
                  <a:srgbClr val="006600"/>
                </a:solidFill>
              </a:rPr>
              <a:t>Mensaje</a:t>
            </a:r>
            <a:endParaRPr lang="es-ES" sz="2000" b="1" dirty="0"/>
          </a:p>
          <a:p>
            <a:pPr>
              <a:buFontTx/>
              <a:buNone/>
            </a:pPr>
            <a:endParaRPr lang="es-ES" sz="2000" b="1" dirty="0"/>
          </a:p>
          <a:p>
            <a:pPr>
              <a:buFontTx/>
              <a:buNone/>
            </a:pPr>
            <a:r>
              <a:rPr lang="es-ES" sz="2000" b="1" dirty="0">
                <a:solidFill>
                  <a:srgbClr val="006600"/>
                </a:solidFill>
              </a:rPr>
              <a:t>Emisor</a:t>
            </a:r>
            <a:r>
              <a:rPr lang="es-ES" sz="2000" b="1" dirty="0"/>
              <a:t>	    </a:t>
            </a:r>
            <a:r>
              <a:rPr lang="es-ES" sz="2000" b="1" dirty="0" smtClean="0"/>
              <a:t>             </a:t>
            </a:r>
            <a:r>
              <a:rPr lang="es-ES" sz="2000" b="1" dirty="0" smtClean="0">
                <a:solidFill>
                  <a:srgbClr val="006600"/>
                </a:solidFill>
              </a:rPr>
              <a:t>Codificación</a:t>
            </a:r>
            <a:r>
              <a:rPr lang="es-ES" sz="2000" b="1" dirty="0"/>
              <a:t>		</a:t>
            </a:r>
            <a:r>
              <a:rPr lang="es-ES" sz="2000" b="1" dirty="0">
                <a:solidFill>
                  <a:srgbClr val="006600"/>
                </a:solidFill>
              </a:rPr>
              <a:t>Medios</a:t>
            </a:r>
            <a:r>
              <a:rPr lang="es-ES" sz="2000" b="1" dirty="0"/>
              <a:t> 	    </a:t>
            </a:r>
            <a:r>
              <a:rPr lang="es-ES" sz="2000" b="1" dirty="0" smtClean="0"/>
              <a:t>             </a:t>
            </a:r>
            <a:r>
              <a:rPr lang="es-ES" sz="2000" b="1" dirty="0" smtClean="0">
                <a:solidFill>
                  <a:srgbClr val="3333FF"/>
                </a:solidFill>
              </a:rPr>
              <a:t>Decodificación</a:t>
            </a:r>
            <a:endParaRPr lang="es-ES" sz="2000" b="1" dirty="0"/>
          </a:p>
          <a:p>
            <a:pPr>
              <a:buFontTx/>
              <a:buNone/>
            </a:pPr>
            <a:endParaRPr lang="es-ES" b="1" dirty="0"/>
          </a:p>
          <a:p>
            <a:pPr>
              <a:buFontTx/>
              <a:buNone/>
            </a:pPr>
            <a:r>
              <a:rPr lang="es-ES" b="1" dirty="0"/>
              <a:t>					     </a:t>
            </a:r>
            <a:r>
              <a:rPr lang="es-ES" sz="2000" b="1" dirty="0" smtClean="0">
                <a:solidFill>
                  <a:schemeClr val="hlink"/>
                </a:solidFill>
              </a:rPr>
              <a:t>Ruido</a:t>
            </a:r>
            <a:endParaRPr lang="es-ES" sz="2000" b="1" dirty="0"/>
          </a:p>
          <a:p>
            <a:pPr>
              <a:buFontTx/>
              <a:buNone/>
            </a:pPr>
            <a:endParaRPr lang="es-ES" sz="2000" b="1" dirty="0"/>
          </a:p>
          <a:p>
            <a:pPr>
              <a:buFontTx/>
              <a:buNone/>
            </a:pPr>
            <a:r>
              <a:rPr lang="es-ES" sz="2000" b="1" dirty="0"/>
              <a:t>			  </a:t>
            </a:r>
            <a:r>
              <a:rPr lang="es-ES" sz="2000" b="1" dirty="0" smtClean="0"/>
              <a:t> </a:t>
            </a:r>
            <a:r>
              <a:rPr lang="es-ES" sz="2000" b="1" dirty="0" err="1">
                <a:solidFill>
                  <a:srgbClr val="663300"/>
                </a:solidFill>
              </a:rPr>
              <a:t>Feed</a:t>
            </a:r>
            <a:r>
              <a:rPr lang="es-ES" sz="2000" b="1" dirty="0">
                <a:solidFill>
                  <a:srgbClr val="663300"/>
                </a:solidFill>
              </a:rPr>
              <a:t>-back</a:t>
            </a:r>
            <a:r>
              <a:rPr lang="es-ES" sz="2000" b="1" dirty="0"/>
              <a:t>				    </a:t>
            </a:r>
            <a:r>
              <a:rPr lang="es-ES" sz="2000" b="1" dirty="0">
                <a:solidFill>
                  <a:srgbClr val="663300"/>
                </a:solidFill>
              </a:rPr>
              <a:t>Respuesta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30200" y="3530600"/>
            <a:ext cx="939800" cy="482600"/>
          </a:xfrm>
          <a:prstGeom prst="rect">
            <a:avLst/>
          </a:prstGeom>
          <a:noFill/>
          <a:ln w="508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159000" y="3530600"/>
            <a:ext cx="1549400" cy="482600"/>
          </a:xfrm>
          <a:prstGeom prst="rect">
            <a:avLst/>
          </a:prstGeom>
          <a:noFill/>
          <a:ln w="508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826000" y="2768600"/>
            <a:ext cx="1168400" cy="482600"/>
          </a:xfrm>
          <a:prstGeom prst="rect">
            <a:avLst/>
          </a:prstGeom>
          <a:noFill/>
          <a:ln w="508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826000" y="3530600"/>
            <a:ext cx="1168400" cy="482600"/>
          </a:xfrm>
          <a:prstGeom prst="rect">
            <a:avLst/>
          </a:prstGeom>
          <a:noFill/>
          <a:ln w="508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6654800" y="3530600"/>
            <a:ext cx="2108200" cy="508000"/>
          </a:xfrm>
          <a:prstGeom prst="rect">
            <a:avLst/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368800" y="4826000"/>
            <a:ext cx="939800" cy="4064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159000" y="5511800"/>
            <a:ext cx="1473200" cy="558800"/>
          </a:xfrm>
          <a:prstGeom prst="rect">
            <a:avLst/>
          </a:prstGeom>
          <a:noFill/>
          <a:ln w="508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578600" y="5588000"/>
            <a:ext cx="1625600" cy="482600"/>
          </a:xfrm>
          <a:prstGeom prst="rect">
            <a:avLst/>
          </a:prstGeom>
          <a:noFill/>
          <a:ln w="508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371600" y="3733800"/>
            <a:ext cx="762000" cy="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3733800" y="3733800"/>
            <a:ext cx="990600" cy="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096000" y="3733800"/>
            <a:ext cx="533400" cy="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7467600" y="4114800"/>
            <a:ext cx="0" cy="114300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3733800" y="5791200"/>
            <a:ext cx="2743200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838200" y="4114800"/>
            <a:ext cx="0" cy="160020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838200" y="5715000"/>
            <a:ext cx="1219200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5410200" y="5029200"/>
            <a:ext cx="457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3886200" y="5029200"/>
            <a:ext cx="381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4800600" y="5334000"/>
            <a:ext cx="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445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 b="1" dirty="0" err="1"/>
              <a:t>Cronémica</a:t>
            </a:r>
            <a:endParaRPr lang="es-ES" sz="4400" b="1" dirty="0"/>
          </a:p>
        </p:txBody>
      </p:sp>
      <p:graphicFrame>
        <p:nvGraphicFramePr>
          <p:cNvPr id="104457" name="Object 9"/>
          <p:cNvGraphicFramePr>
            <a:graphicFrameLocks/>
          </p:cNvGraphicFramePr>
          <p:nvPr/>
        </p:nvGraphicFramePr>
        <p:xfrm>
          <a:off x="161925" y="1512888"/>
          <a:ext cx="8905875" cy="4354512"/>
        </p:xfrm>
        <a:graphic>
          <a:graphicData uri="http://schemas.openxmlformats.org/presentationml/2006/ole">
            <p:oleObj spid="_x0000_s18434" name="Documento" r:id="rId4" imgW="6156000" imgH="293832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 b="1" dirty="0" err="1"/>
              <a:t>Cronémica</a:t>
            </a:r>
            <a:endParaRPr lang="es-ES" sz="4400" b="1" dirty="0"/>
          </a:p>
        </p:txBody>
      </p:sp>
      <p:graphicFrame>
        <p:nvGraphicFramePr>
          <p:cNvPr id="106505" name="Object 9"/>
          <p:cNvGraphicFramePr>
            <a:graphicFrameLocks/>
          </p:cNvGraphicFramePr>
          <p:nvPr/>
        </p:nvGraphicFramePr>
        <p:xfrm>
          <a:off x="161925" y="1997075"/>
          <a:ext cx="8905875" cy="3260725"/>
        </p:xfrm>
        <a:graphic>
          <a:graphicData uri="http://schemas.openxmlformats.org/presentationml/2006/ole">
            <p:oleObj spid="_x0000_s19458" name="Documento" r:id="rId4" imgW="6418080" imgH="22064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Concepto de la negociación</a:t>
            </a:r>
          </a:p>
        </p:txBody>
      </p:sp>
      <p:graphicFrame>
        <p:nvGraphicFramePr>
          <p:cNvPr id="108553" name="Object 9"/>
          <p:cNvGraphicFramePr>
            <a:graphicFrameLocks/>
          </p:cNvGraphicFramePr>
          <p:nvPr/>
        </p:nvGraphicFramePr>
        <p:xfrm>
          <a:off x="161925" y="1595438"/>
          <a:ext cx="8829675" cy="4881562"/>
        </p:xfrm>
        <a:graphic>
          <a:graphicData uri="http://schemas.openxmlformats.org/presentationml/2006/ole">
            <p:oleObj spid="_x0000_s20482" name="Documento" r:id="rId4" imgW="6122880" imgH="32860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Concepto de la negociación</a:t>
            </a:r>
          </a:p>
        </p:txBody>
      </p:sp>
      <p:graphicFrame>
        <p:nvGraphicFramePr>
          <p:cNvPr id="110601" name="Object 9"/>
          <p:cNvGraphicFramePr>
            <a:graphicFrameLocks/>
          </p:cNvGraphicFramePr>
          <p:nvPr/>
        </p:nvGraphicFramePr>
        <p:xfrm>
          <a:off x="161925" y="1835150"/>
          <a:ext cx="8905875" cy="4337050"/>
        </p:xfrm>
        <a:graphic>
          <a:graphicData uri="http://schemas.openxmlformats.org/presentationml/2006/ole">
            <p:oleObj spid="_x0000_s21506" name="Documento" r:id="rId4" imgW="6318000" imgH="28652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4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Concepto de la negociación</a:t>
            </a:r>
          </a:p>
        </p:txBody>
      </p:sp>
      <p:graphicFrame>
        <p:nvGraphicFramePr>
          <p:cNvPr id="112649" name="Object 9"/>
          <p:cNvGraphicFramePr>
            <a:graphicFrameLocks/>
          </p:cNvGraphicFramePr>
          <p:nvPr/>
        </p:nvGraphicFramePr>
        <p:xfrm>
          <a:off x="152400" y="1512888"/>
          <a:ext cx="8990013" cy="4506912"/>
        </p:xfrm>
        <a:graphic>
          <a:graphicData uri="http://schemas.openxmlformats.org/presentationml/2006/ole">
            <p:oleObj spid="_x0000_s22530" name="Documento" r:id="rId4" imgW="6225840" imgH="31971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Concepto de la negociación</a:t>
            </a:r>
          </a:p>
        </p:txBody>
      </p:sp>
      <p:graphicFrame>
        <p:nvGraphicFramePr>
          <p:cNvPr id="114697" name="Object 9"/>
          <p:cNvGraphicFramePr>
            <a:graphicFrameLocks/>
          </p:cNvGraphicFramePr>
          <p:nvPr/>
        </p:nvGraphicFramePr>
        <p:xfrm>
          <a:off x="161925" y="1674813"/>
          <a:ext cx="8905875" cy="4192587"/>
        </p:xfrm>
        <a:graphic>
          <a:graphicData uri="http://schemas.openxmlformats.org/presentationml/2006/ole">
            <p:oleObj spid="_x0000_s23554" name="Documento" r:id="rId4" imgW="6171840" imgH="28652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67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s-ES" sz="3200" b="1" dirty="0"/>
              <a:t>Características del equipo negociador y de las sesiones de negociación</a:t>
            </a:r>
          </a:p>
        </p:txBody>
      </p:sp>
      <p:graphicFrame>
        <p:nvGraphicFramePr>
          <p:cNvPr id="116745" name="Object 9"/>
          <p:cNvGraphicFramePr>
            <a:graphicFrameLocks/>
          </p:cNvGraphicFramePr>
          <p:nvPr/>
        </p:nvGraphicFramePr>
        <p:xfrm>
          <a:off x="161925" y="1674813"/>
          <a:ext cx="8905875" cy="3582987"/>
        </p:xfrm>
        <a:graphic>
          <a:graphicData uri="http://schemas.openxmlformats.org/presentationml/2006/ole">
            <p:oleObj spid="_x0000_s24578" name="Documento" r:id="rId4" imgW="6171840" imgH="241452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 b="1" dirty="0"/>
              <a:t>Características del equipo negociador y de las sesiones de negociación</a:t>
            </a:r>
          </a:p>
        </p:txBody>
      </p:sp>
      <p:graphicFrame>
        <p:nvGraphicFramePr>
          <p:cNvPr id="118793" name="Object 9"/>
          <p:cNvGraphicFramePr>
            <a:graphicFrameLocks/>
          </p:cNvGraphicFramePr>
          <p:nvPr/>
        </p:nvGraphicFramePr>
        <p:xfrm>
          <a:off x="152400" y="1674813"/>
          <a:ext cx="8915400" cy="4040187"/>
        </p:xfrm>
        <a:graphic>
          <a:graphicData uri="http://schemas.openxmlformats.org/presentationml/2006/ole">
            <p:oleObj spid="_x0000_s25602" name="Documento" r:id="rId4" imgW="6153120" imgH="295272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084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 b="1" dirty="0"/>
              <a:t>Características del equipo negociador y de las sesiones de negociación</a:t>
            </a:r>
          </a:p>
        </p:txBody>
      </p:sp>
      <p:graphicFrame>
        <p:nvGraphicFramePr>
          <p:cNvPr id="120841" name="Object 9"/>
          <p:cNvGraphicFramePr>
            <a:graphicFrameLocks/>
          </p:cNvGraphicFramePr>
          <p:nvPr/>
        </p:nvGraphicFramePr>
        <p:xfrm>
          <a:off x="152400" y="1720850"/>
          <a:ext cx="8839200" cy="3079750"/>
        </p:xfrm>
        <a:graphic>
          <a:graphicData uri="http://schemas.openxmlformats.org/presentationml/2006/ole">
            <p:oleObj spid="_x0000_s26626" name="Documento" r:id="rId4" imgW="6122880" imgH="19778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62000"/>
          </a:xfrm>
          <a:noFill/>
          <a:ln/>
        </p:spPr>
        <p:txBody>
          <a:bodyPr/>
          <a:lstStyle/>
          <a:p>
            <a:r>
              <a:rPr lang="es-ES" sz="3600" b="1" dirty="0"/>
              <a:t>Comportamiento durante la negociación</a:t>
            </a:r>
          </a:p>
        </p:txBody>
      </p:sp>
      <p:graphicFrame>
        <p:nvGraphicFramePr>
          <p:cNvPr id="122889" name="Object 9"/>
          <p:cNvGraphicFramePr>
            <a:graphicFrameLocks/>
          </p:cNvGraphicFramePr>
          <p:nvPr/>
        </p:nvGraphicFramePr>
        <p:xfrm>
          <a:off x="161925" y="1822450"/>
          <a:ext cx="8829675" cy="4044950"/>
        </p:xfrm>
        <a:graphic>
          <a:graphicData uri="http://schemas.openxmlformats.org/presentationml/2006/ole">
            <p:oleObj spid="_x0000_s27650" name="Documento" r:id="rId4" imgW="6108480" imgH="27190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La comunicación - Marco conceptual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  <a:noFill/>
          <a:ln/>
        </p:spPr>
        <p:txBody>
          <a:bodyPr/>
          <a:lstStyle/>
          <a:p>
            <a:pPr marL="484188" indent="-484188" algn="just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Char char="o"/>
            </a:pPr>
            <a:r>
              <a:rPr lang="es-ES" sz="3000">
                <a:solidFill>
                  <a:schemeClr val="hlink"/>
                </a:solidFill>
              </a:rPr>
              <a:t>El </a:t>
            </a:r>
            <a:r>
              <a:rPr lang="es-ES" sz="3000" b="1">
                <a:solidFill>
                  <a:schemeClr val="hlink"/>
                </a:solidFill>
              </a:rPr>
              <a:t>proceso de comunicación</a:t>
            </a:r>
            <a:r>
              <a:rPr lang="es-ES" sz="3000">
                <a:solidFill>
                  <a:schemeClr val="hlink"/>
                </a:solidFill>
              </a:rPr>
              <a:t> implica que:</a:t>
            </a: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El emisor </a:t>
            </a:r>
            <a:r>
              <a:rPr lang="es-ES" sz="3000" b="1">
                <a:solidFill>
                  <a:srgbClr val="006600"/>
                </a:solidFill>
              </a:rPr>
              <a:t>elabora una idea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La traduce a </a:t>
            </a:r>
            <a:r>
              <a:rPr lang="es-ES" sz="3000" b="1">
                <a:solidFill>
                  <a:srgbClr val="006600"/>
                </a:solidFill>
              </a:rPr>
              <a:t>lenguaje verbal o no verbal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La </a:t>
            </a:r>
            <a:r>
              <a:rPr lang="es-ES" sz="3000" b="1">
                <a:solidFill>
                  <a:srgbClr val="006600"/>
                </a:solidFill>
              </a:rPr>
              <a:t>transmite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El receptor la </a:t>
            </a:r>
            <a:r>
              <a:rPr lang="es-ES" sz="3000" b="1">
                <a:solidFill>
                  <a:srgbClr val="006600"/>
                </a:solidFill>
              </a:rPr>
              <a:t>descodifica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La </a:t>
            </a:r>
            <a:r>
              <a:rPr lang="es-ES" sz="3000" b="1">
                <a:solidFill>
                  <a:srgbClr val="006600"/>
                </a:solidFill>
              </a:rPr>
              <a:t>entiende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En función de esto </a:t>
            </a:r>
            <a:r>
              <a:rPr lang="es-ES" sz="3000" b="1">
                <a:solidFill>
                  <a:srgbClr val="006600"/>
                </a:solidFill>
              </a:rPr>
              <a:t>elabora una respuesta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0000"/>
              </a:spcAft>
            </a:pPr>
            <a:r>
              <a:rPr lang="es-ES" sz="3000">
                <a:solidFill>
                  <a:srgbClr val="006600"/>
                </a:solidFill>
              </a:rPr>
              <a:t>Y </a:t>
            </a:r>
            <a:r>
              <a:rPr lang="es-ES" sz="3000" b="1">
                <a:solidFill>
                  <a:srgbClr val="006600"/>
                </a:solidFill>
              </a:rPr>
              <a:t>retroalimenta</a:t>
            </a:r>
            <a:r>
              <a:rPr lang="es-ES" sz="3000">
                <a:solidFill>
                  <a:srgbClr val="006600"/>
                </a:solidFill>
              </a:rPr>
              <a:t> al emisor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4936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533400"/>
          </a:xfrm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Comportamiento durante la negociación</a:t>
            </a:r>
          </a:p>
        </p:txBody>
      </p:sp>
      <p:graphicFrame>
        <p:nvGraphicFramePr>
          <p:cNvPr id="124937" name="Object 9"/>
          <p:cNvGraphicFramePr>
            <a:graphicFrameLocks/>
          </p:cNvGraphicFramePr>
          <p:nvPr/>
        </p:nvGraphicFramePr>
        <p:xfrm>
          <a:off x="161925" y="1685925"/>
          <a:ext cx="8905875" cy="4364038"/>
        </p:xfrm>
        <a:graphic>
          <a:graphicData uri="http://schemas.openxmlformats.org/presentationml/2006/ole">
            <p:oleObj spid="_x0000_s28674" name="Documento" r:id="rId4" imgW="6156000" imgH="311760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685800"/>
          </a:xfrm>
          <a:ln/>
        </p:spPr>
        <p:txBody>
          <a:bodyPr/>
          <a:lstStyle/>
          <a:p>
            <a:r>
              <a:rPr lang="es-ES" sz="3600" b="1" dirty="0"/>
              <a:t>Comportamiento durante la negociación</a:t>
            </a:r>
          </a:p>
        </p:txBody>
      </p:sp>
      <p:graphicFrame>
        <p:nvGraphicFramePr>
          <p:cNvPr id="126983" name="Object 7"/>
          <p:cNvGraphicFramePr>
            <a:graphicFrameLocks/>
          </p:cNvGraphicFramePr>
          <p:nvPr/>
        </p:nvGraphicFramePr>
        <p:xfrm>
          <a:off x="161925" y="1752600"/>
          <a:ext cx="8829675" cy="3962400"/>
        </p:xfrm>
        <a:graphic>
          <a:graphicData uri="http://schemas.openxmlformats.org/presentationml/2006/ole">
            <p:oleObj spid="_x0000_s29698" name="Documento" r:id="rId4" imgW="6122880" imgH="26938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685800"/>
          </a:xfrm>
          <a:ln/>
        </p:spPr>
        <p:txBody>
          <a:bodyPr/>
          <a:lstStyle/>
          <a:p>
            <a:r>
              <a:rPr lang="es-ES" sz="3600" b="1" dirty="0"/>
              <a:t>Comportamiento durante la negociación</a:t>
            </a:r>
          </a:p>
        </p:txBody>
      </p:sp>
      <p:graphicFrame>
        <p:nvGraphicFramePr>
          <p:cNvPr id="129031" name="Object 7"/>
          <p:cNvGraphicFramePr>
            <a:graphicFrameLocks/>
          </p:cNvGraphicFramePr>
          <p:nvPr/>
        </p:nvGraphicFramePr>
        <p:xfrm>
          <a:off x="161925" y="1858963"/>
          <a:ext cx="8905875" cy="3398837"/>
        </p:xfrm>
        <a:graphic>
          <a:graphicData uri="http://schemas.openxmlformats.org/presentationml/2006/ole">
            <p:oleObj spid="_x0000_s30722" name="Documento" r:id="rId4" imgW="6171840" imgH="237780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533400"/>
          </a:xfrm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Comportamiento durante la negociación</a:t>
            </a:r>
          </a:p>
        </p:txBody>
      </p:sp>
      <p:graphicFrame>
        <p:nvGraphicFramePr>
          <p:cNvPr id="131079" name="Object 7"/>
          <p:cNvGraphicFramePr>
            <a:graphicFrameLocks/>
          </p:cNvGraphicFramePr>
          <p:nvPr/>
        </p:nvGraphicFramePr>
        <p:xfrm>
          <a:off x="161925" y="1951038"/>
          <a:ext cx="8980488" cy="3611562"/>
        </p:xfrm>
        <a:graphic>
          <a:graphicData uri="http://schemas.openxmlformats.org/presentationml/2006/ole">
            <p:oleObj spid="_x0000_s31746" name="Documento" r:id="rId4" imgW="6235560" imgH="237780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91600" cy="762000"/>
          </a:xfrm>
          <a:ln/>
        </p:spPr>
        <p:txBody>
          <a:bodyPr/>
          <a:lstStyle/>
          <a:p>
            <a:r>
              <a:rPr lang="es-ES" sz="3600" b="1" dirty="0"/>
              <a:t>Comportamiento durante la negociación</a:t>
            </a:r>
          </a:p>
        </p:txBody>
      </p:sp>
      <p:graphicFrame>
        <p:nvGraphicFramePr>
          <p:cNvPr id="133127" name="Object 7"/>
          <p:cNvGraphicFramePr>
            <a:graphicFrameLocks/>
          </p:cNvGraphicFramePr>
          <p:nvPr/>
        </p:nvGraphicFramePr>
        <p:xfrm>
          <a:off x="161925" y="1604963"/>
          <a:ext cx="8980488" cy="4414837"/>
        </p:xfrm>
        <a:graphic>
          <a:graphicData uri="http://schemas.openxmlformats.org/presentationml/2006/ole">
            <p:oleObj spid="_x0000_s32770" name="Documento" r:id="rId4" imgW="6254640" imgH="288900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Otros aspectos del leguaje no verbal</a:t>
            </a:r>
          </a:p>
        </p:txBody>
      </p:sp>
      <p:graphicFrame>
        <p:nvGraphicFramePr>
          <p:cNvPr id="135175" name="Object 7"/>
          <p:cNvGraphicFramePr>
            <a:graphicFrameLocks/>
          </p:cNvGraphicFramePr>
          <p:nvPr/>
        </p:nvGraphicFramePr>
        <p:xfrm>
          <a:off x="161925" y="1509713"/>
          <a:ext cx="8980488" cy="4814887"/>
        </p:xfrm>
        <a:graphic>
          <a:graphicData uri="http://schemas.openxmlformats.org/presentationml/2006/ole">
            <p:oleObj spid="_x0000_s33794" name="Documento" r:id="rId4" imgW="6205320" imgH="332892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 sz="3600" b="1" dirty="0"/>
              <a:t>Otros aspectos del leguaje no verbal</a:t>
            </a:r>
          </a:p>
        </p:txBody>
      </p:sp>
      <p:graphicFrame>
        <p:nvGraphicFramePr>
          <p:cNvPr id="137223" name="Object 7"/>
          <p:cNvGraphicFramePr>
            <a:graphicFrameLocks/>
          </p:cNvGraphicFramePr>
          <p:nvPr/>
        </p:nvGraphicFramePr>
        <p:xfrm>
          <a:off x="161925" y="1538288"/>
          <a:ext cx="8905875" cy="4557712"/>
        </p:xfrm>
        <a:graphic>
          <a:graphicData uri="http://schemas.openxmlformats.org/presentationml/2006/ole">
            <p:oleObj spid="_x0000_s34818" name="Documento" r:id="rId4" imgW="6156000" imgH="307476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 sz="3600" b="1" dirty="0"/>
              <a:t>Otros aspectos del leguaje no verbal</a:t>
            </a:r>
          </a:p>
        </p:txBody>
      </p:sp>
      <p:graphicFrame>
        <p:nvGraphicFramePr>
          <p:cNvPr id="139271" name="Object 7"/>
          <p:cNvGraphicFramePr>
            <a:graphicFrameLocks/>
          </p:cNvGraphicFramePr>
          <p:nvPr/>
        </p:nvGraphicFramePr>
        <p:xfrm>
          <a:off x="161925" y="1365250"/>
          <a:ext cx="8905875" cy="5264150"/>
        </p:xfrm>
        <a:graphic>
          <a:graphicData uri="http://schemas.openxmlformats.org/presentationml/2006/ole">
            <p:oleObj spid="_x0000_s35842" name="Documento" r:id="rId4" imgW="6254640" imgH="380664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Toma de riesgos</a:t>
            </a:r>
          </a:p>
        </p:txBody>
      </p:sp>
      <p:graphicFrame>
        <p:nvGraphicFramePr>
          <p:cNvPr id="141319" name="Object 7"/>
          <p:cNvGraphicFramePr>
            <a:graphicFrameLocks/>
          </p:cNvGraphicFramePr>
          <p:nvPr/>
        </p:nvGraphicFramePr>
        <p:xfrm>
          <a:off x="152400" y="1944688"/>
          <a:ext cx="8915400" cy="1712912"/>
        </p:xfrm>
        <a:graphic>
          <a:graphicData uri="http://schemas.openxmlformats.org/presentationml/2006/ole">
            <p:oleObj spid="_x0000_s36866" name="Documento" r:id="rId4" imgW="6189480" imgH="1093680" progId="Word.Document.6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>
                <a:latin typeface="Arial Narrow" pitchFamily="34" charset="0"/>
              </a:rPr>
              <a:t>Requisitos para que una negociación sea exitosa</a:t>
            </a: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  <a:noFill/>
          <a:ln/>
        </p:spPr>
        <p:txBody>
          <a:bodyPr>
            <a:normAutofit lnSpcReduction="10000"/>
          </a:bodyPr>
          <a:lstStyle/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¶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Habilidad comunicar intereses y metas comunes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·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Confianza mutua o mecanismos de verificación y control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¸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Obligación en el cumplimiento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¹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Posibilidad de mejorar el BATNA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º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Sea alcanzado en forma eficiente y amigable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»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Que sea cuidadosamente planificada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¼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Que se realice un adecuado manejo del lenguaje </a:t>
            </a:r>
          </a:p>
          <a:p>
            <a:pPr marL="484188" indent="-484188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Font typeface="Monotype Sorts" pitchFamily="2" charset="2"/>
              <a:buChar char="½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Que tenga muy en cuenta los aspectos culturales involucrados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3600" b="1" dirty="0"/>
              <a:t>La comunicación - Marco conceptual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  <a:noFill/>
          <a:ln/>
        </p:spPr>
        <p:txBody>
          <a:bodyPr/>
          <a:lstStyle/>
          <a:p>
            <a:pPr algn="just">
              <a:lnSpc>
                <a:spcPct val="85000"/>
              </a:lnSpc>
              <a:spcBef>
                <a:spcPct val="25000"/>
              </a:spcBef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Producimos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filtrado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de lo que vamos a decir en función de pautas culturales, percepciones, autoimagen, sentimientos, experiencias anteriores, expectativas, etc.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Nos comunicamos forma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consciente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y también de manera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inconsciente</a:t>
            </a:r>
            <a:endParaRPr lang="es-ES" sz="2800" dirty="0">
              <a:solidFill>
                <a:schemeClr val="hlink"/>
              </a:solidFill>
              <a:latin typeface="Arial Narrow" pitchFamily="34" charset="0"/>
            </a:endParaRPr>
          </a:p>
          <a:p>
            <a:pPr algn="just">
              <a:lnSpc>
                <a:spcPct val="85000"/>
              </a:lnSpc>
              <a:spcBef>
                <a:spcPct val="25000"/>
              </a:spcBef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A veces tratamos de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ocultar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deliberadamente ciertos comportamientos o sentimientos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El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lenguaje verbal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es el que se materializa a través de las palabras</a:t>
            </a:r>
          </a:p>
          <a:p>
            <a:pPr algn="just">
              <a:lnSpc>
                <a:spcPct val="85000"/>
              </a:lnSpc>
              <a:spcBef>
                <a:spcPct val="25000"/>
              </a:spcBef>
              <a:spcAft>
                <a:spcPct val="20000"/>
              </a:spcAft>
              <a:buFont typeface="Monotype Sorts" pitchFamily="2" charset="2"/>
              <a:buChar char="o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El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lenguaje no verbal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se manifiesta a través de gestos, actitudes, expresiones, posiciones y otras acciones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838200"/>
          </a:xfrm>
          <a:noFill/>
          <a:ln/>
        </p:spPr>
        <p:txBody>
          <a:bodyPr/>
          <a:lstStyle/>
          <a:p>
            <a:r>
              <a:rPr lang="es-ES" sz="3600" b="1" dirty="0"/>
              <a:t>Barreras para una comunicación efectiva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  <a:noFill/>
          <a:ln/>
        </p:spPr>
        <p:txBody>
          <a:bodyPr anchor="ctr" anchorCtr="1"/>
          <a:lstStyle/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Presión del tiempo</a:t>
            </a:r>
          </a:p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Interrupciones y distracciones</a:t>
            </a:r>
          </a:p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Problemas semánticos</a:t>
            </a:r>
          </a:p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Ausencia de retroalimentación</a:t>
            </a:r>
          </a:p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Comunicación en una sola vía</a:t>
            </a:r>
          </a:p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La actitud de las personas</a:t>
            </a:r>
          </a:p>
          <a:p>
            <a:pPr algn="just">
              <a:buSzPct val="55000"/>
              <a:buFont typeface="Monotype Sorts" pitchFamily="2" charset="2"/>
              <a:buChar char="l"/>
            </a:pPr>
            <a:r>
              <a:rPr lang="es-ES" sz="3000">
                <a:solidFill>
                  <a:schemeClr val="hlink"/>
                </a:solidFill>
              </a:rPr>
              <a:t>El status y el poder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dirty="0"/>
              <a:t>El lenguaje verbal - Introducción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95800"/>
          </a:xfrm>
          <a:noFill/>
          <a:ln/>
        </p:spPr>
        <p:txBody>
          <a:bodyPr/>
          <a:lstStyle/>
          <a:p>
            <a:pPr marL="484188" indent="-484188" algn="just">
              <a:buFont typeface="Monotype Sorts" pitchFamily="2" charset="2"/>
              <a:buChar char="è"/>
            </a:pPr>
            <a:r>
              <a:rPr lang="es-ES" sz="2800">
                <a:solidFill>
                  <a:srgbClr val="006600"/>
                </a:solidFill>
              </a:rPr>
              <a:t>El lenguaje es un sistema basado en símbolos orales que se usa para </a:t>
            </a:r>
            <a:r>
              <a:rPr lang="es-ES" sz="2800" b="1">
                <a:solidFill>
                  <a:srgbClr val="006600"/>
                </a:solidFill>
              </a:rPr>
              <a:t>identificar y describir</a:t>
            </a:r>
            <a:r>
              <a:rPr lang="es-ES" sz="2800">
                <a:solidFill>
                  <a:srgbClr val="006600"/>
                </a:solidFill>
              </a:rPr>
              <a:t> conceptos, objetos, situaciones y experiencias, siendo aprendido por el hombre, y que constituye el medio mediante el cual se transmite la cultura.</a:t>
            </a:r>
          </a:p>
          <a:p>
            <a:pPr marL="484188" indent="-484188" algn="just">
              <a:lnSpc>
                <a:spcPct val="30000"/>
              </a:lnSpc>
              <a:buFontTx/>
              <a:buNone/>
            </a:pPr>
            <a:endParaRPr lang="es-ES" sz="2800">
              <a:solidFill>
                <a:srgbClr val="006600"/>
              </a:solidFill>
            </a:endParaRPr>
          </a:p>
          <a:p>
            <a:pPr marL="484188" indent="-484188" algn="just">
              <a:buFont typeface="Monotype Sorts" pitchFamily="2" charset="2"/>
              <a:buChar char="è"/>
            </a:pPr>
            <a:r>
              <a:rPr lang="es-ES" sz="2800">
                <a:solidFill>
                  <a:srgbClr val="006600"/>
                </a:solidFill>
              </a:rPr>
              <a:t>La </a:t>
            </a:r>
            <a:r>
              <a:rPr lang="es-ES" sz="2800" b="1">
                <a:solidFill>
                  <a:srgbClr val="006600"/>
                </a:solidFill>
              </a:rPr>
              <a:t>negociación</a:t>
            </a:r>
            <a:r>
              <a:rPr lang="es-ES" sz="2800">
                <a:solidFill>
                  <a:srgbClr val="006600"/>
                </a:solidFill>
              </a:rPr>
              <a:t> dependerá en gran medida de la </a:t>
            </a:r>
            <a:r>
              <a:rPr lang="es-ES" sz="2800" b="1">
                <a:solidFill>
                  <a:srgbClr val="006600"/>
                </a:solidFill>
              </a:rPr>
              <a:t>comunicación verbal</a:t>
            </a:r>
            <a:r>
              <a:rPr lang="es-ES" sz="2800">
                <a:solidFill>
                  <a:srgbClr val="006600"/>
                </a:solidFill>
              </a:rPr>
              <a:t>, pues si es eficiente fomentará la </a:t>
            </a:r>
            <a:r>
              <a:rPr lang="es-ES" sz="2800" b="1">
                <a:solidFill>
                  <a:srgbClr val="006600"/>
                </a:solidFill>
              </a:rPr>
              <a:t>cooperación</a:t>
            </a:r>
            <a:r>
              <a:rPr lang="es-ES" sz="2800">
                <a:solidFill>
                  <a:srgbClr val="006600"/>
                </a:solidFill>
              </a:rPr>
              <a:t>, reducirá el </a:t>
            </a:r>
            <a:r>
              <a:rPr lang="es-ES" sz="2800" b="1">
                <a:solidFill>
                  <a:srgbClr val="006600"/>
                </a:solidFill>
              </a:rPr>
              <a:t>conflicto</a:t>
            </a:r>
            <a:r>
              <a:rPr lang="es-ES" sz="2800">
                <a:solidFill>
                  <a:srgbClr val="006600"/>
                </a:solidFill>
              </a:rPr>
              <a:t> y facilitará lograr un </a:t>
            </a:r>
            <a:r>
              <a:rPr lang="es-ES" sz="2800" b="1">
                <a:solidFill>
                  <a:srgbClr val="006600"/>
                </a:solidFill>
              </a:rPr>
              <a:t>acuerdo</a:t>
            </a:r>
            <a:r>
              <a:rPr lang="es-ES" sz="2800"/>
              <a:t>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2180</Words>
  <Application>Microsoft Office PowerPoint</Application>
  <PresentationFormat>Presentación en pantalla (4:3)</PresentationFormat>
  <Paragraphs>521</Paragraphs>
  <Slides>69</Slides>
  <Notes>69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1" baseType="lpstr">
      <vt:lpstr>Tema de Office</vt:lpstr>
      <vt:lpstr>Documento</vt:lpstr>
      <vt:lpstr>La comunicación y los aspectos culturales de la negociación</vt:lpstr>
      <vt:lpstr>Objetivos</vt:lpstr>
      <vt:lpstr>Análisis</vt:lpstr>
      <vt:lpstr>La comunicación - Marco conceptual</vt:lpstr>
      <vt:lpstr>La comunicación - Marco conceptual</vt:lpstr>
      <vt:lpstr>La comunicación - Marco conceptual</vt:lpstr>
      <vt:lpstr>La comunicación - Marco conceptual</vt:lpstr>
      <vt:lpstr>Barreras para una comunicación efectiva</vt:lpstr>
      <vt:lpstr>El lenguaje verbal - Introducción</vt:lpstr>
      <vt:lpstr>El lenguaje verbal - Funciones</vt:lpstr>
      <vt:lpstr>El lenguaje verbal - Aplicaciones</vt:lpstr>
      <vt:lpstr>Negociadores expertos e inexpertos</vt:lpstr>
      <vt:lpstr>Negociadores expertos e inexpertos</vt:lpstr>
      <vt:lpstr>Negociadores expertos e inexpertos</vt:lpstr>
      <vt:lpstr>Negociadores expertos e inexpertos</vt:lpstr>
      <vt:lpstr>Lenguaje verbal - Recomendaciones</vt:lpstr>
      <vt:lpstr>El lenguaje verbal - Recomendaciones</vt:lpstr>
      <vt:lpstr>El lenguaje no verbal - Alcances</vt:lpstr>
      <vt:lpstr>El lenguaje no verbal - Alcances</vt:lpstr>
      <vt:lpstr>El lenguaje no verbal - Contacto ocular</vt:lpstr>
      <vt:lpstr>El lenguaje no verbal - Expresión facial</vt:lpstr>
      <vt:lpstr>El lenguaje no verbal - La cinésica</vt:lpstr>
      <vt:lpstr>El lenguaje no verbal - La cinésica</vt:lpstr>
      <vt:lpstr>El lenguaje no verbal - La cinésica</vt:lpstr>
      <vt:lpstr>El lenguaje no verbal - La cinésica</vt:lpstr>
      <vt:lpstr>El lenguaje no verbal - La cinésica</vt:lpstr>
      <vt:lpstr>El lenguaje no verbal - La cinésica</vt:lpstr>
      <vt:lpstr>El lenguaje no verbal - La proxemia</vt:lpstr>
      <vt:lpstr>El lenguaje no verbal - La cronémica</vt:lpstr>
      <vt:lpstr>El lenguaje no verbal - Los regalos</vt:lpstr>
      <vt:lpstr>El lenguaje no verbal - Los regalos</vt:lpstr>
      <vt:lpstr>La apariencia y estado físico</vt:lpstr>
      <vt:lpstr>La comunicación o lenguaje no verbal Otros elementos</vt:lpstr>
      <vt:lpstr>Aspectos culturales-Marco conceptual</vt:lpstr>
      <vt:lpstr>Definición de cultura</vt:lpstr>
      <vt:lpstr>Definición de cultura</vt:lpstr>
      <vt:lpstr>Dimensiones culturales</vt:lpstr>
      <vt:lpstr>Variables para analizar culturas Estilo básico</vt:lpstr>
      <vt:lpstr>Formas de pensamiento</vt:lpstr>
      <vt:lpstr>Etnocentrismo</vt:lpstr>
      <vt:lpstr>Status</vt:lpstr>
      <vt:lpstr>Planificación de la negociación</vt:lpstr>
      <vt:lpstr>Autoridad</vt:lpstr>
      <vt:lpstr>Autoridad</vt:lpstr>
      <vt:lpstr>Patrones de comunicación </vt:lpstr>
      <vt:lpstr>Patrones de comunicación </vt:lpstr>
      <vt:lpstr>Patrones de comunicación </vt:lpstr>
      <vt:lpstr>Patrones de comunicación </vt:lpstr>
      <vt:lpstr>Patrones de comunicación </vt:lpstr>
      <vt:lpstr>Cronémica</vt:lpstr>
      <vt:lpstr>Cronémica</vt:lpstr>
      <vt:lpstr>Concepto de la negociación</vt:lpstr>
      <vt:lpstr>Concepto de la negociación</vt:lpstr>
      <vt:lpstr>Concepto de la negociación</vt:lpstr>
      <vt:lpstr>Concepto de la negociación</vt:lpstr>
      <vt:lpstr>Características del equipo negociador y de las sesiones de negociación</vt:lpstr>
      <vt:lpstr>Características del equipo negociador y de las sesiones de negociación</vt:lpstr>
      <vt:lpstr>Características del equipo negociador y de las sesiones de negociación</vt:lpstr>
      <vt:lpstr>Comportamiento durante la negociación</vt:lpstr>
      <vt:lpstr>Comportamiento durante la negociación</vt:lpstr>
      <vt:lpstr>Comportamiento durante la negociación</vt:lpstr>
      <vt:lpstr>Comportamiento durante la negociación</vt:lpstr>
      <vt:lpstr>Comportamiento durante la negociación</vt:lpstr>
      <vt:lpstr>Comportamiento durante la negociación</vt:lpstr>
      <vt:lpstr>Otros aspectos del leguaje no verbal</vt:lpstr>
      <vt:lpstr>Otros aspectos del leguaje no verbal</vt:lpstr>
      <vt:lpstr>Otros aspectos del leguaje no verbal</vt:lpstr>
      <vt:lpstr>Toma de riesgos</vt:lpstr>
      <vt:lpstr>Requisitos para que una negociación sea exitosa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comunicación y los aspectos culturales de la negociación</dc:title>
  <dc:creator>administra</dc:creator>
  <cp:lastModifiedBy>administra</cp:lastModifiedBy>
  <cp:revision>5</cp:revision>
  <dcterms:created xsi:type="dcterms:W3CDTF">2013-10-11T01:58:38Z</dcterms:created>
  <dcterms:modified xsi:type="dcterms:W3CDTF">2013-10-11T10:04:24Z</dcterms:modified>
</cp:coreProperties>
</file>