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81" r:id="rId7"/>
    <p:sldId id="261" r:id="rId8"/>
    <p:sldId id="262" r:id="rId9"/>
    <p:sldId id="263" r:id="rId10"/>
    <p:sldId id="264" r:id="rId11"/>
    <p:sldId id="265" r:id="rId12"/>
    <p:sldId id="267" r:id="rId13"/>
    <p:sldId id="271" r:id="rId14"/>
    <p:sldId id="274" r:id="rId15"/>
    <p:sldId id="276" r:id="rId16"/>
    <p:sldId id="277" r:id="rId17"/>
    <p:sldId id="278" r:id="rId18"/>
    <p:sldId id="282" r:id="rId19"/>
    <p:sldId id="272" r:id="rId20"/>
    <p:sldId id="273" r:id="rId21"/>
    <p:sldId id="283" r:id="rId22"/>
    <p:sldId id="280" r:id="rId2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5EBAF1-8741-41C9-BA91-A09BFCE9B1A5}" type="datetimeFigureOut">
              <a:rPr lang="es-AR" smtClean="0"/>
              <a:t>12/03/2018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345789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EBAF1-8741-41C9-BA91-A09BFCE9B1A5}" type="datetimeFigureOut">
              <a:rPr lang="es-AR" smtClean="0"/>
              <a:t>12/03/2018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49919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EBAF1-8741-41C9-BA91-A09BFCE9B1A5}" type="datetimeFigureOut">
              <a:rPr lang="es-AR" smtClean="0"/>
              <a:t>12/03/2018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344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EBAF1-8741-41C9-BA91-A09BFCE9B1A5}" type="datetimeFigureOut">
              <a:rPr lang="es-AR" smtClean="0"/>
              <a:t>12/03/2018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1410472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EBAF1-8741-41C9-BA91-A09BFCE9B1A5}" type="datetimeFigureOut">
              <a:rPr lang="es-AR" smtClean="0"/>
              <a:t>12/03/2018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3292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EBAF1-8741-41C9-BA91-A09BFCE9B1A5}" type="datetimeFigureOut">
              <a:rPr lang="es-AR" smtClean="0"/>
              <a:t>12/03/2018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1916197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5EBAF1-8741-41C9-BA91-A09BFCE9B1A5}" type="datetimeFigureOut">
              <a:rPr lang="es-AR" smtClean="0"/>
              <a:t>12/03/2018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2310409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5EBAF1-8741-41C9-BA91-A09BFCE9B1A5}" type="datetimeFigureOut">
              <a:rPr lang="es-AR" smtClean="0"/>
              <a:t>12/03/2018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369062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5EBAF1-8741-41C9-BA91-A09BFCE9B1A5}" type="datetimeFigureOut">
              <a:rPr lang="es-AR" smtClean="0"/>
              <a:t>12/03/2018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125941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EBAF1-8741-41C9-BA91-A09BFCE9B1A5}" type="datetimeFigureOut">
              <a:rPr lang="es-AR" smtClean="0"/>
              <a:t>12/03/2018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2898401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5EBAF1-8741-41C9-BA91-A09BFCE9B1A5}" type="datetimeFigureOut">
              <a:rPr lang="es-AR" smtClean="0"/>
              <a:t>12/03/2018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241605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5EBAF1-8741-41C9-BA91-A09BFCE9B1A5}" type="datetimeFigureOut">
              <a:rPr lang="es-AR" smtClean="0"/>
              <a:t>12/03/2018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368799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5EBAF1-8741-41C9-BA91-A09BFCE9B1A5}" type="datetimeFigureOut">
              <a:rPr lang="es-AR" smtClean="0"/>
              <a:t>12/03/2018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126017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EBAF1-8741-41C9-BA91-A09BFCE9B1A5}" type="datetimeFigureOut">
              <a:rPr lang="es-AR" smtClean="0"/>
              <a:t>12/03/2018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217256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EBAF1-8741-41C9-BA91-A09BFCE9B1A5}" type="datetimeFigureOut">
              <a:rPr lang="es-AR" smtClean="0"/>
              <a:t>12/03/2018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5BAE3F-0618-4EB3-BE31-61217F52D4D4}" type="slidenum">
              <a:rPr lang="es-AR" smtClean="0"/>
              <a:t>‹#›</a:t>
            </a:fld>
            <a:endParaRPr lang="es-AR"/>
          </a:p>
        </p:txBody>
      </p:sp>
    </p:spTree>
    <p:extLst>
      <p:ext uri="{BB962C8B-B14F-4D97-AF65-F5344CB8AC3E}">
        <p14:creationId xmlns:p14="http://schemas.microsoft.com/office/powerpoint/2010/main" val="418887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5BAE3F-0618-4EB3-BE31-61217F52D4D4}" type="slidenum">
              <a:rPr lang="es-AR" smtClean="0"/>
              <a:t>‹#›</a:t>
            </a:fld>
            <a:endParaRPr lang="es-AR"/>
          </a:p>
        </p:txBody>
      </p:sp>
      <p:sp>
        <p:nvSpPr>
          <p:cNvPr id="5" name="Date Placeholder 4"/>
          <p:cNvSpPr>
            <a:spLocks noGrp="1"/>
          </p:cNvSpPr>
          <p:nvPr>
            <p:ph type="dt" sz="half" idx="10"/>
          </p:nvPr>
        </p:nvSpPr>
        <p:spPr/>
        <p:txBody>
          <a:bodyPr/>
          <a:lstStyle/>
          <a:p>
            <a:fld id="{585EBAF1-8741-41C9-BA91-A09BFCE9B1A5}" type="datetimeFigureOut">
              <a:rPr lang="es-AR" smtClean="0"/>
              <a:t>12/03/2018</a:t>
            </a:fld>
            <a:endParaRPr lang="es-AR"/>
          </a:p>
        </p:txBody>
      </p:sp>
    </p:spTree>
    <p:extLst>
      <p:ext uri="{BB962C8B-B14F-4D97-AF65-F5344CB8AC3E}">
        <p14:creationId xmlns:p14="http://schemas.microsoft.com/office/powerpoint/2010/main" val="190963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5EBAF1-8741-41C9-BA91-A09BFCE9B1A5}" type="datetimeFigureOut">
              <a:rPr lang="es-AR" smtClean="0"/>
              <a:t>12/03/2018</a:t>
            </a:fld>
            <a:endParaRPr lang="es-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5BAE3F-0618-4EB3-BE31-61217F52D4D4}" type="slidenum">
              <a:rPr lang="es-AR" smtClean="0"/>
              <a:t>‹#›</a:t>
            </a:fld>
            <a:endParaRPr lang="es-AR"/>
          </a:p>
        </p:txBody>
      </p:sp>
    </p:spTree>
    <p:extLst>
      <p:ext uri="{BB962C8B-B14F-4D97-AF65-F5344CB8AC3E}">
        <p14:creationId xmlns:p14="http://schemas.microsoft.com/office/powerpoint/2010/main" val="38082266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480593"/>
            <a:ext cx="7766936" cy="1646302"/>
          </a:xfrm>
        </p:spPr>
        <p:txBody>
          <a:bodyPr/>
          <a:lstStyle/>
          <a:p>
            <a:pPr algn="ctr"/>
            <a:r>
              <a:rPr lang="es-AR" u="sng" dirty="0" smtClean="0">
                <a:latin typeface="Arial" panose="020B0604020202020204" pitchFamily="34" charset="0"/>
                <a:cs typeface="Arial" panose="020B0604020202020204" pitchFamily="34" charset="0"/>
              </a:rPr>
              <a:t>Sistemas Tributarios</a:t>
            </a:r>
            <a:endParaRPr lang="es-AR"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929033" y="5195617"/>
            <a:ext cx="7766936" cy="1096899"/>
          </a:xfrm>
        </p:spPr>
        <p:txBody>
          <a:bodyPr>
            <a:noAutofit/>
          </a:bodyPr>
          <a:lstStyle/>
          <a:p>
            <a:pPr algn="ctr">
              <a:spcBef>
                <a:spcPct val="0"/>
              </a:spcBef>
            </a:pPr>
            <a:r>
              <a:rPr lang="es-AR" sz="2400" dirty="0">
                <a:solidFill>
                  <a:schemeClr val="accent1"/>
                </a:solidFill>
                <a:latin typeface="Arial" panose="020B0604020202020204" pitchFamily="34" charset="0"/>
                <a:ea typeface="+mj-ea"/>
                <a:cs typeface="Arial" panose="020B0604020202020204" pitchFamily="34" charset="0"/>
              </a:rPr>
              <a:t>Lic. Rodrigo José Mendez - UADE</a:t>
            </a:r>
          </a:p>
        </p:txBody>
      </p:sp>
      <p:pic>
        <p:nvPicPr>
          <p:cNvPr id="4" name="Picture 3"/>
          <p:cNvPicPr>
            <a:picLocks noChangeAspect="1"/>
          </p:cNvPicPr>
          <p:nvPr/>
        </p:nvPicPr>
        <p:blipFill>
          <a:blip r:embed="rId2"/>
          <a:stretch>
            <a:fillRect/>
          </a:stretch>
        </p:blipFill>
        <p:spPr>
          <a:xfrm>
            <a:off x="929033" y="126145"/>
            <a:ext cx="1177599" cy="1177599"/>
          </a:xfrm>
          <a:prstGeom prst="rect">
            <a:avLst/>
          </a:prstGeom>
        </p:spPr>
      </p:pic>
    </p:spTree>
    <p:extLst>
      <p:ext uri="{BB962C8B-B14F-4D97-AF65-F5344CB8AC3E}">
        <p14:creationId xmlns:p14="http://schemas.microsoft.com/office/powerpoint/2010/main" val="2785815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80593"/>
            <a:ext cx="9485194" cy="815944"/>
          </a:xfrm>
        </p:spPr>
        <p:txBody>
          <a:bodyPr/>
          <a:lstStyle/>
          <a:p>
            <a:pPr algn="ctr"/>
            <a:r>
              <a:rPr lang="es-AR" sz="4000" u="sng" dirty="0" smtClean="0">
                <a:latin typeface="Arial" panose="020B0604020202020204" pitchFamily="34" charset="0"/>
                <a:cs typeface="Arial" panose="020B0604020202020204" pitchFamily="34" charset="0"/>
              </a:rPr>
              <a:t>Impuestos de capitación</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96035" y="1419368"/>
            <a:ext cx="8871045" cy="2811438"/>
          </a:xfrm>
        </p:spPr>
        <p:txBody>
          <a:bodyPr>
            <a:noAutofit/>
          </a:bodyPr>
          <a:lstStyle/>
          <a:p>
            <a:pPr algn="l">
              <a:spcBef>
                <a:spcPct val="0"/>
              </a:spcBef>
            </a:pPr>
            <a:r>
              <a:rPr lang="es-AR" sz="2400" dirty="0" smtClean="0">
                <a:solidFill>
                  <a:schemeClr val="accent1"/>
                </a:solidFill>
                <a:latin typeface="Arial" panose="020B0604020202020204" pitchFamily="34" charset="0"/>
                <a:ea typeface="+mj-ea"/>
                <a:cs typeface="Arial" panose="020B0604020202020204" pitchFamily="34" charset="0"/>
              </a:rPr>
              <a:t>Toda </a:t>
            </a:r>
            <a:r>
              <a:rPr lang="es-AR" sz="2400" dirty="0">
                <a:solidFill>
                  <a:schemeClr val="accent1"/>
                </a:solidFill>
                <a:latin typeface="Arial" panose="020B0604020202020204" pitchFamily="34" charset="0"/>
                <a:ea typeface="+mj-ea"/>
                <a:cs typeface="Arial" panose="020B0604020202020204" pitchFamily="34" charset="0"/>
              </a:rPr>
              <a:t>persona sujeta a </a:t>
            </a:r>
            <a:r>
              <a:rPr lang="es-AR" sz="2400" dirty="0" smtClean="0">
                <a:solidFill>
                  <a:schemeClr val="accent1"/>
                </a:solidFill>
                <a:latin typeface="Arial" panose="020B0604020202020204" pitchFamily="34" charset="0"/>
                <a:ea typeface="+mj-ea"/>
                <a:cs typeface="Arial" panose="020B0604020202020204" pitchFamily="34" charset="0"/>
              </a:rPr>
              <a:t>este tipo de impuestos </a:t>
            </a:r>
            <a:r>
              <a:rPr lang="es-AR" sz="2400" dirty="0">
                <a:solidFill>
                  <a:schemeClr val="accent1"/>
                </a:solidFill>
                <a:latin typeface="Arial" panose="020B0604020202020204" pitchFamily="34" charset="0"/>
                <a:ea typeface="+mj-ea"/>
                <a:cs typeface="Arial" panose="020B0604020202020204" pitchFamily="34" charset="0"/>
              </a:rPr>
              <a:t>debe pagar exactamente la misma cantidad de dinero, independientemente de su </a:t>
            </a:r>
            <a:r>
              <a:rPr lang="es-AR" sz="2400" dirty="0" smtClean="0">
                <a:solidFill>
                  <a:schemeClr val="accent1"/>
                </a:solidFill>
                <a:latin typeface="Arial" panose="020B0604020202020204" pitchFamily="34" charset="0"/>
                <a:ea typeface="+mj-ea"/>
                <a:cs typeface="Arial" panose="020B0604020202020204" pitchFamily="34" charset="0"/>
              </a:rPr>
              <a:t>riqueza o de su ingreso.</a:t>
            </a:r>
          </a:p>
          <a:p>
            <a:pPr algn="l">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400" dirty="0">
                <a:solidFill>
                  <a:schemeClr val="accent1"/>
                </a:solidFill>
                <a:latin typeface="Arial" panose="020B0604020202020204" pitchFamily="34" charset="0"/>
                <a:cs typeface="Arial" panose="020B0604020202020204" pitchFamily="34" charset="0"/>
              </a:rPr>
              <a:t>Ejemplo: </a:t>
            </a:r>
          </a:p>
          <a:p>
            <a:pPr marL="342900" indent="-342900" algn="l">
              <a:spcBef>
                <a:spcPct val="0"/>
              </a:spcBef>
              <a:buFont typeface="Arial" panose="020B0604020202020204" pitchFamily="34" charset="0"/>
              <a:buChar char="•"/>
            </a:pPr>
            <a:r>
              <a:rPr lang="es-AR" sz="2400" dirty="0">
                <a:solidFill>
                  <a:schemeClr val="accent1"/>
                </a:solidFill>
                <a:latin typeface="Arial" panose="020B0604020202020204" pitchFamily="34" charset="0"/>
                <a:cs typeface="Arial" panose="020B0604020202020204" pitchFamily="34" charset="0"/>
              </a:rPr>
              <a:t>No existen en la actualidad</a:t>
            </a:r>
          </a:p>
          <a:p>
            <a:pPr algn="l">
              <a:spcBef>
                <a:spcPct val="0"/>
              </a:spcBef>
            </a:pPr>
            <a:endParaRPr lang="es-AR" sz="2400" dirty="0" smtClean="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551198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80593"/>
            <a:ext cx="9485194" cy="815944"/>
          </a:xfrm>
        </p:spPr>
        <p:txBody>
          <a:bodyPr/>
          <a:lstStyle/>
          <a:p>
            <a:pPr algn="ctr"/>
            <a:r>
              <a:rPr lang="es-AR" sz="4000" u="sng" dirty="0" smtClean="0">
                <a:latin typeface="Arial" panose="020B0604020202020204" pitchFamily="34" charset="0"/>
                <a:cs typeface="Arial" panose="020B0604020202020204" pitchFamily="34" charset="0"/>
              </a:rPr>
              <a:t>Impuestos proporcionales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96035" y="1419368"/>
            <a:ext cx="8871045" cy="2811438"/>
          </a:xfrm>
        </p:spPr>
        <p:txBody>
          <a:bodyPr>
            <a:noAutofit/>
          </a:bodyPr>
          <a:lstStyle/>
          <a:p>
            <a:pPr algn="l">
              <a:spcBef>
                <a:spcPct val="0"/>
              </a:spcBef>
            </a:pPr>
            <a:r>
              <a:rPr lang="es-AR" sz="2400" dirty="0" smtClean="0">
                <a:solidFill>
                  <a:schemeClr val="accent1"/>
                </a:solidFill>
                <a:latin typeface="Arial" panose="020B0604020202020204" pitchFamily="34" charset="0"/>
                <a:ea typeface="+mj-ea"/>
                <a:cs typeface="Arial" panose="020B0604020202020204" pitchFamily="34" charset="0"/>
              </a:rPr>
              <a:t>El </a:t>
            </a:r>
            <a:r>
              <a:rPr lang="es-AR" sz="2400" dirty="0">
                <a:solidFill>
                  <a:schemeClr val="accent1"/>
                </a:solidFill>
                <a:latin typeface="Arial" panose="020B0604020202020204" pitchFamily="34" charset="0"/>
                <a:ea typeface="+mj-ea"/>
                <a:cs typeface="Arial" panose="020B0604020202020204" pitchFamily="34" charset="0"/>
              </a:rPr>
              <a:t>porcentaje que se paga es siempre fijo, independientemente de cual sea la base imponible a liquidar. </a:t>
            </a:r>
            <a:endParaRPr lang="es-AR" sz="2400" dirty="0" smtClean="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400" dirty="0" smtClean="0">
                <a:solidFill>
                  <a:schemeClr val="accent1"/>
                </a:solidFill>
                <a:latin typeface="Arial" panose="020B0604020202020204" pitchFamily="34" charset="0"/>
                <a:ea typeface="+mj-ea"/>
                <a:cs typeface="Arial" panose="020B0604020202020204" pitchFamily="34" charset="0"/>
              </a:rPr>
              <a:t>Ejemplos:</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IVA</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Impuesto sobre los bienes personales - Período fiscal 2018</a:t>
            </a:r>
          </a:p>
          <a:p>
            <a:pPr marL="1257300" lvl="2" indent="-342900" algn="l">
              <a:spcBef>
                <a:spcPct val="0"/>
              </a:spcBef>
              <a:buFont typeface="Wingdings" panose="05000000000000000000" pitchFamily="2" charset="2"/>
              <a:buChar char="q"/>
            </a:pPr>
            <a:r>
              <a:rPr lang="es-AR" sz="2000" dirty="0" smtClean="0">
                <a:solidFill>
                  <a:schemeClr val="accent1"/>
                </a:solidFill>
                <a:latin typeface="Arial" panose="020B0604020202020204" pitchFamily="34" charset="0"/>
                <a:ea typeface="+mj-ea"/>
                <a:cs typeface="Arial" panose="020B0604020202020204" pitchFamily="34" charset="0"/>
              </a:rPr>
              <a:t>Mínimo exento: $1.050.000</a:t>
            </a:r>
          </a:p>
          <a:p>
            <a:pPr marL="1257300" lvl="2" indent="-342900" algn="l">
              <a:spcBef>
                <a:spcPct val="0"/>
              </a:spcBef>
              <a:buFont typeface="Wingdings" panose="05000000000000000000" pitchFamily="2" charset="2"/>
              <a:buChar char="q"/>
            </a:pPr>
            <a:r>
              <a:rPr lang="es-AR" sz="2000" dirty="0" smtClean="0">
                <a:solidFill>
                  <a:schemeClr val="accent1"/>
                </a:solidFill>
                <a:latin typeface="Arial" panose="020B0604020202020204" pitchFamily="34" charset="0"/>
                <a:ea typeface="+mj-ea"/>
                <a:cs typeface="Arial" panose="020B0604020202020204" pitchFamily="34" charset="0"/>
              </a:rPr>
              <a:t>Alícuota: 0,25%</a:t>
            </a:r>
          </a:p>
          <a:p>
            <a:pPr marL="342900" indent="-342900" algn="l">
              <a:spcBef>
                <a:spcPct val="0"/>
              </a:spcBef>
              <a:buFont typeface="Arial" panose="020B0604020202020204" pitchFamily="34" charset="0"/>
              <a:buChar char="•"/>
            </a:pPr>
            <a:endParaRPr lang="es-AR" sz="2400" dirty="0" smtClean="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976777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80593"/>
            <a:ext cx="9485194" cy="815944"/>
          </a:xfrm>
        </p:spPr>
        <p:txBody>
          <a:bodyPr/>
          <a:lstStyle/>
          <a:p>
            <a:pPr algn="ctr"/>
            <a:r>
              <a:rPr lang="es-AR" sz="4000" u="sng" dirty="0" smtClean="0">
                <a:latin typeface="Arial" panose="020B0604020202020204" pitchFamily="34" charset="0"/>
                <a:cs typeface="Arial" panose="020B0604020202020204" pitchFamily="34" charset="0"/>
              </a:rPr>
              <a:t>Presión tributaria</a:t>
            </a:r>
            <a:endParaRPr lang="es-AR" sz="4000" u="sng" dirty="0">
              <a:latin typeface="Arial" panose="020B0604020202020204" pitchFamily="34" charset="0"/>
              <a:cs typeface="Arial" panose="020B0604020202020204" pitchFamily="34" charset="0"/>
            </a:endParaRPr>
          </a:p>
        </p:txBody>
      </p:sp>
      <p:sp>
        <p:nvSpPr>
          <p:cNvPr id="5" name="Subtitle 2"/>
          <p:cNvSpPr>
            <a:spLocks noGrp="1"/>
          </p:cNvSpPr>
          <p:nvPr>
            <p:ph type="subTitle" idx="1"/>
          </p:nvPr>
        </p:nvSpPr>
        <p:spPr>
          <a:xfrm>
            <a:off x="573207" y="1897040"/>
            <a:ext cx="9103056" cy="4531056"/>
          </a:xfrm>
        </p:spPr>
        <p:txBody>
          <a:bodyPr>
            <a:noAutofit/>
          </a:bodyPr>
          <a:lstStyle/>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Es la suma total de tributos sobre el PBI, por lo cual se expresa como un porcentaje sobre el total.</a:t>
            </a:r>
          </a:p>
          <a:p>
            <a:pPr marL="342900" indent="-342900" algn="l">
              <a:spcBef>
                <a:spcPct val="0"/>
              </a:spcBef>
              <a:buFont typeface="Arial" panose="020B0604020202020204" pitchFamily="34" charset="0"/>
              <a:buChar char="•"/>
            </a:pPr>
            <a:endParaRPr lang="es-AR" sz="2400" dirty="0">
              <a:solidFill>
                <a:schemeClr val="accent1"/>
              </a:solidFill>
              <a:latin typeface="Arial" panose="020B0604020202020204" pitchFamily="34" charset="0"/>
              <a:ea typeface="+mj-ea"/>
              <a:cs typeface="Arial" panose="020B0604020202020204" pitchFamily="34" charset="0"/>
            </a:endParaRP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Ejemplos:</a:t>
            </a:r>
          </a:p>
          <a:p>
            <a:pPr marL="1371600" lvl="2" indent="-457200" algn="l">
              <a:spcBef>
                <a:spcPct val="0"/>
              </a:spcBef>
              <a:buFont typeface="+mj-lt"/>
              <a:buAutoNum type="arabicPeriod"/>
            </a:pPr>
            <a:r>
              <a:rPr lang="es-AR" sz="2000" dirty="0">
                <a:solidFill>
                  <a:schemeClr val="accent1"/>
                </a:solidFill>
                <a:latin typeface="Arial" panose="020B0604020202020204" pitchFamily="34" charset="0"/>
                <a:cs typeface="Arial" panose="020B0604020202020204" pitchFamily="34" charset="0"/>
              </a:rPr>
              <a:t>América Latina y Caribe: 22,8%</a:t>
            </a:r>
          </a:p>
          <a:p>
            <a:pPr marL="1371600" lvl="2" indent="-457200" algn="l">
              <a:spcBef>
                <a:spcPct val="0"/>
              </a:spcBef>
              <a:buFont typeface="+mj-lt"/>
              <a:buAutoNum type="arabicPeriod"/>
            </a:pPr>
            <a:r>
              <a:rPr lang="es-AR" sz="2000" dirty="0" smtClean="0">
                <a:solidFill>
                  <a:schemeClr val="accent1"/>
                </a:solidFill>
                <a:latin typeface="Arial" panose="020B0604020202020204" pitchFamily="34" charset="0"/>
                <a:ea typeface="+mj-ea"/>
                <a:cs typeface="Arial" panose="020B0604020202020204" pitchFamily="34" charset="0"/>
              </a:rPr>
              <a:t>Argentina: 32%</a:t>
            </a:r>
          </a:p>
          <a:p>
            <a:pPr marL="1371600" lvl="2" indent="-457200" algn="l">
              <a:spcBef>
                <a:spcPct val="0"/>
              </a:spcBef>
              <a:buFont typeface="+mj-lt"/>
              <a:buAutoNum type="arabicPeriod"/>
            </a:pPr>
            <a:r>
              <a:rPr lang="es-AR" sz="2000" dirty="0" smtClean="0">
                <a:solidFill>
                  <a:schemeClr val="accent1"/>
                </a:solidFill>
                <a:latin typeface="Arial" panose="020B0604020202020204" pitchFamily="34" charset="0"/>
                <a:ea typeface="+mj-ea"/>
                <a:cs typeface="Arial" panose="020B0604020202020204" pitchFamily="34" charset="0"/>
              </a:rPr>
              <a:t>Países OCDE: 34,3%</a:t>
            </a:r>
          </a:p>
          <a:p>
            <a:pPr marL="1828800" lvl="3" indent="-457200" algn="l">
              <a:spcBef>
                <a:spcPct val="0"/>
              </a:spcBef>
              <a:buFont typeface="Arial" panose="020B0604020202020204" pitchFamily="34" charset="0"/>
              <a:buChar char="•"/>
            </a:pPr>
            <a:r>
              <a:rPr lang="es-AR" sz="1800" dirty="0" smtClean="0">
                <a:solidFill>
                  <a:schemeClr val="accent1"/>
                </a:solidFill>
                <a:latin typeface="Arial" panose="020B0604020202020204" pitchFamily="34" charset="0"/>
                <a:ea typeface="+mj-ea"/>
                <a:cs typeface="Arial" panose="020B0604020202020204" pitchFamily="34" charset="0"/>
              </a:rPr>
              <a:t>Integrantes: Alemania</a:t>
            </a:r>
            <a:r>
              <a:rPr lang="es-AR" sz="1800" dirty="0">
                <a:solidFill>
                  <a:schemeClr val="accent1"/>
                </a:solidFill>
                <a:latin typeface="Arial" panose="020B0604020202020204" pitchFamily="34" charset="0"/>
                <a:ea typeface="+mj-ea"/>
                <a:cs typeface="Arial" panose="020B0604020202020204" pitchFamily="34" charset="0"/>
              </a:rPr>
              <a:t>, Australia, Austria, Bélgica, Canadá, Chile, Corea, Dinamarca, Eslovenia, España, Estados Unidos, Estonia, Finlandia, Francia, Grecia, Hungría, Irlanda, Islandia, Israel, Italia, Japón, Luxemburgo, México, Noruega, Nueva Zelanda, Países Bajos, Polonia, Portugal, Reino Unido, República Checa, República Eslovaca, Suecia, Suiza y Turquía</a:t>
            </a:r>
            <a:endParaRPr lang="es-AR" sz="1800" dirty="0" smtClean="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07182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1818" y="658017"/>
            <a:ext cx="8270543" cy="815944"/>
          </a:xfrm>
        </p:spPr>
        <p:txBody>
          <a:bodyPr/>
          <a:lstStyle/>
          <a:p>
            <a:pPr algn="ctr"/>
            <a:r>
              <a:rPr lang="es-AR" sz="4000" u="sng" dirty="0" smtClean="0">
                <a:latin typeface="Arial" panose="020B0604020202020204" pitchFamily="34" charset="0"/>
                <a:cs typeface="Arial" panose="020B0604020202020204" pitchFamily="34" charset="0"/>
              </a:rPr>
              <a:t>Sistema tributario argentino: Constitución Nacional</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3207" y="1897040"/>
            <a:ext cx="9103056" cy="4531056"/>
          </a:xfrm>
        </p:spPr>
        <p:txBody>
          <a:bodyPr>
            <a:noAutofit/>
          </a:bodyPr>
          <a:lstStyle/>
          <a:p>
            <a:pPr marL="342900" indent="-342900" algn="l">
              <a:spcBef>
                <a:spcPct val="0"/>
              </a:spcBef>
              <a:buFont typeface="Arial" panose="020B0604020202020204" pitchFamily="34" charset="0"/>
              <a:buChar char="•"/>
            </a:pPr>
            <a:r>
              <a:rPr lang="es-AR" sz="2400" dirty="0">
                <a:solidFill>
                  <a:schemeClr val="accent1"/>
                </a:solidFill>
                <a:latin typeface="Arial" panose="020B0604020202020204" pitchFamily="34" charset="0"/>
                <a:ea typeface="+mj-ea"/>
                <a:cs typeface="Arial" panose="020B0604020202020204" pitchFamily="34" charset="0"/>
              </a:rPr>
              <a:t>La reforma de 1994 agregó un párrafo al inciso 2 del A</a:t>
            </a:r>
            <a:r>
              <a:rPr lang="es-AR" sz="2400" dirty="0" smtClean="0">
                <a:solidFill>
                  <a:schemeClr val="accent1"/>
                </a:solidFill>
                <a:latin typeface="Arial" panose="020B0604020202020204" pitchFamily="34" charset="0"/>
                <a:ea typeface="+mj-ea"/>
                <a:cs typeface="Arial" panose="020B0604020202020204" pitchFamily="34" charset="0"/>
              </a:rPr>
              <a:t>rt. </a:t>
            </a:r>
            <a:r>
              <a:rPr lang="es-AR" sz="2400" dirty="0">
                <a:solidFill>
                  <a:schemeClr val="accent1"/>
                </a:solidFill>
                <a:latin typeface="Arial" panose="020B0604020202020204" pitchFamily="34" charset="0"/>
                <a:ea typeface="+mj-ea"/>
                <a:cs typeface="Arial" panose="020B0604020202020204" pitchFamily="34" charset="0"/>
              </a:rPr>
              <a:t>75: </a:t>
            </a:r>
            <a:endParaRPr lang="es-AR" sz="2400" dirty="0" smtClean="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400" dirty="0" smtClean="0">
                <a:solidFill>
                  <a:schemeClr val="accent1"/>
                </a:solidFill>
                <a:latin typeface="Arial" panose="020B0604020202020204" pitchFamily="34" charset="0"/>
                <a:ea typeface="+mj-ea"/>
                <a:cs typeface="Arial" panose="020B0604020202020204" pitchFamily="34" charset="0"/>
              </a:rPr>
              <a:t>“Las </a:t>
            </a:r>
            <a:r>
              <a:rPr lang="es-AR" sz="2400" dirty="0">
                <a:solidFill>
                  <a:schemeClr val="accent1"/>
                </a:solidFill>
                <a:latin typeface="Arial" panose="020B0604020202020204" pitchFamily="34" charset="0"/>
                <a:ea typeface="+mj-ea"/>
                <a:cs typeface="Arial" panose="020B0604020202020204" pitchFamily="34" charset="0"/>
              </a:rPr>
              <a:t>contribuciones previstas en este inciso, con excepción de la parte o el total de las que tengan asignación específica, son coparticipables". </a:t>
            </a:r>
            <a:endParaRPr lang="es-AR" sz="2400" dirty="0" smtClean="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dirty="0" smtClean="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400" b="1" u="sng" dirty="0" smtClean="0">
                <a:solidFill>
                  <a:schemeClr val="accent1"/>
                </a:solidFill>
                <a:latin typeface="Arial" panose="020B0604020202020204" pitchFamily="34" charset="0"/>
                <a:ea typeface="+mj-ea"/>
                <a:cs typeface="Arial" panose="020B0604020202020204" pitchFamily="34" charset="0"/>
              </a:rPr>
              <a:t>CONSECUENCIA:</a:t>
            </a:r>
            <a:endParaRPr lang="es-AR" sz="2400" b="1" u="sng" dirty="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400" dirty="0" smtClean="0">
                <a:solidFill>
                  <a:schemeClr val="accent1"/>
                </a:solidFill>
                <a:latin typeface="Arial" panose="020B0604020202020204" pitchFamily="34" charset="0"/>
                <a:ea typeface="+mj-ea"/>
                <a:cs typeface="Arial" panose="020B0604020202020204" pitchFamily="34" charset="0"/>
              </a:rPr>
              <a:t>Se </a:t>
            </a:r>
            <a:r>
              <a:rPr lang="es-AR" sz="2400" dirty="0">
                <a:solidFill>
                  <a:schemeClr val="accent1"/>
                </a:solidFill>
                <a:latin typeface="Arial" panose="020B0604020202020204" pitchFamily="34" charset="0"/>
                <a:ea typeface="+mj-ea"/>
                <a:cs typeface="Arial" panose="020B0604020202020204" pitchFamily="34" charset="0"/>
              </a:rPr>
              <a:t>le da jerarquía constitucional a la coparticipación entre la Nación y las Provincias, de los impuestos directos e indirectos que recaude la Nación, excluyendo los que tengan destino prefijado. </a:t>
            </a:r>
            <a:endParaRPr lang="es-AR" sz="1800" dirty="0" smtClean="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124110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650" y="480593"/>
            <a:ext cx="8270543" cy="815944"/>
          </a:xfrm>
        </p:spPr>
        <p:txBody>
          <a:bodyPr/>
          <a:lstStyle/>
          <a:p>
            <a:pPr algn="ctr"/>
            <a:r>
              <a:rPr lang="es-AR" sz="4000" u="sng" dirty="0" smtClean="0">
                <a:latin typeface="Arial" panose="020B0604020202020204" pitchFamily="34" charset="0"/>
                <a:cs typeface="Arial" panose="020B0604020202020204" pitchFamily="34" charset="0"/>
              </a:rPr>
              <a:t>Sistema tributario argentino: Principios Constitucionales</a:t>
            </a:r>
            <a:endParaRPr lang="es-AR" sz="4000" u="sng" dirty="0">
              <a:latin typeface="Arial" panose="020B0604020202020204" pitchFamily="34" charset="0"/>
              <a:cs typeface="Arial" panose="020B0604020202020204" pitchFamily="34" charset="0"/>
            </a:endParaRPr>
          </a:p>
        </p:txBody>
      </p:sp>
      <p:sp>
        <p:nvSpPr>
          <p:cNvPr id="4" name="Subtitle 2"/>
          <p:cNvSpPr>
            <a:spLocks noGrp="1"/>
          </p:cNvSpPr>
          <p:nvPr>
            <p:ph type="subTitle" idx="1"/>
          </p:nvPr>
        </p:nvSpPr>
        <p:spPr>
          <a:xfrm>
            <a:off x="573207" y="1897040"/>
            <a:ext cx="9103056" cy="3193575"/>
          </a:xfrm>
        </p:spPr>
        <p:txBody>
          <a:bodyPr>
            <a:noAutofit/>
          </a:bodyPr>
          <a:lstStyle/>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Legalidad: Ley previa al hecho gravado</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Equidad: Se impone a todos los contribuyentes</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Igualdad: Mismo esfuerzo a todos los contribuyentes</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Generalidad: Aplicación de mismos tributos en todo el territorio</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Proporcionalidad: Imposición en proporción a su riqueza y a su capacidad productiva</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Capacidad contributiva: Se ve manifiesta en la renta y patrimonio</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De no </a:t>
            </a:r>
            <a:r>
              <a:rPr lang="es-AR" sz="2400" dirty="0" err="1" smtClean="0">
                <a:solidFill>
                  <a:schemeClr val="accent1"/>
                </a:solidFill>
                <a:latin typeface="Arial" panose="020B0604020202020204" pitchFamily="34" charset="0"/>
                <a:ea typeface="+mj-ea"/>
                <a:cs typeface="Arial" panose="020B0604020202020204" pitchFamily="34" charset="0"/>
              </a:rPr>
              <a:t>confiscatoriedad</a:t>
            </a:r>
            <a:r>
              <a:rPr lang="es-AR" sz="2400" dirty="0">
                <a:solidFill>
                  <a:schemeClr val="accent1"/>
                </a:solidFill>
                <a:latin typeface="Arial" panose="020B0604020202020204" pitchFamily="34" charset="0"/>
                <a:ea typeface="+mj-ea"/>
                <a:cs typeface="Arial" panose="020B0604020202020204" pitchFamily="34" charset="0"/>
              </a:rPr>
              <a:t>:</a:t>
            </a:r>
            <a:r>
              <a:rPr lang="es-AR" sz="2400" dirty="0" smtClean="0">
                <a:solidFill>
                  <a:schemeClr val="accent1"/>
                </a:solidFill>
                <a:latin typeface="Arial" panose="020B0604020202020204" pitchFamily="34" charset="0"/>
                <a:ea typeface="+mj-ea"/>
                <a:cs typeface="Arial" panose="020B0604020202020204" pitchFamily="34" charset="0"/>
              </a:rPr>
              <a:t> </a:t>
            </a:r>
            <a:r>
              <a:rPr lang="es-AR" sz="2400" dirty="0" smtClean="0">
                <a:solidFill>
                  <a:schemeClr val="accent1"/>
                </a:solidFill>
                <a:latin typeface="Arial" panose="020B0604020202020204" pitchFamily="34" charset="0"/>
                <a:ea typeface="+mj-ea"/>
                <a:cs typeface="Arial" panose="020B0604020202020204" pitchFamily="34" charset="0"/>
              </a:rPr>
              <a:t>No debe equivaler a una parte sustancial del valor del capital/renta/utilidad.</a:t>
            </a:r>
          </a:p>
        </p:txBody>
      </p:sp>
    </p:spTree>
    <p:extLst>
      <p:ext uri="{BB962C8B-B14F-4D97-AF65-F5344CB8AC3E}">
        <p14:creationId xmlns:p14="http://schemas.microsoft.com/office/powerpoint/2010/main" val="3588933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650" y="780841"/>
            <a:ext cx="8270543" cy="815944"/>
          </a:xfrm>
        </p:spPr>
        <p:txBody>
          <a:bodyPr/>
          <a:lstStyle/>
          <a:p>
            <a:pPr algn="ctr"/>
            <a:r>
              <a:rPr lang="es-AR" sz="4000" u="sng" dirty="0" smtClean="0">
                <a:latin typeface="Arial" panose="020B0604020202020204" pitchFamily="34" charset="0"/>
                <a:cs typeface="Arial" panose="020B0604020202020204" pitchFamily="34" charset="0"/>
              </a:rPr>
              <a:t>Sistema tributario argentino: Coparticipación</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3207" y="1897040"/>
            <a:ext cx="9103056" cy="3193575"/>
          </a:xfrm>
        </p:spPr>
        <p:txBody>
          <a:bodyPr>
            <a:noAutofit/>
          </a:bodyPr>
          <a:lstStyle/>
          <a:p>
            <a:pPr algn="l">
              <a:spcBef>
                <a:spcPct val="0"/>
              </a:spcBef>
            </a:pPr>
            <a:r>
              <a:rPr lang="es-AR" sz="2400" u="sng" dirty="0" smtClean="0">
                <a:solidFill>
                  <a:schemeClr val="accent1"/>
                </a:solidFill>
                <a:latin typeface="Arial" panose="020B0604020202020204" pitchFamily="34" charset="0"/>
                <a:ea typeface="+mj-ea"/>
                <a:cs typeface="Arial" panose="020B0604020202020204" pitchFamily="34" charset="0"/>
              </a:rPr>
              <a:t>Ley Nº 23.548:</a:t>
            </a:r>
          </a:p>
          <a:p>
            <a:pPr algn="ctr">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Distribuye la recaudación de los impuesto nacionales:</a:t>
            </a:r>
          </a:p>
          <a:p>
            <a:pPr marL="914400" lvl="1" indent="-457200" algn="l">
              <a:spcBef>
                <a:spcPct val="0"/>
              </a:spcBef>
              <a:buFont typeface="+mj-lt"/>
              <a:buAutoNum type="alphaUcPeriod"/>
            </a:pPr>
            <a:r>
              <a:rPr lang="es-AR" sz="2200" dirty="0" smtClean="0">
                <a:solidFill>
                  <a:schemeClr val="accent1"/>
                </a:solidFill>
                <a:latin typeface="Arial" panose="020B0604020202020204" pitchFamily="34" charset="0"/>
                <a:ea typeface="+mj-ea"/>
                <a:cs typeface="Arial" panose="020B0604020202020204" pitchFamily="34" charset="0"/>
              </a:rPr>
              <a:t>Nación: 42,34%</a:t>
            </a:r>
          </a:p>
          <a:p>
            <a:pPr marL="914400" lvl="1" indent="-457200" algn="l">
              <a:spcBef>
                <a:spcPct val="0"/>
              </a:spcBef>
              <a:buFont typeface="+mj-lt"/>
              <a:buAutoNum type="alphaUcPeriod"/>
            </a:pPr>
            <a:r>
              <a:rPr lang="es-AR" sz="2200" dirty="0" smtClean="0">
                <a:solidFill>
                  <a:schemeClr val="accent1"/>
                </a:solidFill>
                <a:latin typeface="Arial" panose="020B0604020202020204" pitchFamily="34" charset="0"/>
                <a:ea typeface="+mj-ea"/>
                <a:cs typeface="Arial" panose="020B0604020202020204" pitchFamily="34" charset="0"/>
              </a:rPr>
              <a:t>Provincias: 54,66%</a:t>
            </a:r>
          </a:p>
          <a:p>
            <a:pPr marL="914400" lvl="1" indent="-457200" algn="l">
              <a:spcBef>
                <a:spcPct val="0"/>
              </a:spcBef>
              <a:buFont typeface="+mj-lt"/>
              <a:buAutoNum type="alphaUcPeriod"/>
            </a:pPr>
            <a:r>
              <a:rPr lang="es-AR" sz="2200" dirty="0" smtClean="0">
                <a:solidFill>
                  <a:schemeClr val="accent1"/>
                </a:solidFill>
                <a:latin typeface="Arial" panose="020B0604020202020204" pitchFamily="34" charset="0"/>
                <a:ea typeface="+mj-ea"/>
                <a:cs typeface="Arial" panose="020B0604020202020204" pitchFamily="34" charset="0"/>
              </a:rPr>
              <a:t>Buenos Aires-Chubut-Neuquén-Santa Cruz: 2%</a:t>
            </a:r>
          </a:p>
          <a:p>
            <a:pPr marL="914400" lvl="1" indent="-457200" algn="l">
              <a:spcBef>
                <a:spcPct val="0"/>
              </a:spcBef>
              <a:buFont typeface="+mj-lt"/>
              <a:buAutoNum type="alphaUcPeriod"/>
            </a:pPr>
            <a:r>
              <a:rPr lang="es-AR" sz="2200" dirty="0" smtClean="0">
                <a:solidFill>
                  <a:schemeClr val="accent1"/>
                </a:solidFill>
                <a:latin typeface="Arial" panose="020B0604020202020204" pitchFamily="34" charset="0"/>
                <a:ea typeface="+mj-ea"/>
                <a:cs typeface="Arial" panose="020B0604020202020204" pitchFamily="34" charset="0"/>
              </a:rPr>
              <a:t>Tesoro Nacional: 1%</a:t>
            </a:r>
          </a:p>
          <a:p>
            <a:pPr marL="457200" indent="-4572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Excepciones:</a:t>
            </a:r>
          </a:p>
          <a:p>
            <a:pPr marL="914400" lvl="1" indent="-457200" algn="l">
              <a:spcBef>
                <a:spcPct val="0"/>
              </a:spcBef>
              <a:buFont typeface="+mj-lt"/>
              <a:buAutoNum type="alphaUcPeriod"/>
            </a:pPr>
            <a:r>
              <a:rPr lang="es-AR" sz="2200" dirty="0" smtClean="0">
                <a:solidFill>
                  <a:schemeClr val="accent1"/>
                </a:solidFill>
                <a:latin typeface="Arial" panose="020B0604020202020204" pitchFamily="34" charset="0"/>
                <a:ea typeface="+mj-ea"/>
                <a:cs typeface="Arial" panose="020B0604020202020204" pitchFamily="34" charset="0"/>
              </a:rPr>
              <a:t>Derechos Importación y Exportación</a:t>
            </a:r>
          </a:p>
          <a:p>
            <a:pPr marL="914400" lvl="1" indent="-457200" algn="l">
              <a:spcBef>
                <a:spcPct val="0"/>
              </a:spcBef>
              <a:buFont typeface="+mj-lt"/>
              <a:buAutoNum type="alphaUcPeriod"/>
            </a:pPr>
            <a:r>
              <a:rPr lang="es-AR" sz="2200" dirty="0" smtClean="0">
                <a:solidFill>
                  <a:schemeClr val="accent1"/>
                </a:solidFill>
                <a:latin typeface="Arial" panose="020B0604020202020204" pitchFamily="34" charset="0"/>
                <a:ea typeface="+mj-ea"/>
                <a:cs typeface="Arial" panose="020B0604020202020204" pitchFamily="34" charset="0"/>
              </a:rPr>
              <a:t>Aquellos cuya distribución esté prevista de otra manera</a:t>
            </a:r>
          </a:p>
          <a:p>
            <a:pPr marL="914400" lvl="1" indent="-457200" algn="l">
              <a:spcBef>
                <a:spcPct val="0"/>
              </a:spcBef>
              <a:buFont typeface="+mj-lt"/>
              <a:buAutoNum type="alphaUcPeriod"/>
            </a:pPr>
            <a:r>
              <a:rPr lang="es-AR" sz="2200" dirty="0" smtClean="0">
                <a:solidFill>
                  <a:schemeClr val="accent1"/>
                </a:solidFill>
                <a:latin typeface="Arial" panose="020B0604020202020204" pitchFamily="34" charset="0"/>
                <a:ea typeface="+mj-ea"/>
                <a:cs typeface="Arial" panose="020B0604020202020204" pitchFamily="34" charset="0"/>
              </a:rPr>
              <a:t>Impuestos y contribuciones con afectación específica</a:t>
            </a:r>
          </a:p>
          <a:p>
            <a:pPr marL="914400" lvl="1" indent="-457200" algn="l">
              <a:spcBef>
                <a:spcPct val="0"/>
              </a:spcBef>
              <a:buFont typeface="+mj-lt"/>
              <a:buAutoNum type="alphaUcPeriod"/>
            </a:pPr>
            <a:r>
              <a:rPr lang="es-AR" sz="2200" dirty="0" smtClean="0">
                <a:solidFill>
                  <a:schemeClr val="accent1"/>
                </a:solidFill>
                <a:latin typeface="Arial" panose="020B0604020202020204" pitchFamily="34" charset="0"/>
                <a:ea typeface="+mj-ea"/>
                <a:cs typeface="Arial" panose="020B0604020202020204" pitchFamily="34" charset="0"/>
              </a:rPr>
              <a:t>Impuestos y contribuciones con fines de interés nacional</a:t>
            </a:r>
          </a:p>
          <a:p>
            <a:pPr marL="342900" indent="-342900" algn="l">
              <a:spcBef>
                <a:spcPct val="0"/>
              </a:spcBef>
              <a:buFont typeface="Arial" panose="020B0604020202020204" pitchFamily="34" charset="0"/>
              <a:buChar char="•"/>
            </a:pPr>
            <a:endParaRPr lang="es-AR" sz="2400" dirty="0" smtClean="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981335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5468" y="835434"/>
            <a:ext cx="8270543" cy="815944"/>
          </a:xfrm>
        </p:spPr>
        <p:txBody>
          <a:bodyPr/>
          <a:lstStyle/>
          <a:p>
            <a:pPr algn="ctr"/>
            <a:r>
              <a:rPr lang="es-AR" sz="4000" u="sng" dirty="0" smtClean="0">
                <a:latin typeface="Arial" panose="020B0604020202020204" pitchFamily="34" charset="0"/>
                <a:cs typeface="Arial" panose="020B0604020202020204" pitchFamily="34" charset="0"/>
              </a:rPr>
              <a:t>Sistema tributario argentino: Tipos de gravámenes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3207" y="1897040"/>
            <a:ext cx="9103056" cy="3193575"/>
          </a:xfrm>
        </p:spPr>
        <p:txBody>
          <a:bodyPr>
            <a:noAutofit/>
          </a:bodyPr>
          <a:lstStyle/>
          <a:p>
            <a:pPr algn="l">
              <a:spcBef>
                <a:spcPct val="0"/>
              </a:spcBef>
            </a:pPr>
            <a:r>
              <a:rPr lang="es-AR" sz="2400" u="sng" dirty="0" smtClean="0">
                <a:solidFill>
                  <a:schemeClr val="accent1"/>
                </a:solidFill>
                <a:latin typeface="Arial" panose="020B0604020202020204" pitchFamily="34" charset="0"/>
                <a:ea typeface="+mj-ea"/>
                <a:cs typeface="Arial" panose="020B0604020202020204" pitchFamily="34" charset="0"/>
              </a:rPr>
              <a:t>A la importación:</a:t>
            </a:r>
          </a:p>
          <a:p>
            <a:pPr algn="ctr">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Antidumping</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Compensatorios</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Salvaguardias</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Tasa de estadística</a:t>
            </a:r>
          </a:p>
          <a:p>
            <a:pPr marL="342900" indent="-342900" algn="l">
              <a:spcBef>
                <a:spcPct val="0"/>
              </a:spcBef>
              <a:buFont typeface="Arial" panose="020B0604020202020204" pitchFamily="34" charset="0"/>
              <a:buChar char="•"/>
            </a:pPr>
            <a:endParaRPr lang="es-AR" sz="2400" dirty="0" smtClean="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056123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650" y="480593"/>
            <a:ext cx="8270543" cy="815944"/>
          </a:xfrm>
        </p:spPr>
        <p:txBody>
          <a:bodyPr/>
          <a:lstStyle/>
          <a:p>
            <a:pPr algn="ctr"/>
            <a:r>
              <a:rPr lang="es-AR" sz="4000" u="sng" dirty="0" smtClean="0">
                <a:latin typeface="Arial" panose="020B0604020202020204" pitchFamily="34" charset="0"/>
                <a:cs typeface="Arial" panose="020B0604020202020204" pitchFamily="34" charset="0"/>
              </a:rPr>
              <a:t>AFIP: Creación</a:t>
            </a:r>
            <a:endParaRPr lang="es-AR" sz="4000" u="sng" dirty="0">
              <a:latin typeface="Arial" panose="020B0604020202020204" pitchFamily="34" charset="0"/>
              <a:cs typeface="Arial" panose="020B0604020202020204" pitchFamily="34" charset="0"/>
            </a:endParaRPr>
          </a:p>
        </p:txBody>
      </p:sp>
      <p:sp>
        <p:nvSpPr>
          <p:cNvPr id="7" name="Subtitle 2"/>
          <p:cNvSpPr>
            <a:spLocks noGrp="1"/>
          </p:cNvSpPr>
          <p:nvPr>
            <p:ph type="subTitle" idx="1"/>
          </p:nvPr>
        </p:nvSpPr>
        <p:spPr>
          <a:xfrm>
            <a:off x="573207" y="1392072"/>
            <a:ext cx="9103056" cy="4681182"/>
          </a:xfrm>
        </p:spPr>
        <p:txBody>
          <a:bodyPr>
            <a:noAutofit/>
          </a:bodyPr>
          <a:lstStyle/>
          <a:p>
            <a:pPr algn="l">
              <a:spcBef>
                <a:spcPct val="0"/>
              </a:spcBef>
            </a:pPr>
            <a:r>
              <a:rPr lang="es-AR" sz="2000" dirty="0" smtClean="0">
                <a:solidFill>
                  <a:schemeClr val="accent1"/>
                </a:solidFill>
                <a:latin typeface="Arial" panose="020B0604020202020204" pitchFamily="34" charset="0"/>
                <a:ea typeface="+mj-ea"/>
                <a:cs typeface="Arial" panose="020B0604020202020204" pitchFamily="34" charset="0"/>
              </a:rPr>
              <a:t>Fue creada por el Decreto Nº 618/97</a:t>
            </a:r>
          </a:p>
          <a:p>
            <a:pPr algn="l">
              <a:spcBef>
                <a:spcPct val="0"/>
              </a:spcBef>
            </a:pPr>
            <a:endParaRPr lang="es-AR" sz="2000" dirty="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000" dirty="0" smtClean="0">
                <a:solidFill>
                  <a:schemeClr val="accent1"/>
                </a:solidFill>
                <a:latin typeface="Arial" panose="020B0604020202020204" pitchFamily="34" charset="0"/>
                <a:ea typeface="+mj-ea"/>
                <a:cs typeface="Arial" panose="020B0604020202020204" pitchFamily="34" charset="0"/>
              </a:rPr>
              <a:t>La </a:t>
            </a:r>
            <a:r>
              <a:rPr lang="es-AR" sz="2000" dirty="0">
                <a:solidFill>
                  <a:schemeClr val="accent1"/>
                </a:solidFill>
                <a:latin typeface="Arial" panose="020B0604020202020204" pitchFamily="34" charset="0"/>
                <a:ea typeface="+mj-ea"/>
                <a:cs typeface="Arial" panose="020B0604020202020204" pitchFamily="34" charset="0"/>
              </a:rPr>
              <a:t>ADMINISTRACIÓN FEDERAL DE INGRESOS PUBLICOS es responsable de la recaudación y administración de impuestos nacionales. </a:t>
            </a:r>
            <a:endParaRPr lang="es-AR" sz="2000" dirty="0" smtClean="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000" dirty="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000" dirty="0">
                <a:solidFill>
                  <a:schemeClr val="accent1"/>
                </a:solidFill>
                <a:latin typeface="Arial" panose="020B0604020202020204" pitchFamily="34" charset="0"/>
                <a:ea typeface="+mj-ea"/>
                <a:cs typeface="Arial" panose="020B0604020202020204" pitchFamily="34" charset="0"/>
              </a:rPr>
              <a:t>La gestión de la ADMINISTRACIÓN FEDERAL DE INGRESOS PUBLICOS está a cargo del Administrador Federal, quien se encuentra en el mismo nivel que un Secretario de Estado. </a:t>
            </a:r>
            <a:endParaRPr lang="es-AR" sz="2000" dirty="0" smtClean="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000" dirty="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000" dirty="0" smtClean="0">
                <a:solidFill>
                  <a:schemeClr val="accent1"/>
                </a:solidFill>
                <a:latin typeface="Arial" panose="020B0604020202020204" pitchFamily="34" charset="0"/>
                <a:ea typeface="+mj-ea"/>
                <a:cs typeface="Arial" panose="020B0604020202020204" pitchFamily="34" charset="0"/>
              </a:rPr>
              <a:t>El </a:t>
            </a:r>
            <a:r>
              <a:rPr lang="es-AR" sz="2000" dirty="0">
                <a:solidFill>
                  <a:schemeClr val="accent1"/>
                </a:solidFill>
                <a:latin typeface="Arial" panose="020B0604020202020204" pitchFamily="34" charset="0"/>
                <a:ea typeface="+mj-ea"/>
                <a:cs typeface="Arial" panose="020B0604020202020204" pitchFamily="34" charset="0"/>
              </a:rPr>
              <a:t>nivel inmediato inferior esta integrado por tres Directores Generales: la Dirección General Impositiva, la Dirección General de Aduanas y la Dirección General de los Recursos de la Seguridad </a:t>
            </a:r>
            <a:r>
              <a:rPr lang="es-AR" sz="2000" dirty="0" smtClean="0">
                <a:solidFill>
                  <a:schemeClr val="accent1"/>
                </a:solidFill>
                <a:latin typeface="Arial" panose="020B0604020202020204" pitchFamily="34" charset="0"/>
                <a:ea typeface="+mj-ea"/>
                <a:cs typeface="Arial" panose="020B0604020202020204" pitchFamily="34" charset="0"/>
              </a:rPr>
              <a:t>Social.</a:t>
            </a:r>
            <a:endParaRPr lang="es-AR" sz="2000" dirty="0">
              <a:solidFill>
                <a:schemeClr val="accent1"/>
              </a:solidFill>
              <a:latin typeface="Arial" panose="020B0604020202020204" pitchFamily="34" charset="0"/>
              <a:ea typeface="+mj-ea"/>
              <a:cs typeface="Arial" panose="020B0604020202020204" pitchFamily="34" charset="0"/>
            </a:endParaRPr>
          </a:p>
          <a:p>
            <a:pPr marL="342900" indent="-342900" algn="l">
              <a:spcBef>
                <a:spcPct val="0"/>
              </a:spcBef>
              <a:buFont typeface="Arial" panose="020B0604020202020204" pitchFamily="34" charset="0"/>
              <a:buChar char="•"/>
            </a:pPr>
            <a:endParaRPr lang="es-AR" sz="2400" dirty="0" smtClean="0">
              <a:solidFill>
                <a:schemeClr val="accent1"/>
              </a:solidFill>
              <a:latin typeface="Arial" panose="020B0604020202020204" pitchFamily="34" charset="0"/>
              <a:ea typeface="+mj-ea"/>
              <a:cs typeface="Arial" panose="020B0604020202020204" pitchFamily="34" charset="0"/>
            </a:endParaRPr>
          </a:p>
          <a:p>
            <a:pPr marL="342900" indent="-342900" algn="l">
              <a:spcBef>
                <a:spcPct val="0"/>
              </a:spcBef>
              <a:buFont typeface="Arial" panose="020B0604020202020204" pitchFamily="34" charset="0"/>
              <a:buChar char="•"/>
            </a:pPr>
            <a:endParaRPr lang="es-AR" sz="2400" dirty="0" smtClean="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145587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650" y="480593"/>
            <a:ext cx="8270543" cy="815944"/>
          </a:xfrm>
        </p:spPr>
        <p:txBody>
          <a:bodyPr/>
          <a:lstStyle/>
          <a:p>
            <a:pPr algn="ctr"/>
            <a:r>
              <a:rPr lang="es-AR" sz="4000" u="sng" dirty="0" smtClean="0">
                <a:latin typeface="Arial" panose="020B0604020202020204" pitchFamily="34" charset="0"/>
                <a:cs typeface="Arial" panose="020B0604020202020204" pitchFamily="34" charset="0"/>
              </a:rPr>
              <a:t>AFIP: Estructura</a:t>
            </a:r>
            <a:endParaRPr lang="es-AR" sz="4000" u="sng"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96162" y="1786555"/>
            <a:ext cx="9091111" cy="1586268"/>
          </a:xfrm>
          <a:prstGeom prst="rect">
            <a:avLst/>
          </a:prstGeom>
        </p:spPr>
      </p:pic>
      <p:pic>
        <p:nvPicPr>
          <p:cNvPr id="6" name="Picture 5"/>
          <p:cNvPicPr>
            <a:picLocks noChangeAspect="1"/>
          </p:cNvPicPr>
          <p:nvPr/>
        </p:nvPicPr>
        <p:blipFill>
          <a:blip r:embed="rId3"/>
          <a:stretch>
            <a:fillRect/>
          </a:stretch>
        </p:blipFill>
        <p:spPr>
          <a:xfrm>
            <a:off x="350499" y="3617181"/>
            <a:ext cx="9091111" cy="1787664"/>
          </a:xfrm>
          <a:prstGeom prst="rect">
            <a:avLst/>
          </a:prstGeom>
        </p:spPr>
      </p:pic>
    </p:spTree>
    <p:extLst>
      <p:ext uri="{BB962C8B-B14F-4D97-AF65-F5344CB8AC3E}">
        <p14:creationId xmlns:p14="http://schemas.microsoft.com/office/powerpoint/2010/main" val="155163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6861" y="258425"/>
            <a:ext cx="9130351" cy="815944"/>
          </a:xfrm>
        </p:spPr>
        <p:txBody>
          <a:bodyPr/>
          <a:lstStyle/>
          <a:p>
            <a:pPr algn="ctr"/>
            <a:r>
              <a:rPr lang="es-AR" sz="3800" u="sng" dirty="0" smtClean="0">
                <a:latin typeface="Arial" panose="020B0604020202020204" pitchFamily="34" charset="0"/>
                <a:cs typeface="Arial" panose="020B0604020202020204" pitchFamily="34" charset="0"/>
              </a:rPr>
              <a:t>Director General Aduanas: Atribuciones</a:t>
            </a:r>
            <a:endParaRPr lang="es-AR" sz="3800" u="sng" dirty="0">
              <a:latin typeface="Arial" panose="020B0604020202020204" pitchFamily="34" charset="0"/>
              <a:cs typeface="Arial" panose="020B0604020202020204" pitchFamily="34" charset="0"/>
            </a:endParaRPr>
          </a:p>
        </p:txBody>
      </p:sp>
      <p:sp>
        <p:nvSpPr>
          <p:cNvPr id="3" name="Rectangle 2"/>
          <p:cNvSpPr/>
          <p:nvPr/>
        </p:nvSpPr>
        <p:spPr>
          <a:xfrm>
            <a:off x="696042" y="1538388"/>
            <a:ext cx="9144000" cy="3139321"/>
          </a:xfrm>
          <a:prstGeom prst="rect">
            <a:avLst/>
          </a:prstGeom>
        </p:spPr>
        <p:txBody>
          <a:bodyPr wrap="square">
            <a:spAutoFit/>
          </a:bodyPr>
          <a:lstStyle/>
          <a:p>
            <a:r>
              <a:rPr lang="es-AR" dirty="0">
                <a:solidFill>
                  <a:schemeClr val="accent1"/>
                </a:solidFill>
                <a:latin typeface="Arial" panose="020B0604020202020204" pitchFamily="34" charset="0"/>
                <a:cs typeface="Arial" panose="020B0604020202020204" pitchFamily="34" charset="0"/>
              </a:rPr>
              <a:t>a) Ejercer todas las funciones, poderes y facultades que las leyes, reglamentos, resoluciones generales y otras disposiciones le encomienden, a los fines de determinar, percibir, recaudar, exigir, fiscalizar, ejecutar y devolver o reintegrar los </a:t>
            </a:r>
            <a:r>
              <a:rPr lang="es-AR" dirty="0">
                <a:solidFill>
                  <a:srgbClr val="FF0000"/>
                </a:solidFill>
                <a:latin typeface="Arial" panose="020B0604020202020204" pitchFamily="34" charset="0"/>
                <a:cs typeface="Arial" panose="020B0604020202020204" pitchFamily="34" charset="0"/>
              </a:rPr>
              <a:t>tributos que gravan la importación y la exportación de mercaderías </a:t>
            </a:r>
            <a:r>
              <a:rPr lang="es-AR" dirty="0">
                <a:solidFill>
                  <a:schemeClr val="accent1"/>
                </a:solidFill>
                <a:latin typeface="Arial" panose="020B0604020202020204" pitchFamily="34" charset="0"/>
                <a:cs typeface="Arial" panose="020B0604020202020204" pitchFamily="34" charset="0"/>
              </a:rPr>
              <a:t>y otras operaciones regidas por leyes y normas aduaneras a cargo del organismo; interpretar las normas o resolver las dudas, que a ellos se refieren.</a:t>
            </a:r>
          </a:p>
          <a:p>
            <a:endParaRPr lang="es-AR" dirty="0" smtClean="0">
              <a:solidFill>
                <a:schemeClr val="accent1"/>
              </a:solidFill>
              <a:latin typeface="Arial" panose="020B0604020202020204" pitchFamily="34" charset="0"/>
              <a:cs typeface="Arial" panose="020B0604020202020204" pitchFamily="34" charset="0"/>
            </a:endParaRPr>
          </a:p>
          <a:p>
            <a:r>
              <a:rPr lang="es-AR" dirty="0" smtClean="0">
                <a:solidFill>
                  <a:schemeClr val="accent1"/>
                </a:solidFill>
                <a:latin typeface="Arial" panose="020B0604020202020204" pitchFamily="34" charset="0"/>
                <a:cs typeface="Arial" panose="020B0604020202020204" pitchFamily="34" charset="0"/>
              </a:rPr>
              <a:t>b</a:t>
            </a:r>
            <a:r>
              <a:rPr lang="es-AR" dirty="0">
                <a:solidFill>
                  <a:schemeClr val="accent1"/>
                </a:solidFill>
                <a:latin typeface="Arial" panose="020B0604020202020204" pitchFamily="34" charset="0"/>
                <a:cs typeface="Arial" panose="020B0604020202020204" pitchFamily="34" charset="0"/>
              </a:rPr>
              <a:t>) Ejercer el control sobre el </a:t>
            </a:r>
            <a:r>
              <a:rPr lang="es-AR" dirty="0">
                <a:solidFill>
                  <a:srgbClr val="FF0000"/>
                </a:solidFill>
                <a:latin typeface="Arial" panose="020B0604020202020204" pitchFamily="34" charset="0"/>
                <a:cs typeface="Arial" panose="020B0604020202020204" pitchFamily="34" charset="0"/>
              </a:rPr>
              <a:t>tráfico internacional </a:t>
            </a:r>
            <a:r>
              <a:rPr lang="es-AR" dirty="0">
                <a:solidFill>
                  <a:schemeClr val="accent1"/>
                </a:solidFill>
                <a:latin typeface="Arial" panose="020B0604020202020204" pitchFamily="34" charset="0"/>
                <a:cs typeface="Arial" panose="020B0604020202020204" pitchFamily="34" charset="0"/>
              </a:rPr>
              <a:t>de mercadería.</a:t>
            </a:r>
          </a:p>
          <a:p>
            <a:endParaRPr lang="es-AR" dirty="0" smtClean="0">
              <a:solidFill>
                <a:schemeClr val="accent1"/>
              </a:solidFill>
              <a:latin typeface="Arial" panose="020B0604020202020204" pitchFamily="34" charset="0"/>
              <a:cs typeface="Arial" panose="020B0604020202020204" pitchFamily="34" charset="0"/>
            </a:endParaRPr>
          </a:p>
          <a:p>
            <a:r>
              <a:rPr lang="es-AR" dirty="0" smtClean="0">
                <a:solidFill>
                  <a:schemeClr val="accent1"/>
                </a:solidFill>
                <a:latin typeface="Arial" panose="020B0604020202020204" pitchFamily="34" charset="0"/>
                <a:cs typeface="Arial" panose="020B0604020202020204" pitchFamily="34" charset="0"/>
              </a:rPr>
              <a:t>c</a:t>
            </a:r>
            <a:r>
              <a:rPr lang="es-AR" dirty="0">
                <a:solidFill>
                  <a:schemeClr val="accent1"/>
                </a:solidFill>
                <a:latin typeface="Arial" panose="020B0604020202020204" pitchFamily="34" charset="0"/>
                <a:cs typeface="Arial" panose="020B0604020202020204" pitchFamily="34" charset="0"/>
              </a:rPr>
              <a:t>) Aplicar y fiscalizar las </a:t>
            </a:r>
            <a:r>
              <a:rPr lang="es-AR" dirty="0">
                <a:solidFill>
                  <a:srgbClr val="FF0000"/>
                </a:solidFill>
                <a:latin typeface="Arial" panose="020B0604020202020204" pitchFamily="34" charset="0"/>
                <a:cs typeface="Arial" panose="020B0604020202020204" pitchFamily="34" charset="0"/>
              </a:rPr>
              <a:t>prohibiciones a la importación y a la exportación </a:t>
            </a:r>
            <a:r>
              <a:rPr lang="es-AR" dirty="0">
                <a:solidFill>
                  <a:schemeClr val="accent1"/>
                </a:solidFill>
                <a:latin typeface="Arial" panose="020B0604020202020204" pitchFamily="34" charset="0"/>
                <a:cs typeface="Arial" panose="020B0604020202020204" pitchFamily="34" charset="0"/>
              </a:rPr>
              <a:t>cuya aplicación y fiscalización le estén o le fueren encomendadas.</a:t>
            </a:r>
          </a:p>
        </p:txBody>
      </p:sp>
    </p:spTree>
    <p:extLst>
      <p:ext uri="{BB962C8B-B14F-4D97-AF65-F5344CB8AC3E}">
        <p14:creationId xmlns:p14="http://schemas.microsoft.com/office/powerpoint/2010/main" val="99461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480593"/>
            <a:ext cx="7766936" cy="815944"/>
          </a:xfrm>
        </p:spPr>
        <p:txBody>
          <a:bodyPr/>
          <a:lstStyle/>
          <a:p>
            <a:pPr algn="ctr"/>
            <a:r>
              <a:rPr lang="es-AR" sz="4000" u="sng" dirty="0" smtClean="0">
                <a:latin typeface="Arial" panose="020B0604020202020204" pitchFamily="34" charset="0"/>
                <a:cs typeface="Arial" panose="020B0604020202020204" pitchFamily="34" charset="0"/>
              </a:rPr>
              <a:t>Tributos: Concepto</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3207" y="1897040"/>
            <a:ext cx="9103056" cy="3193575"/>
          </a:xfrm>
        </p:spPr>
        <p:txBody>
          <a:bodyPr>
            <a:noAutofit/>
          </a:bodyPr>
          <a:lstStyle/>
          <a:p>
            <a:pPr algn="l">
              <a:spcBef>
                <a:spcPct val="0"/>
              </a:spcBef>
            </a:pPr>
            <a:r>
              <a:rPr lang="es-AR" sz="2400" u="sng" dirty="0" smtClean="0">
                <a:solidFill>
                  <a:schemeClr val="accent1"/>
                </a:solidFill>
                <a:latin typeface="Arial" panose="020B0604020202020204" pitchFamily="34" charset="0"/>
                <a:ea typeface="+mj-ea"/>
                <a:cs typeface="Arial" panose="020B0604020202020204" pitchFamily="34" charset="0"/>
              </a:rPr>
              <a:t>Definición del Dr. Héctor Belisario Villegas:</a:t>
            </a:r>
          </a:p>
          <a:p>
            <a:pPr algn="ctr">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400" dirty="0" smtClean="0">
                <a:solidFill>
                  <a:schemeClr val="accent1"/>
                </a:solidFill>
                <a:latin typeface="Arial" panose="020B0604020202020204" pitchFamily="34" charset="0"/>
                <a:ea typeface="+mj-ea"/>
                <a:cs typeface="Arial" panose="020B0604020202020204" pitchFamily="34" charset="0"/>
              </a:rPr>
              <a:t>Son extracciones coactivas de parte de riqueza de los particulares, con basamento legal, preferiblemente en dinero, con el propósito básico de obtener ingresos para cubrir las necesidades públicas, sin perjuicio de perseguir, además, objetivos extra-fiscales, todo ello en pro de la finalidad máxima de promover el bienestar general.</a:t>
            </a:r>
            <a:endParaRPr lang="es-AR" sz="2400" dirty="0">
              <a:solidFill>
                <a:schemeClr val="accent1"/>
              </a:solidFill>
              <a:latin typeface="Arial" panose="020B0604020202020204" pitchFamily="34" charset="0"/>
              <a:ea typeface="+mj-ea"/>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521936" y="563822"/>
            <a:ext cx="1580765" cy="1465430"/>
          </a:xfrm>
          <a:prstGeom prst="rect">
            <a:avLst/>
          </a:prstGeom>
        </p:spPr>
      </p:pic>
    </p:spTree>
    <p:extLst>
      <p:ext uri="{BB962C8B-B14F-4D97-AF65-F5344CB8AC3E}">
        <p14:creationId xmlns:p14="http://schemas.microsoft.com/office/powerpoint/2010/main" val="934559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3459" y="1444857"/>
            <a:ext cx="8611735" cy="4247317"/>
          </a:xfrm>
          <a:prstGeom prst="rect">
            <a:avLst/>
          </a:prstGeom>
        </p:spPr>
        <p:txBody>
          <a:bodyPr wrap="square">
            <a:spAutoFit/>
          </a:bodyPr>
          <a:lstStyle/>
          <a:p>
            <a:r>
              <a:rPr lang="es-AR" dirty="0">
                <a:solidFill>
                  <a:schemeClr val="accent1"/>
                </a:solidFill>
                <a:latin typeface="Arial" panose="020B0604020202020204" pitchFamily="34" charset="0"/>
                <a:cs typeface="Arial" panose="020B0604020202020204" pitchFamily="34" charset="0"/>
              </a:rPr>
              <a:t>d) Efectuar la </a:t>
            </a:r>
            <a:r>
              <a:rPr lang="es-AR" dirty="0">
                <a:solidFill>
                  <a:srgbClr val="FF0000"/>
                </a:solidFill>
                <a:latin typeface="Arial" panose="020B0604020202020204" pitchFamily="34" charset="0"/>
                <a:cs typeface="Arial" panose="020B0604020202020204" pitchFamily="34" charset="0"/>
              </a:rPr>
              <a:t>revisión de las actuaciones y documentos aduaneros</a:t>
            </a:r>
            <a:r>
              <a:rPr lang="es-AR" dirty="0">
                <a:solidFill>
                  <a:schemeClr val="accent1"/>
                </a:solidFill>
                <a:latin typeface="Arial" panose="020B0604020202020204" pitchFamily="34" charset="0"/>
                <a:cs typeface="Arial" panose="020B0604020202020204" pitchFamily="34" charset="0"/>
              </a:rPr>
              <a:t> una vez concluida su tramitación ante las aduanas, de conformidad con las disposiciones aplicables, formular rectificaciones y cargos, así como disponer las devoluciones o reintegros que correspondieren</a:t>
            </a:r>
            <a:r>
              <a:rPr lang="es-AR" dirty="0" smtClean="0">
                <a:solidFill>
                  <a:schemeClr val="accent1"/>
                </a:solidFill>
                <a:latin typeface="Arial" panose="020B0604020202020204" pitchFamily="34" charset="0"/>
                <a:cs typeface="Arial" panose="020B0604020202020204" pitchFamily="34" charset="0"/>
              </a:rPr>
              <a:t>.</a:t>
            </a:r>
          </a:p>
          <a:p>
            <a:endParaRPr lang="es-AR" dirty="0">
              <a:solidFill>
                <a:schemeClr val="accent1"/>
              </a:solidFill>
              <a:latin typeface="Arial" panose="020B0604020202020204" pitchFamily="34" charset="0"/>
              <a:cs typeface="Arial" panose="020B0604020202020204" pitchFamily="34" charset="0"/>
            </a:endParaRPr>
          </a:p>
          <a:p>
            <a:r>
              <a:rPr lang="es-AR" dirty="0" smtClean="0">
                <a:solidFill>
                  <a:schemeClr val="accent1"/>
                </a:solidFill>
                <a:latin typeface="Arial" panose="020B0604020202020204" pitchFamily="34" charset="0"/>
                <a:cs typeface="Arial" panose="020B0604020202020204" pitchFamily="34" charset="0"/>
              </a:rPr>
              <a:t>e</a:t>
            </a:r>
            <a:r>
              <a:rPr lang="es-AR" dirty="0">
                <a:solidFill>
                  <a:schemeClr val="accent1"/>
                </a:solidFill>
                <a:latin typeface="Arial" panose="020B0604020202020204" pitchFamily="34" charset="0"/>
                <a:cs typeface="Arial" panose="020B0604020202020204" pitchFamily="34" charset="0"/>
              </a:rPr>
              <a:t>) </a:t>
            </a:r>
            <a:r>
              <a:rPr lang="es-AR" dirty="0">
                <a:solidFill>
                  <a:srgbClr val="FF0000"/>
                </a:solidFill>
                <a:latin typeface="Arial" panose="020B0604020202020204" pitchFamily="34" charset="0"/>
                <a:cs typeface="Arial" panose="020B0604020202020204" pitchFamily="34" charset="0"/>
              </a:rPr>
              <a:t>Autorizar las operaciones y regímenes aduaneros </a:t>
            </a:r>
            <a:r>
              <a:rPr lang="es-AR" dirty="0">
                <a:solidFill>
                  <a:schemeClr val="accent1"/>
                </a:solidFill>
                <a:latin typeface="Arial" panose="020B0604020202020204" pitchFamily="34" charset="0"/>
                <a:cs typeface="Arial" panose="020B0604020202020204" pitchFamily="34" charset="0"/>
              </a:rPr>
              <a:t>relativos a los medios de transporte, así como las operaciones, destinaciones y regímenes a que puede someterse la mercadería involucrada en el tráfico internacional</a:t>
            </a:r>
            <a:r>
              <a:rPr lang="es-AR" dirty="0" smtClean="0">
                <a:solidFill>
                  <a:schemeClr val="accent1"/>
                </a:solidFill>
                <a:latin typeface="Arial" panose="020B0604020202020204" pitchFamily="34" charset="0"/>
                <a:cs typeface="Arial" panose="020B0604020202020204" pitchFamily="34" charset="0"/>
              </a:rPr>
              <a:t>.</a:t>
            </a:r>
            <a:endParaRPr lang="es-AR" dirty="0" smtClean="0"/>
          </a:p>
          <a:p>
            <a:endParaRPr lang="es-AR" dirty="0" smtClean="0">
              <a:solidFill>
                <a:schemeClr val="accent1"/>
              </a:solidFill>
              <a:latin typeface="Arial" panose="020B0604020202020204" pitchFamily="34" charset="0"/>
              <a:cs typeface="Arial" panose="020B0604020202020204" pitchFamily="34" charset="0"/>
            </a:endParaRPr>
          </a:p>
          <a:p>
            <a:r>
              <a:rPr lang="es-AR" dirty="0" smtClean="0">
                <a:solidFill>
                  <a:schemeClr val="accent1"/>
                </a:solidFill>
                <a:latin typeface="Arial" panose="020B0604020202020204" pitchFamily="34" charset="0"/>
                <a:cs typeface="Arial" panose="020B0604020202020204" pitchFamily="34" charset="0"/>
              </a:rPr>
              <a:t>f</a:t>
            </a:r>
            <a:r>
              <a:rPr lang="es-AR" dirty="0">
                <a:solidFill>
                  <a:schemeClr val="accent1"/>
                </a:solidFill>
                <a:latin typeface="Arial" panose="020B0604020202020204" pitchFamily="34" charset="0"/>
                <a:cs typeface="Arial" panose="020B0604020202020204" pitchFamily="34" charset="0"/>
              </a:rPr>
              <a:t>) Autorizar, según los antecedentes y garantías que brindaren los peticionarios, y de acuerdo con la naturaleza de la operación y con los controles que en cada caso correspondieren, la </a:t>
            </a:r>
            <a:r>
              <a:rPr lang="es-AR" dirty="0">
                <a:solidFill>
                  <a:srgbClr val="FF0000"/>
                </a:solidFill>
                <a:latin typeface="Arial" panose="020B0604020202020204" pitchFamily="34" charset="0"/>
                <a:cs typeface="Arial" panose="020B0604020202020204" pitchFamily="34" charset="0"/>
              </a:rPr>
              <a:t>verificación de la mercadería</a:t>
            </a:r>
            <a:r>
              <a:rPr lang="es-AR" dirty="0">
                <a:solidFill>
                  <a:schemeClr val="accent1"/>
                </a:solidFill>
                <a:latin typeface="Arial" panose="020B0604020202020204" pitchFamily="34" charset="0"/>
                <a:cs typeface="Arial" panose="020B0604020202020204" pitchFamily="34" charset="0"/>
              </a:rPr>
              <a:t> en los locales o depósitos de los importadores y exportadores, o en los lugares por ellos ofrecidos a tal fin, siempre que éstos reunieren las condiciones y ofrecieren las seguridades requeridas para el adecuado contralor de la operación y la debida salvaguardia de la renta fiscal</a:t>
            </a:r>
            <a:r>
              <a:rPr lang="es-AR" dirty="0" smtClean="0">
                <a:solidFill>
                  <a:schemeClr val="accent1"/>
                </a:solidFill>
                <a:latin typeface="Arial" panose="020B0604020202020204" pitchFamily="34" charset="0"/>
                <a:cs typeface="Arial" panose="020B0604020202020204" pitchFamily="34" charset="0"/>
              </a:rPr>
              <a:t>.</a:t>
            </a:r>
            <a:endParaRPr lang="es-AR" dirty="0">
              <a:solidFill>
                <a:schemeClr val="accent1"/>
              </a:solidFill>
              <a:latin typeface="Arial" panose="020B0604020202020204" pitchFamily="34" charset="0"/>
              <a:cs typeface="Arial" panose="020B0604020202020204" pitchFamily="34" charset="0"/>
            </a:endParaRPr>
          </a:p>
        </p:txBody>
      </p:sp>
      <p:sp>
        <p:nvSpPr>
          <p:cNvPr id="5" name="Title 1"/>
          <p:cNvSpPr>
            <a:spLocks noGrp="1"/>
          </p:cNvSpPr>
          <p:nvPr>
            <p:ph type="ctrTitle"/>
          </p:nvPr>
        </p:nvSpPr>
        <p:spPr>
          <a:xfrm>
            <a:off x="668748" y="517733"/>
            <a:ext cx="9130351" cy="815944"/>
          </a:xfrm>
        </p:spPr>
        <p:txBody>
          <a:bodyPr/>
          <a:lstStyle/>
          <a:p>
            <a:pPr algn="ctr"/>
            <a:r>
              <a:rPr lang="es-AR" sz="3800" u="sng" dirty="0" smtClean="0">
                <a:latin typeface="Arial" panose="020B0604020202020204" pitchFamily="34" charset="0"/>
                <a:cs typeface="Arial" panose="020B0604020202020204" pitchFamily="34" charset="0"/>
              </a:rPr>
              <a:t>Director General Aduanas: Atribuciones</a:t>
            </a:r>
            <a:endParaRPr lang="es-AR" sz="38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0044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3460" y="1444857"/>
            <a:ext cx="8679974" cy="3970318"/>
          </a:xfrm>
          <a:prstGeom prst="rect">
            <a:avLst/>
          </a:prstGeom>
        </p:spPr>
        <p:txBody>
          <a:bodyPr wrap="square">
            <a:spAutoFit/>
          </a:bodyPr>
          <a:lstStyle/>
          <a:p>
            <a:r>
              <a:rPr lang="es-AR" dirty="0" smtClean="0">
                <a:solidFill>
                  <a:schemeClr val="accent1"/>
                </a:solidFill>
                <a:latin typeface="Arial" panose="020B0604020202020204" pitchFamily="34" charset="0"/>
                <a:cs typeface="Arial" panose="020B0604020202020204" pitchFamily="34" charset="0"/>
              </a:rPr>
              <a:t>g</a:t>
            </a:r>
            <a:r>
              <a:rPr lang="es-AR" dirty="0">
                <a:solidFill>
                  <a:schemeClr val="accent1"/>
                </a:solidFill>
                <a:latin typeface="Arial" panose="020B0604020202020204" pitchFamily="34" charset="0"/>
                <a:cs typeface="Arial" panose="020B0604020202020204" pitchFamily="34" charset="0"/>
              </a:rPr>
              <a:t>) Instruir, cuando correspondiere, los </a:t>
            </a:r>
            <a:r>
              <a:rPr lang="es-AR" dirty="0">
                <a:solidFill>
                  <a:srgbClr val="FF0000"/>
                </a:solidFill>
                <a:latin typeface="Arial" panose="020B0604020202020204" pitchFamily="34" charset="0"/>
                <a:cs typeface="Arial" panose="020B0604020202020204" pitchFamily="34" charset="0"/>
              </a:rPr>
              <a:t>sumarios</a:t>
            </a:r>
            <a:r>
              <a:rPr lang="es-AR" dirty="0">
                <a:solidFill>
                  <a:schemeClr val="accent1"/>
                </a:solidFill>
                <a:latin typeface="Arial" panose="020B0604020202020204" pitchFamily="34" charset="0"/>
                <a:cs typeface="Arial" panose="020B0604020202020204" pitchFamily="34" charset="0"/>
              </a:rPr>
              <a:t> de prevención en las causas por delitos o infracciones aduaneras.</a:t>
            </a:r>
          </a:p>
          <a:p>
            <a:endParaRPr lang="es-AR" dirty="0" smtClean="0">
              <a:solidFill>
                <a:schemeClr val="accent1"/>
              </a:solidFill>
              <a:latin typeface="Arial" panose="020B0604020202020204" pitchFamily="34" charset="0"/>
              <a:cs typeface="Arial" panose="020B0604020202020204" pitchFamily="34" charset="0"/>
            </a:endParaRPr>
          </a:p>
          <a:p>
            <a:r>
              <a:rPr lang="es-AR" dirty="0" smtClean="0">
                <a:solidFill>
                  <a:schemeClr val="accent1"/>
                </a:solidFill>
                <a:latin typeface="Arial" panose="020B0604020202020204" pitchFamily="34" charset="0"/>
                <a:cs typeface="Arial" panose="020B0604020202020204" pitchFamily="34" charset="0"/>
              </a:rPr>
              <a:t>h</a:t>
            </a:r>
            <a:r>
              <a:rPr lang="es-AR" dirty="0">
                <a:solidFill>
                  <a:schemeClr val="accent1"/>
                </a:solidFill>
                <a:latin typeface="Arial" panose="020B0604020202020204" pitchFamily="34" charset="0"/>
                <a:cs typeface="Arial" panose="020B0604020202020204" pitchFamily="34" charset="0"/>
              </a:rPr>
              <a:t>) Llevar los registros y ejercer el gobierno de las </a:t>
            </a:r>
            <a:r>
              <a:rPr lang="es-AR" dirty="0">
                <a:solidFill>
                  <a:srgbClr val="FF0000"/>
                </a:solidFill>
                <a:latin typeface="Arial" panose="020B0604020202020204" pitchFamily="34" charset="0"/>
                <a:cs typeface="Arial" panose="020B0604020202020204" pitchFamily="34" charset="0"/>
              </a:rPr>
              <a:t>matrículas</a:t>
            </a:r>
            <a:r>
              <a:rPr lang="es-AR" dirty="0">
                <a:solidFill>
                  <a:schemeClr val="accent1"/>
                </a:solidFill>
                <a:latin typeface="Arial" panose="020B0604020202020204" pitchFamily="34" charset="0"/>
                <a:cs typeface="Arial" panose="020B0604020202020204" pitchFamily="34" charset="0"/>
              </a:rPr>
              <a:t> </a:t>
            </a:r>
            <a:r>
              <a:rPr lang="es-AR" dirty="0" smtClean="0">
                <a:solidFill>
                  <a:schemeClr val="accent1"/>
                </a:solidFill>
                <a:latin typeface="Arial" panose="020B0604020202020204" pitchFamily="34" charset="0"/>
                <a:cs typeface="Arial" panose="020B0604020202020204" pitchFamily="34" charset="0"/>
              </a:rPr>
              <a:t>de los </a:t>
            </a:r>
            <a:r>
              <a:rPr lang="es-AR" dirty="0">
                <a:solidFill>
                  <a:schemeClr val="accent1"/>
                </a:solidFill>
                <a:latin typeface="Arial" panose="020B0604020202020204" pitchFamily="34" charset="0"/>
                <a:cs typeface="Arial" panose="020B0604020202020204" pitchFamily="34" charset="0"/>
              </a:rPr>
              <a:t>despachantes de aduana, agentes de transporte aduanero, apoderados generales y dependientes de unos y otros y de los importadores y exportadores. </a:t>
            </a:r>
          </a:p>
          <a:p>
            <a:endParaRPr lang="es-AR" dirty="0" smtClean="0">
              <a:solidFill>
                <a:schemeClr val="accent1"/>
              </a:solidFill>
              <a:latin typeface="Arial" panose="020B0604020202020204" pitchFamily="34" charset="0"/>
              <a:cs typeface="Arial" panose="020B0604020202020204" pitchFamily="34" charset="0"/>
            </a:endParaRPr>
          </a:p>
          <a:p>
            <a:r>
              <a:rPr lang="es-AR" dirty="0" smtClean="0">
                <a:solidFill>
                  <a:schemeClr val="accent1"/>
                </a:solidFill>
                <a:latin typeface="Arial" panose="020B0604020202020204" pitchFamily="34" charset="0"/>
                <a:cs typeface="Arial" panose="020B0604020202020204" pitchFamily="34" charset="0"/>
              </a:rPr>
              <a:t>i) </a:t>
            </a:r>
            <a:r>
              <a:rPr lang="es-AR" dirty="0">
                <a:solidFill>
                  <a:schemeClr val="accent1"/>
                </a:solidFill>
                <a:latin typeface="Arial" panose="020B0604020202020204" pitchFamily="34" charset="0"/>
                <a:cs typeface="Arial" panose="020B0604020202020204" pitchFamily="34" charset="0"/>
              </a:rPr>
              <a:t>Habilitar, con carácter precario o transitorio, </a:t>
            </a:r>
            <a:r>
              <a:rPr lang="es-AR" dirty="0">
                <a:solidFill>
                  <a:srgbClr val="FF0000"/>
                </a:solidFill>
                <a:latin typeface="Arial" panose="020B0604020202020204" pitchFamily="34" charset="0"/>
                <a:cs typeface="Arial" panose="020B0604020202020204" pitchFamily="34" charset="0"/>
              </a:rPr>
              <a:t>lugares</a:t>
            </a:r>
            <a:r>
              <a:rPr lang="es-AR" dirty="0">
                <a:solidFill>
                  <a:schemeClr val="accent1"/>
                </a:solidFill>
                <a:latin typeface="Arial" panose="020B0604020202020204" pitchFamily="34" charset="0"/>
                <a:cs typeface="Arial" panose="020B0604020202020204" pitchFamily="34" charset="0"/>
              </a:rPr>
              <a:t> para la realización de operaciones </a:t>
            </a:r>
            <a:r>
              <a:rPr lang="es-AR" dirty="0" smtClean="0">
                <a:solidFill>
                  <a:schemeClr val="accent1"/>
                </a:solidFill>
                <a:latin typeface="Arial" panose="020B0604020202020204" pitchFamily="34" charset="0"/>
                <a:cs typeface="Arial" panose="020B0604020202020204" pitchFamily="34" charset="0"/>
              </a:rPr>
              <a:t>aduaneras. Ejercer </a:t>
            </a:r>
            <a:r>
              <a:rPr lang="es-AR" dirty="0">
                <a:solidFill>
                  <a:schemeClr val="accent1"/>
                </a:solidFill>
                <a:latin typeface="Arial" panose="020B0604020202020204" pitchFamily="34" charset="0"/>
                <a:cs typeface="Arial" panose="020B0604020202020204" pitchFamily="34" charset="0"/>
              </a:rPr>
              <a:t>el poder de policía aduanera y la fuerza pública a fin de </a:t>
            </a:r>
            <a:r>
              <a:rPr lang="es-AR" dirty="0">
                <a:solidFill>
                  <a:srgbClr val="FF0000"/>
                </a:solidFill>
                <a:latin typeface="Arial" panose="020B0604020202020204" pitchFamily="34" charset="0"/>
                <a:cs typeface="Arial" panose="020B0604020202020204" pitchFamily="34" charset="0"/>
              </a:rPr>
              <a:t>prevenir y reprimir los delitos y las infracciones aduaneras</a:t>
            </a:r>
            <a:r>
              <a:rPr lang="es-AR" dirty="0">
                <a:solidFill>
                  <a:schemeClr val="accent1"/>
                </a:solidFill>
                <a:latin typeface="Arial" panose="020B0604020202020204" pitchFamily="34" charset="0"/>
                <a:cs typeface="Arial" panose="020B0604020202020204" pitchFamily="34" charset="0"/>
              </a:rPr>
              <a:t> y coordinar el ejercicio de tales funciones con los demás organismos de la administración pública, y en especial los de seguridad de la Nación, provincias y municipalidades, requiriendo su colaboración así como también, en su caso, la de las Fuerzas Armadas.</a:t>
            </a:r>
          </a:p>
        </p:txBody>
      </p:sp>
      <p:sp>
        <p:nvSpPr>
          <p:cNvPr id="5" name="Title 1"/>
          <p:cNvSpPr>
            <a:spLocks noGrp="1"/>
          </p:cNvSpPr>
          <p:nvPr>
            <p:ph type="ctrTitle"/>
          </p:nvPr>
        </p:nvSpPr>
        <p:spPr>
          <a:xfrm>
            <a:off x="668748" y="517733"/>
            <a:ext cx="9130351" cy="815944"/>
          </a:xfrm>
        </p:spPr>
        <p:txBody>
          <a:bodyPr/>
          <a:lstStyle/>
          <a:p>
            <a:pPr algn="ctr"/>
            <a:r>
              <a:rPr lang="es-AR" sz="3800" u="sng" dirty="0" smtClean="0">
                <a:latin typeface="Arial" panose="020B0604020202020204" pitchFamily="34" charset="0"/>
                <a:cs typeface="Arial" panose="020B0604020202020204" pitchFamily="34" charset="0"/>
              </a:rPr>
              <a:t>Director General Aduanas: Atribuciones</a:t>
            </a:r>
            <a:endParaRPr lang="es-AR" sz="38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4942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650" y="480593"/>
            <a:ext cx="8270543" cy="815944"/>
          </a:xfrm>
        </p:spPr>
        <p:txBody>
          <a:bodyPr/>
          <a:lstStyle/>
          <a:p>
            <a:pPr algn="ctr"/>
            <a:r>
              <a:rPr lang="es-AR" sz="4000" u="sng" dirty="0" smtClean="0">
                <a:latin typeface="Arial" panose="020B0604020202020204" pitchFamily="34" charset="0"/>
                <a:cs typeface="Arial" panose="020B0604020202020204" pitchFamily="34" charset="0"/>
              </a:rPr>
              <a:t>Fuentes</a:t>
            </a:r>
            <a:endParaRPr lang="es-AR" sz="4000" u="sng" dirty="0">
              <a:latin typeface="Arial" panose="020B0604020202020204" pitchFamily="34" charset="0"/>
              <a:cs typeface="Arial" panose="020B0604020202020204" pitchFamily="34" charset="0"/>
            </a:endParaRPr>
          </a:p>
        </p:txBody>
      </p:sp>
      <p:sp>
        <p:nvSpPr>
          <p:cNvPr id="4" name="Subtitle 2"/>
          <p:cNvSpPr>
            <a:spLocks noGrp="1"/>
          </p:cNvSpPr>
          <p:nvPr>
            <p:ph type="subTitle" idx="1"/>
          </p:nvPr>
        </p:nvSpPr>
        <p:spPr>
          <a:xfrm>
            <a:off x="573207" y="1897040"/>
            <a:ext cx="9103056" cy="3193575"/>
          </a:xfrm>
        </p:spPr>
        <p:txBody>
          <a:bodyPr>
            <a:noAutofit/>
          </a:bodyPr>
          <a:lstStyle/>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Constitución Nacional</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Sitio oficial de AFIP: www.afip.gob.ar</a:t>
            </a:r>
            <a:endParaRPr lang="es-AR" sz="2400" u="sng" dirty="0" smtClean="0">
              <a:solidFill>
                <a:schemeClr val="accent1"/>
              </a:solidFill>
              <a:latin typeface="Arial" panose="020B0604020202020204" pitchFamily="34" charset="0"/>
              <a:ea typeface="+mj-ea"/>
              <a:cs typeface="Arial" panose="020B0604020202020204" pitchFamily="34" charset="0"/>
            </a:endParaRPr>
          </a:p>
          <a:p>
            <a:pPr marL="342900" indent="-342900" algn="l">
              <a:spcBef>
                <a:spcPct val="0"/>
              </a:spcBef>
              <a:buFont typeface="Arial" panose="020B0604020202020204" pitchFamily="34" charset="0"/>
              <a:buChar char="•"/>
            </a:pPr>
            <a:r>
              <a:rPr lang="es-AR" sz="2400" dirty="0">
                <a:solidFill>
                  <a:schemeClr val="accent1"/>
                </a:solidFill>
                <a:latin typeface="Arial" panose="020B0604020202020204" pitchFamily="34" charset="0"/>
                <a:cs typeface="Arial" panose="020B0604020202020204" pitchFamily="34" charset="0"/>
              </a:rPr>
              <a:t>Tributos al Comercio Exterior - Ricardo Xavier </a:t>
            </a:r>
            <a:r>
              <a:rPr lang="es-AR" sz="2400" dirty="0" smtClean="0">
                <a:solidFill>
                  <a:schemeClr val="accent1"/>
                </a:solidFill>
                <a:latin typeface="Arial" panose="020B0604020202020204" pitchFamily="34" charset="0"/>
                <a:cs typeface="Arial" panose="020B0604020202020204" pitchFamily="34" charset="0"/>
              </a:rPr>
              <a:t>Basaldúa</a:t>
            </a:r>
          </a:p>
          <a:p>
            <a:pPr marL="342900" indent="-342900" algn="l">
              <a:spcBef>
                <a:spcPct val="0"/>
              </a:spcBef>
              <a:buFont typeface="Arial" panose="020B0604020202020204" pitchFamily="34" charset="0"/>
              <a:buChar char="•"/>
            </a:pPr>
            <a:r>
              <a:rPr lang="es-AR" sz="2400" dirty="0">
                <a:solidFill>
                  <a:schemeClr val="accent1"/>
                </a:solidFill>
                <a:latin typeface="Arial" panose="020B0604020202020204" pitchFamily="34" charset="0"/>
                <a:cs typeface="Arial" panose="020B0604020202020204" pitchFamily="34" charset="0"/>
              </a:rPr>
              <a:t>www.weforum.org</a:t>
            </a:r>
            <a:endParaRPr lang="es-AR" sz="2400" dirty="0" smtClean="0">
              <a:solidFill>
                <a:schemeClr val="accent1"/>
              </a:solidFill>
              <a:latin typeface="Arial" panose="020B0604020202020204" pitchFamily="34" charset="0"/>
              <a:cs typeface="Arial" panose="020B0604020202020204" pitchFamily="34" charset="0"/>
            </a:endParaRPr>
          </a:p>
          <a:p>
            <a:pPr marL="342900" indent="-342900" algn="l">
              <a:spcBef>
                <a:spcPct val="0"/>
              </a:spcBef>
              <a:buFont typeface="Arial" panose="020B0604020202020204" pitchFamily="34" charset="0"/>
              <a:buChar char="•"/>
            </a:pPr>
            <a:endParaRPr lang="es-AR" sz="2400" dirty="0">
              <a:solidFill>
                <a:schemeClr val="accent1"/>
              </a:solidFill>
              <a:latin typeface="Arial" panose="020B0604020202020204" pitchFamily="34" charset="0"/>
              <a:cs typeface="Arial" panose="020B0604020202020204" pitchFamily="34" charset="0"/>
            </a:endParaRPr>
          </a:p>
          <a:p>
            <a:pPr marL="342900" indent="-342900" algn="l">
              <a:spcBef>
                <a:spcPct val="0"/>
              </a:spcBef>
              <a:buFont typeface="Arial" panose="020B0604020202020204" pitchFamily="34" charset="0"/>
              <a:buChar char="•"/>
            </a:pPr>
            <a:endParaRPr lang="es-AR" sz="2400" dirty="0" smtClean="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052470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578" y="480593"/>
            <a:ext cx="7766936" cy="815944"/>
          </a:xfrm>
        </p:spPr>
        <p:txBody>
          <a:bodyPr/>
          <a:lstStyle/>
          <a:p>
            <a:pPr algn="ctr"/>
            <a:r>
              <a:rPr lang="es-AR" sz="4000" u="sng" dirty="0" smtClean="0">
                <a:latin typeface="Arial" panose="020B0604020202020204" pitchFamily="34" charset="0"/>
                <a:cs typeface="Arial" panose="020B0604020202020204" pitchFamily="34" charset="0"/>
              </a:rPr>
              <a:t>Tributos: Clasificación</a:t>
            </a:r>
            <a:endParaRPr lang="es-AR" sz="4000" u="sng"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039" y="1337481"/>
            <a:ext cx="8267475" cy="5377219"/>
          </a:xfrm>
          <a:prstGeom prst="rect">
            <a:avLst/>
          </a:prstGeom>
        </p:spPr>
      </p:pic>
    </p:spTree>
    <p:extLst>
      <p:ext uri="{BB962C8B-B14F-4D97-AF65-F5344CB8AC3E}">
        <p14:creationId xmlns:p14="http://schemas.microsoft.com/office/powerpoint/2010/main" val="2714180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546" y="808139"/>
            <a:ext cx="8584442" cy="815944"/>
          </a:xfrm>
        </p:spPr>
        <p:txBody>
          <a:bodyPr/>
          <a:lstStyle/>
          <a:p>
            <a:pPr algn="ctr"/>
            <a:r>
              <a:rPr lang="es-AR" sz="4000" u="sng" dirty="0" smtClean="0">
                <a:latin typeface="Arial" panose="020B0604020202020204" pitchFamily="34" charset="0"/>
                <a:cs typeface="Arial" panose="020B0604020202020204" pitchFamily="34" charset="0"/>
              </a:rPr>
              <a:t>Sistemas fiscales nacionales e históricos</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3207" y="1897040"/>
            <a:ext cx="9103056" cy="3193575"/>
          </a:xfrm>
        </p:spPr>
        <p:txBody>
          <a:bodyPr>
            <a:noAutofit/>
          </a:bodyPr>
          <a:lstStyle/>
          <a:p>
            <a:pPr algn="l">
              <a:spcBef>
                <a:spcPct val="0"/>
              </a:spcBef>
            </a:pPr>
            <a:r>
              <a:rPr lang="es-AR" sz="2400" dirty="0" smtClean="0">
                <a:solidFill>
                  <a:schemeClr val="accent1"/>
                </a:solidFill>
                <a:latin typeface="Arial" panose="020B0604020202020204" pitchFamily="34" charset="0"/>
                <a:ea typeface="+mj-ea"/>
                <a:cs typeface="Arial" panose="020B0604020202020204" pitchFamily="34" charset="0"/>
              </a:rPr>
              <a:t>La </a:t>
            </a:r>
            <a:r>
              <a:rPr lang="es-AR" sz="2400" dirty="0">
                <a:solidFill>
                  <a:schemeClr val="accent1"/>
                </a:solidFill>
                <a:latin typeface="Arial" panose="020B0604020202020204" pitchFamily="34" charset="0"/>
                <a:ea typeface="+mj-ea"/>
                <a:cs typeface="Arial" panose="020B0604020202020204" pitchFamily="34" charset="0"/>
              </a:rPr>
              <a:t>Corte Suprema de Justicia dice que "Los tributos son prestaciones </a:t>
            </a:r>
            <a:r>
              <a:rPr lang="es-AR" sz="2400" dirty="0">
                <a:solidFill>
                  <a:srgbClr val="FF0000"/>
                </a:solidFill>
                <a:latin typeface="Arial" panose="020B0604020202020204" pitchFamily="34" charset="0"/>
                <a:ea typeface="+mj-ea"/>
                <a:cs typeface="Arial" panose="020B0604020202020204" pitchFamily="34" charset="0"/>
              </a:rPr>
              <a:t>obligatorias</a:t>
            </a:r>
            <a:r>
              <a:rPr lang="es-AR" sz="2400" dirty="0">
                <a:solidFill>
                  <a:schemeClr val="accent1"/>
                </a:solidFill>
                <a:latin typeface="Arial" panose="020B0604020202020204" pitchFamily="34" charset="0"/>
                <a:ea typeface="+mj-ea"/>
                <a:cs typeface="Arial" panose="020B0604020202020204" pitchFamily="34" charset="0"/>
              </a:rPr>
              <a:t> que constituyen manifestaciones de voluntad exclusiva del Estado desde que el </a:t>
            </a:r>
            <a:r>
              <a:rPr lang="es-AR" sz="2400" dirty="0">
                <a:solidFill>
                  <a:srgbClr val="FF0000"/>
                </a:solidFill>
                <a:latin typeface="Arial" panose="020B0604020202020204" pitchFamily="34" charset="0"/>
                <a:ea typeface="+mj-ea"/>
                <a:cs typeface="Arial" panose="020B0604020202020204" pitchFamily="34" charset="0"/>
              </a:rPr>
              <a:t>contribuyente sólo tiene deberes y obligaciones</a:t>
            </a:r>
            <a:r>
              <a:rPr lang="es-AR" sz="2400" dirty="0">
                <a:solidFill>
                  <a:schemeClr val="accent1"/>
                </a:solidFill>
                <a:latin typeface="Arial" panose="020B0604020202020204" pitchFamily="34" charset="0"/>
                <a:ea typeface="+mj-ea"/>
                <a:cs typeface="Arial" panose="020B0604020202020204" pitchFamily="34" charset="0"/>
              </a:rPr>
              <a:t>...". Los impuestos no nacen de una relación contractual entre fisco y habitantes sino que es una vinculación de Derecho Público.”</a:t>
            </a:r>
          </a:p>
          <a:p>
            <a:pPr algn="l">
              <a:spcBef>
                <a:spcPct val="0"/>
              </a:spcBef>
            </a:pPr>
            <a:r>
              <a:rPr lang="es-AR" sz="2400" dirty="0">
                <a:solidFill>
                  <a:schemeClr val="accent1"/>
                </a:solidFill>
                <a:latin typeface="Arial" panose="020B0604020202020204" pitchFamily="34" charset="0"/>
                <a:ea typeface="+mj-ea"/>
                <a:cs typeface="Arial" panose="020B0604020202020204" pitchFamily="34" charset="0"/>
              </a:rPr>
              <a:t>Si bien existe un imperio estatal y una amenaza coercitiva del Estado para que las prestaciones tributarias sean cumplidas por los contribuyentes, </a:t>
            </a:r>
            <a:r>
              <a:rPr lang="es-AR" sz="2400" dirty="0">
                <a:solidFill>
                  <a:srgbClr val="FF0000"/>
                </a:solidFill>
                <a:latin typeface="Arial" panose="020B0604020202020204" pitchFamily="34" charset="0"/>
                <a:ea typeface="+mj-ea"/>
                <a:cs typeface="Arial" panose="020B0604020202020204" pitchFamily="34" charset="0"/>
              </a:rPr>
              <a:t>debe</a:t>
            </a:r>
            <a:r>
              <a:rPr lang="es-AR" sz="2400" dirty="0">
                <a:solidFill>
                  <a:schemeClr val="accent1"/>
                </a:solidFill>
                <a:latin typeface="Arial" panose="020B0604020202020204" pitchFamily="34" charset="0"/>
                <a:ea typeface="+mj-ea"/>
                <a:cs typeface="Arial" panose="020B0604020202020204" pitchFamily="34" charset="0"/>
              </a:rPr>
              <a:t> haber un correlato en cuanto a la satisfacción de las necesidades públicas.</a:t>
            </a:r>
          </a:p>
          <a:p>
            <a:pPr algn="l">
              <a:spcBef>
                <a:spcPct val="0"/>
              </a:spcBef>
            </a:pPr>
            <a:endParaRPr lang="es-AR" sz="2400" dirty="0" smtClean="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39663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80593"/>
            <a:ext cx="9485194" cy="815944"/>
          </a:xfrm>
        </p:spPr>
        <p:txBody>
          <a:bodyPr/>
          <a:lstStyle/>
          <a:p>
            <a:pPr algn="ctr"/>
            <a:r>
              <a:rPr lang="es-AR" sz="4000" u="sng" dirty="0" smtClean="0">
                <a:latin typeface="Arial" panose="020B0604020202020204" pitchFamily="34" charset="0"/>
                <a:cs typeface="Arial" panose="020B0604020202020204" pitchFamily="34" charset="0"/>
              </a:rPr>
              <a:t>Estructura tributaria Argentina</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3207" y="1487606"/>
            <a:ext cx="9103056" cy="3603009"/>
          </a:xfrm>
        </p:spPr>
        <p:txBody>
          <a:bodyPr>
            <a:noAutofit/>
          </a:bodyPr>
          <a:lstStyle/>
          <a:p>
            <a:pPr algn="l">
              <a:spcBef>
                <a:spcPct val="0"/>
              </a:spcBef>
            </a:pPr>
            <a:r>
              <a:rPr lang="es-AR" sz="2400" dirty="0">
                <a:solidFill>
                  <a:schemeClr val="accent1"/>
                </a:solidFill>
                <a:latin typeface="Arial" panose="020B0604020202020204" pitchFamily="34" charset="0"/>
                <a:ea typeface="+mj-ea"/>
                <a:cs typeface="Arial" panose="020B0604020202020204" pitchFamily="34" charset="0"/>
              </a:rPr>
              <a:t>Los impuestos </a:t>
            </a:r>
            <a:r>
              <a:rPr lang="es-AR" sz="2400" dirty="0">
                <a:solidFill>
                  <a:srgbClr val="FF0000"/>
                </a:solidFill>
                <a:latin typeface="Arial" panose="020B0604020202020204" pitchFamily="34" charset="0"/>
                <a:ea typeface="+mj-ea"/>
                <a:cs typeface="Arial" panose="020B0604020202020204" pitchFamily="34" charset="0"/>
              </a:rPr>
              <a:t>directos</a:t>
            </a:r>
            <a:r>
              <a:rPr lang="es-AR" sz="2400" dirty="0">
                <a:solidFill>
                  <a:schemeClr val="accent1"/>
                </a:solidFill>
                <a:latin typeface="Arial" panose="020B0604020202020204" pitchFamily="34" charset="0"/>
                <a:ea typeface="+mj-ea"/>
                <a:cs typeface="Arial" panose="020B0604020202020204" pitchFamily="34" charset="0"/>
              </a:rPr>
              <a:t> pertenecen a las provincias, pero el Congreso Nacional determina que si existen circunstancias extraordinarias relacionadas con el bienestar general de la Nación, ésta puede recaudarlos.</a:t>
            </a:r>
          </a:p>
          <a:p>
            <a:pPr algn="l">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400" dirty="0">
                <a:solidFill>
                  <a:schemeClr val="accent1"/>
                </a:solidFill>
                <a:latin typeface="Arial" panose="020B0604020202020204" pitchFamily="34" charset="0"/>
                <a:ea typeface="+mj-ea"/>
                <a:cs typeface="Arial" panose="020B0604020202020204" pitchFamily="34" charset="0"/>
              </a:rPr>
              <a:t>En cambio, los impuestos </a:t>
            </a:r>
            <a:r>
              <a:rPr lang="es-AR" sz="2400" dirty="0">
                <a:solidFill>
                  <a:srgbClr val="FF0000"/>
                </a:solidFill>
                <a:latin typeface="Arial" panose="020B0604020202020204" pitchFamily="34" charset="0"/>
                <a:ea typeface="+mj-ea"/>
                <a:cs typeface="Arial" panose="020B0604020202020204" pitchFamily="34" charset="0"/>
              </a:rPr>
              <a:t>indirectos</a:t>
            </a:r>
            <a:r>
              <a:rPr lang="es-AR" sz="2400" dirty="0">
                <a:solidFill>
                  <a:schemeClr val="accent1"/>
                </a:solidFill>
                <a:latin typeface="Arial" panose="020B0604020202020204" pitchFamily="34" charset="0"/>
                <a:ea typeface="+mj-ea"/>
                <a:cs typeface="Arial" panose="020B0604020202020204" pitchFamily="34" charset="0"/>
              </a:rPr>
              <a:t> pertenecen tanto a la Nación como a las provincias, con excepción de los aduaneros, que siempre son nacionales.</a:t>
            </a:r>
          </a:p>
          <a:p>
            <a:pPr algn="l">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400" dirty="0">
                <a:solidFill>
                  <a:schemeClr val="accent1"/>
                </a:solidFill>
                <a:latin typeface="Arial" panose="020B0604020202020204" pitchFamily="34" charset="0"/>
                <a:ea typeface="+mj-ea"/>
                <a:cs typeface="Arial" panose="020B0604020202020204" pitchFamily="34" charset="0"/>
              </a:rPr>
              <a:t>Las provincias, a su vez, deben asegurar el régimen municipal, razón por la cual delegan en los municipios poder tributario para recaudar </a:t>
            </a:r>
            <a:r>
              <a:rPr lang="es-AR" sz="2400" dirty="0">
                <a:solidFill>
                  <a:srgbClr val="FF0000"/>
                </a:solidFill>
                <a:latin typeface="Arial" panose="020B0604020202020204" pitchFamily="34" charset="0"/>
                <a:ea typeface="+mj-ea"/>
                <a:cs typeface="Arial" panose="020B0604020202020204" pitchFamily="34" charset="0"/>
              </a:rPr>
              <a:t>tasas</a:t>
            </a:r>
            <a:r>
              <a:rPr lang="es-AR" sz="2400" dirty="0" smtClean="0">
                <a:solidFill>
                  <a:schemeClr val="accent1"/>
                </a:solidFill>
                <a:latin typeface="Arial" panose="020B0604020202020204" pitchFamily="34" charset="0"/>
                <a:ea typeface="+mj-ea"/>
                <a:cs typeface="Arial" panose="020B0604020202020204" pitchFamily="34" charset="0"/>
              </a:rPr>
              <a:t>.</a:t>
            </a:r>
            <a:endParaRPr lang="es-AR" sz="24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982122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80593"/>
            <a:ext cx="9485194" cy="815944"/>
          </a:xfrm>
        </p:spPr>
        <p:txBody>
          <a:bodyPr/>
          <a:lstStyle/>
          <a:p>
            <a:pPr algn="ctr"/>
            <a:r>
              <a:rPr lang="es-AR" sz="4000" u="sng" dirty="0" smtClean="0">
                <a:latin typeface="Arial" panose="020B0604020202020204" pitchFamily="34" charset="0"/>
                <a:cs typeface="Arial" panose="020B0604020202020204" pitchFamily="34" charset="0"/>
              </a:rPr>
              <a:t>Estructura tributaria Argentina</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3207" y="1487606"/>
            <a:ext cx="9103056" cy="3603009"/>
          </a:xfrm>
        </p:spPr>
        <p:txBody>
          <a:bodyPr>
            <a:noAutofit/>
          </a:bodyPr>
          <a:lstStyle/>
          <a:p>
            <a:pPr algn="l">
              <a:spcBef>
                <a:spcPct val="0"/>
              </a:spcBef>
            </a:pPr>
            <a:endParaRPr lang="es-AR" sz="2400" dirty="0" smtClean="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dirty="0" smtClean="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dirty="0" smtClean="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89585523"/>
              </p:ext>
            </p:extLst>
          </p:nvPr>
        </p:nvGraphicFramePr>
        <p:xfrm>
          <a:off x="732968" y="1487603"/>
          <a:ext cx="8376920" cy="4939314"/>
        </p:xfrm>
        <a:graphic>
          <a:graphicData uri="http://schemas.openxmlformats.org/drawingml/2006/table">
            <a:tbl>
              <a:tblPr/>
              <a:tblGrid>
                <a:gridCol w="3129348"/>
                <a:gridCol w="5247572"/>
              </a:tblGrid>
              <a:tr h="392271">
                <a:tc rowSpan="6">
                  <a:txBody>
                    <a:bodyPr/>
                    <a:lstStyle/>
                    <a:p>
                      <a:pPr>
                        <a:lnSpc>
                          <a:spcPts val="600"/>
                        </a:lnSpc>
                        <a:spcBef>
                          <a:spcPts val="35"/>
                        </a:spcBef>
                        <a:spcAft>
                          <a:spcPts val="0"/>
                        </a:spcAft>
                      </a:pPr>
                      <a:r>
                        <a:rPr lang="es-ES" sz="1800" dirty="0">
                          <a:effectLst/>
                          <a:latin typeface="Arial" panose="020B0604020202020204" pitchFamily="34" charset="0"/>
                          <a:ea typeface="Times New Roman" panose="02020603050405020304" pitchFamily="18" charset="0"/>
                          <a:cs typeface="Arial" panose="020B0604020202020204" pitchFamily="34" charset="0"/>
                        </a:rPr>
                        <a:t> </a:t>
                      </a:r>
                      <a:endParaRPr lang="es-AR" sz="1800" dirty="0">
                        <a:effectLst/>
                        <a:latin typeface="Arial" panose="020B0604020202020204" pitchFamily="34" charset="0"/>
                        <a:ea typeface="Times New Roman" panose="02020603050405020304" pitchFamily="18" charset="0"/>
                        <a:cs typeface="Arial" panose="020B0604020202020204" pitchFamily="34" charset="0"/>
                      </a:endParaRPr>
                    </a:p>
                    <a:p>
                      <a:pPr>
                        <a:lnSpc>
                          <a:spcPts val="1000"/>
                        </a:lnSpc>
                        <a:spcAft>
                          <a:spcPts val="0"/>
                        </a:spcAft>
                      </a:pPr>
                      <a:r>
                        <a:rPr lang="es-ES" sz="1800" dirty="0">
                          <a:effectLst/>
                          <a:latin typeface="Arial" panose="020B0604020202020204" pitchFamily="34" charset="0"/>
                          <a:ea typeface="Times New Roman" panose="02020603050405020304" pitchFamily="18" charset="0"/>
                          <a:cs typeface="Arial" panose="020B0604020202020204" pitchFamily="34" charset="0"/>
                        </a:rPr>
                        <a:t> </a:t>
                      </a:r>
                      <a:endParaRPr lang="es-AR" sz="1800" dirty="0">
                        <a:effectLst/>
                        <a:latin typeface="Arial" panose="020B0604020202020204" pitchFamily="34" charset="0"/>
                        <a:ea typeface="Times New Roman" panose="02020603050405020304" pitchFamily="18" charset="0"/>
                        <a:cs typeface="Arial" panose="020B0604020202020204" pitchFamily="34" charset="0"/>
                      </a:endParaRPr>
                    </a:p>
                    <a:p>
                      <a:pPr>
                        <a:lnSpc>
                          <a:spcPts val="1000"/>
                        </a:lnSpc>
                        <a:spcAft>
                          <a:spcPts val="0"/>
                        </a:spcAft>
                      </a:pPr>
                      <a:r>
                        <a:rPr lang="es-ES" sz="1800" dirty="0">
                          <a:effectLst/>
                          <a:latin typeface="Arial" panose="020B0604020202020204" pitchFamily="34" charset="0"/>
                          <a:ea typeface="Times New Roman" panose="02020603050405020304" pitchFamily="18" charset="0"/>
                          <a:cs typeface="Arial" panose="020B0604020202020204" pitchFamily="34" charset="0"/>
                        </a:rPr>
                        <a:t> </a:t>
                      </a:r>
                      <a:endParaRPr lang="es-AR" sz="1800" dirty="0">
                        <a:effectLst/>
                        <a:latin typeface="Arial" panose="020B0604020202020204" pitchFamily="34" charset="0"/>
                        <a:ea typeface="Times New Roman" panose="02020603050405020304" pitchFamily="18" charset="0"/>
                        <a:cs typeface="Arial" panose="020B0604020202020204" pitchFamily="34" charset="0"/>
                      </a:endParaRPr>
                    </a:p>
                    <a:p>
                      <a:pPr>
                        <a:lnSpc>
                          <a:spcPts val="1000"/>
                        </a:lnSpc>
                        <a:spcAft>
                          <a:spcPts val="0"/>
                        </a:spcAft>
                      </a:pPr>
                      <a:r>
                        <a:rPr lang="es-ES" sz="1800" dirty="0">
                          <a:effectLst/>
                          <a:latin typeface="Arial" panose="020B0604020202020204" pitchFamily="34" charset="0"/>
                          <a:ea typeface="Times New Roman" panose="02020603050405020304" pitchFamily="18" charset="0"/>
                          <a:cs typeface="Arial" panose="020B0604020202020204" pitchFamily="34" charset="0"/>
                        </a:rPr>
                        <a:t> </a:t>
                      </a:r>
                      <a:endParaRPr lang="es-AR" sz="1800" dirty="0">
                        <a:effectLst/>
                        <a:latin typeface="Arial" panose="020B0604020202020204" pitchFamily="34" charset="0"/>
                        <a:ea typeface="Times New Roman" panose="02020603050405020304" pitchFamily="18" charset="0"/>
                        <a:cs typeface="Arial" panose="020B0604020202020204" pitchFamily="34" charset="0"/>
                      </a:endParaRPr>
                    </a:p>
                    <a:p>
                      <a:pPr marL="0" marR="849630" indent="0" algn="ctr" defTabSz="457200" rtl="0" eaLnBrk="1" latinLnBrk="0" hangingPunct="1">
                        <a:spcBef>
                          <a:spcPct val="0"/>
                        </a:spcBef>
                        <a:spcAft>
                          <a:spcPts val="0"/>
                        </a:spcAft>
                        <a:buClr>
                          <a:schemeClr val="accent1"/>
                        </a:buClr>
                        <a:buSzPct val="80000"/>
                        <a:buFont typeface="Wingdings 3" charset="2"/>
                        <a:buNone/>
                      </a:pPr>
                      <a:r>
                        <a:rPr lang="es-ES" sz="1800" kern="1200" dirty="0" smtClean="0">
                          <a:solidFill>
                            <a:schemeClr val="accent1"/>
                          </a:solidFill>
                          <a:latin typeface="Arial" panose="020B0604020202020204" pitchFamily="34" charset="0"/>
                          <a:ea typeface="+mj-ea"/>
                          <a:cs typeface="Arial" panose="020B0604020202020204" pitchFamily="34" charset="0"/>
                        </a:rPr>
                        <a:t>IMPUESTOS </a:t>
                      </a:r>
                      <a:r>
                        <a:rPr lang="es-ES" sz="1800" kern="1200" dirty="0">
                          <a:solidFill>
                            <a:schemeClr val="accent1"/>
                          </a:solidFill>
                          <a:latin typeface="Arial" panose="020B0604020202020204" pitchFamily="34" charset="0"/>
                          <a:ea typeface="+mj-ea"/>
                          <a:cs typeface="Arial" panose="020B0604020202020204" pitchFamily="34" charset="0"/>
                        </a:rPr>
                        <a:t>NACIONALES</a:t>
                      </a:r>
                      <a:endParaRPr lang="es-AR" sz="1800" kern="1200" dirty="0">
                        <a:solidFill>
                          <a:schemeClr val="accent1"/>
                        </a:solidFill>
                        <a:latin typeface="Arial" panose="020B0604020202020204" pitchFamily="34" charset="0"/>
                        <a:ea typeface="+mj-ea"/>
                        <a:cs typeface="Arial" panose="020B0604020202020204" pitchFamily="34" charset="0"/>
                      </a:endParaRPr>
                    </a:p>
                  </a:txBody>
                  <a:tcPr marL="0" marR="0" marT="0" marB="0">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23495" algn="ctr">
                        <a:spcBef>
                          <a:spcPts val="175"/>
                        </a:spcBef>
                        <a:spcAft>
                          <a:spcPts val="0"/>
                        </a:spcAft>
                      </a:pPr>
                      <a:r>
                        <a:rPr lang="es-ES" sz="1800" kern="1200" dirty="0">
                          <a:solidFill>
                            <a:schemeClr val="accent1"/>
                          </a:solidFill>
                          <a:latin typeface="Arial" panose="020B0604020202020204" pitchFamily="34" charset="0"/>
                          <a:ea typeface="+mj-ea"/>
                          <a:cs typeface="Arial" panose="020B0604020202020204" pitchFamily="34" charset="0"/>
                        </a:rPr>
                        <a:t>I</a:t>
                      </a:r>
                      <a:r>
                        <a:rPr lang="es-ES" sz="1800" kern="1200" dirty="0" smtClean="0">
                          <a:solidFill>
                            <a:schemeClr val="accent1"/>
                          </a:solidFill>
                          <a:latin typeface="Arial" panose="020B0604020202020204" pitchFamily="34" charset="0"/>
                          <a:ea typeface="+mj-ea"/>
                          <a:cs typeface="Arial" panose="020B0604020202020204" pitchFamily="34" charset="0"/>
                        </a:rPr>
                        <a:t>mpuesto </a:t>
                      </a:r>
                      <a:r>
                        <a:rPr lang="es-ES" sz="1800" kern="1200" dirty="0">
                          <a:solidFill>
                            <a:schemeClr val="accent1"/>
                          </a:solidFill>
                          <a:latin typeface="Arial" panose="020B0604020202020204" pitchFamily="34" charset="0"/>
                          <a:ea typeface="+mj-ea"/>
                          <a:cs typeface="Arial" panose="020B0604020202020204" pitchFamily="34" charset="0"/>
                        </a:rPr>
                        <a:t>a las ganancias DIRECTO Y SUBJETIVO</a:t>
                      </a:r>
                      <a:endParaRPr lang="es-AR" sz="1800" kern="1200" dirty="0">
                        <a:solidFill>
                          <a:schemeClr val="accent1"/>
                        </a:solidFill>
                        <a:latin typeface="Arial" panose="020B0604020202020204" pitchFamily="34" charset="0"/>
                        <a:ea typeface="+mj-ea"/>
                        <a:cs typeface="Arial" panose="020B0604020202020204" pitchFamily="34" charset="0"/>
                      </a:endParaRPr>
                    </a:p>
                  </a:txBody>
                  <a:tcPr marL="0" marR="0" marT="0" marB="0">
                    <a:lnL w="12700" cap="flat" cmpd="sng" algn="ctr">
                      <a:solidFill>
                        <a:srgbClr val="7F7F7F"/>
                      </a:solidFill>
                      <a:prstDash val="solid"/>
                      <a:round/>
                      <a:headEnd type="none" w="med" len="med"/>
                      <a:tailEnd type="none" w="med" len="med"/>
                    </a:lnL>
                    <a:lnR w="12700" cap="flat" cmpd="sng" algn="ctr">
                      <a:solidFill>
                        <a:srgbClr val="D4CFC7"/>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91128">
                <a:tc vMerge="1">
                  <a:txBody>
                    <a:bodyPr/>
                    <a:lstStyle/>
                    <a:p>
                      <a:endParaRPr lang="es-AR"/>
                    </a:p>
                  </a:txBody>
                  <a:tcPr/>
                </a:tc>
                <a:tc>
                  <a:txBody>
                    <a:bodyPr/>
                    <a:lstStyle/>
                    <a:p>
                      <a:pPr marL="0" marR="849630" indent="0" algn="ctr" defTabSz="457200" rtl="0" eaLnBrk="1" latinLnBrk="0" hangingPunct="1">
                        <a:spcBef>
                          <a:spcPct val="0"/>
                        </a:spcBef>
                        <a:spcAft>
                          <a:spcPts val="0"/>
                        </a:spcAft>
                        <a:buClr>
                          <a:schemeClr val="accent1"/>
                        </a:buClr>
                        <a:buSzPct val="80000"/>
                        <a:buFont typeface="Wingdings 3" charset="2"/>
                        <a:buNone/>
                      </a:pPr>
                      <a:r>
                        <a:rPr lang="es-ES" sz="1800" kern="1200" dirty="0">
                          <a:solidFill>
                            <a:schemeClr val="accent1"/>
                          </a:solidFill>
                          <a:latin typeface="Arial" panose="020B0604020202020204" pitchFamily="34" charset="0"/>
                          <a:ea typeface="+mj-ea"/>
                          <a:cs typeface="Arial" panose="020B0604020202020204" pitchFamily="34" charset="0"/>
                        </a:rPr>
                        <a:t>I</a:t>
                      </a:r>
                      <a:r>
                        <a:rPr lang="es-ES" sz="1800" kern="1200" dirty="0" smtClean="0">
                          <a:solidFill>
                            <a:schemeClr val="accent1"/>
                          </a:solidFill>
                          <a:latin typeface="Arial" panose="020B0604020202020204" pitchFamily="34" charset="0"/>
                          <a:ea typeface="+mj-ea"/>
                          <a:cs typeface="Arial" panose="020B0604020202020204" pitchFamily="34" charset="0"/>
                        </a:rPr>
                        <a:t>mpuesto </a:t>
                      </a:r>
                      <a:r>
                        <a:rPr lang="es-ES" sz="1800" kern="1200" dirty="0">
                          <a:solidFill>
                            <a:schemeClr val="accent1"/>
                          </a:solidFill>
                          <a:latin typeface="Arial" panose="020B0604020202020204" pitchFamily="34" charset="0"/>
                          <a:ea typeface="+mj-ea"/>
                          <a:cs typeface="Arial" panose="020B0604020202020204" pitchFamily="34" charset="0"/>
                        </a:rPr>
                        <a:t>al valor agregado INDIRECTO</a:t>
                      </a:r>
                      <a:endParaRPr lang="es-AR" sz="1800" kern="1200" dirty="0">
                        <a:solidFill>
                          <a:schemeClr val="accent1"/>
                        </a:solidFill>
                        <a:latin typeface="Arial" panose="020B0604020202020204" pitchFamily="34" charset="0"/>
                        <a:ea typeface="+mj-ea"/>
                        <a:cs typeface="Arial" panose="020B0604020202020204" pitchFamily="34" charset="0"/>
                      </a:endParaRPr>
                    </a:p>
                  </a:txBody>
                  <a:tcPr marL="0" marR="0" marT="0" marB="0">
                    <a:lnL w="12700" cap="flat" cmpd="sng" algn="ctr">
                      <a:solidFill>
                        <a:srgbClr val="7F7F7F"/>
                      </a:solidFill>
                      <a:prstDash val="solid"/>
                      <a:round/>
                      <a:headEnd type="none" w="med" len="med"/>
                      <a:tailEnd type="none" w="med" len="med"/>
                    </a:lnL>
                    <a:lnR w="12700" cap="flat" cmpd="sng" algn="ctr">
                      <a:solidFill>
                        <a:srgbClr val="D4CFC7"/>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92271">
                <a:tc vMerge="1">
                  <a:txBody>
                    <a:bodyPr/>
                    <a:lstStyle/>
                    <a:p>
                      <a:endParaRPr lang="es-AR"/>
                    </a:p>
                  </a:txBody>
                  <a:tcPr/>
                </a:tc>
                <a:tc>
                  <a:txBody>
                    <a:bodyPr/>
                    <a:lstStyle/>
                    <a:p>
                      <a:pPr marL="0" marR="849630" indent="0" algn="ctr" defTabSz="457200" rtl="0" eaLnBrk="1" latinLnBrk="0" hangingPunct="1">
                        <a:spcBef>
                          <a:spcPct val="0"/>
                        </a:spcBef>
                        <a:spcAft>
                          <a:spcPts val="0"/>
                        </a:spcAft>
                        <a:buClr>
                          <a:schemeClr val="accent1"/>
                        </a:buClr>
                        <a:buSzPct val="80000"/>
                        <a:buFont typeface="Wingdings 3" charset="2"/>
                        <a:buNone/>
                      </a:pPr>
                      <a:r>
                        <a:rPr lang="es-ES" sz="1800" kern="1200" dirty="0">
                          <a:solidFill>
                            <a:schemeClr val="accent1"/>
                          </a:solidFill>
                          <a:latin typeface="Arial" panose="020B0604020202020204" pitchFamily="34" charset="0"/>
                          <a:ea typeface="+mj-ea"/>
                          <a:cs typeface="Arial" panose="020B0604020202020204" pitchFamily="34" charset="0"/>
                        </a:rPr>
                        <a:t>I</a:t>
                      </a:r>
                      <a:r>
                        <a:rPr lang="es-ES" sz="1800" kern="1200" dirty="0" smtClean="0">
                          <a:solidFill>
                            <a:schemeClr val="accent1"/>
                          </a:solidFill>
                          <a:latin typeface="Arial" panose="020B0604020202020204" pitchFamily="34" charset="0"/>
                          <a:ea typeface="+mj-ea"/>
                          <a:cs typeface="Arial" panose="020B0604020202020204" pitchFamily="34" charset="0"/>
                        </a:rPr>
                        <a:t>mpuesto </a:t>
                      </a:r>
                      <a:r>
                        <a:rPr lang="es-ES" sz="1800" kern="1200" dirty="0">
                          <a:solidFill>
                            <a:schemeClr val="accent1"/>
                          </a:solidFill>
                          <a:latin typeface="Arial" panose="020B0604020202020204" pitchFamily="34" charset="0"/>
                          <a:ea typeface="+mj-ea"/>
                          <a:cs typeface="Arial" panose="020B0604020202020204" pitchFamily="34" charset="0"/>
                        </a:rPr>
                        <a:t>a los bienes personales DIRECTO</a:t>
                      </a:r>
                      <a:endParaRPr lang="es-AR" sz="1800" kern="1200" dirty="0">
                        <a:solidFill>
                          <a:schemeClr val="accent1"/>
                        </a:solidFill>
                        <a:latin typeface="Arial" panose="020B0604020202020204" pitchFamily="34" charset="0"/>
                        <a:ea typeface="+mj-ea"/>
                        <a:cs typeface="Arial" panose="020B0604020202020204" pitchFamily="34" charset="0"/>
                      </a:endParaRPr>
                    </a:p>
                  </a:txBody>
                  <a:tcPr marL="0" marR="0" marT="0" marB="0">
                    <a:lnL w="12700" cap="flat" cmpd="sng" algn="ctr">
                      <a:solidFill>
                        <a:srgbClr val="7F7F7F"/>
                      </a:solidFill>
                      <a:prstDash val="solid"/>
                      <a:round/>
                      <a:headEnd type="none" w="med" len="med"/>
                      <a:tailEnd type="none" w="med" len="med"/>
                    </a:lnL>
                    <a:lnR w="12700" cap="flat" cmpd="sng" algn="ctr">
                      <a:solidFill>
                        <a:srgbClr val="D4CFC7"/>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92271">
                <a:tc vMerge="1">
                  <a:txBody>
                    <a:bodyPr/>
                    <a:lstStyle/>
                    <a:p>
                      <a:endParaRPr lang="es-AR"/>
                    </a:p>
                  </a:txBody>
                  <a:tcPr/>
                </a:tc>
                <a:tc>
                  <a:txBody>
                    <a:bodyPr/>
                    <a:lstStyle/>
                    <a:p>
                      <a:pPr marL="0" marR="849630" indent="0" algn="ctr" defTabSz="457200" rtl="0" eaLnBrk="1" latinLnBrk="0" hangingPunct="1">
                        <a:spcBef>
                          <a:spcPct val="0"/>
                        </a:spcBef>
                        <a:spcAft>
                          <a:spcPts val="0"/>
                        </a:spcAft>
                        <a:buClr>
                          <a:schemeClr val="accent1"/>
                        </a:buClr>
                        <a:buSzPct val="80000"/>
                        <a:buFont typeface="Wingdings 3" charset="2"/>
                        <a:buNone/>
                      </a:pPr>
                      <a:r>
                        <a:rPr lang="es-ES" sz="1800" kern="1200" dirty="0">
                          <a:solidFill>
                            <a:schemeClr val="accent1"/>
                          </a:solidFill>
                          <a:latin typeface="Arial" panose="020B0604020202020204" pitchFamily="34" charset="0"/>
                          <a:ea typeface="+mj-ea"/>
                          <a:cs typeface="Arial" panose="020B0604020202020204" pitchFamily="34" charset="0"/>
                        </a:rPr>
                        <a:t>I</a:t>
                      </a:r>
                      <a:r>
                        <a:rPr lang="es-ES" sz="1800" kern="1200" dirty="0" smtClean="0">
                          <a:solidFill>
                            <a:schemeClr val="accent1"/>
                          </a:solidFill>
                          <a:latin typeface="Arial" panose="020B0604020202020204" pitchFamily="34" charset="0"/>
                          <a:ea typeface="+mj-ea"/>
                          <a:cs typeface="Arial" panose="020B0604020202020204" pitchFamily="34" charset="0"/>
                        </a:rPr>
                        <a:t>mpuesto </a:t>
                      </a:r>
                      <a:r>
                        <a:rPr lang="es-ES" sz="1800" kern="1200" dirty="0">
                          <a:solidFill>
                            <a:schemeClr val="accent1"/>
                          </a:solidFill>
                          <a:latin typeface="Arial" panose="020B0604020202020204" pitchFamily="34" charset="0"/>
                          <a:ea typeface="+mj-ea"/>
                          <a:cs typeface="Arial" panose="020B0604020202020204" pitchFamily="34" charset="0"/>
                        </a:rPr>
                        <a:t>a los combustibles INDIRECTO</a:t>
                      </a:r>
                      <a:endParaRPr lang="es-AR" sz="1800" kern="1200" dirty="0">
                        <a:solidFill>
                          <a:schemeClr val="accent1"/>
                        </a:solidFill>
                        <a:latin typeface="Arial" panose="020B0604020202020204" pitchFamily="34" charset="0"/>
                        <a:ea typeface="+mj-ea"/>
                        <a:cs typeface="Arial" panose="020B0604020202020204" pitchFamily="34" charset="0"/>
                      </a:endParaRPr>
                    </a:p>
                  </a:txBody>
                  <a:tcPr marL="0" marR="0" marT="0" marB="0">
                    <a:lnL w="12700" cap="flat" cmpd="sng" algn="ctr">
                      <a:solidFill>
                        <a:srgbClr val="7F7F7F"/>
                      </a:solidFill>
                      <a:prstDash val="solid"/>
                      <a:round/>
                      <a:headEnd type="none" w="med" len="med"/>
                      <a:tailEnd type="none" w="med" len="med"/>
                    </a:lnL>
                    <a:lnR w="12700" cap="flat" cmpd="sng" algn="ctr">
                      <a:solidFill>
                        <a:srgbClr val="D4CFC7"/>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92271">
                <a:tc vMerge="1">
                  <a:txBody>
                    <a:bodyPr/>
                    <a:lstStyle/>
                    <a:p>
                      <a:endParaRPr lang="es-AR"/>
                    </a:p>
                  </a:txBody>
                  <a:tcPr/>
                </a:tc>
                <a:tc>
                  <a:txBody>
                    <a:bodyPr/>
                    <a:lstStyle/>
                    <a:p>
                      <a:pPr marL="0" marR="849630" indent="0" algn="ctr" defTabSz="457200" rtl="0" eaLnBrk="1" latinLnBrk="0" hangingPunct="1">
                        <a:spcBef>
                          <a:spcPct val="0"/>
                        </a:spcBef>
                        <a:spcAft>
                          <a:spcPts val="0"/>
                        </a:spcAft>
                        <a:buClr>
                          <a:schemeClr val="accent1"/>
                        </a:buClr>
                        <a:buSzPct val="80000"/>
                        <a:buFont typeface="Wingdings 3" charset="2"/>
                        <a:buNone/>
                      </a:pPr>
                      <a:r>
                        <a:rPr lang="es-ES" sz="1800" kern="1200" dirty="0">
                          <a:solidFill>
                            <a:schemeClr val="accent1"/>
                          </a:solidFill>
                          <a:latin typeface="Arial" panose="020B0604020202020204" pitchFamily="34" charset="0"/>
                          <a:ea typeface="+mj-ea"/>
                          <a:cs typeface="Arial" panose="020B0604020202020204" pitchFamily="34" charset="0"/>
                        </a:rPr>
                        <a:t>I</a:t>
                      </a:r>
                      <a:r>
                        <a:rPr lang="es-ES" sz="1800" kern="1200" dirty="0" smtClean="0">
                          <a:solidFill>
                            <a:schemeClr val="accent1"/>
                          </a:solidFill>
                          <a:latin typeface="Arial" panose="020B0604020202020204" pitchFamily="34" charset="0"/>
                          <a:ea typeface="+mj-ea"/>
                          <a:cs typeface="Arial" panose="020B0604020202020204" pitchFamily="34" charset="0"/>
                        </a:rPr>
                        <a:t>mpuestos </a:t>
                      </a:r>
                      <a:r>
                        <a:rPr lang="es-ES" sz="1800" kern="1200" dirty="0">
                          <a:solidFill>
                            <a:schemeClr val="accent1"/>
                          </a:solidFill>
                          <a:latin typeface="Arial" panose="020B0604020202020204" pitchFamily="34" charset="0"/>
                          <a:ea typeface="+mj-ea"/>
                          <a:cs typeface="Arial" panose="020B0604020202020204" pitchFamily="34" charset="0"/>
                        </a:rPr>
                        <a:t>específicos a determinados consumos (internos</a:t>
                      </a:r>
                      <a:r>
                        <a:rPr lang="es-ES" sz="1800" kern="1200" dirty="0" smtClean="0">
                          <a:solidFill>
                            <a:schemeClr val="accent1"/>
                          </a:solidFill>
                          <a:latin typeface="Arial" panose="020B0604020202020204" pitchFamily="34" charset="0"/>
                          <a:ea typeface="+mj-ea"/>
                          <a:cs typeface="Arial" panose="020B0604020202020204" pitchFamily="34" charset="0"/>
                        </a:rPr>
                        <a:t>) INDIRECTO</a:t>
                      </a:r>
                      <a:endParaRPr lang="es-AR" sz="1800" kern="1200" dirty="0">
                        <a:solidFill>
                          <a:schemeClr val="accent1"/>
                        </a:solidFill>
                        <a:latin typeface="Arial" panose="020B0604020202020204" pitchFamily="34" charset="0"/>
                        <a:ea typeface="+mj-ea"/>
                        <a:cs typeface="Arial" panose="020B0604020202020204" pitchFamily="34" charset="0"/>
                      </a:endParaRPr>
                    </a:p>
                  </a:txBody>
                  <a:tcPr marL="0" marR="0" marT="0" marB="0">
                    <a:lnL w="12700" cap="flat" cmpd="sng" algn="ctr">
                      <a:solidFill>
                        <a:srgbClr val="7F7F7F"/>
                      </a:solidFill>
                      <a:prstDash val="solid"/>
                      <a:round/>
                      <a:headEnd type="none" w="med" len="med"/>
                      <a:tailEnd type="none" w="med" len="med"/>
                    </a:lnL>
                    <a:lnR w="12700" cap="flat" cmpd="sng" algn="ctr">
                      <a:solidFill>
                        <a:srgbClr val="D4CFC7"/>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92271">
                <a:tc vMerge="1">
                  <a:txBody>
                    <a:bodyPr/>
                    <a:lstStyle/>
                    <a:p>
                      <a:endParaRPr lang="es-AR"/>
                    </a:p>
                  </a:txBody>
                  <a:tcPr/>
                </a:tc>
                <a:tc>
                  <a:txBody>
                    <a:bodyPr/>
                    <a:lstStyle/>
                    <a:p>
                      <a:pPr marL="0" marR="849630" indent="0" algn="ctr" defTabSz="457200" rtl="0" eaLnBrk="1" latinLnBrk="0" hangingPunct="1">
                        <a:spcBef>
                          <a:spcPct val="0"/>
                        </a:spcBef>
                        <a:spcAft>
                          <a:spcPts val="0"/>
                        </a:spcAft>
                        <a:buClr>
                          <a:schemeClr val="accent1"/>
                        </a:buClr>
                        <a:buSzPct val="80000"/>
                        <a:buFont typeface="Wingdings 3" charset="2"/>
                        <a:buNone/>
                      </a:pPr>
                      <a:r>
                        <a:rPr lang="es-ES" sz="1800" kern="1200" dirty="0">
                          <a:solidFill>
                            <a:schemeClr val="accent1"/>
                          </a:solidFill>
                          <a:latin typeface="Arial" panose="020B0604020202020204" pitchFamily="34" charset="0"/>
                          <a:ea typeface="+mj-ea"/>
                          <a:cs typeface="Arial" panose="020B0604020202020204" pitchFamily="34" charset="0"/>
                        </a:rPr>
                        <a:t>I</a:t>
                      </a:r>
                      <a:r>
                        <a:rPr lang="es-ES" sz="1800" kern="1200" dirty="0" smtClean="0">
                          <a:solidFill>
                            <a:schemeClr val="accent1"/>
                          </a:solidFill>
                          <a:latin typeface="Arial" panose="020B0604020202020204" pitchFamily="34" charset="0"/>
                          <a:ea typeface="+mj-ea"/>
                          <a:cs typeface="Arial" panose="020B0604020202020204" pitchFamily="34" charset="0"/>
                        </a:rPr>
                        <a:t>mpuestos aduaneros INDIRECTO</a:t>
                      </a:r>
                      <a:endParaRPr lang="es-AR" sz="1800" kern="1200" dirty="0">
                        <a:solidFill>
                          <a:schemeClr val="accent1"/>
                        </a:solidFill>
                        <a:latin typeface="Arial" panose="020B0604020202020204" pitchFamily="34" charset="0"/>
                        <a:ea typeface="+mj-ea"/>
                        <a:cs typeface="Arial" panose="020B0604020202020204" pitchFamily="34" charset="0"/>
                      </a:endParaRPr>
                    </a:p>
                  </a:txBody>
                  <a:tcPr marL="0" marR="0" marT="0" marB="0">
                    <a:lnL w="12700" cap="flat" cmpd="sng" algn="ctr">
                      <a:solidFill>
                        <a:srgbClr val="7F7F7F"/>
                      </a:solidFill>
                      <a:prstDash val="solid"/>
                      <a:round/>
                      <a:headEnd type="none" w="med" len="med"/>
                      <a:tailEnd type="none" w="med" len="med"/>
                    </a:lnL>
                    <a:lnR w="12700" cap="flat" cmpd="sng" algn="ctr">
                      <a:solidFill>
                        <a:srgbClr val="D4CFC7"/>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91128">
                <a:tc rowSpan="3">
                  <a:txBody>
                    <a:bodyPr/>
                    <a:lstStyle/>
                    <a:p>
                      <a:pPr marL="0" marR="849630" indent="0" algn="ctr" defTabSz="457200" rtl="0" eaLnBrk="1" latinLnBrk="0" hangingPunct="1">
                        <a:lnSpc>
                          <a:spcPts val="1260"/>
                        </a:lnSpc>
                        <a:spcBef>
                          <a:spcPct val="0"/>
                        </a:spcBef>
                        <a:spcAft>
                          <a:spcPts val="0"/>
                        </a:spcAft>
                        <a:buClr>
                          <a:schemeClr val="accent1"/>
                        </a:buClr>
                        <a:buSzPct val="80000"/>
                        <a:buFont typeface="Wingdings 3" charset="2"/>
                        <a:buNone/>
                      </a:pPr>
                      <a:r>
                        <a:rPr lang="es-ES" sz="1800" kern="1200" dirty="0">
                          <a:solidFill>
                            <a:schemeClr val="accent1"/>
                          </a:solidFill>
                          <a:latin typeface="Arial" panose="020B0604020202020204" pitchFamily="34" charset="0"/>
                          <a:ea typeface="+mj-ea"/>
                          <a:cs typeface="Arial" panose="020B0604020202020204" pitchFamily="34" charset="0"/>
                        </a:rPr>
                        <a:t> </a:t>
                      </a:r>
                      <a:endParaRPr lang="es-ES" sz="1800" kern="1200" dirty="0" smtClean="0">
                        <a:solidFill>
                          <a:schemeClr val="accent1"/>
                        </a:solidFill>
                        <a:latin typeface="Arial" panose="020B0604020202020204" pitchFamily="34" charset="0"/>
                        <a:ea typeface="+mj-ea"/>
                        <a:cs typeface="Arial" panose="020B0604020202020204" pitchFamily="34" charset="0"/>
                      </a:endParaRPr>
                    </a:p>
                    <a:p>
                      <a:pPr marL="0" marR="849630" indent="0" algn="ctr" defTabSz="457200" rtl="0" eaLnBrk="1" latinLnBrk="0" hangingPunct="1">
                        <a:lnSpc>
                          <a:spcPts val="1260"/>
                        </a:lnSpc>
                        <a:spcBef>
                          <a:spcPct val="0"/>
                        </a:spcBef>
                        <a:spcAft>
                          <a:spcPts val="0"/>
                        </a:spcAft>
                        <a:buClr>
                          <a:schemeClr val="accent1"/>
                        </a:buClr>
                        <a:buSzPct val="80000"/>
                        <a:buFont typeface="Wingdings 3" charset="2"/>
                        <a:buNone/>
                      </a:pPr>
                      <a:r>
                        <a:rPr lang="es-ES" sz="1800" kern="1200" dirty="0" smtClean="0">
                          <a:solidFill>
                            <a:schemeClr val="accent1"/>
                          </a:solidFill>
                          <a:latin typeface="Arial" panose="020B0604020202020204" pitchFamily="34" charset="0"/>
                          <a:ea typeface="+mj-ea"/>
                          <a:cs typeface="Arial" panose="020B0604020202020204" pitchFamily="34" charset="0"/>
                        </a:rPr>
                        <a:t>IMPUESTOS</a:t>
                      </a:r>
                      <a:r>
                        <a:rPr lang="es-ES" sz="1800" kern="1200" baseline="0" dirty="0" smtClean="0">
                          <a:solidFill>
                            <a:schemeClr val="accent1"/>
                          </a:solidFill>
                          <a:latin typeface="Arial" panose="020B0604020202020204" pitchFamily="34" charset="0"/>
                          <a:ea typeface="+mj-ea"/>
                          <a:cs typeface="Arial" panose="020B0604020202020204" pitchFamily="34" charset="0"/>
                        </a:rPr>
                        <a:t> </a:t>
                      </a:r>
                    </a:p>
                    <a:p>
                      <a:pPr marL="0" marR="849630" indent="0" algn="ctr" defTabSz="457200" rtl="0" eaLnBrk="1" latinLnBrk="0" hangingPunct="1">
                        <a:lnSpc>
                          <a:spcPts val="1260"/>
                        </a:lnSpc>
                        <a:spcBef>
                          <a:spcPct val="0"/>
                        </a:spcBef>
                        <a:spcAft>
                          <a:spcPts val="0"/>
                        </a:spcAft>
                        <a:buClr>
                          <a:schemeClr val="accent1"/>
                        </a:buClr>
                        <a:buSzPct val="80000"/>
                        <a:buFont typeface="Wingdings 3" charset="2"/>
                        <a:buNone/>
                      </a:pPr>
                      <a:endParaRPr lang="es-ES" sz="1800" kern="1200" baseline="0" dirty="0" smtClean="0">
                        <a:solidFill>
                          <a:schemeClr val="accent1"/>
                        </a:solidFill>
                        <a:latin typeface="Arial" panose="020B0604020202020204" pitchFamily="34" charset="0"/>
                        <a:ea typeface="+mj-ea"/>
                        <a:cs typeface="Arial" panose="020B0604020202020204" pitchFamily="34" charset="0"/>
                      </a:endParaRPr>
                    </a:p>
                    <a:p>
                      <a:pPr marL="0" marR="849630" indent="0" algn="ctr" defTabSz="457200" rtl="0" eaLnBrk="1" latinLnBrk="0" hangingPunct="1">
                        <a:lnSpc>
                          <a:spcPts val="1260"/>
                        </a:lnSpc>
                        <a:spcBef>
                          <a:spcPct val="0"/>
                        </a:spcBef>
                        <a:spcAft>
                          <a:spcPts val="0"/>
                        </a:spcAft>
                        <a:buClr>
                          <a:schemeClr val="accent1"/>
                        </a:buClr>
                        <a:buSzPct val="80000"/>
                        <a:buFont typeface="Wingdings 3" charset="2"/>
                        <a:buNone/>
                      </a:pPr>
                      <a:r>
                        <a:rPr lang="es-ES" sz="1800" kern="1200" baseline="0" dirty="0" smtClean="0">
                          <a:solidFill>
                            <a:schemeClr val="accent1"/>
                          </a:solidFill>
                          <a:latin typeface="Arial" panose="020B0604020202020204" pitchFamily="34" charset="0"/>
                          <a:ea typeface="+mj-ea"/>
                          <a:cs typeface="Arial" panose="020B0604020202020204" pitchFamily="34" charset="0"/>
                        </a:rPr>
                        <a:t>PROVINCIALES</a:t>
                      </a:r>
                      <a:endParaRPr lang="es-ES" sz="1800" kern="1200" dirty="0" smtClean="0">
                        <a:solidFill>
                          <a:schemeClr val="accent1"/>
                        </a:solidFill>
                        <a:latin typeface="Arial" panose="020B0604020202020204" pitchFamily="34" charset="0"/>
                        <a:ea typeface="+mj-ea"/>
                        <a:cs typeface="Arial" panose="020B0604020202020204" pitchFamily="34" charset="0"/>
                      </a:endParaRPr>
                    </a:p>
                  </a:txBody>
                  <a:tcPr marL="0" marR="0" marT="0" marB="0">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849630" indent="0" algn="ctr" defTabSz="457200" rtl="0" eaLnBrk="1" latinLnBrk="0" hangingPunct="1">
                        <a:spcBef>
                          <a:spcPct val="0"/>
                        </a:spcBef>
                        <a:spcAft>
                          <a:spcPts val="0"/>
                        </a:spcAft>
                        <a:buClr>
                          <a:schemeClr val="accent1"/>
                        </a:buClr>
                        <a:buSzPct val="80000"/>
                        <a:buFont typeface="Wingdings 3" charset="2"/>
                        <a:buNone/>
                      </a:pPr>
                      <a:r>
                        <a:rPr lang="es-ES" sz="1800" kern="1200" dirty="0">
                          <a:solidFill>
                            <a:schemeClr val="accent1"/>
                          </a:solidFill>
                          <a:latin typeface="Arial" panose="020B0604020202020204" pitchFamily="34" charset="0"/>
                          <a:ea typeface="+mj-ea"/>
                          <a:cs typeface="Arial" panose="020B0604020202020204" pitchFamily="34" charset="0"/>
                        </a:rPr>
                        <a:t>I</a:t>
                      </a:r>
                      <a:r>
                        <a:rPr lang="es-ES" sz="1800" kern="1200" dirty="0" smtClean="0">
                          <a:solidFill>
                            <a:schemeClr val="accent1"/>
                          </a:solidFill>
                          <a:latin typeface="Arial" panose="020B0604020202020204" pitchFamily="34" charset="0"/>
                          <a:ea typeface="+mj-ea"/>
                          <a:cs typeface="Arial" panose="020B0604020202020204" pitchFamily="34" charset="0"/>
                        </a:rPr>
                        <a:t>mpuestos </a:t>
                      </a:r>
                      <a:r>
                        <a:rPr lang="es-ES" sz="1800" kern="1200" dirty="0">
                          <a:solidFill>
                            <a:schemeClr val="accent1"/>
                          </a:solidFill>
                          <a:latin typeface="Arial" panose="020B0604020202020204" pitchFamily="34" charset="0"/>
                          <a:ea typeface="+mj-ea"/>
                          <a:cs typeface="Arial" panose="020B0604020202020204" pitchFamily="34" charset="0"/>
                        </a:rPr>
                        <a:t>sobre los ingresos brutos INDIRECTO</a:t>
                      </a:r>
                      <a:endParaRPr lang="es-AR" sz="1800" kern="1200" dirty="0">
                        <a:solidFill>
                          <a:schemeClr val="accent1"/>
                        </a:solidFill>
                        <a:latin typeface="Arial" panose="020B0604020202020204" pitchFamily="34" charset="0"/>
                        <a:ea typeface="+mj-ea"/>
                        <a:cs typeface="Arial" panose="020B0604020202020204" pitchFamily="34" charset="0"/>
                      </a:endParaRPr>
                    </a:p>
                  </a:txBody>
                  <a:tcPr marL="0" marR="0" marT="0" marB="0">
                    <a:lnL w="12700" cap="flat" cmpd="sng" algn="ctr">
                      <a:solidFill>
                        <a:srgbClr val="7F7F7F"/>
                      </a:solidFill>
                      <a:prstDash val="solid"/>
                      <a:round/>
                      <a:headEnd type="none" w="med" len="med"/>
                      <a:tailEnd type="none" w="med" len="med"/>
                    </a:lnL>
                    <a:lnR w="12700" cap="flat" cmpd="sng" algn="ctr">
                      <a:solidFill>
                        <a:srgbClr val="D4CFC7"/>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92271">
                <a:tc vMerge="1">
                  <a:txBody>
                    <a:bodyPr/>
                    <a:lstStyle/>
                    <a:p>
                      <a:endParaRPr lang="es-AR"/>
                    </a:p>
                  </a:txBody>
                  <a:tcPr/>
                </a:tc>
                <a:tc>
                  <a:txBody>
                    <a:bodyPr/>
                    <a:lstStyle/>
                    <a:p>
                      <a:pPr marL="0" marR="849630" indent="0" algn="ctr" defTabSz="457200" rtl="0" eaLnBrk="1" latinLnBrk="0" hangingPunct="1">
                        <a:spcBef>
                          <a:spcPct val="0"/>
                        </a:spcBef>
                        <a:spcAft>
                          <a:spcPts val="0"/>
                        </a:spcAft>
                        <a:buClr>
                          <a:schemeClr val="accent1"/>
                        </a:buClr>
                        <a:buSzPct val="80000"/>
                        <a:buFont typeface="Wingdings 3" charset="2"/>
                        <a:buNone/>
                      </a:pPr>
                      <a:r>
                        <a:rPr lang="es-ES" sz="1800" kern="1200" dirty="0">
                          <a:solidFill>
                            <a:schemeClr val="accent1"/>
                          </a:solidFill>
                          <a:latin typeface="Arial" panose="020B0604020202020204" pitchFamily="34" charset="0"/>
                          <a:ea typeface="+mj-ea"/>
                          <a:cs typeface="Arial" panose="020B0604020202020204" pitchFamily="34" charset="0"/>
                        </a:rPr>
                        <a:t>I</a:t>
                      </a:r>
                      <a:r>
                        <a:rPr lang="es-ES" sz="1800" kern="1200" dirty="0" smtClean="0">
                          <a:solidFill>
                            <a:schemeClr val="accent1"/>
                          </a:solidFill>
                          <a:latin typeface="Arial" panose="020B0604020202020204" pitchFamily="34" charset="0"/>
                          <a:ea typeface="+mj-ea"/>
                          <a:cs typeface="Arial" panose="020B0604020202020204" pitchFamily="34" charset="0"/>
                        </a:rPr>
                        <a:t>mpuesto </a:t>
                      </a:r>
                      <a:r>
                        <a:rPr lang="es-ES" sz="1800" kern="1200" dirty="0">
                          <a:solidFill>
                            <a:schemeClr val="accent1"/>
                          </a:solidFill>
                          <a:latin typeface="Arial" panose="020B0604020202020204" pitchFamily="34" charset="0"/>
                          <a:ea typeface="+mj-ea"/>
                          <a:cs typeface="Arial" panose="020B0604020202020204" pitchFamily="34" charset="0"/>
                        </a:rPr>
                        <a:t>inmobiliario (rural y urbano) DIRECTO Y OBJETIVO</a:t>
                      </a:r>
                      <a:endParaRPr lang="es-AR" sz="1800" kern="1200" dirty="0">
                        <a:solidFill>
                          <a:schemeClr val="accent1"/>
                        </a:solidFill>
                        <a:latin typeface="Arial" panose="020B0604020202020204" pitchFamily="34" charset="0"/>
                        <a:ea typeface="+mj-ea"/>
                        <a:cs typeface="Arial" panose="020B0604020202020204" pitchFamily="34" charset="0"/>
                      </a:endParaRPr>
                    </a:p>
                  </a:txBody>
                  <a:tcPr marL="0" marR="0" marT="0" marB="0">
                    <a:lnL w="12700" cap="flat" cmpd="sng" algn="ctr">
                      <a:solidFill>
                        <a:srgbClr val="7F7F7F"/>
                      </a:solidFill>
                      <a:prstDash val="solid"/>
                      <a:round/>
                      <a:headEnd type="none" w="med" len="med"/>
                      <a:tailEnd type="none" w="med" len="med"/>
                    </a:lnL>
                    <a:lnR w="12700" cap="flat" cmpd="sng" algn="ctr">
                      <a:solidFill>
                        <a:srgbClr val="D4CFC7"/>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92271">
                <a:tc vMerge="1">
                  <a:txBody>
                    <a:bodyPr/>
                    <a:lstStyle/>
                    <a:p>
                      <a:endParaRPr lang="es-AR"/>
                    </a:p>
                  </a:txBody>
                  <a:tcPr/>
                </a:tc>
                <a:tc>
                  <a:txBody>
                    <a:bodyPr/>
                    <a:lstStyle/>
                    <a:p>
                      <a:pPr marL="0" marR="849630" indent="0" algn="ctr" defTabSz="457200" rtl="0" eaLnBrk="1" latinLnBrk="0" hangingPunct="1">
                        <a:spcBef>
                          <a:spcPct val="0"/>
                        </a:spcBef>
                        <a:spcAft>
                          <a:spcPts val="0"/>
                        </a:spcAft>
                        <a:buClr>
                          <a:schemeClr val="accent1"/>
                        </a:buClr>
                        <a:buSzPct val="80000"/>
                        <a:buFont typeface="Wingdings 3" charset="2"/>
                        <a:buNone/>
                      </a:pPr>
                      <a:r>
                        <a:rPr lang="es-ES" sz="1800" kern="1200" dirty="0">
                          <a:solidFill>
                            <a:schemeClr val="accent1"/>
                          </a:solidFill>
                          <a:latin typeface="Arial" panose="020B0604020202020204" pitchFamily="34" charset="0"/>
                          <a:ea typeface="+mj-ea"/>
                          <a:cs typeface="Arial" panose="020B0604020202020204" pitchFamily="34" charset="0"/>
                        </a:rPr>
                        <a:t>I</a:t>
                      </a:r>
                      <a:r>
                        <a:rPr lang="es-ES" sz="1800" kern="1200" dirty="0" smtClean="0">
                          <a:solidFill>
                            <a:schemeClr val="accent1"/>
                          </a:solidFill>
                          <a:latin typeface="Arial" panose="020B0604020202020204" pitchFamily="34" charset="0"/>
                          <a:ea typeface="+mj-ea"/>
                          <a:cs typeface="Arial" panose="020B0604020202020204" pitchFamily="34" charset="0"/>
                        </a:rPr>
                        <a:t>mpuesto </a:t>
                      </a:r>
                      <a:r>
                        <a:rPr lang="es-ES" sz="1800" kern="1200" dirty="0">
                          <a:solidFill>
                            <a:schemeClr val="accent1"/>
                          </a:solidFill>
                          <a:latin typeface="Arial" panose="020B0604020202020204" pitchFamily="34" charset="0"/>
                          <a:ea typeface="+mj-ea"/>
                          <a:cs typeface="Arial" panose="020B0604020202020204" pitchFamily="34" charset="0"/>
                        </a:rPr>
                        <a:t>sobre los juegos de azar</a:t>
                      </a:r>
                      <a:endParaRPr lang="es-AR" sz="1800" kern="1200" dirty="0">
                        <a:solidFill>
                          <a:schemeClr val="accent1"/>
                        </a:solidFill>
                        <a:latin typeface="Arial" panose="020B0604020202020204" pitchFamily="34" charset="0"/>
                        <a:ea typeface="+mj-ea"/>
                        <a:cs typeface="Arial" panose="020B0604020202020204" pitchFamily="34" charset="0"/>
                      </a:endParaRPr>
                    </a:p>
                  </a:txBody>
                  <a:tcPr marL="0" marR="0" marT="0" marB="0">
                    <a:lnL w="12700" cap="flat" cmpd="sng" algn="ctr">
                      <a:solidFill>
                        <a:srgbClr val="7F7F7F"/>
                      </a:solidFill>
                      <a:prstDash val="solid"/>
                      <a:round/>
                      <a:headEnd type="none" w="med" len="med"/>
                      <a:tailEnd type="none" w="med" len="med"/>
                    </a:lnL>
                    <a:lnR w="12700" cap="flat" cmpd="sng" algn="ctr">
                      <a:solidFill>
                        <a:srgbClr val="D4CFC7"/>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92271">
                <a:tc rowSpan="2">
                  <a:txBody>
                    <a:bodyPr/>
                    <a:lstStyle/>
                    <a:p>
                      <a:pPr marL="0" marR="849630" indent="0" algn="ctr" defTabSz="457200" rtl="0" eaLnBrk="1" latinLnBrk="0" hangingPunct="1">
                        <a:lnSpc>
                          <a:spcPts val="1260"/>
                        </a:lnSpc>
                        <a:spcBef>
                          <a:spcPct val="0"/>
                        </a:spcBef>
                        <a:spcAft>
                          <a:spcPts val="0"/>
                        </a:spcAft>
                        <a:buClr>
                          <a:schemeClr val="accent1"/>
                        </a:buClr>
                        <a:buSzPct val="80000"/>
                        <a:buFont typeface="Wingdings 3" charset="2"/>
                        <a:buNone/>
                      </a:pPr>
                      <a:r>
                        <a:rPr lang="es-ES" sz="1800" kern="1200" dirty="0">
                          <a:solidFill>
                            <a:schemeClr val="accent1"/>
                          </a:solidFill>
                          <a:latin typeface="Arial" panose="020B0604020202020204" pitchFamily="34" charset="0"/>
                          <a:ea typeface="+mj-ea"/>
                          <a:cs typeface="Arial" panose="020B0604020202020204" pitchFamily="34" charset="0"/>
                        </a:rPr>
                        <a:t> </a:t>
                      </a:r>
                      <a:endParaRPr lang="es-AR" sz="1800" kern="1200" dirty="0" smtClean="0">
                        <a:solidFill>
                          <a:schemeClr val="accent1"/>
                        </a:solidFill>
                        <a:latin typeface="Arial" panose="020B0604020202020204" pitchFamily="34" charset="0"/>
                        <a:ea typeface="+mj-ea"/>
                        <a:cs typeface="Arial" panose="020B0604020202020204" pitchFamily="34" charset="0"/>
                      </a:endParaRPr>
                    </a:p>
                    <a:p>
                      <a:pPr marL="0" marR="849630" indent="0" algn="ctr" defTabSz="457200" rtl="0" eaLnBrk="1" latinLnBrk="0" hangingPunct="1">
                        <a:lnSpc>
                          <a:spcPts val="1260"/>
                        </a:lnSpc>
                        <a:spcBef>
                          <a:spcPct val="0"/>
                        </a:spcBef>
                        <a:spcAft>
                          <a:spcPts val="0"/>
                        </a:spcAft>
                        <a:buClr>
                          <a:schemeClr val="accent1"/>
                        </a:buClr>
                        <a:buSzPct val="80000"/>
                        <a:buFont typeface="Wingdings 3" charset="2"/>
                        <a:buNone/>
                      </a:pPr>
                      <a:r>
                        <a:rPr lang="es-ES" sz="1800" kern="1200" dirty="0" smtClean="0">
                          <a:solidFill>
                            <a:schemeClr val="accent1"/>
                          </a:solidFill>
                          <a:latin typeface="Arial" panose="020B0604020202020204" pitchFamily="34" charset="0"/>
                          <a:ea typeface="+mj-ea"/>
                          <a:cs typeface="Arial" panose="020B0604020202020204" pitchFamily="34" charset="0"/>
                        </a:rPr>
                        <a:t>MUNICIPALES</a:t>
                      </a:r>
                      <a:endParaRPr lang="es-AR" sz="1800" kern="1200" dirty="0">
                        <a:solidFill>
                          <a:schemeClr val="accent1"/>
                        </a:solidFill>
                        <a:latin typeface="Arial" panose="020B0604020202020204" pitchFamily="34" charset="0"/>
                        <a:ea typeface="+mj-ea"/>
                        <a:cs typeface="Arial" panose="020B0604020202020204" pitchFamily="34" charset="0"/>
                      </a:endParaRPr>
                    </a:p>
                  </a:txBody>
                  <a:tcPr marL="0" marR="0" marT="0" marB="0">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23495" algn="ctr">
                        <a:spcBef>
                          <a:spcPts val="175"/>
                        </a:spcBef>
                        <a:spcAft>
                          <a:spcPts val="0"/>
                        </a:spcAft>
                      </a:pPr>
                      <a:r>
                        <a:rPr lang="es-ES" sz="1800" kern="1200" dirty="0">
                          <a:solidFill>
                            <a:schemeClr val="accent1"/>
                          </a:solidFill>
                          <a:latin typeface="Arial" panose="020B0604020202020204" pitchFamily="34" charset="0"/>
                          <a:ea typeface="+mj-ea"/>
                          <a:cs typeface="Arial" panose="020B0604020202020204" pitchFamily="34" charset="0"/>
                        </a:rPr>
                        <a:t>T</a:t>
                      </a:r>
                      <a:r>
                        <a:rPr lang="es-ES" sz="1800" kern="1200" dirty="0" smtClean="0">
                          <a:solidFill>
                            <a:schemeClr val="accent1"/>
                          </a:solidFill>
                          <a:latin typeface="Arial" panose="020B0604020202020204" pitchFamily="34" charset="0"/>
                          <a:ea typeface="+mj-ea"/>
                          <a:cs typeface="Arial" panose="020B0604020202020204" pitchFamily="34" charset="0"/>
                        </a:rPr>
                        <a:t>asas </a:t>
                      </a:r>
                      <a:r>
                        <a:rPr lang="es-ES" sz="1800" kern="1200" dirty="0">
                          <a:solidFill>
                            <a:schemeClr val="accent1"/>
                          </a:solidFill>
                          <a:latin typeface="Arial" panose="020B0604020202020204" pitchFamily="34" charset="0"/>
                          <a:ea typeface="+mj-ea"/>
                          <a:cs typeface="Arial" panose="020B0604020202020204" pitchFamily="34" charset="0"/>
                        </a:rPr>
                        <a:t>retributivas de servicios</a:t>
                      </a:r>
                      <a:endParaRPr lang="es-AR" sz="1800" kern="1200" dirty="0">
                        <a:solidFill>
                          <a:schemeClr val="accent1"/>
                        </a:solidFill>
                        <a:latin typeface="Arial" panose="020B0604020202020204" pitchFamily="34" charset="0"/>
                        <a:ea typeface="+mj-ea"/>
                        <a:cs typeface="Arial" panose="020B0604020202020204" pitchFamily="34" charset="0"/>
                      </a:endParaRPr>
                    </a:p>
                  </a:txBody>
                  <a:tcPr marL="0" marR="0" marT="0" marB="0">
                    <a:lnL w="12700" cap="flat" cmpd="sng" algn="ctr">
                      <a:solidFill>
                        <a:srgbClr val="7F7F7F"/>
                      </a:solidFill>
                      <a:prstDash val="solid"/>
                      <a:round/>
                      <a:headEnd type="none" w="med" len="med"/>
                      <a:tailEnd type="none" w="med" len="med"/>
                    </a:lnL>
                    <a:lnR w="12700" cap="flat" cmpd="sng" algn="ctr">
                      <a:solidFill>
                        <a:srgbClr val="D4CFC7"/>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392271">
                <a:tc vMerge="1">
                  <a:txBody>
                    <a:bodyPr/>
                    <a:lstStyle/>
                    <a:p>
                      <a:endParaRPr lang="es-AR"/>
                    </a:p>
                  </a:txBody>
                  <a:tcPr/>
                </a:tc>
                <a:tc>
                  <a:txBody>
                    <a:bodyPr/>
                    <a:lstStyle/>
                    <a:p>
                      <a:pPr marL="23495" algn="ctr" defTabSz="457200" rtl="0" eaLnBrk="1" latinLnBrk="0" hangingPunct="1">
                        <a:spcBef>
                          <a:spcPts val="175"/>
                        </a:spcBef>
                        <a:spcAft>
                          <a:spcPts val="0"/>
                        </a:spcAft>
                      </a:pPr>
                      <a:r>
                        <a:rPr lang="es-ES" sz="1800" kern="1200" dirty="0">
                          <a:solidFill>
                            <a:schemeClr val="accent1"/>
                          </a:solidFill>
                          <a:latin typeface="Arial" panose="020B0604020202020204" pitchFamily="34" charset="0"/>
                          <a:ea typeface="+mj-ea"/>
                          <a:cs typeface="Arial" panose="020B0604020202020204" pitchFamily="34" charset="0"/>
                        </a:rPr>
                        <a:t>Contribuciones</a:t>
                      </a:r>
                      <a:endParaRPr lang="es-AR" sz="1800" kern="1200" dirty="0">
                        <a:solidFill>
                          <a:schemeClr val="accent1"/>
                        </a:solidFill>
                        <a:latin typeface="Arial" panose="020B0604020202020204" pitchFamily="34" charset="0"/>
                        <a:ea typeface="+mj-ea"/>
                        <a:cs typeface="Arial" panose="020B0604020202020204" pitchFamily="34" charset="0"/>
                      </a:endParaRPr>
                    </a:p>
                  </a:txBody>
                  <a:tcPr marL="0" marR="0" marT="0" marB="0">
                    <a:lnL w="12700" cap="flat" cmpd="sng" algn="ctr">
                      <a:solidFill>
                        <a:srgbClr val="7F7F7F"/>
                      </a:solidFill>
                      <a:prstDash val="solid"/>
                      <a:round/>
                      <a:headEnd type="none" w="med" len="med"/>
                      <a:tailEnd type="none" w="med" len="med"/>
                    </a:lnL>
                    <a:lnR w="12700" cap="flat" cmpd="sng" algn="ctr">
                      <a:solidFill>
                        <a:srgbClr val="D4CFC7"/>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22413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80593"/>
            <a:ext cx="9485194" cy="815944"/>
          </a:xfrm>
        </p:spPr>
        <p:txBody>
          <a:bodyPr/>
          <a:lstStyle/>
          <a:p>
            <a:pPr algn="ctr"/>
            <a:r>
              <a:rPr lang="es-AR" sz="4000" u="sng" dirty="0" smtClean="0">
                <a:latin typeface="Arial" panose="020B0604020202020204" pitchFamily="34" charset="0"/>
                <a:cs typeface="Arial" panose="020B0604020202020204" pitchFamily="34" charset="0"/>
              </a:rPr>
              <a:t>Evolución de los sistemas fiscales</a:t>
            </a:r>
            <a:endParaRPr lang="es-AR" sz="4000" u="sng" dirty="0">
              <a:latin typeface="Arial" panose="020B0604020202020204" pitchFamily="34" charset="0"/>
              <a:cs typeface="Arial" panose="020B0604020202020204" pitchFamily="34" charset="0"/>
            </a:endParaRPr>
          </a:p>
        </p:txBody>
      </p:sp>
      <p:sp>
        <p:nvSpPr>
          <p:cNvPr id="3" name="Rectangle 2"/>
          <p:cNvSpPr/>
          <p:nvPr/>
        </p:nvSpPr>
        <p:spPr>
          <a:xfrm>
            <a:off x="837062" y="1491355"/>
            <a:ext cx="8211403" cy="5170646"/>
          </a:xfrm>
          <a:prstGeom prst="rect">
            <a:avLst/>
          </a:prstGeom>
        </p:spPr>
        <p:txBody>
          <a:bodyPr wrap="square">
            <a:spAutoFit/>
          </a:bodyPr>
          <a:lstStyle/>
          <a:p>
            <a:pPr>
              <a:spcBef>
                <a:spcPct val="0"/>
              </a:spcBef>
            </a:pPr>
            <a:r>
              <a:rPr lang="es-AR" sz="2400" dirty="0" smtClean="0">
                <a:solidFill>
                  <a:schemeClr val="accent1"/>
                </a:solidFill>
                <a:latin typeface="Arial" panose="020B0604020202020204" pitchFamily="34" charset="0"/>
                <a:cs typeface="Arial" panose="020B0604020202020204" pitchFamily="34" charset="0"/>
              </a:rPr>
              <a:t>Los </a:t>
            </a:r>
            <a:r>
              <a:rPr lang="es-AR" sz="2400" dirty="0">
                <a:solidFill>
                  <a:schemeClr val="accent1"/>
                </a:solidFill>
                <a:latin typeface="Arial" panose="020B0604020202020204" pitchFamily="34" charset="0"/>
                <a:cs typeface="Arial" panose="020B0604020202020204" pitchFamily="34" charset="0"/>
              </a:rPr>
              <a:t>Estados recaudan impuestos para:</a:t>
            </a:r>
          </a:p>
          <a:p>
            <a:pPr>
              <a:spcBef>
                <a:spcPct val="0"/>
              </a:spcBef>
            </a:pPr>
            <a:endParaRPr lang="es-AR" sz="2400" dirty="0">
              <a:solidFill>
                <a:schemeClr val="accent1"/>
              </a:solidFill>
              <a:latin typeface="Arial" panose="020B0604020202020204" pitchFamily="34" charset="0"/>
              <a:cs typeface="Arial" panose="020B0604020202020204" pitchFamily="34" charset="0"/>
            </a:endParaRPr>
          </a:p>
          <a:p>
            <a:pPr marL="342900" indent="-342900">
              <a:spcBef>
                <a:spcPct val="0"/>
              </a:spcBef>
              <a:buFont typeface="+mj-lt"/>
              <a:buAutoNum type="alphaUcPeriod"/>
            </a:pPr>
            <a:r>
              <a:rPr lang="es-AR" sz="2400" dirty="0" smtClean="0">
                <a:solidFill>
                  <a:schemeClr val="accent1"/>
                </a:solidFill>
                <a:latin typeface="Arial" panose="020B0604020202020204" pitchFamily="34" charset="0"/>
                <a:cs typeface="Arial" panose="020B0604020202020204" pitchFamily="34" charset="0"/>
              </a:rPr>
              <a:t>Llevar </a:t>
            </a:r>
            <a:r>
              <a:rPr lang="es-AR" sz="2400" dirty="0">
                <a:solidFill>
                  <a:schemeClr val="accent1"/>
                </a:solidFill>
                <a:latin typeface="Arial" panose="020B0604020202020204" pitchFamily="34" charset="0"/>
                <a:cs typeface="Arial" panose="020B0604020202020204" pitchFamily="34" charset="0"/>
              </a:rPr>
              <a:t>a cabo las funciones propias del Estado, tales como la defensa nacional, seguridad, </a:t>
            </a:r>
            <a:r>
              <a:rPr lang="es-AR" sz="2400" dirty="0" smtClean="0">
                <a:solidFill>
                  <a:schemeClr val="accent1"/>
                </a:solidFill>
                <a:latin typeface="Arial" panose="020B0604020202020204" pitchFamily="34" charset="0"/>
                <a:cs typeface="Arial" panose="020B0604020202020204" pitchFamily="34" charset="0"/>
              </a:rPr>
              <a:t>justicia </a:t>
            </a:r>
            <a:r>
              <a:rPr lang="es-AR" sz="2400" dirty="0">
                <a:solidFill>
                  <a:schemeClr val="accent1"/>
                </a:solidFill>
                <a:latin typeface="Arial" panose="020B0604020202020204" pitchFamily="34" charset="0"/>
                <a:cs typeface="Arial" panose="020B0604020202020204" pitchFamily="34" charset="0"/>
              </a:rPr>
              <a:t>y </a:t>
            </a:r>
            <a:r>
              <a:rPr lang="es-AR" sz="2400" dirty="0" smtClean="0">
                <a:solidFill>
                  <a:schemeClr val="accent1"/>
                </a:solidFill>
                <a:latin typeface="Arial" panose="020B0604020202020204" pitchFamily="34" charset="0"/>
                <a:cs typeface="Arial" panose="020B0604020202020204" pitchFamily="34" charset="0"/>
              </a:rPr>
              <a:t>salud.</a:t>
            </a:r>
            <a:endParaRPr lang="es-AR" sz="2400" dirty="0">
              <a:solidFill>
                <a:schemeClr val="accent1"/>
              </a:solidFill>
              <a:latin typeface="Arial" panose="020B0604020202020204" pitchFamily="34" charset="0"/>
              <a:cs typeface="Arial" panose="020B0604020202020204" pitchFamily="34" charset="0"/>
            </a:endParaRPr>
          </a:p>
          <a:p>
            <a:pPr marL="342900" indent="-342900">
              <a:spcBef>
                <a:spcPct val="0"/>
              </a:spcBef>
              <a:buFont typeface="+mj-lt"/>
              <a:buAutoNum type="alphaUcPeriod"/>
            </a:pPr>
            <a:r>
              <a:rPr lang="es-AR" sz="2400" dirty="0" smtClean="0">
                <a:solidFill>
                  <a:schemeClr val="accent1"/>
                </a:solidFill>
                <a:latin typeface="Arial" panose="020B0604020202020204" pitchFamily="34" charset="0"/>
                <a:cs typeface="Arial" panose="020B0604020202020204" pitchFamily="34" charset="0"/>
              </a:rPr>
              <a:t>Redistribuir </a:t>
            </a:r>
            <a:r>
              <a:rPr lang="es-AR" sz="2400" dirty="0">
                <a:solidFill>
                  <a:schemeClr val="accent1"/>
                </a:solidFill>
                <a:latin typeface="Arial" panose="020B0604020202020204" pitchFamily="34" charset="0"/>
                <a:cs typeface="Arial" panose="020B0604020202020204" pitchFamily="34" charset="0"/>
              </a:rPr>
              <a:t>los recursos entre los individuos de diversas clases dentro de la </a:t>
            </a:r>
            <a:r>
              <a:rPr lang="es-AR" sz="2400" dirty="0" smtClean="0">
                <a:solidFill>
                  <a:schemeClr val="accent1"/>
                </a:solidFill>
                <a:latin typeface="Arial" panose="020B0604020202020204" pitchFamily="34" charset="0"/>
                <a:cs typeface="Arial" panose="020B0604020202020204" pitchFamily="34" charset="0"/>
              </a:rPr>
              <a:t>población. </a:t>
            </a:r>
            <a:r>
              <a:rPr lang="es-AR" sz="2400" dirty="0" smtClean="0">
                <a:solidFill>
                  <a:srgbClr val="FF0000"/>
                </a:solidFill>
                <a:latin typeface="Arial" panose="020B0604020202020204" pitchFamily="34" charset="0"/>
                <a:cs typeface="Arial" panose="020B0604020202020204" pitchFamily="34" charset="0"/>
              </a:rPr>
              <a:t>Históricamente</a:t>
            </a:r>
            <a:r>
              <a:rPr lang="es-AR" sz="2400" dirty="0">
                <a:solidFill>
                  <a:srgbClr val="FF0000"/>
                </a:solidFill>
                <a:latin typeface="Arial" panose="020B0604020202020204" pitchFamily="34" charset="0"/>
                <a:cs typeface="Arial" panose="020B0604020202020204" pitchFamily="34" charset="0"/>
              </a:rPr>
              <a:t>, la nobleza era mantenida por impuestos sobre los pobres. En sistemas de seguridad social modernos se intenta utilizar los impuestos en </a:t>
            </a:r>
            <a:r>
              <a:rPr lang="es-AR" sz="2400" dirty="0" smtClean="0">
                <a:solidFill>
                  <a:srgbClr val="FF0000"/>
                </a:solidFill>
                <a:latin typeface="Arial" panose="020B0604020202020204" pitchFamily="34" charset="0"/>
                <a:cs typeface="Arial" panose="020B0604020202020204" pitchFamily="34" charset="0"/>
              </a:rPr>
              <a:t>sentido inverso</a:t>
            </a:r>
            <a:r>
              <a:rPr lang="es-AR" sz="2400" dirty="0">
                <a:solidFill>
                  <a:srgbClr val="FF0000"/>
                </a:solidFill>
                <a:latin typeface="Arial" panose="020B0604020202020204" pitchFamily="34" charset="0"/>
                <a:cs typeface="Arial" panose="020B0604020202020204" pitchFamily="34" charset="0"/>
              </a:rPr>
              <a:t>, manteniendo a las clases bajas con el exceso de las </a:t>
            </a:r>
            <a:r>
              <a:rPr lang="es-AR" sz="2400" dirty="0" smtClean="0">
                <a:solidFill>
                  <a:srgbClr val="FF0000"/>
                </a:solidFill>
                <a:latin typeface="Arial" panose="020B0604020202020204" pitchFamily="34" charset="0"/>
                <a:cs typeface="Arial" panose="020B0604020202020204" pitchFamily="34" charset="0"/>
              </a:rPr>
              <a:t>clases altas</a:t>
            </a:r>
            <a:r>
              <a:rPr lang="es-AR" sz="2400" dirty="0">
                <a:solidFill>
                  <a:srgbClr val="FF0000"/>
                </a:solidFill>
                <a:latin typeface="Arial" panose="020B0604020202020204" pitchFamily="34" charset="0"/>
                <a:cs typeface="Arial" panose="020B0604020202020204" pitchFamily="34" charset="0"/>
              </a:rPr>
              <a:t>.</a:t>
            </a:r>
          </a:p>
          <a:p>
            <a:pPr marL="342900" indent="-342900">
              <a:spcBef>
                <a:spcPct val="0"/>
              </a:spcBef>
              <a:buFont typeface="+mj-lt"/>
              <a:buAutoNum type="alphaUcPeriod" startAt="3"/>
            </a:pPr>
            <a:r>
              <a:rPr lang="es-AR" sz="2400" dirty="0" smtClean="0">
                <a:solidFill>
                  <a:schemeClr val="accent1"/>
                </a:solidFill>
                <a:latin typeface="Arial" panose="020B0604020202020204" pitchFamily="34" charset="0"/>
                <a:cs typeface="Arial" panose="020B0604020202020204" pitchFamily="34" charset="0"/>
              </a:rPr>
              <a:t>Modificar </a:t>
            </a:r>
            <a:r>
              <a:rPr lang="es-AR" sz="2400" dirty="0">
                <a:solidFill>
                  <a:schemeClr val="accent1"/>
                </a:solidFill>
                <a:latin typeface="Arial" panose="020B0604020202020204" pitchFamily="34" charset="0"/>
                <a:cs typeface="Arial" panose="020B0604020202020204" pitchFamily="34" charset="0"/>
              </a:rPr>
              <a:t>patrones de consumo o empleo dentro de la economía nacional, haciendo ciertos tipos de transacciones más o menos atractivas.</a:t>
            </a:r>
          </a:p>
          <a:p>
            <a:pPr>
              <a:spcBef>
                <a:spcPct val="0"/>
              </a:spcBef>
            </a:pPr>
            <a:endParaRPr lang="es-AR"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6910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80593"/>
            <a:ext cx="9485194" cy="815944"/>
          </a:xfrm>
        </p:spPr>
        <p:txBody>
          <a:bodyPr/>
          <a:lstStyle/>
          <a:p>
            <a:pPr algn="ctr"/>
            <a:r>
              <a:rPr lang="es-AR" sz="4000" u="sng" dirty="0" smtClean="0">
                <a:latin typeface="Arial" panose="020B0604020202020204" pitchFamily="34" charset="0"/>
                <a:cs typeface="Arial" panose="020B0604020202020204" pitchFamily="34" charset="0"/>
              </a:rPr>
              <a:t>Progresividad tributaria</a:t>
            </a:r>
            <a:endParaRPr lang="es-AR" sz="4000" u="sng" dirty="0">
              <a:latin typeface="Arial" panose="020B0604020202020204" pitchFamily="34" charset="0"/>
              <a:cs typeface="Arial" panose="020B0604020202020204" pitchFamily="34" charset="0"/>
            </a:endParaRPr>
          </a:p>
        </p:txBody>
      </p:sp>
      <p:sp>
        <p:nvSpPr>
          <p:cNvPr id="4" name="Subtitle 2"/>
          <p:cNvSpPr>
            <a:spLocks noGrp="1"/>
          </p:cNvSpPr>
          <p:nvPr>
            <p:ph type="subTitle" idx="1"/>
          </p:nvPr>
        </p:nvSpPr>
        <p:spPr>
          <a:xfrm>
            <a:off x="696035" y="1419368"/>
            <a:ext cx="8871045" cy="2811438"/>
          </a:xfrm>
        </p:spPr>
        <p:txBody>
          <a:bodyPr>
            <a:noAutofit/>
          </a:bodyPr>
          <a:lstStyle/>
          <a:p>
            <a:pPr algn="l">
              <a:spcBef>
                <a:spcPct val="0"/>
              </a:spcBef>
            </a:pPr>
            <a:r>
              <a:rPr lang="es-AR" sz="2400" dirty="0" smtClean="0">
                <a:solidFill>
                  <a:schemeClr val="accent1"/>
                </a:solidFill>
                <a:latin typeface="Arial" panose="020B0604020202020204" pitchFamily="34" charset="0"/>
                <a:ea typeface="+mj-ea"/>
                <a:cs typeface="Arial" panose="020B0604020202020204" pitchFamily="34" charset="0"/>
              </a:rPr>
              <a:t>A </a:t>
            </a:r>
            <a:r>
              <a:rPr lang="es-AR" sz="2400" dirty="0">
                <a:solidFill>
                  <a:schemeClr val="accent1"/>
                </a:solidFill>
                <a:latin typeface="Arial" panose="020B0604020202020204" pitchFamily="34" charset="0"/>
                <a:ea typeface="+mj-ea"/>
                <a:cs typeface="Arial" panose="020B0604020202020204" pitchFamily="34" charset="0"/>
              </a:rPr>
              <a:t>medida que </a:t>
            </a:r>
            <a:r>
              <a:rPr lang="es-AR" sz="2400" dirty="0" smtClean="0">
                <a:solidFill>
                  <a:schemeClr val="accent1"/>
                </a:solidFill>
                <a:latin typeface="Arial" panose="020B0604020202020204" pitchFamily="34" charset="0"/>
                <a:ea typeface="+mj-ea"/>
                <a:cs typeface="Arial" panose="020B0604020202020204" pitchFamily="34" charset="0"/>
              </a:rPr>
              <a:t>aumenta </a:t>
            </a:r>
            <a:r>
              <a:rPr lang="es-AR" sz="2400" dirty="0">
                <a:solidFill>
                  <a:schemeClr val="accent1"/>
                </a:solidFill>
                <a:latin typeface="Arial" panose="020B0604020202020204" pitchFamily="34" charset="0"/>
                <a:ea typeface="+mj-ea"/>
                <a:cs typeface="Arial" panose="020B0604020202020204" pitchFamily="34" charset="0"/>
              </a:rPr>
              <a:t>la capacidad económica de los </a:t>
            </a:r>
            <a:r>
              <a:rPr lang="es-AR" sz="2400" dirty="0" smtClean="0">
                <a:solidFill>
                  <a:schemeClr val="accent1"/>
                </a:solidFill>
                <a:latin typeface="Arial" panose="020B0604020202020204" pitchFamily="34" charset="0"/>
                <a:ea typeface="+mj-ea"/>
                <a:cs typeface="Arial" panose="020B0604020202020204" pitchFamily="34" charset="0"/>
              </a:rPr>
              <a:t>contribuyentes, </a:t>
            </a:r>
            <a:r>
              <a:rPr lang="es-AR" sz="2400" dirty="0">
                <a:solidFill>
                  <a:schemeClr val="accent1"/>
                </a:solidFill>
                <a:latin typeface="Arial" panose="020B0604020202020204" pitchFamily="34" charset="0"/>
                <a:ea typeface="+mj-ea"/>
                <a:cs typeface="Arial" panose="020B0604020202020204" pitchFamily="34" charset="0"/>
              </a:rPr>
              <a:t>crece el porcentaje de su riqueza o de su ingreso que el Estado exige en forma de </a:t>
            </a:r>
            <a:r>
              <a:rPr lang="es-AR" sz="2400" dirty="0" smtClean="0">
                <a:solidFill>
                  <a:schemeClr val="accent1"/>
                </a:solidFill>
                <a:latin typeface="Arial" panose="020B0604020202020204" pitchFamily="34" charset="0"/>
                <a:ea typeface="+mj-ea"/>
                <a:cs typeface="Arial" panose="020B0604020202020204" pitchFamily="34" charset="0"/>
              </a:rPr>
              <a:t>tributo.</a:t>
            </a:r>
          </a:p>
          <a:p>
            <a:pPr algn="l">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400" dirty="0" smtClean="0">
                <a:solidFill>
                  <a:schemeClr val="accent1"/>
                </a:solidFill>
                <a:latin typeface="Arial" panose="020B0604020202020204" pitchFamily="34" charset="0"/>
                <a:ea typeface="+mj-ea"/>
                <a:cs typeface="Arial" panose="020B0604020202020204" pitchFamily="34" charset="0"/>
              </a:rPr>
              <a:t>Ejemplo: </a:t>
            </a:r>
          </a:p>
          <a:p>
            <a:pPr marL="342900" indent="-342900" algn="l">
              <a:spcBef>
                <a:spcPct val="0"/>
              </a:spcBef>
              <a:buFont typeface="Arial" panose="020B0604020202020204" pitchFamily="34" charset="0"/>
              <a:buChar char="•"/>
            </a:pPr>
            <a:r>
              <a:rPr lang="es-AR" sz="2400" dirty="0">
                <a:solidFill>
                  <a:schemeClr val="accent1"/>
                </a:solidFill>
                <a:latin typeface="Arial" panose="020B0604020202020204" pitchFamily="34" charset="0"/>
                <a:ea typeface="+mj-ea"/>
                <a:cs typeface="Arial" panose="020B0604020202020204" pitchFamily="34" charset="0"/>
              </a:rPr>
              <a:t>Impuesto </a:t>
            </a:r>
            <a:r>
              <a:rPr lang="es-AR" sz="2400" dirty="0" smtClean="0">
                <a:solidFill>
                  <a:schemeClr val="accent1"/>
                </a:solidFill>
                <a:latin typeface="Arial" panose="020B0604020202020204" pitchFamily="34" charset="0"/>
                <a:ea typeface="+mj-ea"/>
                <a:cs typeface="Arial" panose="020B0604020202020204" pitchFamily="34" charset="0"/>
              </a:rPr>
              <a:t>a las ganancias: Es un </a:t>
            </a:r>
            <a:r>
              <a:rPr lang="es-AR" sz="2400" dirty="0">
                <a:solidFill>
                  <a:schemeClr val="accent1"/>
                </a:solidFill>
                <a:latin typeface="Arial" panose="020B0604020202020204" pitchFamily="34" charset="0"/>
                <a:ea typeface="+mj-ea"/>
                <a:cs typeface="Arial" panose="020B0604020202020204" pitchFamily="34" charset="0"/>
              </a:rPr>
              <a:t>impuesto </a:t>
            </a:r>
            <a:r>
              <a:rPr lang="es-AR" sz="2400" dirty="0" smtClean="0">
                <a:solidFill>
                  <a:schemeClr val="accent1"/>
                </a:solidFill>
                <a:latin typeface="Arial" panose="020B0604020202020204" pitchFamily="34" charset="0"/>
                <a:ea typeface="+mj-ea"/>
                <a:cs typeface="Arial" panose="020B0604020202020204" pitchFamily="34" charset="0"/>
              </a:rPr>
              <a:t>progresivo, la alícuota parte del 5% y alcanza hasta el 35</a:t>
            </a:r>
            <a:r>
              <a:rPr lang="es-AR" sz="2400" dirty="0">
                <a:solidFill>
                  <a:schemeClr val="accent1"/>
                </a:solidFill>
                <a:latin typeface="Arial" panose="020B0604020202020204" pitchFamily="34" charset="0"/>
                <a:ea typeface="+mj-ea"/>
                <a:cs typeface="Arial" panose="020B0604020202020204" pitchFamily="34" charset="0"/>
              </a:rPr>
              <a:t>%.</a:t>
            </a:r>
          </a:p>
          <a:p>
            <a:pPr algn="l">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701113" y="4353637"/>
            <a:ext cx="4886513" cy="2246156"/>
          </a:xfrm>
          <a:prstGeom prst="rect">
            <a:avLst/>
          </a:prstGeom>
        </p:spPr>
      </p:pic>
    </p:spTree>
    <p:extLst>
      <p:ext uri="{BB962C8B-B14F-4D97-AF65-F5344CB8AC3E}">
        <p14:creationId xmlns:p14="http://schemas.microsoft.com/office/powerpoint/2010/main" val="4077969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80593"/>
            <a:ext cx="9485194" cy="815944"/>
          </a:xfrm>
        </p:spPr>
        <p:txBody>
          <a:bodyPr/>
          <a:lstStyle/>
          <a:p>
            <a:pPr algn="ctr"/>
            <a:r>
              <a:rPr lang="es-AR" sz="4000" u="sng" dirty="0" smtClean="0">
                <a:latin typeface="Arial" panose="020B0604020202020204" pitchFamily="34" charset="0"/>
                <a:cs typeface="Arial" panose="020B0604020202020204" pitchFamily="34" charset="0"/>
              </a:rPr>
              <a:t>Regresividad tributaria</a:t>
            </a:r>
            <a:endParaRPr lang="es-AR" sz="4000" u="sng"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96035" y="1419368"/>
            <a:ext cx="8871045" cy="2811438"/>
          </a:xfrm>
        </p:spPr>
        <p:txBody>
          <a:bodyPr>
            <a:noAutofit/>
          </a:bodyPr>
          <a:lstStyle/>
          <a:p>
            <a:pPr algn="l">
              <a:spcBef>
                <a:spcPct val="0"/>
              </a:spcBef>
            </a:pPr>
            <a:r>
              <a:rPr lang="es-AR" sz="2400" dirty="0" smtClean="0">
                <a:solidFill>
                  <a:schemeClr val="accent1"/>
                </a:solidFill>
                <a:latin typeface="Arial" panose="020B0604020202020204" pitchFamily="34" charset="0"/>
                <a:ea typeface="+mj-ea"/>
                <a:cs typeface="Arial" panose="020B0604020202020204" pitchFamily="34" charset="0"/>
              </a:rPr>
              <a:t>A </a:t>
            </a:r>
            <a:r>
              <a:rPr lang="es-AR" sz="2400" dirty="0">
                <a:solidFill>
                  <a:schemeClr val="accent1"/>
                </a:solidFill>
                <a:latin typeface="Arial" panose="020B0604020202020204" pitchFamily="34" charset="0"/>
                <a:ea typeface="+mj-ea"/>
                <a:cs typeface="Arial" panose="020B0604020202020204" pitchFamily="34" charset="0"/>
              </a:rPr>
              <a:t>medida que </a:t>
            </a:r>
            <a:r>
              <a:rPr lang="es-AR" sz="2400" dirty="0" smtClean="0">
                <a:solidFill>
                  <a:schemeClr val="accent1"/>
                </a:solidFill>
                <a:latin typeface="Arial" panose="020B0604020202020204" pitchFamily="34" charset="0"/>
                <a:ea typeface="+mj-ea"/>
                <a:cs typeface="Arial" panose="020B0604020202020204" pitchFamily="34" charset="0"/>
              </a:rPr>
              <a:t>aumenta </a:t>
            </a:r>
            <a:r>
              <a:rPr lang="es-AR" sz="2400" dirty="0">
                <a:solidFill>
                  <a:schemeClr val="accent1"/>
                </a:solidFill>
                <a:latin typeface="Arial" panose="020B0604020202020204" pitchFamily="34" charset="0"/>
                <a:ea typeface="+mj-ea"/>
                <a:cs typeface="Arial" panose="020B0604020202020204" pitchFamily="34" charset="0"/>
              </a:rPr>
              <a:t>la capacidad económica de los </a:t>
            </a:r>
            <a:r>
              <a:rPr lang="es-AR" sz="2400" dirty="0" smtClean="0">
                <a:solidFill>
                  <a:schemeClr val="accent1"/>
                </a:solidFill>
                <a:latin typeface="Arial" panose="020B0604020202020204" pitchFamily="34" charset="0"/>
                <a:ea typeface="+mj-ea"/>
                <a:cs typeface="Arial" panose="020B0604020202020204" pitchFamily="34" charset="0"/>
              </a:rPr>
              <a:t>contribuyentes, decrece el </a:t>
            </a:r>
            <a:r>
              <a:rPr lang="es-AR" sz="2400" dirty="0">
                <a:solidFill>
                  <a:schemeClr val="accent1"/>
                </a:solidFill>
                <a:latin typeface="Arial" panose="020B0604020202020204" pitchFamily="34" charset="0"/>
                <a:ea typeface="+mj-ea"/>
                <a:cs typeface="Arial" panose="020B0604020202020204" pitchFamily="34" charset="0"/>
              </a:rPr>
              <a:t>porcentaje de su riqueza o de su ingreso que el Estado exige en forma de </a:t>
            </a:r>
            <a:r>
              <a:rPr lang="es-AR" sz="2400" dirty="0" smtClean="0">
                <a:solidFill>
                  <a:schemeClr val="accent1"/>
                </a:solidFill>
                <a:latin typeface="Arial" panose="020B0604020202020204" pitchFamily="34" charset="0"/>
                <a:ea typeface="+mj-ea"/>
                <a:cs typeface="Arial" panose="020B0604020202020204" pitchFamily="34" charset="0"/>
              </a:rPr>
              <a:t>tributo.</a:t>
            </a:r>
          </a:p>
          <a:p>
            <a:pPr algn="l">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a:p>
            <a:pPr algn="l">
              <a:spcBef>
                <a:spcPct val="0"/>
              </a:spcBef>
            </a:pPr>
            <a:r>
              <a:rPr lang="es-AR" sz="2400" dirty="0" smtClean="0">
                <a:solidFill>
                  <a:schemeClr val="accent1"/>
                </a:solidFill>
                <a:latin typeface="Arial" panose="020B0604020202020204" pitchFamily="34" charset="0"/>
                <a:ea typeface="+mj-ea"/>
                <a:cs typeface="Arial" panose="020B0604020202020204" pitchFamily="34" charset="0"/>
              </a:rPr>
              <a:t>Ejemplo: </a:t>
            </a:r>
          </a:p>
          <a:p>
            <a:pPr marL="342900" indent="-342900" algn="l">
              <a:spcBef>
                <a:spcPct val="0"/>
              </a:spcBef>
              <a:buFont typeface="Arial" panose="020B0604020202020204" pitchFamily="34" charset="0"/>
              <a:buChar char="•"/>
            </a:pPr>
            <a:r>
              <a:rPr lang="es-AR" sz="2400" dirty="0" smtClean="0">
                <a:solidFill>
                  <a:schemeClr val="accent1"/>
                </a:solidFill>
                <a:latin typeface="Arial" panose="020B0604020202020204" pitchFamily="34" charset="0"/>
                <a:ea typeface="+mj-ea"/>
                <a:cs typeface="Arial" panose="020B0604020202020204" pitchFamily="34" charset="0"/>
              </a:rPr>
              <a:t>No existen en la actualidad</a:t>
            </a:r>
            <a:endParaRPr lang="es-AR" sz="2400" dirty="0">
              <a:solidFill>
                <a:schemeClr val="accent1"/>
              </a:solidFill>
              <a:latin typeface="Arial" panose="020B0604020202020204" pitchFamily="34" charset="0"/>
              <a:ea typeface="+mj-ea"/>
              <a:cs typeface="Arial" panose="020B0604020202020204" pitchFamily="34" charset="0"/>
            </a:endParaRPr>
          </a:p>
          <a:p>
            <a:pPr algn="l">
              <a:spcBef>
                <a:spcPct val="0"/>
              </a:spcBef>
            </a:pPr>
            <a:endParaRPr lang="es-AR" sz="24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327524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774</TotalTime>
  <Words>1519</Words>
  <Application>Microsoft Office PowerPoint</Application>
  <PresentationFormat>Widescreen</PresentationFormat>
  <Paragraphs>147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Times New Roman</vt:lpstr>
      <vt:lpstr>Trebuchet MS</vt:lpstr>
      <vt:lpstr>Wingdings</vt:lpstr>
      <vt:lpstr>Wingdings 3</vt:lpstr>
      <vt:lpstr>Facet</vt:lpstr>
      <vt:lpstr>Sistemas Tributarios</vt:lpstr>
      <vt:lpstr>Tributos: Concepto</vt:lpstr>
      <vt:lpstr>Tributos: Clasificación</vt:lpstr>
      <vt:lpstr>Sistemas fiscales nacionales e históricos</vt:lpstr>
      <vt:lpstr>Estructura tributaria Argentina</vt:lpstr>
      <vt:lpstr>Estructura tributaria Argentina</vt:lpstr>
      <vt:lpstr>Evolución de los sistemas fiscales</vt:lpstr>
      <vt:lpstr>Progresividad tributaria</vt:lpstr>
      <vt:lpstr>Regresividad tributaria</vt:lpstr>
      <vt:lpstr>Impuestos de capitación</vt:lpstr>
      <vt:lpstr>Impuestos proporcionales</vt:lpstr>
      <vt:lpstr>Presión tributaria</vt:lpstr>
      <vt:lpstr>Sistema tributario argentino: Constitución Nacional</vt:lpstr>
      <vt:lpstr>Sistema tributario argentino: Principios Constitucionales</vt:lpstr>
      <vt:lpstr>Sistema tributario argentino: Coparticipación</vt:lpstr>
      <vt:lpstr>Sistema tributario argentino: Tipos de gravámenes</vt:lpstr>
      <vt:lpstr>AFIP: Creación</vt:lpstr>
      <vt:lpstr>AFIP: Estructura</vt:lpstr>
      <vt:lpstr>Director General Aduanas: Atribuciones</vt:lpstr>
      <vt:lpstr>Director General Aduanas: Atribuciones</vt:lpstr>
      <vt:lpstr>Director General Aduanas: Atribuciones</vt:lpstr>
      <vt:lpstr>Fuentes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Tributarios</dc:title>
  <dc:creator>Rodrigo Mendez</dc:creator>
  <cp:lastModifiedBy>Rodrigo Mendez</cp:lastModifiedBy>
  <cp:revision>43</cp:revision>
  <dcterms:created xsi:type="dcterms:W3CDTF">2018-03-05T21:19:06Z</dcterms:created>
  <dcterms:modified xsi:type="dcterms:W3CDTF">2018-03-12T03:21:11Z</dcterms:modified>
</cp:coreProperties>
</file>