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81" r:id="rId4"/>
    <p:sldId id="282" r:id="rId5"/>
    <p:sldId id="284" r:id="rId6"/>
    <p:sldId id="283" r:id="rId7"/>
    <p:sldId id="285" r:id="rId8"/>
    <p:sldId id="286" r:id="rId9"/>
    <p:sldId id="288" r:id="rId10"/>
    <p:sldId id="287" r:id="rId11"/>
    <p:sldId id="290" r:id="rId12"/>
    <p:sldId id="296" r:id="rId13"/>
    <p:sldId id="289" r:id="rId14"/>
    <p:sldId id="291" r:id="rId15"/>
    <p:sldId id="293" r:id="rId16"/>
    <p:sldId id="297" r:id="rId17"/>
    <p:sldId id="298" r:id="rId18"/>
    <p:sldId id="294" r:id="rId19"/>
    <p:sldId id="295" r:id="rId20"/>
    <p:sldId id="299" r:id="rId21"/>
    <p:sldId id="300" r:id="rId22"/>
    <p:sldId id="301" r:id="rId23"/>
    <p:sldId id="302" r:id="rId24"/>
    <p:sldId id="303" r:id="rId25"/>
    <p:sldId id="307" r:id="rId26"/>
    <p:sldId id="306" r:id="rId27"/>
    <p:sldId id="308" r:id="rId28"/>
    <p:sldId id="305" r:id="rId29"/>
    <p:sldId id="304" r:id="rId30"/>
    <p:sldId id="280" r:id="rId31"/>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5EBAF1-8741-41C9-BA91-A09BFCE9B1A5}" type="datetimeFigureOut">
              <a:rPr lang="es-AR" smtClean="0"/>
              <a:t>28/03/2018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5BAE3F-0618-4EB3-BE31-61217F52D4D4}" type="slidenum">
              <a:rPr lang="es-AR" smtClean="0"/>
              <a:t>‹#›</a:t>
            </a:fld>
            <a:endParaRPr lang="es-AR"/>
          </a:p>
        </p:txBody>
      </p:sp>
    </p:spTree>
    <p:extLst>
      <p:ext uri="{BB962C8B-B14F-4D97-AF65-F5344CB8AC3E}">
        <p14:creationId xmlns:p14="http://schemas.microsoft.com/office/powerpoint/2010/main" val="3457893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5EBAF1-8741-41C9-BA91-A09BFCE9B1A5}" type="datetimeFigureOut">
              <a:rPr lang="es-AR" smtClean="0"/>
              <a:t>28/03/2018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5BAE3F-0618-4EB3-BE31-61217F52D4D4}" type="slidenum">
              <a:rPr lang="es-AR" smtClean="0"/>
              <a:t>‹#›</a:t>
            </a:fld>
            <a:endParaRPr lang="es-AR"/>
          </a:p>
        </p:txBody>
      </p:sp>
    </p:spTree>
    <p:extLst>
      <p:ext uri="{BB962C8B-B14F-4D97-AF65-F5344CB8AC3E}">
        <p14:creationId xmlns:p14="http://schemas.microsoft.com/office/powerpoint/2010/main" val="499199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5EBAF1-8741-41C9-BA91-A09BFCE9B1A5}" type="datetimeFigureOut">
              <a:rPr lang="es-AR" smtClean="0"/>
              <a:t>28/03/2018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5BAE3F-0618-4EB3-BE31-61217F52D4D4}" type="slidenum">
              <a:rPr lang="es-AR" smtClean="0"/>
              <a:t>‹#›</a:t>
            </a:fld>
            <a:endParaRPr lang="es-A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63440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5EBAF1-8741-41C9-BA91-A09BFCE9B1A5}" type="datetimeFigureOut">
              <a:rPr lang="es-AR" smtClean="0"/>
              <a:t>28/03/2018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5BAE3F-0618-4EB3-BE31-61217F52D4D4}" type="slidenum">
              <a:rPr lang="es-AR" smtClean="0"/>
              <a:t>‹#›</a:t>
            </a:fld>
            <a:endParaRPr lang="es-AR"/>
          </a:p>
        </p:txBody>
      </p:sp>
    </p:spTree>
    <p:extLst>
      <p:ext uri="{BB962C8B-B14F-4D97-AF65-F5344CB8AC3E}">
        <p14:creationId xmlns:p14="http://schemas.microsoft.com/office/powerpoint/2010/main" val="1410472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5EBAF1-8741-41C9-BA91-A09BFCE9B1A5}" type="datetimeFigureOut">
              <a:rPr lang="es-AR" smtClean="0"/>
              <a:t>28/03/2018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5BAE3F-0618-4EB3-BE31-61217F52D4D4}" type="slidenum">
              <a:rPr lang="es-AR" smtClean="0"/>
              <a:t>‹#›</a:t>
            </a:fld>
            <a:endParaRPr lang="es-A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83292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5EBAF1-8741-41C9-BA91-A09BFCE9B1A5}" type="datetimeFigureOut">
              <a:rPr lang="es-AR" smtClean="0"/>
              <a:t>28/03/2018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5BAE3F-0618-4EB3-BE31-61217F52D4D4}" type="slidenum">
              <a:rPr lang="es-AR" smtClean="0"/>
              <a:t>‹#›</a:t>
            </a:fld>
            <a:endParaRPr lang="es-AR"/>
          </a:p>
        </p:txBody>
      </p:sp>
    </p:spTree>
    <p:extLst>
      <p:ext uri="{BB962C8B-B14F-4D97-AF65-F5344CB8AC3E}">
        <p14:creationId xmlns:p14="http://schemas.microsoft.com/office/powerpoint/2010/main" val="1916197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5EBAF1-8741-41C9-BA91-A09BFCE9B1A5}" type="datetimeFigureOut">
              <a:rPr lang="es-AR" smtClean="0"/>
              <a:t>28/03/2018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5BAE3F-0618-4EB3-BE31-61217F52D4D4}" type="slidenum">
              <a:rPr lang="es-AR" smtClean="0"/>
              <a:t>‹#›</a:t>
            </a:fld>
            <a:endParaRPr lang="es-AR"/>
          </a:p>
        </p:txBody>
      </p:sp>
    </p:spTree>
    <p:extLst>
      <p:ext uri="{BB962C8B-B14F-4D97-AF65-F5344CB8AC3E}">
        <p14:creationId xmlns:p14="http://schemas.microsoft.com/office/powerpoint/2010/main" val="2310409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5EBAF1-8741-41C9-BA91-A09BFCE9B1A5}" type="datetimeFigureOut">
              <a:rPr lang="es-AR" smtClean="0"/>
              <a:t>28/03/2018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5BAE3F-0618-4EB3-BE31-61217F52D4D4}" type="slidenum">
              <a:rPr lang="es-AR" smtClean="0"/>
              <a:t>‹#›</a:t>
            </a:fld>
            <a:endParaRPr lang="es-AR"/>
          </a:p>
        </p:txBody>
      </p:sp>
    </p:spTree>
    <p:extLst>
      <p:ext uri="{BB962C8B-B14F-4D97-AF65-F5344CB8AC3E}">
        <p14:creationId xmlns:p14="http://schemas.microsoft.com/office/powerpoint/2010/main" val="369062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5EBAF1-8741-41C9-BA91-A09BFCE9B1A5}" type="datetimeFigureOut">
              <a:rPr lang="es-AR" smtClean="0"/>
              <a:t>28/03/2018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5BAE3F-0618-4EB3-BE31-61217F52D4D4}" type="slidenum">
              <a:rPr lang="es-AR" smtClean="0"/>
              <a:t>‹#›</a:t>
            </a:fld>
            <a:endParaRPr lang="es-AR"/>
          </a:p>
        </p:txBody>
      </p:sp>
    </p:spTree>
    <p:extLst>
      <p:ext uri="{BB962C8B-B14F-4D97-AF65-F5344CB8AC3E}">
        <p14:creationId xmlns:p14="http://schemas.microsoft.com/office/powerpoint/2010/main" val="1259417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5EBAF1-8741-41C9-BA91-A09BFCE9B1A5}" type="datetimeFigureOut">
              <a:rPr lang="es-AR" smtClean="0"/>
              <a:t>28/03/2018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5BAE3F-0618-4EB3-BE31-61217F52D4D4}" type="slidenum">
              <a:rPr lang="es-AR" smtClean="0"/>
              <a:t>‹#›</a:t>
            </a:fld>
            <a:endParaRPr lang="es-AR"/>
          </a:p>
        </p:txBody>
      </p:sp>
    </p:spTree>
    <p:extLst>
      <p:ext uri="{BB962C8B-B14F-4D97-AF65-F5344CB8AC3E}">
        <p14:creationId xmlns:p14="http://schemas.microsoft.com/office/powerpoint/2010/main" val="2898401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5EBAF1-8741-41C9-BA91-A09BFCE9B1A5}" type="datetimeFigureOut">
              <a:rPr lang="es-AR" smtClean="0"/>
              <a:t>28/03/2018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25BAE3F-0618-4EB3-BE31-61217F52D4D4}" type="slidenum">
              <a:rPr lang="es-AR" smtClean="0"/>
              <a:t>‹#›</a:t>
            </a:fld>
            <a:endParaRPr lang="es-AR"/>
          </a:p>
        </p:txBody>
      </p:sp>
    </p:spTree>
    <p:extLst>
      <p:ext uri="{BB962C8B-B14F-4D97-AF65-F5344CB8AC3E}">
        <p14:creationId xmlns:p14="http://schemas.microsoft.com/office/powerpoint/2010/main" val="2416059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5EBAF1-8741-41C9-BA91-A09BFCE9B1A5}" type="datetimeFigureOut">
              <a:rPr lang="es-AR" smtClean="0"/>
              <a:t>28/03/2018</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825BAE3F-0618-4EB3-BE31-61217F52D4D4}" type="slidenum">
              <a:rPr lang="es-AR" smtClean="0"/>
              <a:t>‹#›</a:t>
            </a:fld>
            <a:endParaRPr lang="es-AR"/>
          </a:p>
        </p:txBody>
      </p:sp>
    </p:spTree>
    <p:extLst>
      <p:ext uri="{BB962C8B-B14F-4D97-AF65-F5344CB8AC3E}">
        <p14:creationId xmlns:p14="http://schemas.microsoft.com/office/powerpoint/2010/main" val="3687999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5EBAF1-8741-41C9-BA91-A09BFCE9B1A5}" type="datetimeFigureOut">
              <a:rPr lang="es-AR" smtClean="0"/>
              <a:t>28/03/2018</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825BAE3F-0618-4EB3-BE31-61217F52D4D4}" type="slidenum">
              <a:rPr lang="es-AR" smtClean="0"/>
              <a:t>‹#›</a:t>
            </a:fld>
            <a:endParaRPr lang="es-AR"/>
          </a:p>
        </p:txBody>
      </p:sp>
    </p:spTree>
    <p:extLst>
      <p:ext uri="{BB962C8B-B14F-4D97-AF65-F5344CB8AC3E}">
        <p14:creationId xmlns:p14="http://schemas.microsoft.com/office/powerpoint/2010/main" val="1260178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5EBAF1-8741-41C9-BA91-A09BFCE9B1A5}" type="datetimeFigureOut">
              <a:rPr lang="es-AR" smtClean="0"/>
              <a:t>28/03/2018</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825BAE3F-0618-4EB3-BE31-61217F52D4D4}" type="slidenum">
              <a:rPr lang="es-AR" smtClean="0"/>
              <a:t>‹#›</a:t>
            </a:fld>
            <a:endParaRPr lang="es-AR"/>
          </a:p>
        </p:txBody>
      </p:sp>
    </p:spTree>
    <p:extLst>
      <p:ext uri="{BB962C8B-B14F-4D97-AF65-F5344CB8AC3E}">
        <p14:creationId xmlns:p14="http://schemas.microsoft.com/office/powerpoint/2010/main" val="217256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5EBAF1-8741-41C9-BA91-A09BFCE9B1A5}" type="datetimeFigureOut">
              <a:rPr lang="es-AR" smtClean="0"/>
              <a:t>28/03/2018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25BAE3F-0618-4EB3-BE31-61217F52D4D4}" type="slidenum">
              <a:rPr lang="es-AR" smtClean="0"/>
              <a:t>‹#›</a:t>
            </a:fld>
            <a:endParaRPr lang="es-AR"/>
          </a:p>
        </p:txBody>
      </p:sp>
    </p:spTree>
    <p:extLst>
      <p:ext uri="{BB962C8B-B14F-4D97-AF65-F5344CB8AC3E}">
        <p14:creationId xmlns:p14="http://schemas.microsoft.com/office/powerpoint/2010/main" val="4188877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25BAE3F-0618-4EB3-BE31-61217F52D4D4}" type="slidenum">
              <a:rPr lang="es-AR" smtClean="0"/>
              <a:t>‹#›</a:t>
            </a:fld>
            <a:endParaRPr lang="es-AR"/>
          </a:p>
        </p:txBody>
      </p:sp>
      <p:sp>
        <p:nvSpPr>
          <p:cNvPr id="5" name="Date Placeholder 4"/>
          <p:cNvSpPr>
            <a:spLocks noGrp="1"/>
          </p:cNvSpPr>
          <p:nvPr>
            <p:ph type="dt" sz="half" idx="10"/>
          </p:nvPr>
        </p:nvSpPr>
        <p:spPr/>
        <p:txBody>
          <a:bodyPr/>
          <a:lstStyle/>
          <a:p>
            <a:fld id="{585EBAF1-8741-41C9-BA91-A09BFCE9B1A5}" type="datetimeFigureOut">
              <a:rPr lang="es-AR" smtClean="0"/>
              <a:t>28/03/2018</a:t>
            </a:fld>
            <a:endParaRPr lang="es-AR"/>
          </a:p>
        </p:txBody>
      </p:sp>
    </p:spTree>
    <p:extLst>
      <p:ext uri="{BB962C8B-B14F-4D97-AF65-F5344CB8AC3E}">
        <p14:creationId xmlns:p14="http://schemas.microsoft.com/office/powerpoint/2010/main" val="1909632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5EBAF1-8741-41C9-BA91-A09BFCE9B1A5}" type="datetimeFigureOut">
              <a:rPr lang="es-AR" smtClean="0"/>
              <a:t>28/03/2018</a:t>
            </a:fld>
            <a:endParaRPr lang="es-A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25BAE3F-0618-4EB3-BE31-61217F52D4D4}" type="slidenum">
              <a:rPr lang="es-AR" smtClean="0"/>
              <a:t>‹#›</a:t>
            </a:fld>
            <a:endParaRPr lang="es-AR"/>
          </a:p>
        </p:txBody>
      </p:sp>
    </p:spTree>
    <p:extLst>
      <p:ext uri="{BB962C8B-B14F-4D97-AF65-F5344CB8AC3E}">
        <p14:creationId xmlns:p14="http://schemas.microsoft.com/office/powerpoint/2010/main" val="380822660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8578" y="480593"/>
            <a:ext cx="7766936" cy="1646302"/>
          </a:xfrm>
        </p:spPr>
        <p:txBody>
          <a:bodyPr/>
          <a:lstStyle/>
          <a:p>
            <a:pPr algn="ctr"/>
            <a:r>
              <a:rPr lang="es-AR" u="sng" dirty="0" smtClean="0">
                <a:latin typeface="Arial" panose="020B0604020202020204" pitchFamily="34" charset="0"/>
                <a:cs typeface="Arial" panose="020B0604020202020204" pitchFamily="34" charset="0"/>
              </a:rPr>
              <a:t>Tributos no aduaneros</a:t>
            </a:r>
            <a:endParaRPr lang="es-AR"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929033" y="5195617"/>
            <a:ext cx="7766936" cy="1096899"/>
          </a:xfrm>
        </p:spPr>
        <p:txBody>
          <a:bodyPr>
            <a:noAutofit/>
          </a:bodyPr>
          <a:lstStyle/>
          <a:p>
            <a:pPr algn="ctr">
              <a:spcBef>
                <a:spcPct val="0"/>
              </a:spcBef>
            </a:pPr>
            <a:r>
              <a:rPr lang="es-AR" sz="2400" dirty="0">
                <a:solidFill>
                  <a:schemeClr val="accent1"/>
                </a:solidFill>
                <a:latin typeface="Arial" panose="020B0604020202020204" pitchFamily="34" charset="0"/>
                <a:ea typeface="+mj-ea"/>
                <a:cs typeface="Arial" panose="020B0604020202020204" pitchFamily="34" charset="0"/>
              </a:rPr>
              <a:t>Lic. Rodrigo José Mendez - UADE</a:t>
            </a:r>
          </a:p>
        </p:txBody>
      </p:sp>
      <p:pic>
        <p:nvPicPr>
          <p:cNvPr id="4" name="Picture 3"/>
          <p:cNvPicPr>
            <a:picLocks noChangeAspect="1"/>
          </p:cNvPicPr>
          <p:nvPr/>
        </p:nvPicPr>
        <p:blipFill>
          <a:blip r:embed="rId2"/>
          <a:stretch>
            <a:fillRect/>
          </a:stretch>
        </p:blipFill>
        <p:spPr>
          <a:xfrm>
            <a:off x="929033" y="126145"/>
            <a:ext cx="1177599" cy="1177599"/>
          </a:xfrm>
          <a:prstGeom prst="rect">
            <a:avLst/>
          </a:prstGeom>
        </p:spPr>
      </p:pic>
    </p:spTree>
    <p:extLst>
      <p:ext uri="{BB962C8B-B14F-4D97-AF65-F5344CB8AC3E}">
        <p14:creationId xmlns:p14="http://schemas.microsoft.com/office/powerpoint/2010/main" val="2785815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8578" y="153045"/>
            <a:ext cx="7766936" cy="815944"/>
          </a:xfrm>
        </p:spPr>
        <p:txBody>
          <a:bodyPr/>
          <a:lstStyle/>
          <a:p>
            <a:pPr algn="ctr"/>
            <a:r>
              <a:rPr lang="es-AR" sz="4000" u="sng" dirty="0" smtClean="0">
                <a:latin typeface="Arial" panose="020B0604020202020204" pitchFamily="34" charset="0"/>
                <a:cs typeface="Arial" panose="020B0604020202020204" pitchFamily="34" charset="0"/>
              </a:rPr>
              <a:t>IVA: Liquidación</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14151" y="968984"/>
            <a:ext cx="9103056" cy="3698543"/>
          </a:xfrm>
        </p:spPr>
        <p:txBody>
          <a:bodyPr>
            <a:noAutofit/>
          </a:bodyPr>
          <a:lstStyle/>
          <a:p>
            <a:pPr algn="l">
              <a:spcBef>
                <a:spcPct val="0"/>
              </a:spcBef>
            </a:pPr>
            <a:r>
              <a:rPr lang="es-AR" sz="2400" u="sng" dirty="0" smtClean="0">
                <a:solidFill>
                  <a:schemeClr val="accent1"/>
                </a:solidFill>
                <a:latin typeface="Arial" panose="020B0604020202020204" pitchFamily="34" charset="0"/>
                <a:ea typeface="+mj-ea"/>
                <a:cs typeface="Arial" panose="020B0604020202020204" pitchFamily="34" charset="0"/>
              </a:rPr>
              <a:t>Ver Artículo 27 - Decreto Nº 280/97:</a:t>
            </a:r>
          </a:p>
          <a:p>
            <a:pPr algn="l">
              <a:spcBef>
                <a:spcPct val="0"/>
              </a:spcBef>
            </a:pPr>
            <a:endParaRPr lang="es-AR" sz="2400" u="sng" dirty="0" smtClean="0">
              <a:solidFill>
                <a:schemeClr val="accent1"/>
              </a:solidFill>
              <a:latin typeface="Arial" panose="020B0604020202020204" pitchFamily="34" charset="0"/>
              <a:ea typeface="+mj-ea"/>
              <a:cs typeface="Arial" panose="020B0604020202020204" pitchFamily="34" charset="0"/>
            </a:endParaRPr>
          </a:p>
          <a:p>
            <a:pPr marL="342900" lvl="0" indent="-342900" algn="l">
              <a:lnSpc>
                <a:spcPct val="150000"/>
              </a:lnSpc>
              <a:spcBef>
                <a:spcPct val="0"/>
              </a:spcBef>
              <a:buClr>
                <a:srgbClr val="5FCBEF"/>
              </a:buClr>
              <a:buFont typeface="Arial" panose="020B0604020202020204" pitchFamily="34" charset="0"/>
              <a:buChar char="•"/>
            </a:pPr>
            <a:r>
              <a:rPr lang="es-AR" sz="2000" dirty="0" smtClean="0">
                <a:solidFill>
                  <a:schemeClr val="accent1"/>
                </a:solidFill>
                <a:latin typeface="Arial" panose="020B0604020202020204" pitchFamily="34" charset="0"/>
                <a:cs typeface="Arial" panose="020B0604020202020204" pitchFamily="34" charset="0"/>
              </a:rPr>
              <a:t>Como </a:t>
            </a:r>
            <a:r>
              <a:rPr lang="es-AR" sz="2000" dirty="0">
                <a:solidFill>
                  <a:schemeClr val="accent1"/>
                </a:solidFill>
                <a:latin typeface="Arial" panose="020B0604020202020204" pitchFamily="34" charset="0"/>
                <a:cs typeface="Arial" panose="020B0604020202020204" pitchFamily="34" charset="0"/>
              </a:rPr>
              <a:t>regla general se </a:t>
            </a:r>
            <a:r>
              <a:rPr lang="es-AR" sz="2000" dirty="0" smtClean="0">
                <a:solidFill>
                  <a:schemeClr val="accent1"/>
                </a:solidFill>
                <a:latin typeface="Arial" panose="020B0604020202020204" pitchFamily="34" charset="0"/>
                <a:cs typeface="Arial" panose="020B0604020202020204" pitchFamily="34" charset="0"/>
              </a:rPr>
              <a:t>liquida </a:t>
            </a:r>
            <a:r>
              <a:rPr lang="es-AR" sz="2000" dirty="0">
                <a:solidFill>
                  <a:schemeClr val="accent1"/>
                </a:solidFill>
                <a:latin typeface="Arial" panose="020B0604020202020204" pitchFamily="34" charset="0"/>
                <a:cs typeface="Arial" panose="020B0604020202020204" pitchFamily="34" charset="0"/>
              </a:rPr>
              <a:t>y </a:t>
            </a:r>
            <a:r>
              <a:rPr lang="es-AR" sz="2000" dirty="0" smtClean="0">
                <a:solidFill>
                  <a:schemeClr val="accent1"/>
                </a:solidFill>
                <a:latin typeface="Arial" panose="020B0604020202020204" pitchFamily="34" charset="0"/>
                <a:cs typeface="Arial" panose="020B0604020202020204" pitchFamily="34" charset="0"/>
              </a:rPr>
              <a:t>paga por </a:t>
            </a:r>
            <a:r>
              <a:rPr lang="es-AR" sz="2000" dirty="0">
                <a:solidFill>
                  <a:schemeClr val="accent1"/>
                </a:solidFill>
                <a:latin typeface="Arial" panose="020B0604020202020204" pitchFamily="34" charset="0"/>
                <a:cs typeface="Arial" panose="020B0604020202020204" pitchFamily="34" charset="0"/>
              </a:rPr>
              <a:t>mes </a:t>
            </a:r>
            <a:r>
              <a:rPr lang="es-AR" sz="2000" dirty="0" smtClean="0">
                <a:solidFill>
                  <a:schemeClr val="accent1"/>
                </a:solidFill>
                <a:latin typeface="Arial" panose="020B0604020202020204" pitchFamily="34" charset="0"/>
                <a:cs typeface="Arial" panose="020B0604020202020204" pitchFamily="34" charset="0"/>
              </a:rPr>
              <a:t>calendario.</a:t>
            </a:r>
          </a:p>
          <a:p>
            <a:pPr marL="342900" lvl="0" indent="-342900" algn="l">
              <a:lnSpc>
                <a:spcPct val="150000"/>
              </a:lnSpc>
              <a:spcBef>
                <a:spcPct val="0"/>
              </a:spcBef>
              <a:buClr>
                <a:srgbClr val="5FCBEF"/>
              </a:buClr>
              <a:buFont typeface="Arial" panose="020B0604020202020204" pitchFamily="34" charset="0"/>
              <a:buChar char="•"/>
            </a:pPr>
            <a:endParaRPr lang="es-AR" sz="2000" dirty="0">
              <a:solidFill>
                <a:schemeClr val="accent1"/>
              </a:solidFill>
              <a:latin typeface="Arial" panose="020B0604020202020204" pitchFamily="34" charset="0"/>
              <a:cs typeface="Arial" panose="020B0604020202020204" pitchFamily="34" charset="0"/>
            </a:endParaRPr>
          </a:p>
          <a:p>
            <a:pPr marL="342900" lvl="0" indent="-342900" algn="l">
              <a:lnSpc>
                <a:spcPct val="150000"/>
              </a:lnSpc>
              <a:spcBef>
                <a:spcPct val="0"/>
              </a:spcBef>
              <a:buClr>
                <a:srgbClr val="5FCBEF"/>
              </a:buClr>
              <a:buFont typeface="Arial" panose="020B0604020202020204" pitchFamily="34" charset="0"/>
              <a:buChar char="•"/>
            </a:pPr>
            <a:endParaRPr lang="es-AR" sz="2000" dirty="0" smtClean="0">
              <a:solidFill>
                <a:schemeClr val="accent1"/>
              </a:solidFill>
              <a:latin typeface="Arial" panose="020B0604020202020204" pitchFamily="34" charset="0"/>
              <a:cs typeface="Arial" panose="020B0604020202020204" pitchFamily="34" charset="0"/>
            </a:endParaRPr>
          </a:p>
          <a:p>
            <a:pPr marL="342900" lvl="0" indent="-342900" algn="l">
              <a:lnSpc>
                <a:spcPct val="150000"/>
              </a:lnSpc>
              <a:spcBef>
                <a:spcPct val="0"/>
              </a:spcBef>
              <a:buClr>
                <a:srgbClr val="5FCBEF"/>
              </a:buClr>
              <a:buFont typeface="Arial" panose="020B0604020202020204" pitchFamily="34" charset="0"/>
              <a:buChar char="•"/>
            </a:pPr>
            <a:endParaRPr lang="es-AR" sz="2000" dirty="0">
              <a:solidFill>
                <a:schemeClr val="accent1"/>
              </a:solidFill>
              <a:latin typeface="Arial" panose="020B0604020202020204" pitchFamily="34" charset="0"/>
              <a:cs typeface="Arial" panose="020B0604020202020204" pitchFamily="34" charset="0"/>
            </a:endParaRPr>
          </a:p>
          <a:p>
            <a:pPr marL="342900" lvl="0" indent="-342900" algn="l">
              <a:lnSpc>
                <a:spcPct val="150000"/>
              </a:lnSpc>
              <a:spcBef>
                <a:spcPct val="0"/>
              </a:spcBef>
              <a:buClr>
                <a:srgbClr val="5FCBEF"/>
              </a:buClr>
              <a:buFont typeface="Arial" panose="020B0604020202020204" pitchFamily="34" charset="0"/>
              <a:buChar char="•"/>
            </a:pPr>
            <a:endParaRPr lang="es-AR" sz="2000" dirty="0" smtClean="0">
              <a:solidFill>
                <a:schemeClr val="accent1"/>
              </a:solidFill>
              <a:latin typeface="Arial" panose="020B0604020202020204" pitchFamily="34" charset="0"/>
              <a:cs typeface="Arial" panose="020B0604020202020204" pitchFamily="34" charset="0"/>
            </a:endParaRPr>
          </a:p>
          <a:p>
            <a:pPr marL="342900" lvl="0" indent="-342900" algn="l">
              <a:lnSpc>
                <a:spcPct val="150000"/>
              </a:lnSpc>
              <a:spcBef>
                <a:spcPct val="0"/>
              </a:spcBef>
              <a:buClr>
                <a:srgbClr val="5FCBEF"/>
              </a:buClr>
              <a:buFont typeface="Arial" panose="020B0604020202020204" pitchFamily="34" charset="0"/>
              <a:buChar char="•"/>
            </a:pPr>
            <a:endParaRPr lang="es-AR" sz="2000" dirty="0" smtClean="0">
              <a:solidFill>
                <a:schemeClr val="accent1"/>
              </a:solidFill>
              <a:latin typeface="Arial" panose="020B0604020202020204" pitchFamily="34" charset="0"/>
              <a:cs typeface="Arial" panose="020B0604020202020204" pitchFamily="34" charset="0"/>
            </a:endParaRPr>
          </a:p>
          <a:p>
            <a:pPr marL="342900" lvl="0" indent="-342900" algn="l">
              <a:lnSpc>
                <a:spcPct val="150000"/>
              </a:lnSpc>
              <a:spcBef>
                <a:spcPct val="0"/>
              </a:spcBef>
              <a:buClr>
                <a:srgbClr val="5FCBEF"/>
              </a:buClr>
              <a:buFont typeface="Arial" panose="020B0604020202020204" pitchFamily="34" charset="0"/>
              <a:buChar char="•"/>
            </a:pPr>
            <a:r>
              <a:rPr lang="es-AR" sz="2000" dirty="0" smtClean="0">
                <a:solidFill>
                  <a:schemeClr val="accent1"/>
                </a:solidFill>
                <a:latin typeface="Arial" panose="020B0604020202020204" pitchFamily="34" charset="0"/>
                <a:cs typeface="Arial" panose="020B0604020202020204" pitchFamily="34" charset="0"/>
              </a:rPr>
              <a:t>Hay excepciones donde:</a:t>
            </a:r>
          </a:p>
          <a:p>
            <a:pPr marL="1371600" lvl="2" indent="-457200" algn="l">
              <a:spcBef>
                <a:spcPct val="0"/>
              </a:spcBef>
              <a:buClr>
                <a:srgbClr val="5FCBEF"/>
              </a:buClr>
              <a:buFont typeface="+mj-lt"/>
              <a:buAutoNum type="arabicPeriod"/>
            </a:pPr>
            <a:r>
              <a:rPr lang="es-AR" sz="2000" dirty="0">
                <a:solidFill>
                  <a:schemeClr val="accent1"/>
                </a:solidFill>
                <a:latin typeface="Arial" panose="020B0604020202020204" pitchFamily="34" charset="0"/>
                <a:cs typeface="Arial" panose="020B0604020202020204" pitchFamily="34" charset="0"/>
              </a:rPr>
              <a:t>Liquidación y pago </a:t>
            </a:r>
            <a:r>
              <a:rPr lang="es-AR" sz="2000" dirty="0" smtClean="0">
                <a:solidFill>
                  <a:schemeClr val="accent1"/>
                </a:solidFill>
                <a:latin typeface="Arial" panose="020B0604020202020204" pitchFamily="34" charset="0"/>
                <a:cs typeface="Arial" panose="020B0604020202020204" pitchFamily="34" charset="0"/>
              </a:rPr>
              <a:t>es anual.</a:t>
            </a:r>
            <a:endParaRPr lang="es-AR" sz="2000" dirty="0">
              <a:solidFill>
                <a:schemeClr val="accent1"/>
              </a:solidFill>
              <a:latin typeface="Arial" panose="020B0604020202020204" pitchFamily="34" charset="0"/>
              <a:cs typeface="Arial" panose="020B0604020202020204" pitchFamily="34" charset="0"/>
            </a:endParaRPr>
          </a:p>
          <a:p>
            <a:pPr marL="1371600" lvl="2" indent="-457200" algn="l">
              <a:spcBef>
                <a:spcPct val="0"/>
              </a:spcBef>
              <a:buClr>
                <a:srgbClr val="5FCBEF"/>
              </a:buClr>
              <a:buFont typeface="+mj-lt"/>
              <a:buAutoNum type="arabicPeriod"/>
            </a:pPr>
            <a:r>
              <a:rPr lang="es-AR" sz="2000" dirty="0">
                <a:solidFill>
                  <a:schemeClr val="accent1"/>
                </a:solidFill>
                <a:latin typeface="Arial" panose="020B0604020202020204" pitchFamily="34" charset="0"/>
                <a:cs typeface="Arial" panose="020B0604020202020204" pitchFamily="34" charset="0"/>
              </a:rPr>
              <a:t>Liquidación </a:t>
            </a:r>
            <a:r>
              <a:rPr lang="es-AR" sz="2000" dirty="0" smtClean="0">
                <a:solidFill>
                  <a:schemeClr val="accent1"/>
                </a:solidFill>
                <a:latin typeface="Arial" panose="020B0604020202020204" pitchFamily="34" charset="0"/>
                <a:cs typeface="Arial" panose="020B0604020202020204" pitchFamily="34" charset="0"/>
              </a:rPr>
              <a:t>es </a:t>
            </a:r>
            <a:r>
              <a:rPr lang="es-AR" sz="2000" dirty="0">
                <a:solidFill>
                  <a:schemeClr val="accent1"/>
                </a:solidFill>
                <a:latin typeface="Arial" panose="020B0604020202020204" pitchFamily="34" charset="0"/>
                <a:cs typeface="Arial" panose="020B0604020202020204" pitchFamily="34" charset="0"/>
              </a:rPr>
              <a:t>mensual y pago </a:t>
            </a:r>
            <a:r>
              <a:rPr lang="es-AR" sz="2000" dirty="0" smtClean="0">
                <a:solidFill>
                  <a:schemeClr val="accent1"/>
                </a:solidFill>
                <a:latin typeface="Arial" panose="020B0604020202020204" pitchFamily="34" charset="0"/>
                <a:cs typeface="Arial" panose="020B0604020202020204" pitchFamily="34" charset="0"/>
              </a:rPr>
              <a:t>es </a:t>
            </a:r>
            <a:r>
              <a:rPr lang="es-AR" sz="2000" dirty="0">
                <a:solidFill>
                  <a:schemeClr val="accent1"/>
                </a:solidFill>
                <a:latin typeface="Arial" panose="020B0604020202020204" pitchFamily="34" charset="0"/>
                <a:cs typeface="Arial" panose="020B0604020202020204" pitchFamily="34" charset="0"/>
              </a:rPr>
              <a:t>anual</a:t>
            </a:r>
            <a:r>
              <a:rPr lang="es-AR" sz="2000" dirty="0" smtClean="0">
                <a:solidFill>
                  <a:schemeClr val="accent1"/>
                </a:solidFill>
                <a:latin typeface="Arial" panose="020B0604020202020204" pitchFamily="34" charset="0"/>
                <a:cs typeface="Arial" panose="020B0604020202020204" pitchFamily="34" charset="0"/>
              </a:rPr>
              <a:t>.</a:t>
            </a:r>
          </a:p>
          <a:p>
            <a:pPr marL="1371600" lvl="2" indent="-457200" algn="l">
              <a:spcBef>
                <a:spcPct val="0"/>
              </a:spcBef>
              <a:buClr>
                <a:srgbClr val="5FCBEF"/>
              </a:buClr>
              <a:buFont typeface="+mj-lt"/>
              <a:buAutoNum type="arabicPeriod"/>
            </a:pPr>
            <a:endParaRPr lang="es-AR" sz="2000" dirty="0">
              <a:solidFill>
                <a:schemeClr val="accent1"/>
              </a:solidFill>
              <a:latin typeface="Arial" panose="020B0604020202020204" pitchFamily="34" charset="0"/>
              <a:cs typeface="Arial" panose="020B0604020202020204" pitchFamily="34" charset="0"/>
            </a:endParaRPr>
          </a:p>
          <a:p>
            <a:pPr marL="342900" indent="-342900" algn="l">
              <a:spcBef>
                <a:spcPct val="0"/>
              </a:spcBef>
              <a:buClr>
                <a:srgbClr val="5FCBEF"/>
              </a:buClr>
              <a:buFont typeface="Arial" panose="020B0604020202020204" pitchFamily="34" charset="0"/>
              <a:buChar char="•"/>
            </a:pPr>
            <a:r>
              <a:rPr lang="es-AR" sz="2000" dirty="0" smtClean="0">
                <a:solidFill>
                  <a:schemeClr val="accent1"/>
                </a:solidFill>
                <a:latin typeface="Arial" panose="020B0604020202020204" pitchFamily="34" charset="0"/>
                <a:cs typeface="Arial" panose="020B0604020202020204" pitchFamily="34" charset="0"/>
              </a:rPr>
              <a:t>En </a:t>
            </a:r>
            <a:r>
              <a:rPr lang="es-AR" sz="2000" dirty="0">
                <a:solidFill>
                  <a:schemeClr val="accent1"/>
                </a:solidFill>
                <a:latin typeface="Arial" panose="020B0604020202020204" pitchFamily="34" charset="0"/>
                <a:cs typeface="Arial" panose="020B0604020202020204" pitchFamily="34" charset="0"/>
              </a:rPr>
              <a:t>el caso de importaciones definitivas, el impuesto se liquidará y abonará juntamente con la liquidación y pago de los derechos de importación.</a:t>
            </a:r>
          </a:p>
          <a:p>
            <a:pPr lvl="0" algn="l">
              <a:spcBef>
                <a:spcPct val="0"/>
              </a:spcBef>
              <a:buClr>
                <a:srgbClr val="5FCBEF"/>
              </a:buClr>
            </a:pPr>
            <a:endParaRPr lang="es-AR" sz="2000" dirty="0">
              <a:solidFill>
                <a:srgbClr val="FF0000"/>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a:solidFill>
                <a:srgbClr val="FF0000"/>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a:p>
            <a:pPr marL="457200" lvl="0" indent="-457200" algn="l">
              <a:spcBef>
                <a:spcPct val="0"/>
              </a:spcBef>
              <a:buClr>
                <a:srgbClr val="5FCBEF"/>
              </a:buClr>
              <a:buFont typeface="Wingdings" panose="05000000000000000000" pitchFamily="2" charset="2"/>
              <a:buAutoNum type="alphaUcParenR" startAt="6"/>
            </a:pPr>
            <a:endParaRPr lang="es-AR" sz="2000" dirty="0">
              <a:solidFill>
                <a:schemeClr val="accent1"/>
              </a:solidFill>
              <a:latin typeface="Arial" panose="020B0604020202020204" pitchFamily="34" charset="0"/>
              <a:ea typeface="+mj-ea"/>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440871432"/>
              </p:ext>
            </p:extLst>
          </p:nvPr>
        </p:nvGraphicFramePr>
        <p:xfrm>
          <a:off x="1636258" y="2306736"/>
          <a:ext cx="6326063" cy="2316480"/>
        </p:xfrm>
        <a:graphic>
          <a:graphicData uri="http://schemas.openxmlformats.org/drawingml/2006/table">
            <a:tbl>
              <a:tblPr firstRow="1" bandRow="1">
                <a:tableStyleId>{5C22544A-7EE6-4342-B048-85BDC9FD1C3A}</a:tableStyleId>
              </a:tblPr>
              <a:tblGrid>
                <a:gridCol w="6326063"/>
              </a:tblGrid>
              <a:tr h="1801032">
                <a:tc>
                  <a:txBody>
                    <a:bodyPr/>
                    <a:lstStyle/>
                    <a:p>
                      <a:r>
                        <a:rPr lang="es-AR" sz="1600" b="1" i="0" u="sng" kern="1200" dirty="0" smtClean="0">
                          <a:solidFill>
                            <a:schemeClr val="lt1"/>
                          </a:solidFill>
                          <a:effectLst/>
                          <a:latin typeface="Arial" panose="020B0604020202020204" pitchFamily="34" charset="0"/>
                          <a:ea typeface="+mn-ea"/>
                          <a:cs typeface="Arial" panose="020B0604020202020204" pitchFamily="34" charset="0"/>
                        </a:rPr>
                        <a:t>Marzo - 2018</a:t>
                      </a:r>
                      <a:r>
                        <a:rPr lang="es-AR" sz="1600" b="1" i="0" u="sng" kern="1200" baseline="0" dirty="0" smtClean="0">
                          <a:solidFill>
                            <a:schemeClr val="lt1"/>
                          </a:solidFill>
                          <a:effectLst/>
                          <a:latin typeface="Arial" panose="020B0604020202020204" pitchFamily="34" charset="0"/>
                          <a:ea typeface="+mn-ea"/>
                          <a:cs typeface="Arial" panose="020B0604020202020204" pitchFamily="34" charset="0"/>
                        </a:rPr>
                        <a:t> - </a:t>
                      </a:r>
                      <a:r>
                        <a:rPr lang="es-AR" sz="1600" b="1" i="0" u="sng" kern="1200" dirty="0" smtClean="0">
                          <a:solidFill>
                            <a:schemeClr val="lt1"/>
                          </a:solidFill>
                          <a:effectLst/>
                          <a:latin typeface="Arial" panose="020B0604020202020204" pitchFamily="34" charset="0"/>
                          <a:ea typeface="+mn-ea"/>
                          <a:cs typeface="Arial" panose="020B0604020202020204" pitchFamily="34" charset="0"/>
                        </a:rPr>
                        <a:t>IVA-(</a:t>
                      </a:r>
                      <a:r>
                        <a:rPr lang="es-AR" sz="1600" b="1" i="0" u="sng" kern="1200" dirty="0" err="1" smtClean="0">
                          <a:solidFill>
                            <a:schemeClr val="lt1"/>
                          </a:solidFill>
                          <a:effectLst/>
                          <a:latin typeface="Arial" panose="020B0604020202020204" pitchFamily="34" charset="0"/>
                          <a:ea typeface="+mn-ea"/>
                          <a:cs typeface="Arial" panose="020B0604020202020204" pitchFamily="34" charset="0"/>
                        </a:rPr>
                        <a:t>Form</a:t>
                      </a:r>
                      <a:r>
                        <a:rPr lang="es-AR" sz="1600" b="1" i="0" u="sng" kern="1200" dirty="0" smtClean="0">
                          <a:solidFill>
                            <a:schemeClr val="lt1"/>
                          </a:solidFill>
                          <a:effectLst/>
                          <a:latin typeface="Arial" panose="020B0604020202020204" pitchFamily="34" charset="0"/>
                          <a:ea typeface="+mn-ea"/>
                          <a:cs typeface="Arial" panose="020B0604020202020204" pitchFamily="34" charset="0"/>
                        </a:rPr>
                        <a:t>. 731)</a:t>
                      </a:r>
                    </a:p>
                    <a:p>
                      <a:r>
                        <a:rPr lang="es-AR" sz="1600" b="0" i="0" kern="1200" dirty="0" smtClean="0">
                          <a:solidFill>
                            <a:schemeClr val="lt1"/>
                          </a:solidFill>
                          <a:effectLst/>
                          <a:latin typeface="Arial" panose="020B0604020202020204" pitchFamily="34" charset="0"/>
                          <a:ea typeface="+mn-ea"/>
                          <a:cs typeface="Arial" panose="020B0604020202020204" pitchFamily="34" charset="0"/>
                        </a:rPr>
                        <a:t>Declaración Jurada</a:t>
                      </a:r>
                      <a:r>
                        <a:rPr lang="es-AR" sz="1600" b="1" i="0" kern="1200" dirty="0" smtClean="0">
                          <a:solidFill>
                            <a:schemeClr val="lt1"/>
                          </a:solidFill>
                          <a:effectLst/>
                          <a:latin typeface="Arial" panose="020B0604020202020204" pitchFamily="34" charset="0"/>
                          <a:ea typeface="+mn-ea"/>
                          <a:cs typeface="Arial" panose="020B0604020202020204" pitchFamily="34" charset="0"/>
                        </a:rPr>
                        <a:t> febrero 2018</a:t>
                      </a:r>
                      <a:r>
                        <a:rPr lang="es-AR" sz="1600" b="0" i="0" kern="1200" dirty="0" smtClean="0">
                          <a:solidFill>
                            <a:schemeClr val="lt1"/>
                          </a:solidFill>
                          <a:effectLst/>
                          <a:latin typeface="Arial" panose="020B0604020202020204" pitchFamily="34" charset="0"/>
                          <a:ea typeface="+mn-ea"/>
                          <a:cs typeface="Arial" panose="020B0604020202020204" pitchFamily="34" charset="0"/>
                        </a:rPr>
                        <a:t> y pago saldo resultante</a:t>
                      </a:r>
                    </a:p>
                    <a:p>
                      <a:r>
                        <a:rPr lang="es-AR" sz="1600" b="0" i="0" kern="1200" dirty="0" smtClean="0">
                          <a:solidFill>
                            <a:schemeClr val="lt1"/>
                          </a:solidFill>
                          <a:effectLst/>
                          <a:latin typeface="Arial" panose="020B0604020202020204" pitchFamily="34" charset="0"/>
                          <a:ea typeface="+mn-ea"/>
                          <a:cs typeface="Arial" panose="020B0604020202020204" pitchFamily="34" charset="0"/>
                        </a:rPr>
                        <a:t/>
                      </a:r>
                      <a:br>
                        <a:rPr lang="es-AR" sz="1600" b="0" i="0" kern="1200" dirty="0" smtClean="0">
                          <a:solidFill>
                            <a:schemeClr val="lt1"/>
                          </a:solidFill>
                          <a:effectLst/>
                          <a:latin typeface="Arial" panose="020B0604020202020204" pitchFamily="34" charset="0"/>
                          <a:ea typeface="+mn-ea"/>
                          <a:cs typeface="Arial" panose="020B0604020202020204" pitchFamily="34" charset="0"/>
                        </a:rPr>
                      </a:br>
                      <a:r>
                        <a:rPr lang="es-AR" sz="1600" b="0" i="0" kern="1200" dirty="0" smtClean="0">
                          <a:solidFill>
                            <a:schemeClr val="lt1"/>
                          </a:solidFill>
                          <a:effectLst/>
                          <a:latin typeface="Arial" panose="020B0604020202020204" pitchFamily="34" charset="0"/>
                          <a:ea typeface="+mn-ea"/>
                          <a:cs typeface="Arial" panose="020B0604020202020204" pitchFamily="34" charset="0"/>
                        </a:rPr>
                        <a:t>• C.U.I.T. terminadas en: 0 </a:t>
                      </a:r>
                      <a:r>
                        <a:rPr lang="es-AR" sz="1600" b="0" i="0" kern="1200" dirty="0" err="1" smtClean="0">
                          <a:solidFill>
                            <a:schemeClr val="lt1"/>
                          </a:solidFill>
                          <a:effectLst/>
                          <a:latin typeface="Arial" panose="020B0604020202020204" pitchFamily="34" charset="0"/>
                          <a:ea typeface="+mn-ea"/>
                          <a:cs typeface="Arial" panose="020B0604020202020204" pitchFamily="34" charset="0"/>
                        </a:rPr>
                        <a:t>ó</a:t>
                      </a:r>
                      <a:r>
                        <a:rPr lang="es-AR" sz="1600" b="0" i="0" kern="1200" dirty="0" smtClean="0">
                          <a:solidFill>
                            <a:schemeClr val="lt1"/>
                          </a:solidFill>
                          <a:effectLst/>
                          <a:latin typeface="Arial" panose="020B0604020202020204" pitchFamily="34" charset="0"/>
                          <a:ea typeface="+mn-ea"/>
                          <a:cs typeface="Arial" panose="020B0604020202020204" pitchFamily="34" charset="0"/>
                        </a:rPr>
                        <a:t> 1 el </a:t>
                      </a:r>
                      <a:r>
                        <a:rPr lang="es-AR" sz="1600" b="1" i="0" kern="1200" dirty="0" smtClean="0">
                          <a:solidFill>
                            <a:schemeClr val="lt1"/>
                          </a:solidFill>
                          <a:effectLst/>
                          <a:latin typeface="Arial" panose="020B0604020202020204" pitchFamily="34" charset="0"/>
                          <a:ea typeface="+mn-ea"/>
                          <a:cs typeface="Arial" panose="020B0604020202020204" pitchFamily="34" charset="0"/>
                        </a:rPr>
                        <a:t>19/03/2018</a:t>
                      </a:r>
                      <a:br>
                        <a:rPr lang="es-AR" sz="1600" b="1" i="0" kern="1200" dirty="0" smtClean="0">
                          <a:solidFill>
                            <a:schemeClr val="lt1"/>
                          </a:solidFill>
                          <a:effectLst/>
                          <a:latin typeface="Arial" panose="020B0604020202020204" pitchFamily="34" charset="0"/>
                          <a:ea typeface="+mn-ea"/>
                          <a:cs typeface="Arial" panose="020B0604020202020204" pitchFamily="34" charset="0"/>
                        </a:rPr>
                      </a:br>
                      <a:r>
                        <a:rPr lang="es-AR" sz="1600" b="0" i="0" kern="1200" dirty="0" smtClean="0">
                          <a:solidFill>
                            <a:schemeClr val="lt1"/>
                          </a:solidFill>
                          <a:effectLst/>
                          <a:latin typeface="Arial" panose="020B0604020202020204" pitchFamily="34" charset="0"/>
                          <a:ea typeface="+mn-ea"/>
                          <a:cs typeface="Arial" panose="020B0604020202020204" pitchFamily="34" charset="0"/>
                        </a:rPr>
                        <a:t>• C.U.I.T. terminadas en: 2 </a:t>
                      </a:r>
                      <a:r>
                        <a:rPr lang="es-AR" sz="1600" b="0" i="0" kern="1200" dirty="0" err="1" smtClean="0">
                          <a:solidFill>
                            <a:schemeClr val="lt1"/>
                          </a:solidFill>
                          <a:effectLst/>
                          <a:latin typeface="Arial" panose="020B0604020202020204" pitchFamily="34" charset="0"/>
                          <a:ea typeface="+mn-ea"/>
                          <a:cs typeface="Arial" panose="020B0604020202020204" pitchFamily="34" charset="0"/>
                        </a:rPr>
                        <a:t>ó</a:t>
                      </a:r>
                      <a:r>
                        <a:rPr lang="es-AR" sz="1600" b="0" i="0" kern="1200" dirty="0" smtClean="0">
                          <a:solidFill>
                            <a:schemeClr val="lt1"/>
                          </a:solidFill>
                          <a:effectLst/>
                          <a:latin typeface="Arial" panose="020B0604020202020204" pitchFamily="34" charset="0"/>
                          <a:ea typeface="+mn-ea"/>
                          <a:cs typeface="Arial" panose="020B0604020202020204" pitchFamily="34" charset="0"/>
                        </a:rPr>
                        <a:t> 3 el </a:t>
                      </a:r>
                      <a:r>
                        <a:rPr lang="es-AR" sz="1600" b="1" i="0" kern="1200" dirty="0" smtClean="0">
                          <a:solidFill>
                            <a:schemeClr val="lt1"/>
                          </a:solidFill>
                          <a:effectLst/>
                          <a:latin typeface="Arial" panose="020B0604020202020204" pitchFamily="34" charset="0"/>
                          <a:ea typeface="+mn-ea"/>
                          <a:cs typeface="Arial" panose="020B0604020202020204" pitchFamily="34" charset="0"/>
                        </a:rPr>
                        <a:t>20/03/2018</a:t>
                      </a:r>
                      <a:r>
                        <a:rPr lang="es-AR" sz="1600" b="0" i="0" kern="1200" dirty="0" smtClean="0">
                          <a:solidFill>
                            <a:schemeClr val="lt1"/>
                          </a:solidFill>
                          <a:effectLst/>
                          <a:latin typeface="Arial" panose="020B0604020202020204" pitchFamily="34" charset="0"/>
                          <a:ea typeface="+mn-ea"/>
                          <a:cs typeface="Arial" panose="020B0604020202020204" pitchFamily="34" charset="0"/>
                        </a:rPr>
                        <a:t/>
                      </a:r>
                      <a:br>
                        <a:rPr lang="es-AR" sz="1600" b="0" i="0" kern="1200" dirty="0" smtClean="0">
                          <a:solidFill>
                            <a:schemeClr val="lt1"/>
                          </a:solidFill>
                          <a:effectLst/>
                          <a:latin typeface="Arial" panose="020B0604020202020204" pitchFamily="34" charset="0"/>
                          <a:ea typeface="+mn-ea"/>
                          <a:cs typeface="Arial" panose="020B0604020202020204" pitchFamily="34" charset="0"/>
                        </a:rPr>
                      </a:br>
                      <a:r>
                        <a:rPr lang="es-AR" sz="1600" b="0" i="0" kern="1200" dirty="0" smtClean="0">
                          <a:solidFill>
                            <a:schemeClr val="lt1"/>
                          </a:solidFill>
                          <a:effectLst/>
                          <a:latin typeface="Arial" panose="020B0604020202020204" pitchFamily="34" charset="0"/>
                          <a:ea typeface="+mn-ea"/>
                          <a:cs typeface="Arial" panose="020B0604020202020204" pitchFamily="34" charset="0"/>
                        </a:rPr>
                        <a:t>• C.U.I.T. terminadas en: 4 </a:t>
                      </a:r>
                      <a:r>
                        <a:rPr lang="es-AR" sz="1600" b="0" i="0" kern="1200" dirty="0" err="1" smtClean="0">
                          <a:solidFill>
                            <a:schemeClr val="lt1"/>
                          </a:solidFill>
                          <a:effectLst/>
                          <a:latin typeface="Arial" panose="020B0604020202020204" pitchFamily="34" charset="0"/>
                          <a:ea typeface="+mn-ea"/>
                          <a:cs typeface="Arial" panose="020B0604020202020204" pitchFamily="34" charset="0"/>
                        </a:rPr>
                        <a:t>ó</a:t>
                      </a:r>
                      <a:r>
                        <a:rPr lang="es-AR" sz="1600" b="0" i="0" kern="1200" dirty="0" smtClean="0">
                          <a:solidFill>
                            <a:schemeClr val="lt1"/>
                          </a:solidFill>
                          <a:effectLst/>
                          <a:latin typeface="Arial" panose="020B0604020202020204" pitchFamily="34" charset="0"/>
                          <a:ea typeface="+mn-ea"/>
                          <a:cs typeface="Arial" panose="020B0604020202020204" pitchFamily="34" charset="0"/>
                        </a:rPr>
                        <a:t> 5 el </a:t>
                      </a:r>
                      <a:r>
                        <a:rPr lang="es-AR" sz="1600" b="1" i="0" kern="1200" dirty="0" smtClean="0">
                          <a:solidFill>
                            <a:schemeClr val="lt1"/>
                          </a:solidFill>
                          <a:effectLst/>
                          <a:latin typeface="Arial" panose="020B0604020202020204" pitchFamily="34" charset="0"/>
                          <a:ea typeface="+mn-ea"/>
                          <a:cs typeface="Arial" panose="020B0604020202020204" pitchFamily="34" charset="0"/>
                        </a:rPr>
                        <a:t>21/03/2018</a:t>
                      </a:r>
                      <a:r>
                        <a:rPr lang="es-AR" sz="1600" b="0" i="0" kern="1200" dirty="0" smtClean="0">
                          <a:solidFill>
                            <a:schemeClr val="lt1"/>
                          </a:solidFill>
                          <a:effectLst/>
                          <a:latin typeface="Arial" panose="020B0604020202020204" pitchFamily="34" charset="0"/>
                          <a:ea typeface="+mn-ea"/>
                          <a:cs typeface="Arial" panose="020B0604020202020204" pitchFamily="34" charset="0"/>
                        </a:rPr>
                        <a:t/>
                      </a:r>
                      <a:br>
                        <a:rPr lang="es-AR" sz="1600" b="0" i="0" kern="1200" dirty="0" smtClean="0">
                          <a:solidFill>
                            <a:schemeClr val="lt1"/>
                          </a:solidFill>
                          <a:effectLst/>
                          <a:latin typeface="Arial" panose="020B0604020202020204" pitchFamily="34" charset="0"/>
                          <a:ea typeface="+mn-ea"/>
                          <a:cs typeface="Arial" panose="020B0604020202020204" pitchFamily="34" charset="0"/>
                        </a:rPr>
                      </a:br>
                      <a:r>
                        <a:rPr lang="es-AR" sz="1600" b="0" i="0" kern="1200" dirty="0" smtClean="0">
                          <a:solidFill>
                            <a:schemeClr val="lt1"/>
                          </a:solidFill>
                          <a:effectLst/>
                          <a:latin typeface="Arial" panose="020B0604020202020204" pitchFamily="34" charset="0"/>
                          <a:ea typeface="+mn-ea"/>
                          <a:cs typeface="Arial" panose="020B0604020202020204" pitchFamily="34" charset="0"/>
                        </a:rPr>
                        <a:t>• C.U.I.T. terminadas en: 6 </a:t>
                      </a:r>
                      <a:r>
                        <a:rPr lang="es-AR" sz="1600" b="0" i="0" kern="1200" dirty="0" err="1" smtClean="0">
                          <a:solidFill>
                            <a:schemeClr val="lt1"/>
                          </a:solidFill>
                          <a:effectLst/>
                          <a:latin typeface="Arial" panose="020B0604020202020204" pitchFamily="34" charset="0"/>
                          <a:ea typeface="+mn-ea"/>
                          <a:cs typeface="Arial" panose="020B0604020202020204" pitchFamily="34" charset="0"/>
                        </a:rPr>
                        <a:t>ó</a:t>
                      </a:r>
                      <a:r>
                        <a:rPr lang="es-AR" sz="1600" b="0" i="0" kern="1200" dirty="0" smtClean="0">
                          <a:solidFill>
                            <a:schemeClr val="lt1"/>
                          </a:solidFill>
                          <a:effectLst/>
                          <a:latin typeface="Arial" panose="020B0604020202020204" pitchFamily="34" charset="0"/>
                          <a:ea typeface="+mn-ea"/>
                          <a:cs typeface="Arial" panose="020B0604020202020204" pitchFamily="34" charset="0"/>
                        </a:rPr>
                        <a:t> 7 el </a:t>
                      </a:r>
                      <a:r>
                        <a:rPr lang="es-AR" sz="1600" b="1" i="0" kern="1200" dirty="0" smtClean="0">
                          <a:solidFill>
                            <a:schemeClr val="lt1"/>
                          </a:solidFill>
                          <a:effectLst/>
                          <a:latin typeface="Arial" panose="020B0604020202020204" pitchFamily="34" charset="0"/>
                          <a:ea typeface="+mn-ea"/>
                          <a:cs typeface="Arial" panose="020B0604020202020204" pitchFamily="34" charset="0"/>
                        </a:rPr>
                        <a:t>22/03/2018</a:t>
                      </a:r>
                      <a:r>
                        <a:rPr lang="es-AR" sz="1600" b="0" i="0" kern="1200" dirty="0" smtClean="0">
                          <a:solidFill>
                            <a:schemeClr val="lt1"/>
                          </a:solidFill>
                          <a:effectLst/>
                          <a:latin typeface="Arial" panose="020B0604020202020204" pitchFamily="34" charset="0"/>
                          <a:ea typeface="+mn-ea"/>
                          <a:cs typeface="Arial" panose="020B0604020202020204" pitchFamily="34" charset="0"/>
                        </a:rPr>
                        <a:t/>
                      </a:r>
                      <a:br>
                        <a:rPr lang="es-AR" sz="1600" b="0" i="0" kern="1200" dirty="0" smtClean="0">
                          <a:solidFill>
                            <a:schemeClr val="lt1"/>
                          </a:solidFill>
                          <a:effectLst/>
                          <a:latin typeface="Arial" panose="020B0604020202020204" pitchFamily="34" charset="0"/>
                          <a:ea typeface="+mn-ea"/>
                          <a:cs typeface="Arial" panose="020B0604020202020204" pitchFamily="34" charset="0"/>
                        </a:rPr>
                      </a:br>
                      <a:r>
                        <a:rPr lang="es-AR" sz="1600" b="0" i="0" kern="1200" dirty="0" smtClean="0">
                          <a:solidFill>
                            <a:schemeClr val="lt1"/>
                          </a:solidFill>
                          <a:effectLst/>
                          <a:latin typeface="Arial" panose="020B0604020202020204" pitchFamily="34" charset="0"/>
                          <a:ea typeface="+mn-ea"/>
                          <a:cs typeface="Arial" panose="020B0604020202020204" pitchFamily="34" charset="0"/>
                        </a:rPr>
                        <a:t>• C.U.I.T. terminadas en: 8 </a:t>
                      </a:r>
                      <a:r>
                        <a:rPr lang="es-AR" sz="1600" b="0" i="0" kern="1200" dirty="0" err="1" smtClean="0">
                          <a:solidFill>
                            <a:schemeClr val="lt1"/>
                          </a:solidFill>
                          <a:effectLst/>
                          <a:latin typeface="Arial" panose="020B0604020202020204" pitchFamily="34" charset="0"/>
                          <a:ea typeface="+mn-ea"/>
                          <a:cs typeface="Arial" panose="020B0604020202020204" pitchFamily="34" charset="0"/>
                        </a:rPr>
                        <a:t>ó</a:t>
                      </a:r>
                      <a:r>
                        <a:rPr lang="es-AR" sz="1600" b="0" i="0" kern="1200" dirty="0" smtClean="0">
                          <a:solidFill>
                            <a:schemeClr val="lt1"/>
                          </a:solidFill>
                          <a:effectLst/>
                          <a:latin typeface="Arial" panose="020B0604020202020204" pitchFamily="34" charset="0"/>
                          <a:ea typeface="+mn-ea"/>
                          <a:cs typeface="Arial" panose="020B0604020202020204" pitchFamily="34" charset="0"/>
                        </a:rPr>
                        <a:t> 9 el </a:t>
                      </a:r>
                      <a:r>
                        <a:rPr lang="es-AR" sz="1600" b="1" i="0" kern="1200" dirty="0" smtClean="0">
                          <a:solidFill>
                            <a:schemeClr val="lt1"/>
                          </a:solidFill>
                          <a:effectLst/>
                          <a:latin typeface="Arial" panose="020B0604020202020204" pitchFamily="34" charset="0"/>
                          <a:ea typeface="+mn-ea"/>
                          <a:cs typeface="Arial" panose="020B0604020202020204" pitchFamily="34" charset="0"/>
                        </a:rPr>
                        <a:t>23/03/2018</a:t>
                      </a:r>
                      <a:endParaRPr lang="es-AR" sz="1600" b="0" i="0" kern="1200" dirty="0" smtClean="0">
                        <a:solidFill>
                          <a:schemeClr val="lt1"/>
                        </a:solidFill>
                        <a:effectLst/>
                        <a:latin typeface="Arial" panose="020B0604020202020204" pitchFamily="34" charset="0"/>
                        <a:ea typeface="+mn-ea"/>
                        <a:cs typeface="Arial" panose="020B0604020202020204" pitchFamily="34" charset="0"/>
                      </a:endParaRPr>
                    </a:p>
                    <a:p>
                      <a:endParaRPr lang="es-AR" dirty="0"/>
                    </a:p>
                  </a:txBody>
                  <a:tcPr/>
                </a:tc>
              </a:tr>
            </a:tbl>
          </a:graphicData>
        </a:graphic>
      </p:graphicFrame>
    </p:spTree>
    <p:extLst>
      <p:ext uri="{BB962C8B-B14F-4D97-AF65-F5344CB8AC3E}">
        <p14:creationId xmlns:p14="http://schemas.microsoft.com/office/powerpoint/2010/main" val="2094959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8578" y="153045"/>
            <a:ext cx="7766936" cy="815944"/>
          </a:xfrm>
        </p:spPr>
        <p:txBody>
          <a:bodyPr/>
          <a:lstStyle/>
          <a:p>
            <a:pPr algn="ctr"/>
            <a:r>
              <a:rPr lang="es-AR" sz="4000" u="sng" dirty="0" smtClean="0">
                <a:latin typeface="Arial" panose="020B0604020202020204" pitchFamily="34" charset="0"/>
                <a:cs typeface="Arial" panose="020B0604020202020204" pitchFamily="34" charset="0"/>
              </a:rPr>
              <a:t>IVA: Saldo Técnico</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14151" y="1167618"/>
            <a:ext cx="9103056" cy="3499909"/>
          </a:xfrm>
        </p:spPr>
        <p:txBody>
          <a:bodyPr>
            <a:noAutofit/>
          </a:bodyPr>
          <a:lstStyle/>
          <a:p>
            <a:pPr algn="l">
              <a:spcBef>
                <a:spcPct val="0"/>
              </a:spcBef>
            </a:pPr>
            <a:r>
              <a:rPr lang="es-AR" sz="2000" dirty="0" smtClean="0">
                <a:solidFill>
                  <a:schemeClr val="accent1"/>
                </a:solidFill>
                <a:latin typeface="Arial" panose="020B0604020202020204" pitchFamily="34" charset="0"/>
                <a:cs typeface="Arial" panose="020B0604020202020204" pitchFamily="34" charset="0"/>
              </a:rPr>
              <a:t>El </a:t>
            </a:r>
            <a:r>
              <a:rPr lang="es-AR" sz="2000" dirty="0">
                <a:solidFill>
                  <a:schemeClr val="accent1"/>
                </a:solidFill>
                <a:latin typeface="Arial" panose="020B0604020202020204" pitchFamily="34" charset="0"/>
                <a:cs typeface="Arial" panose="020B0604020202020204" pitchFamily="34" charset="0"/>
              </a:rPr>
              <a:t>saldo técnico a favor del contribuyente es el originado por créditos </a:t>
            </a:r>
            <a:r>
              <a:rPr lang="es-AR" sz="2000" dirty="0" smtClean="0">
                <a:solidFill>
                  <a:schemeClr val="accent1"/>
                </a:solidFill>
                <a:latin typeface="Arial" panose="020B0604020202020204" pitchFamily="34" charset="0"/>
                <a:cs typeface="Arial" panose="020B0604020202020204" pitchFamily="34" charset="0"/>
              </a:rPr>
              <a:t>fiscales, incluido </a:t>
            </a:r>
            <a:r>
              <a:rPr lang="es-AR" sz="2000" dirty="0">
                <a:solidFill>
                  <a:schemeClr val="accent1"/>
                </a:solidFill>
                <a:latin typeface="Arial" panose="020B0604020202020204" pitchFamily="34" charset="0"/>
                <a:cs typeface="Arial" panose="020B0604020202020204" pitchFamily="34" charset="0"/>
              </a:rPr>
              <a:t>el que provenga de importaciones </a:t>
            </a:r>
            <a:r>
              <a:rPr lang="es-AR" sz="2000" dirty="0" smtClean="0">
                <a:solidFill>
                  <a:schemeClr val="accent1"/>
                </a:solidFill>
                <a:latin typeface="Arial" panose="020B0604020202020204" pitchFamily="34" charset="0"/>
                <a:cs typeface="Arial" panose="020B0604020202020204" pitchFamily="34" charset="0"/>
              </a:rPr>
              <a:t>definitivas. </a:t>
            </a:r>
          </a:p>
          <a:p>
            <a:pPr algn="l">
              <a:spcBef>
                <a:spcPct val="0"/>
              </a:spcBef>
            </a:pPr>
            <a:endParaRPr lang="es-AR" sz="2000" dirty="0" smtClean="0">
              <a:solidFill>
                <a:schemeClr val="accent1"/>
              </a:solidFill>
              <a:latin typeface="Arial" panose="020B0604020202020204" pitchFamily="34" charset="0"/>
              <a:cs typeface="Arial" panose="020B0604020202020204" pitchFamily="34" charset="0"/>
            </a:endParaRPr>
          </a:p>
          <a:p>
            <a:pPr algn="l">
              <a:spcBef>
                <a:spcPct val="0"/>
              </a:spcBef>
            </a:pPr>
            <a:r>
              <a:rPr lang="es-AR" sz="2000" dirty="0" smtClean="0">
                <a:solidFill>
                  <a:schemeClr val="accent1"/>
                </a:solidFill>
                <a:latin typeface="Arial" panose="020B0604020202020204" pitchFamily="34" charset="0"/>
                <a:cs typeface="Arial" panose="020B0604020202020204" pitchFamily="34" charset="0"/>
              </a:rPr>
              <a:t>Como regla sólo deberá aplicarse a los débitos fiscales correspondientes a los ejercicios siguientes. Sin embargo, existen situaciones en que el saldo puede ser acreditado contra otros impuestos a cargo de la AFIP e incluso </a:t>
            </a:r>
            <a:r>
              <a:rPr lang="es-AR" sz="2000" dirty="0">
                <a:solidFill>
                  <a:schemeClr val="accent1"/>
                </a:solidFill>
                <a:latin typeface="Arial" panose="020B0604020202020204" pitchFamily="34" charset="0"/>
                <a:cs typeface="Arial" panose="020B0604020202020204" pitchFamily="34" charset="0"/>
              </a:rPr>
              <a:t>se </a:t>
            </a:r>
            <a:r>
              <a:rPr lang="es-AR" sz="2000" dirty="0" smtClean="0">
                <a:solidFill>
                  <a:schemeClr val="accent1"/>
                </a:solidFill>
                <a:latin typeface="Arial" panose="020B0604020202020204" pitchFamily="34" charset="0"/>
                <a:cs typeface="Arial" panose="020B0604020202020204" pitchFamily="34" charset="0"/>
              </a:rPr>
              <a:t>permite </a:t>
            </a:r>
            <a:r>
              <a:rPr lang="es-AR" sz="2000" dirty="0">
                <a:solidFill>
                  <a:schemeClr val="accent1"/>
                </a:solidFill>
                <a:latin typeface="Arial" panose="020B0604020202020204" pitchFamily="34" charset="0"/>
                <a:cs typeface="Arial" panose="020B0604020202020204" pitchFamily="34" charset="0"/>
              </a:rPr>
              <a:t>su transferencia a favor de </a:t>
            </a:r>
            <a:r>
              <a:rPr lang="es-AR" sz="2000" dirty="0" smtClean="0">
                <a:solidFill>
                  <a:schemeClr val="accent1"/>
                </a:solidFill>
                <a:latin typeface="Arial" panose="020B0604020202020204" pitchFamily="34" charset="0"/>
                <a:cs typeface="Arial" panose="020B0604020202020204" pitchFamily="34" charset="0"/>
              </a:rPr>
              <a:t>terceros.</a:t>
            </a:r>
          </a:p>
          <a:p>
            <a:pPr lvl="0" algn="l">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algn="l">
              <a:spcBef>
                <a:spcPct val="0"/>
              </a:spcBef>
              <a:buClr>
                <a:srgbClr val="5FCBEF"/>
              </a:buClr>
            </a:pPr>
            <a:r>
              <a:rPr lang="es-AR" sz="2000" dirty="0">
                <a:solidFill>
                  <a:schemeClr val="accent1"/>
                </a:solidFill>
                <a:latin typeface="Arial" panose="020B0604020202020204" pitchFamily="34" charset="0"/>
                <a:cs typeface="Arial" panose="020B0604020202020204" pitchFamily="34" charset="0"/>
              </a:rPr>
              <a:t>Crédito fiscal:	</a:t>
            </a:r>
            <a:r>
              <a:rPr lang="es-AR" sz="2000" dirty="0" smtClean="0">
                <a:solidFill>
                  <a:schemeClr val="accent1"/>
                </a:solidFill>
                <a:latin typeface="Arial" panose="020B0604020202020204" pitchFamily="34" charset="0"/>
                <a:cs typeface="Arial" panose="020B0604020202020204" pitchFamily="34" charset="0"/>
              </a:rPr>
              <a:t>$800</a:t>
            </a:r>
            <a:endParaRPr lang="es-AR" sz="2000" dirty="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Débito fiscal:	$500</a:t>
            </a:r>
            <a:br>
              <a:rPr lang="es-AR" sz="2000" dirty="0" smtClean="0">
                <a:solidFill>
                  <a:schemeClr val="accent1"/>
                </a:solidFill>
                <a:latin typeface="Arial" panose="020B0604020202020204" pitchFamily="34" charset="0"/>
                <a:cs typeface="Arial" panose="020B0604020202020204" pitchFamily="34" charset="0"/>
              </a:rPr>
            </a:br>
            <a:r>
              <a:rPr lang="es-AR" sz="2000" dirty="0" smtClean="0">
                <a:solidFill>
                  <a:schemeClr val="accent1"/>
                </a:solidFill>
                <a:latin typeface="Arial" panose="020B0604020202020204" pitchFamily="34" charset="0"/>
                <a:cs typeface="Arial" panose="020B0604020202020204" pitchFamily="34" charset="0"/>
              </a:rPr>
              <a:t>=================</a:t>
            </a:r>
          </a:p>
          <a:p>
            <a:pPr lvl="0" algn="l">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Saldo técnico:	$300</a:t>
            </a:r>
            <a:endParaRPr lang="es-AR" sz="2000" dirty="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a:solidFill>
                <a:srgbClr val="FF0000"/>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a:p>
            <a:pPr marL="457200" lvl="0" indent="-457200" algn="l">
              <a:spcBef>
                <a:spcPct val="0"/>
              </a:spcBef>
              <a:buClr>
                <a:srgbClr val="5FCBEF"/>
              </a:buClr>
              <a:buFont typeface="Wingdings" panose="05000000000000000000" pitchFamily="2" charset="2"/>
              <a:buAutoNum type="alphaUcParenR" startAt="6"/>
            </a:pPr>
            <a:endParaRPr lang="es-AR" sz="2000"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2194205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8578" y="153045"/>
            <a:ext cx="7766936" cy="815944"/>
          </a:xfrm>
        </p:spPr>
        <p:txBody>
          <a:bodyPr/>
          <a:lstStyle/>
          <a:p>
            <a:pPr algn="ctr"/>
            <a:r>
              <a:rPr lang="es-AR" sz="4000" u="sng" dirty="0" smtClean="0">
                <a:latin typeface="Arial" panose="020B0604020202020204" pitchFamily="34" charset="0"/>
                <a:cs typeface="Arial" panose="020B0604020202020204" pitchFamily="34" charset="0"/>
              </a:rPr>
              <a:t>IVA: Saldo Libre Disponibilidad</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14151" y="1167618"/>
            <a:ext cx="9103056" cy="3499909"/>
          </a:xfrm>
        </p:spPr>
        <p:txBody>
          <a:bodyPr>
            <a:noAutofit/>
          </a:bodyPr>
          <a:lstStyle/>
          <a:p>
            <a:pPr algn="l">
              <a:spcBef>
                <a:spcPct val="0"/>
              </a:spcBef>
            </a:pPr>
            <a:r>
              <a:rPr lang="es-AR" sz="2000" dirty="0" smtClean="0">
                <a:solidFill>
                  <a:schemeClr val="accent1"/>
                </a:solidFill>
                <a:latin typeface="Arial" panose="020B0604020202020204" pitchFamily="34" charset="0"/>
                <a:cs typeface="Arial" panose="020B0604020202020204" pitchFamily="34" charset="0"/>
              </a:rPr>
              <a:t>El </a:t>
            </a:r>
            <a:r>
              <a:rPr lang="es-AR" sz="2000" dirty="0">
                <a:solidFill>
                  <a:schemeClr val="accent1"/>
                </a:solidFill>
                <a:latin typeface="Arial" panose="020B0604020202020204" pitchFamily="34" charset="0"/>
                <a:cs typeface="Arial" panose="020B0604020202020204" pitchFamily="34" charset="0"/>
              </a:rPr>
              <a:t>saldo </a:t>
            </a:r>
            <a:r>
              <a:rPr lang="es-AR" sz="2000" dirty="0" smtClean="0">
                <a:solidFill>
                  <a:schemeClr val="accent1"/>
                </a:solidFill>
                <a:latin typeface="Arial" panose="020B0604020202020204" pitchFamily="34" charset="0"/>
                <a:cs typeface="Arial" panose="020B0604020202020204" pitchFamily="34" charset="0"/>
              </a:rPr>
              <a:t>libre disponibilidad es </a:t>
            </a:r>
            <a:r>
              <a:rPr lang="es-AR" sz="2000" dirty="0">
                <a:solidFill>
                  <a:schemeClr val="accent1"/>
                </a:solidFill>
                <a:latin typeface="Arial" panose="020B0604020202020204" pitchFamily="34" charset="0"/>
                <a:cs typeface="Arial" panose="020B0604020202020204" pitchFamily="34" charset="0"/>
              </a:rPr>
              <a:t>el originado por </a:t>
            </a:r>
            <a:r>
              <a:rPr lang="es-AR" sz="2000" dirty="0" smtClean="0">
                <a:solidFill>
                  <a:schemeClr val="accent1"/>
                </a:solidFill>
                <a:latin typeface="Arial" panose="020B0604020202020204" pitchFamily="34" charset="0"/>
                <a:cs typeface="Arial" panose="020B0604020202020204" pitchFamily="34" charset="0"/>
              </a:rPr>
              <a:t>las compras (percepciones) y ventas (retenciones). </a:t>
            </a:r>
          </a:p>
          <a:p>
            <a:pPr algn="l">
              <a:spcBef>
                <a:spcPct val="0"/>
              </a:spcBef>
            </a:pPr>
            <a:endParaRPr lang="es-AR" sz="2000" dirty="0">
              <a:solidFill>
                <a:schemeClr val="accent1"/>
              </a:solidFill>
              <a:latin typeface="Arial" panose="020B0604020202020204" pitchFamily="34" charset="0"/>
              <a:cs typeface="Arial" panose="020B0604020202020204" pitchFamily="34" charset="0"/>
            </a:endParaRPr>
          </a:p>
          <a:p>
            <a:pPr marL="342900" indent="-342900" algn="l">
              <a:spcBef>
                <a:spcPct val="0"/>
              </a:spcBef>
              <a:buFont typeface="Arial" panose="020B0604020202020204" pitchFamily="34" charset="0"/>
              <a:buChar char="•"/>
            </a:pPr>
            <a:r>
              <a:rPr lang="es-AR" sz="2000" dirty="0" smtClean="0">
                <a:solidFill>
                  <a:schemeClr val="accent1"/>
                </a:solidFill>
                <a:latin typeface="Arial" panose="020B0604020202020204" pitchFamily="34" charset="0"/>
                <a:cs typeface="Arial" panose="020B0604020202020204" pitchFamily="34" charset="0"/>
              </a:rPr>
              <a:t>Ejemplo: Al importar de manera definitiva se genera una </a:t>
            </a:r>
            <a:r>
              <a:rPr lang="es-AR" sz="2000" dirty="0" smtClean="0">
                <a:solidFill>
                  <a:srgbClr val="FF0000"/>
                </a:solidFill>
                <a:latin typeface="Arial" panose="020B0604020202020204" pitchFamily="34" charset="0"/>
                <a:cs typeface="Arial" panose="020B0604020202020204" pitchFamily="34" charset="0"/>
              </a:rPr>
              <a:t>percepción</a:t>
            </a:r>
            <a:r>
              <a:rPr lang="es-AR" sz="2000" dirty="0" smtClean="0">
                <a:solidFill>
                  <a:schemeClr val="accent1"/>
                </a:solidFill>
                <a:latin typeface="Arial" panose="020B0604020202020204" pitchFamily="34" charset="0"/>
                <a:cs typeface="Arial" panose="020B0604020202020204" pitchFamily="34" charset="0"/>
              </a:rPr>
              <a:t> de IVA, salvo en caso que el bien o empresa gocen de excepciones puntuales.</a:t>
            </a:r>
          </a:p>
          <a:p>
            <a:pPr algn="l">
              <a:spcBef>
                <a:spcPct val="0"/>
              </a:spcBef>
            </a:pPr>
            <a:endParaRPr lang="es-AR" sz="2000" dirty="0" smtClean="0">
              <a:solidFill>
                <a:schemeClr val="accent1"/>
              </a:solidFill>
              <a:latin typeface="Arial" panose="020B0604020202020204" pitchFamily="34" charset="0"/>
              <a:cs typeface="Arial" panose="020B0604020202020204" pitchFamily="34" charset="0"/>
            </a:endParaRPr>
          </a:p>
          <a:p>
            <a:pPr marL="342900" indent="-342900" algn="l">
              <a:spcBef>
                <a:spcPct val="0"/>
              </a:spcBef>
              <a:buFont typeface="Arial" panose="020B0604020202020204" pitchFamily="34" charset="0"/>
              <a:buChar char="•"/>
            </a:pPr>
            <a:r>
              <a:rPr lang="es-AR" sz="2000" dirty="0">
                <a:solidFill>
                  <a:schemeClr val="accent1"/>
                </a:solidFill>
                <a:latin typeface="Arial" panose="020B0604020202020204" pitchFamily="34" charset="0"/>
                <a:cs typeface="Arial" panose="020B0604020202020204" pitchFamily="34" charset="0"/>
              </a:rPr>
              <a:t>Ejemplo: Al </a:t>
            </a:r>
            <a:r>
              <a:rPr lang="es-AR" sz="2000" dirty="0" smtClean="0">
                <a:solidFill>
                  <a:schemeClr val="accent1"/>
                </a:solidFill>
                <a:latin typeface="Arial" panose="020B0604020202020204" pitchFamily="34" charset="0"/>
                <a:cs typeface="Arial" panose="020B0604020202020204" pitchFamily="34" charset="0"/>
              </a:rPr>
              <a:t>vender localmente, puede suceder que nuestro cliente sea un agente de </a:t>
            </a:r>
            <a:r>
              <a:rPr lang="es-AR" sz="2000" dirty="0" smtClean="0">
                <a:solidFill>
                  <a:srgbClr val="FF0000"/>
                </a:solidFill>
                <a:latin typeface="Arial" panose="020B0604020202020204" pitchFamily="34" charset="0"/>
                <a:cs typeface="Arial" panose="020B0604020202020204" pitchFamily="34" charset="0"/>
              </a:rPr>
              <a:t>retención</a:t>
            </a:r>
            <a:r>
              <a:rPr lang="es-AR" sz="2000" dirty="0" smtClean="0">
                <a:solidFill>
                  <a:schemeClr val="accent1"/>
                </a:solidFill>
                <a:latin typeface="Arial" panose="020B0604020202020204" pitchFamily="34" charset="0"/>
                <a:cs typeface="Arial" panose="020B0604020202020204" pitchFamily="34" charset="0"/>
              </a:rPr>
              <a:t> con lo  cual nos hará una quita del monto a pagar en factura y nos entregará un certificado (por la diferencia) en el cual se evidencie el monto retenido en concepto de IVA.</a:t>
            </a: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a:p>
            <a:pPr marL="457200" lvl="0" indent="-457200" algn="l">
              <a:spcBef>
                <a:spcPct val="0"/>
              </a:spcBef>
              <a:buClr>
                <a:srgbClr val="5FCBEF"/>
              </a:buClr>
              <a:buFont typeface="Wingdings" panose="05000000000000000000" pitchFamily="2" charset="2"/>
              <a:buAutoNum type="alphaUcParenR" startAt="6"/>
            </a:pPr>
            <a:endParaRPr lang="es-AR" sz="2000"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1798761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8578" y="153045"/>
            <a:ext cx="7766936" cy="815944"/>
          </a:xfrm>
        </p:spPr>
        <p:txBody>
          <a:bodyPr/>
          <a:lstStyle/>
          <a:p>
            <a:pPr algn="ctr"/>
            <a:r>
              <a:rPr lang="es-AR" sz="4000" u="sng" dirty="0" smtClean="0">
                <a:latin typeface="Arial" panose="020B0604020202020204" pitchFamily="34" charset="0"/>
                <a:cs typeface="Arial" panose="020B0604020202020204" pitchFamily="34" charset="0"/>
              </a:rPr>
              <a:t>IVA: Recupero</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14151" y="968984"/>
            <a:ext cx="9103056" cy="5488087"/>
          </a:xfrm>
        </p:spPr>
        <p:txBody>
          <a:bodyPr>
            <a:noAutofit/>
          </a:bodyPr>
          <a:lstStyle/>
          <a:p>
            <a:pPr algn="l">
              <a:spcBef>
                <a:spcPct val="0"/>
              </a:spcBef>
            </a:pPr>
            <a:r>
              <a:rPr lang="es-AR" sz="2400" u="sng" dirty="0" smtClean="0">
                <a:solidFill>
                  <a:schemeClr val="accent1"/>
                </a:solidFill>
                <a:latin typeface="Arial" panose="020B0604020202020204" pitchFamily="34" charset="0"/>
                <a:ea typeface="+mj-ea"/>
                <a:cs typeface="Arial" panose="020B0604020202020204" pitchFamily="34" charset="0"/>
              </a:rPr>
              <a:t>Ver Artículo 43 - Decreto Nº 280/97:</a:t>
            </a:r>
          </a:p>
          <a:p>
            <a:pPr algn="l">
              <a:spcBef>
                <a:spcPct val="0"/>
              </a:spcBef>
            </a:pPr>
            <a:endParaRPr lang="es-AR" sz="2400" u="sng" dirty="0" smtClean="0">
              <a:solidFill>
                <a:schemeClr val="accent1"/>
              </a:solidFill>
              <a:latin typeface="Arial" panose="020B0604020202020204" pitchFamily="34" charset="0"/>
              <a:ea typeface="+mj-ea"/>
              <a:cs typeface="Arial" panose="020B0604020202020204" pitchFamily="34" charset="0"/>
            </a:endParaRPr>
          </a:p>
          <a:p>
            <a:pPr lvl="0" algn="l">
              <a:lnSpc>
                <a:spcPct val="150000"/>
              </a:lnSpc>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Existen 2 clases de exportadores:</a:t>
            </a:r>
          </a:p>
          <a:p>
            <a:pPr marL="457200" lvl="0" indent="-457200" algn="l">
              <a:spcBef>
                <a:spcPct val="0"/>
              </a:spcBef>
              <a:buClr>
                <a:srgbClr val="5FCBEF"/>
              </a:buClr>
              <a:buFont typeface="+mj-lt"/>
              <a:buAutoNum type="alphaUcPeriod"/>
            </a:pPr>
            <a:r>
              <a:rPr lang="es-AR" sz="2000" dirty="0" smtClean="0">
                <a:solidFill>
                  <a:schemeClr val="accent1"/>
                </a:solidFill>
                <a:latin typeface="Arial" panose="020B0604020202020204" pitchFamily="34" charset="0"/>
                <a:cs typeface="Arial" panose="020B0604020202020204" pitchFamily="34" charset="0"/>
              </a:rPr>
              <a:t>Quienes únicamente exportan y no realizan ventas en el mercado interno.</a:t>
            </a:r>
          </a:p>
          <a:p>
            <a:pPr marL="457200" indent="-457200" algn="l">
              <a:spcBef>
                <a:spcPct val="0"/>
              </a:spcBef>
              <a:buClr>
                <a:srgbClr val="5FCBEF"/>
              </a:buClr>
              <a:buFont typeface="+mj-lt"/>
              <a:buAutoNum type="alphaUcPeriod"/>
            </a:pPr>
            <a:r>
              <a:rPr lang="es-AR" sz="2000" dirty="0" smtClean="0">
                <a:solidFill>
                  <a:schemeClr val="accent1"/>
                </a:solidFill>
                <a:latin typeface="Arial" panose="020B0604020202020204" pitchFamily="34" charset="0"/>
                <a:cs typeface="Arial" panose="020B0604020202020204" pitchFamily="34" charset="0"/>
              </a:rPr>
              <a:t>Quienes exportan y </a:t>
            </a:r>
            <a:r>
              <a:rPr lang="es-AR" sz="2000" dirty="0">
                <a:solidFill>
                  <a:schemeClr val="accent1"/>
                </a:solidFill>
                <a:latin typeface="Arial" panose="020B0604020202020204" pitchFamily="34" charset="0"/>
                <a:cs typeface="Arial" panose="020B0604020202020204" pitchFamily="34" charset="0"/>
              </a:rPr>
              <a:t>realizan ventas en el mercado </a:t>
            </a:r>
            <a:r>
              <a:rPr lang="es-AR" sz="2000" dirty="0" smtClean="0">
                <a:solidFill>
                  <a:schemeClr val="accent1"/>
                </a:solidFill>
                <a:latin typeface="Arial" panose="020B0604020202020204" pitchFamily="34" charset="0"/>
                <a:cs typeface="Arial" panose="020B0604020202020204" pitchFamily="34" charset="0"/>
              </a:rPr>
              <a:t>interno: </a:t>
            </a:r>
            <a:r>
              <a:rPr lang="es-AR" sz="2000" dirty="0" smtClean="0">
                <a:solidFill>
                  <a:srgbClr val="FF0000"/>
                </a:solidFill>
                <a:latin typeface="Arial" panose="020B0604020202020204" pitchFamily="34" charset="0"/>
                <a:cs typeface="Arial" panose="020B0604020202020204" pitchFamily="34" charset="0"/>
              </a:rPr>
              <a:t>MIXTO.</a:t>
            </a:r>
          </a:p>
          <a:p>
            <a:pPr algn="l">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algn="l">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Al exportar se deberá solicitar el reintegro del crédito fiscal IVA de esta operación y en el tipo </a:t>
            </a:r>
            <a:r>
              <a:rPr lang="es-AR" sz="2000" dirty="0" smtClean="0">
                <a:solidFill>
                  <a:srgbClr val="FF0000"/>
                </a:solidFill>
                <a:latin typeface="Arial" panose="020B0604020202020204" pitchFamily="34" charset="0"/>
                <a:cs typeface="Arial" panose="020B0604020202020204" pitchFamily="34" charset="0"/>
              </a:rPr>
              <a:t>MIXTO</a:t>
            </a:r>
            <a:r>
              <a:rPr lang="es-AR" sz="2000" dirty="0" smtClean="0">
                <a:solidFill>
                  <a:schemeClr val="accent1"/>
                </a:solidFill>
                <a:latin typeface="Arial" panose="020B0604020202020204" pitchFamily="34" charset="0"/>
                <a:cs typeface="Arial" panose="020B0604020202020204" pitchFamily="34" charset="0"/>
              </a:rPr>
              <a:t> habrá que hacer un cálculo de apropiación a fin de obtener el coeficiente correspondiente:</a:t>
            </a:r>
          </a:p>
          <a:p>
            <a:pPr algn="l">
              <a:spcBef>
                <a:spcPct val="0"/>
              </a:spcBef>
              <a:buClr>
                <a:srgbClr val="5FCBEF"/>
              </a:buClr>
            </a:pPr>
            <a:endParaRPr lang="es-AR" sz="2000" u="sng" dirty="0">
              <a:solidFill>
                <a:schemeClr val="accent1"/>
              </a:solidFill>
              <a:latin typeface="Arial" panose="020B0604020202020204" pitchFamily="34" charset="0"/>
              <a:cs typeface="Arial" panose="020B0604020202020204" pitchFamily="34" charset="0"/>
            </a:endParaRPr>
          </a:p>
          <a:p>
            <a:pPr algn="l">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Exportaciones - Importaciones Temporales</a:t>
            </a:r>
          </a:p>
          <a:p>
            <a:pPr algn="l">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 = Coeficiente de apropiación</a:t>
            </a:r>
          </a:p>
          <a:p>
            <a:pPr algn="l">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Operaciones gravadas/exentas/no gravadas</a:t>
            </a:r>
          </a:p>
          <a:p>
            <a:pPr algn="l">
              <a:spcBef>
                <a:spcPct val="0"/>
              </a:spcBef>
              <a:buClr>
                <a:srgbClr val="5FCBEF"/>
              </a:buClr>
            </a:pPr>
            <a:endParaRPr lang="es-AR" sz="2000" u="sng" dirty="0">
              <a:solidFill>
                <a:schemeClr val="accent1"/>
              </a:solidFill>
              <a:latin typeface="Arial" panose="020B0604020202020204" pitchFamily="34" charset="0"/>
              <a:cs typeface="Arial" panose="020B0604020202020204" pitchFamily="34" charset="0"/>
            </a:endParaRPr>
          </a:p>
          <a:p>
            <a:pPr algn="l">
              <a:spcBef>
                <a:spcPct val="0"/>
              </a:spcBef>
              <a:buClr>
                <a:srgbClr val="5FCBEF"/>
              </a:buClr>
            </a:pPr>
            <a:endParaRPr lang="es-AR" sz="2000" u="sng" dirty="0" smtClean="0">
              <a:solidFill>
                <a:schemeClr val="accent1"/>
              </a:solidFill>
              <a:latin typeface="Arial" panose="020B0604020202020204" pitchFamily="34" charset="0"/>
              <a:cs typeface="Arial" panose="020B0604020202020204" pitchFamily="34" charset="0"/>
            </a:endParaRPr>
          </a:p>
          <a:p>
            <a:pPr algn="l">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Saldo técnico x Coeficiente de apropiación = Monto a solicitar </a:t>
            </a:r>
            <a:endParaRPr lang="es-AR" sz="2000" dirty="0">
              <a:solidFill>
                <a:schemeClr val="accent1"/>
              </a:solidFill>
              <a:latin typeface="Arial" panose="020B0604020202020204" pitchFamily="34" charset="0"/>
              <a:cs typeface="Arial" panose="020B0604020202020204" pitchFamily="34" charset="0"/>
            </a:endParaRPr>
          </a:p>
          <a:p>
            <a:pPr algn="l">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algn="l">
              <a:spcBef>
                <a:spcPct val="0"/>
              </a:spcBef>
              <a:buClr>
                <a:srgbClr val="5FCBEF"/>
              </a:buClr>
            </a:pPr>
            <a:endParaRPr lang="es-AR" sz="2000" dirty="0">
              <a:solidFill>
                <a:schemeClr val="accent1"/>
              </a:solidFill>
              <a:latin typeface="Arial" panose="020B0604020202020204" pitchFamily="34" charset="0"/>
              <a:cs typeface="Arial" panose="020B0604020202020204" pitchFamily="34" charset="0"/>
            </a:endParaRPr>
          </a:p>
          <a:p>
            <a:pPr algn="l">
              <a:spcBef>
                <a:spcPct val="0"/>
              </a:spcBef>
              <a:buClr>
                <a:srgbClr val="5FCBEF"/>
              </a:buClr>
            </a:pPr>
            <a:endParaRPr lang="es-AR" sz="2000" dirty="0">
              <a:solidFill>
                <a:schemeClr val="accent1"/>
              </a:solidFill>
              <a:latin typeface="Arial" panose="020B0604020202020204" pitchFamily="34" charset="0"/>
              <a:cs typeface="Arial" panose="020B0604020202020204" pitchFamily="34" charset="0"/>
            </a:endParaRPr>
          </a:p>
          <a:p>
            <a:pPr marL="457200" lvl="0" indent="-457200" algn="l">
              <a:lnSpc>
                <a:spcPct val="150000"/>
              </a:lnSpc>
              <a:spcBef>
                <a:spcPct val="0"/>
              </a:spcBef>
              <a:buClr>
                <a:srgbClr val="5FCBEF"/>
              </a:buClr>
              <a:buFont typeface="+mj-lt"/>
              <a:buAutoNum type="alphaUcPeriod"/>
            </a:pPr>
            <a:endParaRPr lang="es-AR" sz="2000" dirty="0" smtClean="0">
              <a:solidFill>
                <a:schemeClr val="accent1"/>
              </a:solidFill>
              <a:latin typeface="Arial" panose="020B0604020202020204" pitchFamily="34" charset="0"/>
              <a:cs typeface="Arial" panose="020B0604020202020204" pitchFamily="34" charset="0"/>
            </a:endParaRPr>
          </a:p>
          <a:p>
            <a:pPr marL="457200" lvl="0" indent="-457200" algn="l">
              <a:lnSpc>
                <a:spcPct val="150000"/>
              </a:lnSpc>
              <a:spcBef>
                <a:spcPct val="0"/>
              </a:spcBef>
              <a:buClr>
                <a:srgbClr val="5FCBEF"/>
              </a:buClr>
              <a:buFont typeface="+mj-lt"/>
              <a:buAutoNum type="alphaUcPeriod"/>
            </a:pPr>
            <a:endParaRPr lang="es-AR" sz="2000" dirty="0">
              <a:solidFill>
                <a:srgbClr val="FF0000"/>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a:solidFill>
                <a:srgbClr val="FF0000"/>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a:p>
            <a:pPr marL="457200" lvl="0" indent="-457200" algn="l">
              <a:spcBef>
                <a:spcPct val="0"/>
              </a:spcBef>
              <a:buClr>
                <a:srgbClr val="5FCBEF"/>
              </a:buClr>
              <a:buFont typeface="Wingdings" panose="05000000000000000000" pitchFamily="2" charset="2"/>
              <a:buAutoNum type="alphaUcParenR" startAt="6"/>
            </a:pPr>
            <a:endParaRPr lang="es-AR" sz="2000"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1610369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8578" y="153045"/>
            <a:ext cx="7766936" cy="815944"/>
          </a:xfrm>
        </p:spPr>
        <p:txBody>
          <a:bodyPr/>
          <a:lstStyle/>
          <a:p>
            <a:pPr algn="ctr"/>
            <a:r>
              <a:rPr lang="es-AR" sz="4000" u="sng" dirty="0" smtClean="0">
                <a:latin typeface="Arial" panose="020B0604020202020204" pitchFamily="34" charset="0"/>
                <a:cs typeface="Arial" panose="020B0604020202020204" pitchFamily="34" charset="0"/>
              </a:rPr>
              <a:t>IIBB: Objeto</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14151" y="968984"/>
            <a:ext cx="9103056" cy="5488087"/>
          </a:xfrm>
        </p:spPr>
        <p:txBody>
          <a:bodyPr>
            <a:noAutofit/>
          </a:bodyPr>
          <a:lstStyle/>
          <a:p>
            <a:pPr lvl="0" algn="l">
              <a:lnSpc>
                <a:spcPct val="150000"/>
              </a:lnSpc>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El </a:t>
            </a:r>
            <a:r>
              <a:rPr lang="es-AR" sz="2000" dirty="0">
                <a:solidFill>
                  <a:schemeClr val="accent1"/>
                </a:solidFill>
                <a:latin typeface="Arial" panose="020B0604020202020204" pitchFamily="34" charset="0"/>
                <a:cs typeface="Arial" panose="020B0604020202020204" pitchFamily="34" charset="0"/>
              </a:rPr>
              <a:t>ejercicio </a:t>
            </a:r>
            <a:r>
              <a:rPr lang="es-AR" sz="2000" dirty="0">
                <a:solidFill>
                  <a:srgbClr val="FF0000"/>
                </a:solidFill>
                <a:latin typeface="Arial" panose="020B0604020202020204" pitchFamily="34" charset="0"/>
                <a:cs typeface="Arial" panose="020B0604020202020204" pitchFamily="34" charset="0"/>
              </a:rPr>
              <a:t>habitual</a:t>
            </a:r>
            <a:r>
              <a:rPr lang="es-AR" sz="2000" dirty="0">
                <a:solidFill>
                  <a:schemeClr val="accent1"/>
                </a:solidFill>
                <a:latin typeface="Arial" panose="020B0604020202020204" pitchFamily="34" charset="0"/>
                <a:cs typeface="Arial" panose="020B0604020202020204" pitchFamily="34" charset="0"/>
              </a:rPr>
              <a:t> y a título </a:t>
            </a:r>
            <a:r>
              <a:rPr lang="es-AR" sz="2000" dirty="0">
                <a:solidFill>
                  <a:srgbClr val="FF0000"/>
                </a:solidFill>
                <a:latin typeface="Arial" panose="020B0604020202020204" pitchFamily="34" charset="0"/>
                <a:cs typeface="Arial" panose="020B0604020202020204" pitchFamily="34" charset="0"/>
              </a:rPr>
              <a:t>oneroso</a:t>
            </a:r>
            <a:r>
              <a:rPr lang="es-AR" sz="2000" dirty="0">
                <a:solidFill>
                  <a:schemeClr val="accent1"/>
                </a:solidFill>
                <a:latin typeface="Arial" panose="020B0604020202020204" pitchFamily="34" charset="0"/>
                <a:cs typeface="Arial" panose="020B0604020202020204" pitchFamily="34" charset="0"/>
              </a:rPr>
              <a:t> </a:t>
            </a:r>
            <a:r>
              <a:rPr lang="es-AR" sz="2000" dirty="0" smtClean="0">
                <a:solidFill>
                  <a:schemeClr val="accent1"/>
                </a:solidFill>
                <a:latin typeface="Arial" panose="020B0604020202020204" pitchFamily="34" charset="0"/>
                <a:cs typeface="Arial" panose="020B0604020202020204" pitchFamily="34" charset="0"/>
              </a:rPr>
              <a:t>del </a:t>
            </a:r>
            <a:r>
              <a:rPr lang="es-AR" sz="2000" dirty="0">
                <a:solidFill>
                  <a:schemeClr val="accent1"/>
                </a:solidFill>
                <a:latin typeface="Arial" panose="020B0604020202020204" pitchFamily="34" charset="0"/>
                <a:cs typeface="Arial" panose="020B0604020202020204" pitchFamily="34" charset="0"/>
              </a:rPr>
              <a:t>comercio, industria, profesión, oficio, negocio, locaciones de bienes, obras y servicios o de cualquier otra actividad a título </a:t>
            </a:r>
            <a:r>
              <a:rPr lang="es-AR" sz="2000" dirty="0" smtClean="0">
                <a:solidFill>
                  <a:schemeClr val="accent1"/>
                </a:solidFill>
                <a:latin typeface="Arial" panose="020B0604020202020204" pitchFamily="34" charset="0"/>
                <a:cs typeface="Arial" panose="020B0604020202020204" pitchFamily="34" charset="0"/>
              </a:rPr>
              <a:t>oneroso.</a:t>
            </a:r>
          </a:p>
          <a:p>
            <a:pPr lvl="0" algn="l">
              <a:lnSpc>
                <a:spcPct val="150000"/>
              </a:lnSpc>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r>
              <a:rPr lang="es-AR" sz="2000" u="sng" dirty="0" smtClean="0">
                <a:solidFill>
                  <a:schemeClr val="accent1"/>
                </a:solidFill>
                <a:latin typeface="Arial" panose="020B0604020202020204" pitchFamily="34" charset="0"/>
                <a:cs typeface="Arial" panose="020B0604020202020204" pitchFamily="34" charset="0"/>
              </a:rPr>
              <a:t>Excepciones:</a:t>
            </a:r>
          </a:p>
          <a:p>
            <a:pPr marL="457200" lvl="0" indent="-457200" algn="l">
              <a:spcBef>
                <a:spcPct val="0"/>
              </a:spcBef>
              <a:buClr>
                <a:srgbClr val="5FCBEF"/>
              </a:buClr>
              <a:buFont typeface="+mj-lt"/>
              <a:buAutoNum type="alphaUcPeriod"/>
            </a:pPr>
            <a:r>
              <a:rPr lang="es-AR" sz="2000" dirty="0" smtClean="0">
                <a:solidFill>
                  <a:schemeClr val="accent1"/>
                </a:solidFill>
                <a:latin typeface="Arial" panose="020B0604020202020204" pitchFamily="34" charset="0"/>
                <a:cs typeface="Arial" panose="020B0604020202020204" pitchFamily="34" charset="0"/>
              </a:rPr>
              <a:t>El </a:t>
            </a:r>
            <a:r>
              <a:rPr lang="es-AR" sz="2000" dirty="0">
                <a:solidFill>
                  <a:schemeClr val="accent1"/>
                </a:solidFill>
                <a:latin typeface="Arial" panose="020B0604020202020204" pitchFamily="34" charset="0"/>
                <a:cs typeface="Arial" panose="020B0604020202020204" pitchFamily="34" charset="0"/>
              </a:rPr>
              <a:t>trabajo personal ejecutado en relación de dependencia, con remuneración fija o variable.</a:t>
            </a:r>
          </a:p>
          <a:p>
            <a:pPr marL="457200" lvl="0" indent="-457200" algn="l">
              <a:spcBef>
                <a:spcPct val="0"/>
              </a:spcBef>
              <a:buClr>
                <a:srgbClr val="5FCBEF"/>
              </a:buClr>
              <a:buFont typeface="+mj-lt"/>
              <a:buAutoNum type="alphaUcPeriod"/>
            </a:pPr>
            <a:r>
              <a:rPr lang="es-AR" sz="2000" dirty="0" smtClean="0">
                <a:solidFill>
                  <a:schemeClr val="accent1"/>
                </a:solidFill>
                <a:latin typeface="Arial" panose="020B0604020202020204" pitchFamily="34" charset="0"/>
                <a:cs typeface="Arial" panose="020B0604020202020204" pitchFamily="34" charset="0"/>
              </a:rPr>
              <a:t>El </a:t>
            </a:r>
            <a:r>
              <a:rPr lang="es-AR" sz="2000" dirty="0">
                <a:solidFill>
                  <a:schemeClr val="accent1"/>
                </a:solidFill>
                <a:latin typeface="Arial" panose="020B0604020202020204" pitchFamily="34" charset="0"/>
                <a:cs typeface="Arial" panose="020B0604020202020204" pitchFamily="34" charset="0"/>
              </a:rPr>
              <a:t>desempeño de cargos públicos.</a:t>
            </a:r>
          </a:p>
          <a:p>
            <a:pPr marL="457200" lvl="0" indent="-457200" algn="l">
              <a:spcBef>
                <a:spcPct val="0"/>
              </a:spcBef>
              <a:buClr>
                <a:srgbClr val="5FCBEF"/>
              </a:buClr>
              <a:buFont typeface="+mj-lt"/>
              <a:buAutoNum type="alphaUcPeriod"/>
            </a:pPr>
            <a:r>
              <a:rPr lang="es-AR" sz="2000" dirty="0" smtClean="0">
                <a:solidFill>
                  <a:schemeClr val="accent1"/>
                </a:solidFill>
                <a:latin typeface="Arial" panose="020B0604020202020204" pitchFamily="34" charset="0"/>
                <a:cs typeface="Arial" panose="020B0604020202020204" pitchFamily="34" charset="0"/>
              </a:rPr>
              <a:t>La </a:t>
            </a:r>
            <a:r>
              <a:rPr lang="es-AR" sz="2000" dirty="0">
                <a:solidFill>
                  <a:schemeClr val="accent1"/>
                </a:solidFill>
                <a:latin typeface="Arial" panose="020B0604020202020204" pitchFamily="34" charset="0"/>
                <a:cs typeface="Arial" panose="020B0604020202020204" pitchFamily="34" charset="0"/>
              </a:rPr>
              <a:t>percepción de jubilaciones u otras pasividades en general.</a:t>
            </a:r>
          </a:p>
          <a:p>
            <a:pPr marL="457200" lvl="0" indent="-457200" algn="l">
              <a:lnSpc>
                <a:spcPct val="150000"/>
              </a:lnSpc>
              <a:spcBef>
                <a:spcPct val="0"/>
              </a:spcBef>
              <a:buClr>
                <a:srgbClr val="5FCBEF"/>
              </a:buClr>
              <a:buFont typeface="+mj-lt"/>
              <a:buAutoNum type="alphaUcPeriod"/>
            </a:pPr>
            <a:endParaRPr lang="es-AR" sz="2000" dirty="0" smtClean="0">
              <a:solidFill>
                <a:schemeClr val="accent1"/>
              </a:solidFill>
              <a:latin typeface="Arial" panose="020B0604020202020204" pitchFamily="34" charset="0"/>
              <a:cs typeface="Arial" panose="020B0604020202020204" pitchFamily="34" charset="0"/>
            </a:endParaRPr>
          </a:p>
          <a:p>
            <a:pPr marL="457200" lvl="0" indent="-457200" algn="l">
              <a:lnSpc>
                <a:spcPct val="150000"/>
              </a:lnSpc>
              <a:spcBef>
                <a:spcPct val="0"/>
              </a:spcBef>
              <a:buClr>
                <a:srgbClr val="5FCBEF"/>
              </a:buClr>
              <a:buFont typeface="+mj-lt"/>
              <a:buAutoNum type="alphaUcPeriod"/>
            </a:pPr>
            <a:endParaRPr lang="es-AR" sz="2000" dirty="0">
              <a:solidFill>
                <a:srgbClr val="FF0000"/>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a:solidFill>
                <a:srgbClr val="FF0000"/>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a:p>
            <a:pPr marL="457200" lvl="0" indent="-457200" algn="l">
              <a:spcBef>
                <a:spcPct val="0"/>
              </a:spcBef>
              <a:buClr>
                <a:srgbClr val="5FCBEF"/>
              </a:buClr>
              <a:buFont typeface="Wingdings" panose="05000000000000000000" pitchFamily="2" charset="2"/>
              <a:buAutoNum type="alphaUcParenR" startAt="6"/>
            </a:pPr>
            <a:endParaRPr lang="es-AR" sz="2000"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9283043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8578" y="153045"/>
            <a:ext cx="7766936" cy="815944"/>
          </a:xfrm>
        </p:spPr>
        <p:txBody>
          <a:bodyPr/>
          <a:lstStyle/>
          <a:p>
            <a:pPr algn="ctr"/>
            <a:r>
              <a:rPr lang="es-AR" sz="4000" u="sng" dirty="0" smtClean="0">
                <a:latin typeface="Arial" panose="020B0604020202020204" pitchFamily="34" charset="0"/>
                <a:cs typeface="Arial" panose="020B0604020202020204" pitchFamily="34" charset="0"/>
              </a:rPr>
              <a:t>IIBB: Momento Imponible</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14151" y="968984"/>
            <a:ext cx="9103056" cy="5488087"/>
          </a:xfrm>
        </p:spPr>
        <p:txBody>
          <a:bodyPr>
            <a:noAutofit/>
          </a:bodyPr>
          <a:lstStyle/>
          <a:p>
            <a:pPr lvl="0" algn="l">
              <a:lnSpc>
                <a:spcPct val="150000"/>
              </a:lnSpc>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Los IB se computan al período fiscal en que se devengan.</a:t>
            </a:r>
          </a:p>
          <a:p>
            <a:pPr lvl="0" algn="l">
              <a:lnSpc>
                <a:spcPct val="150000"/>
              </a:lnSpc>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Se entiende que los ingresos se han devengado, excepto:</a:t>
            </a:r>
          </a:p>
          <a:p>
            <a:pPr marL="457200" lvl="0" indent="-457200" algn="l">
              <a:lnSpc>
                <a:spcPct val="150000"/>
              </a:lnSpc>
              <a:spcBef>
                <a:spcPct val="0"/>
              </a:spcBef>
              <a:buClr>
                <a:srgbClr val="5FCBEF"/>
              </a:buClr>
              <a:buFont typeface="+mj-lt"/>
              <a:buAutoNum type="arabicPeriod"/>
            </a:pPr>
            <a:r>
              <a:rPr lang="es-AR" sz="2000" dirty="0">
                <a:solidFill>
                  <a:schemeClr val="accent1"/>
                </a:solidFill>
                <a:latin typeface="Arial" panose="020B0604020202020204" pitchFamily="34" charset="0"/>
                <a:cs typeface="Arial" panose="020B0604020202020204" pitchFamily="34" charset="0"/>
              </a:rPr>
              <a:t>En el caso de venta de bienes </a:t>
            </a:r>
            <a:r>
              <a:rPr lang="es-AR" sz="2000" dirty="0">
                <a:solidFill>
                  <a:srgbClr val="FF0000"/>
                </a:solidFill>
                <a:latin typeface="Arial" panose="020B0604020202020204" pitchFamily="34" charset="0"/>
                <a:cs typeface="Arial" panose="020B0604020202020204" pitchFamily="34" charset="0"/>
              </a:rPr>
              <a:t>inmuebles</a:t>
            </a:r>
            <a:r>
              <a:rPr lang="es-AR" sz="2000" dirty="0">
                <a:solidFill>
                  <a:schemeClr val="accent1"/>
                </a:solidFill>
                <a:latin typeface="Arial" panose="020B0604020202020204" pitchFamily="34" charset="0"/>
                <a:cs typeface="Arial" panose="020B0604020202020204" pitchFamily="34" charset="0"/>
              </a:rPr>
              <a:t>, desde el momento de la firma del boleto, de la posesión o escrituración, el que fuere anterior.</a:t>
            </a:r>
          </a:p>
          <a:p>
            <a:pPr marL="457200" lvl="0" indent="-457200" algn="l">
              <a:lnSpc>
                <a:spcPct val="150000"/>
              </a:lnSpc>
              <a:spcBef>
                <a:spcPct val="0"/>
              </a:spcBef>
              <a:buClr>
                <a:srgbClr val="5FCBEF"/>
              </a:buClr>
              <a:buFont typeface="+mj-lt"/>
              <a:buAutoNum type="arabicPeriod"/>
            </a:pPr>
            <a:r>
              <a:rPr lang="es-AR" sz="2000" dirty="0">
                <a:solidFill>
                  <a:schemeClr val="accent1"/>
                </a:solidFill>
                <a:latin typeface="Arial" panose="020B0604020202020204" pitchFamily="34" charset="0"/>
                <a:cs typeface="Arial" panose="020B0604020202020204" pitchFamily="34" charset="0"/>
              </a:rPr>
              <a:t>En el caso de venta de </a:t>
            </a:r>
            <a:r>
              <a:rPr lang="es-AR" sz="2000" dirty="0">
                <a:solidFill>
                  <a:srgbClr val="FF0000"/>
                </a:solidFill>
                <a:latin typeface="Arial" panose="020B0604020202020204" pitchFamily="34" charset="0"/>
                <a:cs typeface="Arial" panose="020B0604020202020204" pitchFamily="34" charset="0"/>
              </a:rPr>
              <a:t>otros bienes</a:t>
            </a:r>
            <a:r>
              <a:rPr lang="es-AR" sz="2000" dirty="0">
                <a:solidFill>
                  <a:schemeClr val="accent1"/>
                </a:solidFill>
                <a:latin typeface="Arial" panose="020B0604020202020204" pitchFamily="34" charset="0"/>
                <a:cs typeface="Arial" panose="020B0604020202020204" pitchFamily="34" charset="0"/>
              </a:rPr>
              <a:t>, desde el momento de la facturación o de la entrega del bien o acto </a:t>
            </a:r>
            <a:r>
              <a:rPr lang="es-AR" sz="2000" dirty="0" smtClean="0">
                <a:solidFill>
                  <a:schemeClr val="accent1"/>
                </a:solidFill>
                <a:latin typeface="Arial" panose="020B0604020202020204" pitchFamily="34" charset="0"/>
                <a:cs typeface="Arial" panose="020B0604020202020204" pitchFamily="34" charset="0"/>
              </a:rPr>
              <a:t>equivalente</a:t>
            </a:r>
            <a:r>
              <a:rPr lang="es-AR" sz="2000" dirty="0">
                <a:solidFill>
                  <a:schemeClr val="accent1"/>
                </a:solidFill>
                <a:latin typeface="Arial" panose="020B0604020202020204" pitchFamily="34" charset="0"/>
                <a:cs typeface="Arial" panose="020B0604020202020204" pitchFamily="34" charset="0"/>
              </a:rPr>
              <a:t>, el que fuere anterior.</a:t>
            </a:r>
          </a:p>
          <a:p>
            <a:pPr marL="457200" lvl="0" indent="-457200" algn="l">
              <a:lnSpc>
                <a:spcPct val="150000"/>
              </a:lnSpc>
              <a:spcBef>
                <a:spcPct val="0"/>
              </a:spcBef>
              <a:buClr>
                <a:srgbClr val="5FCBEF"/>
              </a:buClr>
              <a:buFont typeface="+mj-lt"/>
              <a:buAutoNum type="arabicPeriod"/>
            </a:pPr>
            <a:r>
              <a:rPr lang="es-AR" sz="2000" dirty="0">
                <a:solidFill>
                  <a:schemeClr val="accent1"/>
                </a:solidFill>
                <a:latin typeface="Arial" panose="020B0604020202020204" pitchFamily="34" charset="0"/>
                <a:cs typeface="Arial" panose="020B0604020202020204" pitchFamily="34" charset="0"/>
              </a:rPr>
              <a:t>En los casos de trabajos sobre </a:t>
            </a:r>
            <a:r>
              <a:rPr lang="es-AR" sz="2000" dirty="0">
                <a:solidFill>
                  <a:srgbClr val="FF0000"/>
                </a:solidFill>
                <a:latin typeface="Arial" panose="020B0604020202020204" pitchFamily="34" charset="0"/>
                <a:cs typeface="Arial" panose="020B0604020202020204" pitchFamily="34" charset="0"/>
              </a:rPr>
              <a:t>inmuebles de terceros</a:t>
            </a:r>
            <a:r>
              <a:rPr lang="es-AR" sz="2000" dirty="0">
                <a:solidFill>
                  <a:schemeClr val="accent1"/>
                </a:solidFill>
                <a:latin typeface="Arial" panose="020B0604020202020204" pitchFamily="34" charset="0"/>
                <a:cs typeface="Arial" panose="020B0604020202020204" pitchFamily="34" charset="0"/>
              </a:rPr>
              <a:t>, desde el momento de la aceptación del certificado de obra, parcial o total, o de la percepción total o parcial del precio o de la facturación, el que fuere anterior</a:t>
            </a:r>
            <a:r>
              <a:rPr lang="es-AR" sz="2000" dirty="0" smtClean="0">
                <a:solidFill>
                  <a:schemeClr val="accent1"/>
                </a:solidFill>
                <a:latin typeface="Arial" panose="020B0604020202020204" pitchFamily="34" charset="0"/>
                <a:cs typeface="Arial" panose="020B0604020202020204" pitchFamily="34" charset="0"/>
              </a:rPr>
              <a:t>.</a:t>
            </a:r>
            <a:endParaRPr lang="es-AR" sz="2000"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0692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8578" y="153045"/>
            <a:ext cx="7766936" cy="815944"/>
          </a:xfrm>
        </p:spPr>
        <p:txBody>
          <a:bodyPr/>
          <a:lstStyle/>
          <a:p>
            <a:pPr algn="ctr"/>
            <a:r>
              <a:rPr lang="es-AR" sz="4000" u="sng" dirty="0" smtClean="0">
                <a:latin typeface="Arial" panose="020B0604020202020204" pitchFamily="34" charset="0"/>
                <a:cs typeface="Arial" panose="020B0604020202020204" pitchFamily="34" charset="0"/>
              </a:rPr>
              <a:t>IIBB: Momento Imponible</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14151" y="968984"/>
            <a:ext cx="9103056" cy="5488087"/>
          </a:xfrm>
        </p:spPr>
        <p:txBody>
          <a:bodyPr>
            <a:noAutofit/>
          </a:bodyPr>
          <a:lstStyle/>
          <a:p>
            <a:pPr marL="457200" lvl="0" indent="-457200" algn="l">
              <a:lnSpc>
                <a:spcPct val="150000"/>
              </a:lnSpc>
              <a:spcBef>
                <a:spcPct val="0"/>
              </a:spcBef>
              <a:buClr>
                <a:srgbClr val="5FCBEF"/>
              </a:buClr>
              <a:buFont typeface="+mj-lt"/>
              <a:buAutoNum type="arabicPeriod" startAt="4"/>
            </a:pPr>
            <a:r>
              <a:rPr lang="es-AR" sz="2000" dirty="0" smtClean="0">
                <a:solidFill>
                  <a:schemeClr val="accent1"/>
                </a:solidFill>
                <a:latin typeface="Arial" panose="020B0604020202020204" pitchFamily="34" charset="0"/>
                <a:cs typeface="Arial" panose="020B0604020202020204" pitchFamily="34" charset="0"/>
              </a:rPr>
              <a:t>En </a:t>
            </a:r>
            <a:r>
              <a:rPr lang="es-AR" sz="2000" dirty="0">
                <a:solidFill>
                  <a:schemeClr val="accent1"/>
                </a:solidFill>
                <a:latin typeface="Arial" panose="020B0604020202020204" pitchFamily="34" charset="0"/>
                <a:cs typeface="Arial" panose="020B0604020202020204" pitchFamily="34" charset="0"/>
              </a:rPr>
              <a:t>el caso de </a:t>
            </a:r>
            <a:r>
              <a:rPr lang="es-AR" sz="2000" dirty="0">
                <a:solidFill>
                  <a:srgbClr val="FF0000"/>
                </a:solidFill>
                <a:latin typeface="Arial" panose="020B0604020202020204" pitchFamily="34" charset="0"/>
                <a:cs typeface="Arial" panose="020B0604020202020204" pitchFamily="34" charset="0"/>
              </a:rPr>
              <a:t>prestaciones de servicios y de locaciones de obras </a:t>
            </a:r>
            <a:r>
              <a:rPr lang="es-AR" sz="2000" dirty="0">
                <a:solidFill>
                  <a:schemeClr val="accent1"/>
                </a:solidFill>
                <a:latin typeface="Arial" panose="020B0604020202020204" pitchFamily="34" charset="0"/>
                <a:cs typeface="Arial" panose="020B0604020202020204" pitchFamily="34" charset="0"/>
              </a:rPr>
              <a:t>y servicios -excepto las comprendidas en el inciso anterior- desde el momento en que se factura o termina total o parcialmente la ejecución o prestación pactada, el que fuere anterior, salvo que las mismas se efectuaren sobre bienes o mediante su entrega, en cuyo caso el gravamen se devengará desde el momento de la entrega de tales bienes.</a:t>
            </a:r>
          </a:p>
          <a:p>
            <a:pPr marL="457200" lvl="0" indent="-457200" algn="l">
              <a:lnSpc>
                <a:spcPct val="150000"/>
              </a:lnSpc>
              <a:spcBef>
                <a:spcPct val="0"/>
              </a:spcBef>
              <a:buClr>
                <a:srgbClr val="5FCBEF"/>
              </a:buClr>
              <a:buFont typeface="+mj-lt"/>
              <a:buAutoNum type="arabicPeriod" startAt="5"/>
            </a:pPr>
            <a:r>
              <a:rPr lang="es-AR" sz="2000" dirty="0">
                <a:solidFill>
                  <a:schemeClr val="accent1"/>
                </a:solidFill>
                <a:latin typeface="Arial" panose="020B0604020202020204" pitchFamily="34" charset="0"/>
                <a:cs typeface="Arial" panose="020B0604020202020204" pitchFamily="34" charset="0"/>
              </a:rPr>
              <a:t>En el caso de </a:t>
            </a:r>
            <a:r>
              <a:rPr lang="es-AR" sz="2000" dirty="0">
                <a:solidFill>
                  <a:srgbClr val="FF0000"/>
                </a:solidFill>
                <a:latin typeface="Arial" panose="020B0604020202020204" pitchFamily="34" charset="0"/>
                <a:cs typeface="Arial" panose="020B0604020202020204" pitchFamily="34" charset="0"/>
              </a:rPr>
              <a:t>intereses</a:t>
            </a:r>
            <a:r>
              <a:rPr lang="es-AR" sz="2000" dirty="0">
                <a:solidFill>
                  <a:schemeClr val="accent1"/>
                </a:solidFill>
                <a:latin typeface="Arial" panose="020B0604020202020204" pitchFamily="34" charset="0"/>
                <a:cs typeface="Arial" panose="020B0604020202020204" pitchFamily="34" charset="0"/>
              </a:rPr>
              <a:t>, desde el momento en que se generan y en proporción al tiempo transcurrido hasta cada período de pago del impuesto.</a:t>
            </a:r>
          </a:p>
          <a:p>
            <a:pPr marL="457200" lvl="0" indent="-457200" algn="l">
              <a:lnSpc>
                <a:spcPct val="150000"/>
              </a:lnSpc>
              <a:spcBef>
                <a:spcPct val="0"/>
              </a:spcBef>
              <a:buClr>
                <a:srgbClr val="5FCBEF"/>
              </a:buClr>
              <a:buFont typeface="+mj-lt"/>
              <a:buAutoNum type="arabicPeriod" startAt="5"/>
            </a:pPr>
            <a:r>
              <a:rPr lang="es-AR" sz="2000" dirty="0">
                <a:solidFill>
                  <a:schemeClr val="accent1"/>
                </a:solidFill>
                <a:latin typeface="Arial" panose="020B0604020202020204" pitchFamily="34" charset="0"/>
                <a:cs typeface="Arial" panose="020B0604020202020204" pitchFamily="34" charset="0"/>
              </a:rPr>
              <a:t>En el caso de recupero total o parcial de créditos deducidos con anterioridad como </a:t>
            </a:r>
            <a:r>
              <a:rPr lang="es-AR" sz="2000" dirty="0">
                <a:solidFill>
                  <a:srgbClr val="FF0000"/>
                </a:solidFill>
                <a:latin typeface="Arial" panose="020B0604020202020204" pitchFamily="34" charset="0"/>
                <a:cs typeface="Arial" panose="020B0604020202020204" pitchFamily="34" charset="0"/>
              </a:rPr>
              <a:t>incobrables</a:t>
            </a:r>
            <a:r>
              <a:rPr lang="es-AR" sz="2000" dirty="0">
                <a:solidFill>
                  <a:schemeClr val="accent1"/>
                </a:solidFill>
                <a:latin typeface="Arial" panose="020B0604020202020204" pitchFamily="34" charset="0"/>
                <a:cs typeface="Arial" panose="020B0604020202020204" pitchFamily="34" charset="0"/>
              </a:rPr>
              <a:t>, en el momento en que se verifica el recupero</a:t>
            </a:r>
            <a:r>
              <a:rPr lang="es-AR" sz="2000" dirty="0" smtClean="0">
                <a:solidFill>
                  <a:schemeClr val="accent1"/>
                </a:solidFill>
                <a:latin typeface="Arial" panose="020B0604020202020204" pitchFamily="34" charset="0"/>
                <a:cs typeface="Arial" panose="020B0604020202020204" pitchFamily="34" charset="0"/>
              </a:rPr>
              <a:t>.</a:t>
            </a:r>
            <a:endParaRPr lang="es-AR" sz="2000"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3522713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8578" y="153045"/>
            <a:ext cx="7766936" cy="815944"/>
          </a:xfrm>
        </p:spPr>
        <p:txBody>
          <a:bodyPr/>
          <a:lstStyle/>
          <a:p>
            <a:pPr algn="ctr"/>
            <a:r>
              <a:rPr lang="es-AR" sz="4000" u="sng" dirty="0" smtClean="0">
                <a:latin typeface="Arial" panose="020B0604020202020204" pitchFamily="34" charset="0"/>
                <a:cs typeface="Arial" panose="020B0604020202020204" pitchFamily="34" charset="0"/>
              </a:rPr>
              <a:t>IIBB: Momento Imponible</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14151" y="968984"/>
            <a:ext cx="9103056" cy="5488087"/>
          </a:xfrm>
        </p:spPr>
        <p:txBody>
          <a:bodyPr>
            <a:noAutofit/>
          </a:bodyPr>
          <a:lstStyle/>
          <a:p>
            <a:pPr marL="457200" lvl="0" indent="-457200" algn="l">
              <a:lnSpc>
                <a:spcPct val="150000"/>
              </a:lnSpc>
              <a:spcBef>
                <a:spcPct val="0"/>
              </a:spcBef>
              <a:buClr>
                <a:srgbClr val="5FCBEF"/>
              </a:buClr>
              <a:buFont typeface="+mj-lt"/>
              <a:buAutoNum type="arabicPeriod" startAt="7"/>
            </a:pPr>
            <a:r>
              <a:rPr lang="es-AR" dirty="0" smtClean="0">
                <a:solidFill>
                  <a:schemeClr val="accent1"/>
                </a:solidFill>
                <a:latin typeface="Arial" panose="020B0604020202020204" pitchFamily="34" charset="0"/>
                <a:ea typeface="+mj-ea"/>
                <a:cs typeface="Arial" panose="020B0604020202020204" pitchFamily="34" charset="0"/>
              </a:rPr>
              <a:t>En </a:t>
            </a:r>
            <a:r>
              <a:rPr lang="es-AR" dirty="0">
                <a:solidFill>
                  <a:schemeClr val="accent1"/>
                </a:solidFill>
                <a:latin typeface="Arial" panose="020B0604020202020204" pitchFamily="34" charset="0"/>
                <a:ea typeface="+mj-ea"/>
                <a:cs typeface="Arial" panose="020B0604020202020204" pitchFamily="34" charset="0"/>
              </a:rPr>
              <a:t>los demás casos, desde el momento en que se genera el derecho a la contraprestación (incluye a las transacciones efectuadas por medios electrónicos, de comunicación y/o de telecomunicación).</a:t>
            </a:r>
          </a:p>
          <a:p>
            <a:pPr marL="457200" lvl="0" indent="-457200" algn="l">
              <a:lnSpc>
                <a:spcPct val="150000"/>
              </a:lnSpc>
              <a:spcBef>
                <a:spcPct val="0"/>
              </a:spcBef>
              <a:buClr>
                <a:srgbClr val="5FCBEF"/>
              </a:buClr>
              <a:buFont typeface="+mj-lt"/>
              <a:buAutoNum type="arabicPeriod" startAt="7"/>
            </a:pPr>
            <a:r>
              <a:rPr lang="es-AR" dirty="0">
                <a:solidFill>
                  <a:schemeClr val="accent1"/>
                </a:solidFill>
                <a:latin typeface="Arial" panose="020B0604020202020204" pitchFamily="34" charset="0"/>
                <a:ea typeface="+mj-ea"/>
                <a:cs typeface="Arial" panose="020B0604020202020204" pitchFamily="34" charset="0"/>
              </a:rPr>
              <a:t>En el caso del contrato de </a:t>
            </a:r>
            <a:r>
              <a:rPr lang="es-AR" dirty="0">
                <a:solidFill>
                  <a:srgbClr val="FF0000"/>
                </a:solidFill>
                <a:latin typeface="Arial" panose="020B0604020202020204" pitchFamily="34" charset="0"/>
                <a:ea typeface="+mj-ea"/>
                <a:cs typeface="Arial" panose="020B0604020202020204" pitchFamily="34" charset="0"/>
              </a:rPr>
              <a:t>leasing</a:t>
            </a:r>
            <a:r>
              <a:rPr lang="es-AR" dirty="0">
                <a:solidFill>
                  <a:schemeClr val="accent1"/>
                </a:solidFill>
                <a:latin typeface="Arial" panose="020B0604020202020204" pitchFamily="34" charset="0"/>
                <a:ea typeface="+mj-ea"/>
                <a:cs typeface="Arial" panose="020B0604020202020204" pitchFamily="34" charset="0"/>
              </a:rPr>
              <a:t> celebrado de acuerdo con las disposiciones de la Ley Nacional N° 25.248 -excepto que el dador sea una entidad financiera o una sociedad que tenga por objeto la realización de este tipo de contratos- por los cánones, desde el momento en que se generan, y en proporción al tiempo transcurrido hasta el vencimiento de cada período de pago del impuesto. Por el pago del valor residual desde el momento en que el tomador ejerce la opción de compra, en las condiciones fijadas en el contrato.</a:t>
            </a:r>
          </a:p>
          <a:p>
            <a:pPr marL="457200" lvl="0" indent="-457200" algn="l">
              <a:lnSpc>
                <a:spcPct val="150000"/>
              </a:lnSpc>
              <a:spcBef>
                <a:spcPct val="0"/>
              </a:spcBef>
              <a:buClr>
                <a:srgbClr val="5FCBEF"/>
              </a:buClr>
              <a:buFont typeface="+mj-lt"/>
              <a:buAutoNum type="arabicPeriod" startAt="7"/>
            </a:pPr>
            <a:r>
              <a:rPr lang="es-AR" dirty="0">
                <a:solidFill>
                  <a:schemeClr val="accent1"/>
                </a:solidFill>
                <a:latin typeface="Arial" panose="020B0604020202020204" pitchFamily="34" charset="0"/>
                <a:ea typeface="+mj-ea"/>
                <a:cs typeface="Arial" panose="020B0604020202020204" pitchFamily="34" charset="0"/>
              </a:rPr>
              <a:t>En el caso de provisión de </a:t>
            </a:r>
            <a:r>
              <a:rPr lang="es-AR" dirty="0">
                <a:solidFill>
                  <a:srgbClr val="FF0000"/>
                </a:solidFill>
                <a:latin typeface="Arial" panose="020B0604020202020204" pitchFamily="34" charset="0"/>
                <a:ea typeface="+mj-ea"/>
                <a:cs typeface="Arial" panose="020B0604020202020204" pitchFamily="34" charset="0"/>
              </a:rPr>
              <a:t>energía eléctrica</a:t>
            </a:r>
            <a:r>
              <a:rPr lang="es-AR" dirty="0">
                <a:solidFill>
                  <a:schemeClr val="accent1"/>
                </a:solidFill>
                <a:latin typeface="Arial" panose="020B0604020202020204" pitchFamily="34" charset="0"/>
                <a:ea typeface="+mj-ea"/>
                <a:cs typeface="Arial" panose="020B0604020202020204" pitchFamily="34" charset="0"/>
              </a:rPr>
              <a:t>, agua o gas o prestaciones de servicios cloacales de desagües o de telecomunicaciones, desde el momento en que se produzca el vencimiento del plazo fijado para su pago o desde su percepción total o parcial, el que fuera anterior.</a:t>
            </a:r>
          </a:p>
          <a:p>
            <a:pPr marL="457200" lvl="0" indent="-457200" algn="l">
              <a:lnSpc>
                <a:spcPct val="150000"/>
              </a:lnSpc>
              <a:spcBef>
                <a:spcPct val="0"/>
              </a:spcBef>
              <a:buClr>
                <a:srgbClr val="5FCBEF"/>
              </a:buClr>
              <a:buFont typeface="+mj-lt"/>
              <a:buAutoNum type="arabicPeriod" startAt="7"/>
            </a:pPr>
            <a:endParaRPr lang="es-AR" sz="2000" dirty="0">
              <a:solidFill>
                <a:schemeClr val="accent1"/>
              </a:solidFill>
              <a:latin typeface="Arial" panose="020B0604020202020204" pitchFamily="34" charset="0"/>
              <a:ea typeface="+mj-ea"/>
              <a:cs typeface="Arial" panose="020B0604020202020204" pitchFamily="34" charset="0"/>
            </a:endParaRPr>
          </a:p>
          <a:p>
            <a:pPr marL="457200" lvl="0" indent="-457200" algn="l">
              <a:lnSpc>
                <a:spcPct val="150000"/>
              </a:lnSpc>
              <a:spcBef>
                <a:spcPct val="0"/>
              </a:spcBef>
              <a:buClr>
                <a:srgbClr val="5FCBEF"/>
              </a:buClr>
              <a:buFont typeface="+mj-lt"/>
              <a:buAutoNum type="arabicPeriod" startAt="7"/>
            </a:pPr>
            <a:endParaRPr lang="es-AR" sz="2000" dirty="0">
              <a:solidFill>
                <a:schemeClr val="accent1"/>
              </a:solidFill>
              <a:latin typeface="Arial" panose="020B0604020202020204" pitchFamily="34" charset="0"/>
              <a:ea typeface="+mj-ea"/>
              <a:cs typeface="Arial" panose="020B0604020202020204" pitchFamily="34" charset="0"/>
            </a:endParaRPr>
          </a:p>
          <a:p>
            <a:pPr marL="457200" lvl="0" indent="-457200" algn="l">
              <a:lnSpc>
                <a:spcPct val="150000"/>
              </a:lnSpc>
              <a:spcBef>
                <a:spcPct val="0"/>
              </a:spcBef>
              <a:buClr>
                <a:srgbClr val="5FCBEF"/>
              </a:buClr>
              <a:buFont typeface="+mj-lt"/>
              <a:buAutoNum type="arabicPeriod" startAt="7"/>
            </a:pPr>
            <a:endParaRPr lang="es-AR" sz="2000" dirty="0">
              <a:solidFill>
                <a:schemeClr val="accent1"/>
              </a:solidFill>
              <a:latin typeface="Arial" panose="020B0604020202020204" pitchFamily="34" charset="0"/>
              <a:ea typeface="+mj-ea"/>
              <a:cs typeface="Arial" panose="020B0604020202020204" pitchFamily="34" charset="0"/>
            </a:endParaRPr>
          </a:p>
          <a:p>
            <a:pPr marL="457200" lvl="0" indent="-457200" algn="l">
              <a:lnSpc>
                <a:spcPct val="150000"/>
              </a:lnSpc>
              <a:spcBef>
                <a:spcPct val="0"/>
              </a:spcBef>
              <a:buClr>
                <a:srgbClr val="5FCBEF"/>
              </a:buClr>
              <a:buFont typeface="+mj-lt"/>
              <a:buAutoNum type="arabicPeriod" startAt="7"/>
            </a:pPr>
            <a:endParaRPr lang="es-AR" sz="2000" dirty="0">
              <a:solidFill>
                <a:schemeClr val="accent1"/>
              </a:solidFill>
              <a:latin typeface="Arial" panose="020B0604020202020204" pitchFamily="34" charset="0"/>
              <a:ea typeface="+mj-ea"/>
              <a:cs typeface="Arial" panose="020B0604020202020204" pitchFamily="34" charset="0"/>
            </a:endParaRPr>
          </a:p>
          <a:p>
            <a:pPr marL="457200" lvl="0" indent="-457200" algn="l">
              <a:lnSpc>
                <a:spcPct val="150000"/>
              </a:lnSpc>
              <a:spcBef>
                <a:spcPct val="0"/>
              </a:spcBef>
              <a:buClr>
                <a:srgbClr val="5FCBEF"/>
              </a:buClr>
              <a:buFont typeface="+mj-lt"/>
              <a:buAutoNum type="arabicPeriod" startAt="7"/>
            </a:pPr>
            <a:endParaRPr lang="es-AR" sz="2000" dirty="0">
              <a:solidFill>
                <a:schemeClr val="accent1"/>
              </a:solidFill>
              <a:latin typeface="Arial" panose="020B0604020202020204" pitchFamily="34" charset="0"/>
              <a:ea typeface="+mj-ea"/>
              <a:cs typeface="Arial" panose="020B0604020202020204" pitchFamily="34" charset="0"/>
            </a:endParaRPr>
          </a:p>
          <a:p>
            <a:pPr marL="457200" lvl="0" indent="-457200" algn="l">
              <a:lnSpc>
                <a:spcPct val="150000"/>
              </a:lnSpc>
              <a:spcBef>
                <a:spcPct val="0"/>
              </a:spcBef>
              <a:buClr>
                <a:srgbClr val="5FCBEF"/>
              </a:buClr>
              <a:buFont typeface="+mj-lt"/>
              <a:buAutoNum type="arabicPeriod" startAt="7"/>
            </a:pPr>
            <a:endParaRPr lang="es-AR" sz="2000" dirty="0">
              <a:solidFill>
                <a:schemeClr val="accent1"/>
              </a:solidFill>
              <a:latin typeface="Arial" panose="020B0604020202020204" pitchFamily="34" charset="0"/>
              <a:ea typeface="+mj-ea"/>
              <a:cs typeface="Arial" panose="020B0604020202020204" pitchFamily="34" charset="0"/>
            </a:endParaRPr>
          </a:p>
          <a:p>
            <a:pPr marL="457200" lvl="0" indent="-457200" algn="l">
              <a:lnSpc>
                <a:spcPct val="150000"/>
              </a:lnSpc>
              <a:spcBef>
                <a:spcPct val="0"/>
              </a:spcBef>
              <a:buClr>
                <a:srgbClr val="5FCBEF"/>
              </a:buClr>
              <a:buFont typeface="+mj-lt"/>
              <a:buAutoNum type="arabicPeriod" startAt="7"/>
            </a:pPr>
            <a:endParaRPr lang="es-AR" sz="2000" dirty="0">
              <a:solidFill>
                <a:schemeClr val="accent1"/>
              </a:solidFill>
              <a:latin typeface="Arial" panose="020B0604020202020204" pitchFamily="34" charset="0"/>
              <a:ea typeface="+mj-ea"/>
              <a:cs typeface="Arial" panose="020B0604020202020204" pitchFamily="34" charset="0"/>
            </a:endParaRPr>
          </a:p>
          <a:p>
            <a:pPr marL="457200" lvl="0" indent="-457200" algn="l">
              <a:lnSpc>
                <a:spcPct val="150000"/>
              </a:lnSpc>
              <a:spcBef>
                <a:spcPct val="0"/>
              </a:spcBef>
              <a:buClr>
                <a:srgbClr val="5FCBEF"/>
              </a:buClr>
              <a:buFont typeface="+mj-lt"/>
              <a:buAutoNum type="arabicPeriod" startAt="7"/>
            </a:pPr>
            <a:endParaRPr lang="es-AR" sz="2000" dirty="0">
              <a:solidFill>
                <a:schemeClr val="accent1"/>
              </a:solidFill>
              <a:latin typeface="Arial" panose="020B0604020202020204" pitchFamily="34" charset="0"/>
              <a:ea typeface="+mj-ea"/>
              <a:cs typeface="Arial" panose="020B0604020202020204" pitchFamily="34" charset="0"/>
            </a:endParaRPr>
          </a:p>
          <a:p>
            <a:pPr marL="457200" lvl="0" indent="-457200" algn="l">
              <a:lnSpc>
                <a:spcPct val="150000"/>
              </a:lnSpc>
              <a:spcBef>
                <a:spcPct val="0"/>
              </a:spcBef>
              <a:buClr>
                <a:srgbClr val="5FCBEF"/>
              </a:buClr>
              <a:buFont typeface="+mj-lt"/>
              <a:buAutoNum type="arabicPeriod" startAt="7"/>
            </a:pPr>
            <a:endParaRPr lang="es-AR" sz="2000" dirty="0">
              <a:solidFill>
                <a:schemeClr val="accent1"/>
              </a:solidFill>
              <a:latin typeface="Arial" panose="020B0604020202020204" pitchFamily="34" charset="0"/>
              <a:ea typeface="+mj-ea"/>
              <a:cs typeface="Arial" panose="020B0604020202020204" pitchFamily="34" charset="0"/>
            </a:endParaRPr>
          </a:p>
          <a:p>
            <a:pPr marL="457200" lvl="0" indent="-457200" algn="l">
              <a:lnSpc>
                <a:spcPct val="150000"/>
              </a:lnSpc>
              <a:spcBef>
                <a:spcPct val="0"/>
              </a:spcBef>
              <a:buClr>
                <a:srgbClr val="5FCBEF"/>
              </a:buClr>
              <a:buFont typeface="+mj-lt"/>
              <a:buAutoNum type="arabicPeriod" startAt="7"/>
            </a:pPr>
            <a:endParaRPr lang="es-AR" sz="2000"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491721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8578" y="153045"/>
            <a:ext cx="7766936" cy="815944"/>
          </a:xfrm>
        </p:spPr>
        <p:txBody>
          <a:bodyPr/>
          <a:lstStyle/>
          <a:p>
            <a:pPr algn="ctr"/>
            <a:r>
              <a:rPr lang="es-AR" sz="4000" u="sng" dirty="0" smtClean="0">
                <a:latin typeface="Arial" panose="020B0604020202020204" pitchFamily="34" charset="0"/>
                <a:cs typeface="Arial" panose="020B0604020202020204" pitchFamily="34" charset="0"/>
              </a:rPr>
              <a:t>IIBB: Base Imponible</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14151" y="968984"/>
            <a:ext cx="9103056" cy="5488087"/>
          </a:xfrm>
        </p:spPr>
        <p:txBody>
          <a:bodyPr>
            <a:noAutofit/>
          </a:bodyPr>
          <a:lstStyle/>
          <a:p>
            <a:pPr lvl="0" algn="l">
              <a:spcBef>
                <a:spcPct val="0"/>
              </a:spcBef>
              <a:buClr>
                <a:srgbClr val="5FCBEF"/>
              </a:buClr>
            </a:pPr>
            <a:r>
              <a:rPr lang="es-AR" sz="2000" u="sng" dirty="0" smtClean="0">
                <a:solidFill>
                  <a:schemeClr val="accent1"/>
                </a:solidFill>
                <a:latin typeface="Arial" panose="020B0604020202020204" pitchFamily="34" charset="0"/>
                <a:cs typeface="Arial" panose="020B0604020202020204" pitchFamily="34" charset="0"/>
              </a:rPr>
              <a:t>Principio general:</a:t>
            </a:r>
          </a:p>
          <a:p>
            <a:pPr lvl="0" algn="l">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El </a:t>
            </a:r>
            <a:r>
              <a:rPr lang="es-AR" sz="2000" dirty="0">
                <a:solidFill>
                  <a:schemeClr val="accent1"/>
                </a:solidFill>
                <a:latin typeface="Arial" panose="020B0604020202020204" pitchFamily="34" charset="0"/>
                <a:cs typeface="Arial" panose="020B0604020202020204" pitchFamily="34" charset="0"/>
              </a:rPr>
              <a:t>gravamen se determina sobre la base de los ingresos brutos devengados durante el período fiscal, por el ejercicio de la actividad </a:t>
            </a:r>
            <a:r>
              <a:rPr lang="es-AR" sz="2000" dirty="0" smtClean="0">
                <a:solidFill>
                  <a:schemeClr val="accent1"/>
                </a:solidFill>
                <a:latin typeface="Arial" panose="020B0604020202020204" pitchFamily="34" charset="0"/>
                <a:cs typeface="Arial" panose="020B0604020202020204" pitchFamily="34" charset="0"/>
              </a:rPr>
              <a:t>gravada.</a:t>
            </a:r>
          </a:p>
          <a:p>
            <a:pPr lvl="0" algn="l">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r>
              <a:rPr lang="es-AR" sz="2000" u="sng" dirty="0" smtClean="0">
                <a:solidFill>
                  <a:schemeClr val="accent1"/>
                </a:solidFill>
                <a:latin typeface="Arial" panose="020B0604020202020204" pitchFamily="34" charset="0"/>
                <a:cs typeface="Arial" panose="020B0604020202020204" pitchFamily="34" charset="0"/>
              </a:rPr>
              <a:t>Concepto:</a:t>
            </a:r>
            <a:endParaRPr lang="es-AR" sz="2000" u="sng" dirty="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r>
              <a:rPr lang="es-AR" sz="2000" dirty="0">
                <a:solidFill>
                  <a:schemeClr val="accent1"/>
                </a:solidFill>
                <a:latin typeface="Arial" panose="020B0604020202020204" pitchFamily="34" charset="0"/>
                <a:cs typeface="Arial" panose="020B0604020202020204" pitchFamily="34" charset="0"/>
              </a:rPr>
              <a:t>Es ingreso bruto el </a:t>
            </a:r>
            <a:r>
              <a:rPr lang="es-AR" sz="2000" dirty="0">
                <a:solidFill>
                  <a:srgbClr val="FF0000"/>
                </a:solidFill>
                <a:latin typeface="Arial" panose="020B0604020202020204" pitchFamily="34" charset="0"/>
                <a:cs typeface="Arial" panose="020B0604020202020204" pitchFamily="34" charset="0"/>
              </a:rPr>
              <a:t>valor o monto total</a:t>
            </a:r>
            <a:r>
              <a:rPr lang="es-AR" sz="2000" dirty="0">
                <a:solidFill>
                  <a:schemeClr val="accent1"/>
                </a:solidFill>
                <a:latin typeface="Arial" panose="020B0604020202020204" pitchFamily="34" charset="0"/>
                <a:cs typeface="Arial" panose="020B0604020202020204" pitchFamily="34" charset="0"/>
              </a:rPr>
              <a:t> -en dinero, en especies o en servicios- devengado por el ejercicio de la actividad gravada; quedando incluidos entre otros los siguientes conceptos: venta de bienes, prestaciones de servicios, locaciones, regalías, intereses, actualizaciones y toda otra retribución por la colocación de un capital.</a:t>
            </a:r>
          </a:p>
          <a:p>
            <a:pPr lvl="0" algn="l">
              <a:spcBef>
                <a:spcPct val="0"/>
              </a:spcBef>
              <a:buClr>
                <a:srgbClr val="5FCBEF"/>
              </a:buClr>
            </a:pPr>
            <a:r>
              <a:rPr lang="es-AR" sz="2000" dirty="0">
                <a:solidFill>
                  <a:schemeClr val="accent1"/>
                </a:solidFill>
                <a:latin typeface="Arial" panose="020B0604020202020204" pitchFamily="34" charset="0"/>
                <a:cs typeface="Arial" panose="020B0604020202020204" pitchFamily="34" charset="0"/>
              </a:rPr>
              <a:t>Cuando el precio se pacta en especies el ingreso está </a:t>
            </a:r>
            <a:r>
              <a:rPr lang="es-AR" sz="2000" dirty="0" smtClean="0">
                <a:solidFill>
                  <a:schemeClr val="accent1"/>
                </a:solidFill>
                <a:latin typeface="Arial" panose="020B0604020202020204" pitchFamily="34" charset="0"/>
                <a:cs typeface="Arial" panose="020B0604020202020204" pitchFamily="34" charset="0"/>
              </a:rPr>
              <a:t>constituido </a:t>
            </a:r>
            <a:r>
              <a:rPr lang="es-AR" sz="2000" dirty="0">
                <a:solidFill>
                  <a:schemeClr val="accent1"/>
                </a:solidFill>
                <a:latin typeface="Arial" panose="020B0604020202020204" pitchFamily="34" charset="0"/>
                <a:cs typeface="Arial" panose="020B0604020202020204" pitchFamily="34" charset="0"/>
              </a:rPr>
              <a:t>por la </a:t>
            </a:r>
            <a:r>
              <a:rPr lang="es-AR" sz="2000" dirty="0">
                <a:solidFill>
                  <a:srgbClr val="FF0000"/>
                </a:solidFill>
                <a:latin typeface="Arial" panose="020B0604020202020204" pitchFamily="34" charset="0"/>
                <a:cs typeface="Arial" panose="020B0604020202020204" pitchFamily="34" charset="0"/>
              </a:rPr>
              <a:t>valuación de la cosa entregada</a:t>
            </a:r>
            <a:r>
              <a:rPr lang="es-AR" sz="2000" dirty="0">
                <a:solidFill>
                  <a:schemeClr val="accent1"/>
                </a:solidFill>
                <a:latin typeface="Arial" panose="020B0604020202020204" pitchFamily="34" charset="0"/>
                <a:cs typeface="Arial" panose="020B0604020202020204" pitchFamily="34" charset="0"/>
              </a:rPr>
              <a:t>, la locación, el interés o el servicio prestado, aplicando los precios, la tasa de interés, el valor locativo, etc., oficiales o corrientes en plaza, a la fecha de generarse el </a:t>
            </a:r>
            <a:r>
              <a:rPr lang="es-AR" sz="2000" dirty="0" err="1" smtClean="0">
                <a:solidFill>
                  <a:schemeClr val="accent1"/>
                </a:solidFill>
                <a:latin typeface="Arial" panose="020B0604020202020204" pitchFamily="34" charset="0"/>
                <a:cs typeface="Arial" panose="020B0604020202020204" pitchFamily="34" charset="0"/>
              </a:rPr>
              <a:t>devengamiento</a:t>
            </a:r>
            <a:r>
              <a:rPr lang="es-AR" sz="2000" dirty="0" smtClean="0">
                <a:solidFill>
                  <a:schemeClr val="accent1"/>
                </a:solidFill>
                <a:latin typeface="Arial" panose="020B0604020202020204" pitchFamily="34" charset="0"/>
                <a:cs typeface="Arial" panose="020B0604020202020204" pitchFamily="34" charset="0"/>
              </a:rPr>
              <a:t>.</a:t>
            </a:r>
            <a:endParaRPr lang="es-AR" sz="2000" dirty="0">
              <a:solidFill>
                <a:schemeClr val="accent1"/>
              </a:solidFill>
              <a:latin typeface="Arial" panose="020B0604020202020204" pitchFamily="34" charset="0"/>
              <a:cs typeface="Arial" panose="020B0604020202020204" pitchFamily="34" charset="0"/>
            </a:endParaRPr>
          </a:p>
          <a:p>
            <a:pPr algn="l">
              <a:spcBef>
                <a:spcPct val="0"/>
              </a:spcBef>
              <a:buClr>
                <a:srgbClr val="5FCBEF"/>
              </a:buClr>
            </a:pPr>
            <a:endParaRPr lang="es-AR" sz="2000" dirty="0">
              <a:solidFill>
                <a:schemeClr val="accent1"/>
              </a:solidFill>
              <a:latin typeface="Arial" panose="020B0604020202020204" pitchFamily="34" charset="0"/>
              <a:cs typeface="Arial" panose="020B0604020202020204" pitchFamily="34" charset="0"/>
            </a:endParaRPr>
          </a:p>
          <a:p>
            <a:pPr marL="457200" lvl="0" indent="-457200" algn="l">
              <a:lnSpc>
                <a:spcPct val="150000"/>
              </a:lnSpc>
              <a:spcBef>
                <a:spcPct val="0"/>
              </a:spcBef>
              <a:buClr>
                <a:srgbClr val="5FCBEF"/>
              </a:buClr>
              <a:buFont typeface="+mj-lt"/>
              <a:buAutoNum type="alphaUcPeriod"/>
            </a:pPr>
            <a:endParaRPr lang="es-AR" sz="2000" dirty="0" smtClean="0">
              <a:solidFill>
                <a:schemeClr val="accent1"/>
              </a:solidFill>
              <a:latin typeface="Arial" panose="020B0604020202020204" pitchFamily="34" charset="0"/>
              <a:cs typeface="Arial" panose="020B0604020202020204" pitchFamily="34" charset="0"/>
            </a:endParaRPr>
          </a:p>
          <a:p>
            <a:pPr marL="457200" lvl="0" indent="-457200" algn="l">
              <a:lnSpc>
                <a:spcPct val="150000"/>
              </a:lnSpc>
              <a:spcBef>
                <a:spcPct val="0"/>
              </a:spcBef>
              <a:buClr>
                <a:srgbClr val="5FCBEF"/>
              </a:buClr>
              <a:buFont typeface="+mj-lt"/>
              <a:buAutoNum type="alphaUcPeriod"/>
            </a:pPr>
            <a:endParaRPr lang="es-AR" sz="2000" dirty="0">
              <a:solidFill>
                <a:srgbClr val="FF0000"/>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a:solidFill>
                <a:srgbClr val="FF0000"/>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a:p>
            <a:pPr marL="457200" lvl="0" indent="-457200" algn="l">
              <a:spcBef>
                <a:spcPct val="0"/>
              </a:spcBef>
              <a:buClr>
                <a:srgbClr val="5FCBEF"/>
              </a:buClr>
              <a:buFont typeface="Wingdings" panose="05000000000000000000" pitchFamily="2" charset="2"/>
              <a:buAutoNum type="alphaUcParenR" startAt="6"/>
            </a:pPr>
            <a:endParaRPr lang="es-AR" sz="2000"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1107694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0755" y="153045"/>
            <a:ext cx="8366077" cy="815944"/>
          </a:xfrm>
        </p:spPr>
        <p:txBody>
          <a:bodyPr/>
          <a:lstStyle/>
          <a:p>
            <a:pPr algn="ctr"/>
            <a:r>
              <a:rPr lang="es-AR" sz="4000" u="sng" dirty="0" smtClean="0">
                <a:latin typeface="Arial" panose="020B0604020202020204" pitchFamily="34" charset="0"/>
                <a:cs typeface="Arial" panose="020B0604020202020204" pitchFamily="34" charset="0"/>
              </a:rPr>
              <a:t>IIBB: Tratamiento en importaciones</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14151" y="968984"/>
            <a:ext cx="9103056" cy="5488087"/>
          </a:xfrm>
        </p:spPr>
        <p:txBody>
          <a:bodyPr>
            <a:noAutofit/>
          </a:bodyPr>
          <a:lstStyle/>
          <a:p>
            <a:pPr lvl="0" algn="l">
              <a:lnSpc>
                <a:spcPct val="150000"/>
              </a:lnSpc>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Por resolución de la Comisión Arbitral, la alícuota con la cual se gravan las importaciones será del 2,5%.</a:t>
            </a:r>
          </a:p>
          <a:p>
            <a:pPr lvl="0" algn="l">
              <a:lnSpc>
                <a:spcPct val="150000"/>
              </a:lnSpc>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Esta alícuota se aplica sobre la misma base que para la liquidación de IVA.</a:t>
            </a:r>
            <a:endParaRPr lang="es-AR" sz="2000" dirty="0">
              <a:solidFill>
                <a:schemeClr val="accent1"/>
              </a:solidFill>
              <a:latin typeface="Arial" panose="020B0604020202020204" pitchFamily="34" charset="0"/>
              <a:cs typeface="Arial" panose="020B0604020202020204" pitchFamily="34" charset="0"/>
            </a:endParaRPr>
          </a:p>
          <a:p>
            <a:pPr algn="l">
              <a:spcBef>
                <a:spcPct val="0"/>
              </a:spcBef>
              <a:buClr>
                <a:srgbClr val="5FCBEF"/>
              </a:buClr>
            </a:pPr>
            <a:endParaRPr lang="es-AR" sz="2000" dirty="0">
              <a:solidFill>
                <a:schemeClr val="accent1"/>
              </a:solidFill>
              <a:latin typeface="Arial" panose="020B0604020202020204" pitchFamily="34" charset="0"/>
              <a:cs typeface="Arial" panose="020B0604020202020204" pitchFamily="34" charset="0"/>
            </a:endParaRPr>
          </a:p>
          <a:p>
            <a:pPr marL="457200" lvl="0" indent="-457200" algn="l">
              <a:lnSpc>
                <a:spcPct val="150000"/>
              </a:lnSpc>
              <a:spcBef>
                <a:spcPct val="0"/>
              </a:spcBef>
              <a:buClr>
                <a:srgbClr val="5FCBEF"/>
              </a:buClr>
              <a:buFont typeface="+mj-lt"/>
              <a:buAutoNum type="alphaUcPeriod"/>
            </a:pPr>
            <a:endParaRPr lang="es-AR" sz="2000" dirty="0" smtClean="0">
              <a:solidFill>
                <a:schemeClr val="accent1"/>
              </a:solidFill>
              <a:latin typeface="Arial" panose="020B0604020202020204" pitchFamily="34" charset="0"/>
              <a:cs typeface="Arial" panose="020B0604020202020204" pitchFamily="34" charset="0"/>
            </a:endParaRPr>
          </a:p>
          <a:p>
            <a:pPr marL="457200" lvl="0" indent="-457200" algn="l">
              <a:lnSpc>
                <a:spcPct val="150000"/>
              </a:lnSpc>
              <a:spcBef>
                <a:spcPct val="0"/>
              </a:spcBef>
              <a:buClr>
                <a:srgbClr val="5FCBEF"/>
              </a:buClr>
              <a:buFont typeface="+mj-lt"/>
              <a:buAutoNum type="alphaUcPeriod"/>
            </a:pPr>
            <a:endParaRPr lang="es-AR" sz="2000" dirty="0">
              <a:solidFill>
                <a:srgbClr val="FF0000"/>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a:solidFill>
                <a:srgbClr val="FF0000"/>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a:p>
            <a:pPr marL="457200" lvl="0" indent="-457200" algn="l">
              <a:spcBef>
                <a:spcPct val="0"/>
              </a:spcBef>
              <a:buClr>
                <a:srgbClr val="5FCBEF"/>
              </a:buClr>
              <a:buFont typeface="Wingdings" panose="05000000000000000000" pitchFamily="2" charset="2"/>
              <a:buAutoNum type="alphaUcParenR" startAt="6"/>
            </a:pPr>
            <a:endParaRPr lang="es-AR" sz="2000"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802405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8578" y="153047"/>
            <a:ext cx="7766936" cy="815944"/>
          </a:xfrm>
        </p:spPr>
        <p:txBody>
          <a:bodyPr/>
          <a:lstStyle/>
          <a:p>
            <a:pPr algn="ctr"/>
            <a:r>
              <a:rPr lang="es-AR" sz="4000" u="sng" dirty="0" smtClean="0">
                <a:latin typeface="Arial" panose="020B0604020202020204" pitchFamily="34" charset="0"/>
                <a:cs typeface="Arial" panose="020B0604020202020204" pitchFamily="34" charset="0"/>
              </a:rPr>
              <a:t>IVA: Objeto</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73207" y="1897040"/>
            <a:ext cx="9103056" cy="3193575"/>
          </a:xfrm>
        </p:spPr>
        <p:txBody>
          <a:bodyPr>
            <a:noAutofit/>
          </a:bodyPr>
          <a:lstStyle/>
          <a:p>
            <a:pPr algn="l">
              <a:spcBef>
                <a:spcPct val="0"/>
              </a:spcBef>
            </a:pPr>
            <a:r>
              <a:rPr lang="es-AR" sz="2400" u="sng" dirty="0" smtClean="0">
                <a:solidFill>
                  <a:schemeClr val="accent1"/>
                </a:solidFill>
                <a:latin typeface="Arial" panose="020B0604020202020204" pitchFamily="34" charset="0"/>
                <a:ea typeface="+mj-ea"/>
                <a:cs typeface="Arial" panose="020B0604020202020204" pitchFamily="34" charset="0"/>
              </a:rPr>
              <a:t>Según Artículo 1 - Decreto Nº 280/97:</a:t>
            </a:r>
          </a:p>
          <a:p>
            <a:pPr algn="l">
              <a:spcBef>
                <a:spcPct val="0"/>
              </a:spcBef>
            </a:pPr>
            <a:endParaRPr lang="es-AR" sz="2000" u="sng" dirty="0">
              <a:solidFill>
                <a:schemeClr val="accent1"/>
              </a:solidFill>
              <a:latin typeface="Arial" panose="020B0604020202020204" pitchFamily="34" charset="0"/>
              <a:ea typeface="+mj-ea"/>
              <a:cs typeface="Arial" panose="020B0604020202020204" pitchFamily="34" charset="0"/>
            </a:endParaRPr>
          </a:p>
          <a:p>
            <a:pPr marL="457200" indent="-457200" algn="l">
              <a:spcBef>
                <a:spcPct val="0"/>
              </a:spcBef>
              <a:buAutoNum type="alphaUcParenR"/>
            </a:pPr>
            <a:r>
              <a:rPr lang="es-AR" sz="2000" dirty="0" smtClean="0">
                <a:solidFill>
                  <a:schemeClr val="accent1"/>
                </a:solidFill>
                <a:latin typeface="Arial" panose="020B0604020202020204" pitchFamily="34" charset="0"/>
                <a:ea typeface="+mj-ea"/>
                <a:cs typeface="Arial" panose="020B0604020202020204" pitchFamily="34" charset="0"/>
              </a:rPr>
              <a:t>Las </a:t>
            </a:r>
            <a:r>
              <a:rPr lang="es-AR" sz="2000" dirty="0">
                <a:solidFill>
                  <a:schemeClr val="accent1"/>
                </a:solidFill>
                <a:latin typeface="Arial" panose="020B0604020202020204" pitchFamily="34" charset="0"/>
                <a:ea typeface="+mj-ea"/>
                <a:cs typeface="Arial" panose="020B0604020202020204" pitchFamily="34" charset="0"/>
              </a:rPr>
              <a:t>ventas de cosas muebles situadas o colocadas en el territorio del </a:t>
            </a:r>
            <a:r>
              <a:rPr lang="es-AR" sz="2000" dirty="0" smtClean="0">
                <a:solidFill>
                  <a:schemeClr val="accent1"/>
                </a:solidFill>
                <a:latin typeface="Arial" panose="020B0604020202020204" pitchFamily="34" charset="0"/>
                <a:ea typeface="+mj-ea"/>
                <a:cs typeface="Arial" panose="020B0604020202020204" pitchFamily="34" charset="0"/>
              </a:rPr>
              <a:t>país.</a:t>
            </a:r>
          </a:p>
          <a:p>
            <a:pPr marL="457200" indent="-457200" algn="l">
              <a:spcBef>
                <a:spcPct val="0"/>
              </a:spcBef>
              <a:buAutoNum type="alphaUcParenR"/>
            </a:pPr>
            <a:r>
              <a:rPr lang="es-AR" sz="2000" dirty="0">
                <a:solidFill>
                  <a:schemeClr val="accent1"/>
                </a:solidFill>
                <a:latin typeface="Arial" panose="020B0604020202020204" pitchFamily="34" charset="0"/>
                <a:ea typeface="+mj-ea"/>
                <a:cs typeface="Arial" panose="020B0604020202020204" pitchFamily="34" charset="0"/>
              </a:rPr>
              <a:t>Las obras, locaciones y prestaciones de </a:t>
            </a:r>
            <a:r>
              <a:rPr lang="es-AR" sz="2000" dirty="0" smtClean="0">
                <a:solidFill>
                  <a:schemeClr val="accent1"/>
                </a:solidFill>
                <a:latin typeface="Arial" panose="020B0604020202020204" pitchFamily="34" charset="0"/>
                <a:ea typeface="+mj-ea"/>
                <a:cs typeface="Arial" panose="020B0604020202020204" pitchFamily="34" charset="0"/>
              </a:rPr>
              <a:t>servicios.</a:t>
            </a:r>
          </a:p>
          <a:p>
            <a:pPr marL="457200" indent="-457200" algn="l">
              <a:spcBef>
                <a:spcPct val="0"/>
              </a:spcBef>
              <a:buAutoNum type="alphaUcParenR"/>
            </a:pPr>
            <a:r>
              <a:rPr lang="es-AR" sz="2000" dirty="0" smtClean="0">
                <a:solidFill>
                  <a:schemeClr val="accent1"/>
                </a:solidFill>
                <a:latin typeface="Arial" panose="020B0604020202020204" pitchFamily="34" charset="0"/>
                <a:ea typeface="+mj-ea"/>
                <a:cs typeface="Arial" panose="020B0604020202020204" pitchFamily="34" charset="0"/>
              </a:rPr>
              <a:t>Las </a:t>
            </a:r>
            <a:r>
              <a:rPr lang="es-AR" sz="2000" dirty="0">
                <a:solidFill>
                  <a:schemeClr val="accent1"/>
                </a:solidFill>
                <a:latin typeface="Arial" panose="020B0604020202020204" pitchFamily="34" charset="0"/>
                <a:ea typeface="+mj-ea"/>
                <a:cs typeface="Arial" panose="020B0604020202020204" pitchFamily="34" charset="0"/>
              </a:rPr>
              <a:t>importaciones definitivas de cosas muebles</a:t>
            </a:r>
            <a:r>
              <a:rPr lang="es-AR" sz="2000" dirty="0" smtClean="0">
                <a:solidFill>
                  <a:schemeClr val="accent1"/>
                </a:solidFill>
                <a:latin typeface="Arial" panose="020B0604020202020204" pitchFamily="34" charset="0"/>
                <a:ea typeface="+mj-ea"/>
                <a:cs typeface="Arial" panose="020B0604020202020204" pitchFamily="34" charset="0"/>
              </a:rPr>
              <a:t>.</a:t>
            </a:r>
          </a:p>
          <a:p>
            <a:pPr marL="457200" indent="-457200" algn="l">
              <a:spcBef>
                <a:spcPct val="0"/>
              </a:spcBef>
              <a:buAutoNum type="alphaUcParenR"/>
            </a:pPr>
            <a:r>
              <a:rPr lang="es-AR" sz="2000" dirty="0" smtClean="0">
                <a:solidFill>
                  <a:schemeClr val="accent1"/>
                </a:solidFill>
                <a:latin typeface="Arial" panose="020B0604020202020204" pitchFamily="34" charset="0"/>
                <a:ea typeface="+mj-ea"/>
                <a:cs typeface="Arial" panose="020B0604020202020204" pitchFamily="34" charset="0"/>
              </a:rPr>
              <a:t>Locaciones de servicios: Bares-Hoteles-Telecomunicaciones-Otros</a:t>
            </a:r>
          </a:p>
          <a:p>
            <a:pPr marL="457200" indent="-457200" algn="l">
              <a:spcBef>
                <a:spcPct val="0"/>
              </a:spcBef>
              <a:buAutoNum type="alphaUcParenR"/>
            </a:pPr>
            <a:r>
              <a:rPr lang="es-AR" sz="2000" dirty="0" smtClean="0">
                <a:solidFill>
                  <a:schemeClr val="accent1"/>
                </a:solidFill>
                <a:latin typeface="Arial" panose="020B0604020202020204" pitchFamily="34" charset="0"/>
                <a:ea typeface="+mj-ea"/>
                <a:cs typeface="Arial" panose="020B0604020202020204" pitchFamily="34" charset="0"/>
              </a:rPr>
              <a:t>Servicios digitales: Páginas web-Hosting-Software-</a:t>
            </a:r>
            <a:r>
              <a:rPr lang="es-AR" sz="2000" dirty="0" err="1" smtClean="0">
                <a:solidFill>
                  <a:srgbClr val="FF0000"/>
                </a:solidFill>
                <a:latin typeface="Arial" panose="020B0604020202020204" pitchFamily="34" charset="0"/>
                <a:ea typeface="+mj-ea"/>
                <a:cs typeface="Arial" panose="020B0604020202020204" pitchFamily="34" charset="0"/>
              </a:rPr>
              <a:t>Netflix</a:t>
            </a:r>
            <a:r>
              <a:rPr lang="es-AR" sz="2000" dirty="0" smtClean="0">
                <a:solidFill>
                  <a:srgbClr val="FF0000"/>
                </a:solidFill>
                <a:latin typeface="Arial" panose="020B0604020202020204" pitchFamily="34" charset="0"/>
                <a:ea typeface="+mj-ea"/>
                <a:cs typeface="Arial" panose="020B0604020202020204" pitchFamily="34" charset="0"/>
              </a:rPr>
              <a:t>-</a:t>
            </a:r>
            <a:r>
              <a:rPr lang="es-AR" sz="2000" dirty="0" err="1" smtClean="0">
                <a:solidFill>
                  <a:srgbClr val="FF0000"/>
                </a:solidFill>
                <a:latin typeface="Arial" panose="020B0604020202020204" pitchFamily="34" charset="0"/>
                <a:ea typeface="+mj-ea"/>
                <a:cs typeface="Arial" panose="020B0604020202020204" pitchFamily="34" charset="0"/>
              </a:rPr>
              <a:t>Spotify</a:t>
            </a:r>
            <a:r>
              <a:rPr lang="es-AR" sz="2000" dirty="0" smtClean="0">
                <a:solidFill>
                  <a:srgbClr val="FF0000"/>
                </a:solidFill>
                <a:latin typeface="Arial" panose="020B0604020202020204" pitchFamily="34" charset="0"/>
                <a:ea typeface="+mj-ea"/>
                <a:cs typeface="Arial" panose="020B0604020202020204" pitchFamily="34" charset="0"/>
              </a:rPr>
              <a:t>-Otros</a:t>
            </a:r>
          </a:p>
          <a:p>
            <a:pPr marL="457200" indent="-457200" algn="l">
              <a:spcBef>
                <a:spcPct val="0"/>
              </a:spcBef>
              <a:buAutoNum type="alphaUcParenR"/>
            </a:pPr>
            <a:endParaRPr lang="es-AR" sz="2000" dirty="0">
              <a:solidFill>
                <a:schemeClr val="accent1"/>
              </a:solidFill>
              <a:latin typeface="Arial" panose="020B0604020202020204" pitchFamily="34" charset="0"/>
              <a:ea typeface="+mj-ea"/>
              <a:cs typeface="Arial" panose="020B0604020202020204" pitchFamily="34" charset="0"/>
            </a:endParaRPr>
          </a:p>
          <a:p>
            <a:pPr marL="457200" indent="-457200" algn="l">
              <a:spcBef>
                <a:spcPct val="0"/>
              </a:spcBef>
              <a:buAutoNum type="alphaUcParenR"/>
            </a:pPr>
            <a:endParaRPr lang="es-AR" sz="2000" dirty="0" smtClean="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934559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0755" y="153045"/>
            <a:ext cx="8366077" cy="815944"/>
          </a:xfrm>
        </p:spPr>
        <p:txBody>
          <a:bodyPr/>
          <a:lstStyle/>
          <a:p>
            <a:pPr algn="ctr"/>
            <a:r>
              <a:rPr lang="es-AR" sz="4000" u="sng" dirty="0" smtClean="0">
                <a:latin typeface="Arial" panose="020B0604020202020204" pitchFamily="34" charset="0"/>
                <a:cs typeface="Arial" panose="020B0604020202020204" pitchFamily="34" charset="0"/>
              </a:rPr>
              <a:t>Impuestos Internos</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14151" y="968984"/>
            <a:ext cx="9103056" cy="5488087"/>
          </a:xfrm>
        </p:spPr>
        <p:txBody>
          <a:bodyPr>
            <a:noAutofit/>
          </a:bodyPr>
          <a:lstStyle/>
          <a:p>
            <a:pPr lvl="0" algn="l">
              <a:lnSpc>
                <a:spcPct val="150000"/>
              </a:lnSpc>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Ley Nº 24.674:</a:t>
            </a:r>
          </a:p>
          <a:p>
            <a:pPr lvl="0" algn="l">
              <a:lnSpc>
                <a:spcPct val="150000"/>
              </a:lnSpc>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Bienes y servicios gravados:</a:t>
            </a:r>
          </a:p>
          <a:p>
            <a:pPr lvl="0" algn="l">
              <a:lnSpc>
                <a:spcPct val="150000"/>
              </a:lnSpc>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Tabacos; bebidas alcohólicas; cervezas</a:t>
            </a:r>
            <a:r>
              <a:rPr lang="es-AR" sz="2000" dirty="0">
                <a:solidFill>
                  <a:schemeClr val="accent1"/>
                </a:solidFill>
                <a:latin typeface="Arial" panose="020B0604020202020204" pitchFamily="34" charset="0"/>
                <a:cs typeface="Arial" panose="020B0604020202020204" pitchFamily="34" charset="0"/>
              </a:rPr>
              <a:t>; bebidas </a:t>
            </a:r>
            <a:r>
              <a:rPr lang="es-AR" sz="2000" dirty="0" err="1">
                <a:solidFill>
                  <a:schemeClr val="accent1"/>
                </a:solidFill>
                <a:latin typeface="Arial" panose="020B0604020202020204" pitchFamily="34" charset="0"/>
                <a:cs typeface="Arial" panose="020B0604020202020204" pitchFamily="34" charset="0"/>
              </a:rPr>
              <a:t>analcohólicas</a:t>
            </a:r>
            <a:r>
              <a:rPr lang="es-AR" sz="2000" dirty="0">
                <a:solidFill>
                  <a:schemeClr val="accent1"/>
                </a:solidFill>
                <a:latin typeface="Arial" panose="020B0604020202020204" pitchFamily="34" charset="0"/>
                <a:cs typeface="Arial" panose="020B0604020202020204" pitchFamily="34" charset="0"/>
              </a:rPr>
              <a:t>, jarabes, extractos y concentrados; seguros; servicios de telefonía celular y satelital; champañas; objetos suntuarios; y vehículos automóviles y motores, embarcaciones de recreo o deportes y </a:t>
            </a:r>
            <a:r>
              <a:rPr lang="es-AR" sz="2000" dirty="0" smtClean="0">
                <a:solidFill>
                  <a:schemeClr val="accent1"/>
                </a:solidFill>
                <a:latin typeface="Arial" panose="020B0604020202020204" pitchFamily="34" charset="0"/>
                <a:cs typeface="Arial" panose="020B0604020202020204" pitchFamily="34" charset="0"/>
              </a:rPr>
              <a:t>aeronaves</a:t>
            </a:r>
            <a:endParaRPr lang="es-AR" sz="2000" dirty="0">
              <a:solidFill>
                <a:schemeClr val="accent1"/>
              </a:solidFill>
              <a:latin typeface="Arial" panose="020B0604020202020204" pitchFamily="34" charset="0"/>
              <a:cs typeface="Arial" panose="020B0604020202020204" pitchFamily="34" charset="0"/>
            </a:endParaRPr>
          </a:p>
          <a:p>
            <a:pPr lvl="0" algn="l">
              <a:lnSpc>
                <a:spcPct val="150000"/>
              </a:lnSpc>
              <a:spcBef>
                <a:spcPct val="0"/>
              </a:spcBef>
              <a:buClr>
                <a:srgbClr val="5FCBEF"/>
              </a:buClr>
            </a:pPr>
            <a:endParaRPr lang="es-AR" sz="2000" dirty="0">
              <a:solidFill>
                <a:schemeClr val="accent1"/>
              </a:solidFill>
              <a:latin typeface="Arial" panose="020B0604020202020204" pitchFamily="34" charset="0"/>
              <a:cs typeface="Arial" panose="020B0604020202020204" pitchFamily="34" charset="0"/>
            </a:endParaRPr>
          </a:p>
          <a:p>
            <a:pPr lvl="0" algn="l">
              <a:lnSpc>
                <a:spcPct val="150000"/>
              </a:lnSpc>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marL="457200" lvl="0" indent="-457200" algn="l">
              <a:lnSpc>
                <a:spcPct val="150000"/>
              </a:lnSpc>
              <a:spcBef>
                <a:spcPct val="0"/>
              </a:spcBef>
              <a:buClr>
                <a:srgbClr val="5FCBEF"/>
              </a:buClr>
              <a:buFont typeface="+mj-lt"/>
              <a:buAutoNum type="alphaUcPeriod"/>
            </a:pPr>
            <a:endParaRPr lang="es-AR" sz="2000" dirty="0" smtClean="0">
              <a:solidFill>
                <a:schemeClr val="accent1"/>
              </a:solidFill>
              <a:latin typeface="Arial" panose="020B0604020202020204" pitchFamily="34" charset="0"/>
              <a:cs typeface="Arial" panose="020B0604020202020204" pitchFamily="34" charset="0"/>
            </a:endParaRPr>
          </a:p>
          <a:p>
            <a:pPr marL="457200" lvl="0" indent="-457200" algn="l">
              <a:lnSpc>
                <a:spcPct val="150000"/>
              </a:lnSpc>
              <a:spcBef>
                <a:spcPct val="0"/>
              </a:spcBef>
              <a:buClr>
                <a:srgbClr val="5FCBEF"/>
              </a:buClr>
              <a:buFont typeface="+mj-lt"/>
              <a:buAutoNum type="alphaUcPeriod"/>
            </a:pPr>
            <a:endParaRPr lang="es-AR" sz="2000" dirty="0">
              <a:solidFill>
                <a:srgbClr val="FF0000"/>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a:solidFill>
                <a:srgbClr val="FF0000"/>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a:p>
            <a:pPr marL="457200" lvl="0" indent="-457200" algn="l">
              <a:spcBef>
                <a:spcPct val="0"/>
              </a:spcBef>
              <a:buClr>
                <a:srgbClr val="5FCBEF"/>
              </a:buClr>
              <a:buFont typeface="Wingdings" panose="05000000000000000000" pitchFamily="2" charset="2"/>
              <a:buAutoNum type="alphaUcParenR" startAt="6"/>
            </a:pPr>
            <a:endParaRPr lang="es-AR" sz="2000"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5175951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0755" y="153045"/>
            <a:ext cx="8366077" cy="815944"/>
          </a:xfrm>
        </p:spPr>
        <p:txBody>
          <a:bodyPr/>
          <a:lstStyle/>
          <a:p>
            <a:pPr algn="ctr"/>
            <a:r>
              <a:rPr lang="es-AR" sz="4000" u="sng" dirty="0" smtClean="0">
                <a:latin typeface="Arial" panose="020B0604020202020204" pitchFamily="34" charset="0"/>
                <a:cs typeface="Arial" panose="020B0604020202020204" pitchFamily="34" charset="0"/>
              </a:rPr>
              <a:t>Impuestos Internos</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14151" y="968984"/>
            <a:ext cx="9103056" cy="5488087"/>
          </a:xfrm>
        </p:spPr>
        <p:txBody>
          <a:bodyPr>
            <a:noAutofit/>
          </a:bodyPr>
          <a:lstStyle/>
          <a:p>
            <a:pPr lvl="0" algn="l">
              <a:lnSpc>
                <a:spcPct val="150000"/>
              </a:lnSpc>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Inciden </a:t>
            </a:r>
            <a:r>
              <a:rPr lang="es-AR" sz="2000" dirty="0">
                <a:solidFill>
                  <a:schemeClr val="accent1"/>
                </a:solidFill>
                <a:latin typeface="Arial" panose="020B0604020202020204" pitchFamily="34" charset="0"/>
                <a:cs typeface="Arial" panose="020B0604020202020204" pitchFamily="34" charset="0"/>
              </a:rPr>
              <a:t>en una </a:t>
            </a:r>
            <a:r>
              <a:rPr lang="es-AR" sz="2000" dirty="0" err="1" smtClean="0">
                <a:solidFill>
                  <a:schemeClr val="accent1"/>
                </a:solidFill>
                <a:latin typeface="Arial" panose="020B0604020202020204" pitchFamily="34" charset="0"/>
                <a:cs typeface="Arial" panose="020B0604020202020204" pitchFamily="34" charset="0"/>
              </a:rPr>
              <a:t>sóla</a:t>
            </a:r>
            <a:r>
              <a:rPr lang="es-AR" sz="2000" dirty="0" smtClean="0">
                <a:solidFill>
                  <a:schemeClr val="accent1"/>
                </a:solidFill>
                <a:latin typeface="Arial" panose="020B0604020202020204" pitchFamily="34" charset="0"/>
                <a:cs typeface="Arial" panose="020B0604020202020204" pitchFamily="34" charset="0"/>
              </a:rPr>
              <a:t> </a:t>
            </a:r>
            <a:r>
              <a:rPr lang="es-AR" sz="2000" dirty="0">
                <a:solidFill>
                  <a:schemeClr val="accent1"/>
                </a:solidFill>
                <a:latin typeface="Arial" panose="020B0604020202020204" pitchFamily="34" charset="0"/>
                <a:cs typeface="Arial" panose="020B0604020202020204" pitchFamily="34" charset="0"/>
              </a:rPr>
              <a:t>de las etapas de su </a:t>
            </a:r>
            <a:r>
              <a:rPr lang="es-AR" sz="2000" dirty="0" smtClean="0">
                <a:solidFill>
                  <a:schemeClr val="accent1"/>
                </a:solidFill>
                <a:latin typeface="Arial" panose="020B0604020202020204" pitchFamily="34" charset="0"/>
                <a:cs typeface="Arial" panose="020B0604020202020204" pitchFamily="34" charset="0"/>
              </a:rPr>
              <a:t>circulación </a:t>
            </a:r>
            <a:r>
              <a:rPr lang="es-AR" sz="2000" dirty="0" smtClean="0">
                <a:solidFill>
                  <a:srgbClr val="FF0000"/>
                </a:solidFill>
                <a:latin typeface="Arial" panose="020B0604020202020204" pitchFamily="34" charset="0"/>
                <a:cs typeface="Arial" panose="020B0604020202020204" pitchFamily="34" charset="0"/>
              </a:rPr>
              <a:t>EXCEPTO </a:t>
            </a:r>
            <a:r>
              <a:rPr lang="es-AR" sz="2000" dirty="0">
                <a:solidFill>
                  <a:schemeClr val="accent1"/>
                </a:solidFill>
                <a:latin typeface="Arial" panose="020B0604020202020204" pitchFamily="34" charset="0"/>
                <a:cs typeface="Arial" panose="020B0604020202020204" pitchFamily="34" charset="0"/>
              </a:rPr>
              <a:t>en el caso de los </a:t>
            </a:r>
            <a:r>
              <a:rPr lang="es-AR" sz="2000" u="sng" dirty="0">
                <a:solidFill>
                  <a:srgbClr val="FF0000"/>
                </a:solidFill>
                <a:latin typeface="Arial" panose="020B0604020202020204" pitchFamily="34" charset="0"/>
                <a:cs typeface="Arial" panose="020B0604020202020204" pitchFamily="34" charset="0"/>
              </a:rPr>
              <a:t>bienes</a:t>
            </a:r>
            <a:r>
              <a:rPr lang="es-AR" sz="2000" u="sng" dirty="0">
                <a:solidFill>
                  <a:schemeClr val="accent1"/>
                </a:solidFill>
                <a:latin typeface="Arial" panose="020B0604020202020204" pitchFamily="34" charset="0"/>
                <a:cs typeface="Arial" panose="020B0604020202020204" pitchFamily="34" charset="0"/>
              </a:rPr>
              <a:t> </a:t>
            </a:r>
            <a:r>
              <a:rPr lang="es-AR" sz="2000" u="sng" dirty="0" smtClean="0">
                <a:solidFill>
                  <a:srgbClr val="FF0000"/>
                </a:solidFill>
                <a:latin typeface="Arial" panose="020B0604020202020204" pitchFamily="34" charset="0"/>
                <a:cs typeface="Arial" panose="020B0604020202020204" pitchFamily="34" charset="0"/>
              </a:rPr>
              <a:t>suntuarios</a:t>
            </a:r>
            <a:r>
              <a:rPr lang="es-AR" sz="2000" u="sng" dirty="0" smtClean="0">
                <a:solidFill>
                  <a:schemeClr val="accent1"/>
                </a:solidFill>
                <a:latin typeface="Arial" panose="020B0604020202020204" pitchFamily="34" charset="0"/>
                <a:cs typeface="Arial" panose="020B0604020202020204" pitchFamily="34" charset="0"/>
              </a:rPr>
              <a:t> </a:t>
            </a:r>
            <a:r>
              <a:rPr lang="es-AR" sz="2000" dirty="0" smtClean="0">
                <a:solidFill>
                  <a:schemeClr val="accent1"/>
                </a:solidFill>
                <a:latin typeface="Arial" panose="020B0604020202020204" pitchFamily="34" charset="0"/>
                <a:cs typeface="Arial" panose="020B0604020202020204" pitchFamily="34" charset="0"/>
              </a:rPr>
              <a:t>detallados </a:t>
            </a:r>
            <a:r>
              <a:rPr lang="es-AR" sz="2000" dirty="0">
                <a:solidFill>
                  <a:schemeClr val="accent1"/>
                </a:solidFill>
                <a:latin typeface="Arial" panose="020B0604020202020204" pitchFamily="34" charset="0"/>
                <a:cs typeface="Arial" panose="020B0604020202020204" pitchFamily="34" charset="0"/>
              </a:rPr>
              <a:t>en el capítulo VIII </a:t>
            </a:r>
            <a:r>
              <a:rPr lang="es-AR" sz="2000" dirty="0" smtClean="0">
                <a:solidFill>
                  <a:schemeClr val="accent1"/>
                </a:solidFill>
                <a:latin typeface="Arial" panose="020B0604020202020204" pitchFamily="34" charset="0"/>
                <a:cs typeface="Arial" panose="020B0604020202020204" pitchFamily="34" charset="0"/>
              </a:rPr>
              <a:t>(Piedras preciosas-Peleterías-Alfombras) en los cuales debe liquidarse en cada etapa.</a:t>
            </a:r>
          </a:p>
          <a:p>
            <a:pPr lvl="0" algn="l">
              <a:lnSpc>
                <a:spcPct val="150000"/>
              </a:lnSpc>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lvl="0" algn="l">
              <a:lnSpc>
                <a:spcPct val="150000"/>
              </a:lnSpc>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Lo que se grava es el </a:t>
            </a:r>
            <a:r>
              <a:rPr lang="es-AR" sz="2000" dirty="0" smtClean="0">
                <a:solidFill>
                  <a:srgbClr val="FF0000"/>
                </a:solidFill>
                <a:latin typeface="Arial" panose="020B0604020202020204" pitchFamily="34" charset="0"/>
                <a:cs typeface="Arial" panose="020B0604020202020204" pitchFamily="34" charset="0"/>
              </a:rPr>
              <a:t>EXPENDIO</a:t>
            </a:r>
            <a:r>
              <a:rPr lang="es-AR" sz="2000" dirty="0" smtClean="0">
                <a:solidFill>
                  <a:schemeClr val="accent1"/>
                </a:solidFill>
                <a:latin typeface="Arial" panose="020B0604020202020204" pitchFamily="34" charset="0"/>
                <a:cs typeface="Arial" panose="020B0604020202020204" pitchFamily="34" charset="0"/>
              </a:rPr>
              <a:t>: </a:t>
            </a:r>
          </a:p>
          <a:p>
            <a:pPr marL="457200" lvl="0" indent="-457200" algn="l">
              <a:lnSpc>
                <a:spcPct val="150000"/>
              </a:lnSpc>
              <a:spcBef>
                <a:spcPct val="0"/>
              </a:spcBef>
              <a:buClr>
                <a:srgbClr val="5FCBEF"/>
              </a:buClr>
              <a:buAutoNum type="alphaUcParenR"/>
            </a:pPr>
            <a:r>
              <a:rPr lang="es-AR" sz="2000" dirty="0" smtClean="0">
                <a:solidFill>
                  <a:schemeClr val="accent1"/>
                </a:solidFill>
                <a:latin typeface="Arial" panose="020B0604020202020204" pitchFamily="34" charset="0"/>
                <a:cs typeface="Arial" panose="020B0604020202020204" pitchFamily="34" charset="0"/>
              </a:rPr>
              <a:t>Transferencia </a:t>
            </a:r>
            <a:r>
              <a:rPr lang="es-AR" sz="2000" dirty="0">
                <a:solidFill>
                  <a:schemeClr val="accent1"/>
                </a:solidFill>
                <a:latin typeface="Arial" panose="020B0604020202020204" pitchFamily="34" charset="0"/>
                <a:cs typeface="Arial" panose="020B0604020202020204" pitchFamily="34" charset="0"/>
              </a:rPr>
              <a:t>a cualquier </a:t>
            </a:r>
            <a:r>
              <a:rPr lang="es-AR" sz="2000" dirty="0" smtClean="0">
                <a:solidFill>
                  <a:schemeClr val="accent1"/>
                </a:solidFill>
                <a:latin typeface="Arial" panose="020B0604020202020204" pitchFamily="34" charset="0"/>
                <a:cs typeface="Arial" panose="020B0604020202020204" pitchFamily="34" charset="0"/>
              </a:rPr>
              <a:t>título (oneroso o gratuito).</a:t>
            </a:r>
          </a:p>
          <a:p>
            <a:pPr marL="457200" lvl="0" indent="-457200" algn="l">
              <a:lnSpc>
                <a:spcPct val="150000"/>
              </a:lnSpc>
              <a:spcBef>
                <a:spcPct val="0"/>
              </a:spcBef>
              <a:buClr>
                <a:srgbClr val="5FCBEF"/>
              </a:buClr>
              <a:buAutoNum type="alphaUcParenR"/>
            </a:pPr>
            <a:r>
              <a:rPr lang="es-AR" sz="2000" dirty="0">
                <a:solidFill>
                  <a:schemeClr val="accent1"/>
                </a:solidFill>
                <a:latin typeface="Arial" panose="020B0604020202020204" pitchFamily="34" charset="0"/>
                <a:cs typeface="Arial" panose="020B0604020202020204" pitchFamily="34" charset="0"/>
              </a:rPr>
              <a:t>D</a:t>
            </a:r>
            <a:r>
              <a:rPr lang="es-AR" sz="2000" dirty="0" smtClean="0">
                <a:solidFill>
                  <a:schemeClr val="accent1"/>
                </a:solidFill>
                <a:latin typeface="Arial" panose="020B0604020202020204" pitchFamily="34" charset="0"/>
                <a:cs typeface="Arial" panose="020B0604020202020204" pitchFamily="34" charset="0"/>
              </a:rPr>
              <a:t>espacho </a:t>
            </a:r>
            <a:r>
              <a:rPr lang="es-AR" sz="2000" dirty="0">
                <a:solidFill>
                  <a:schemeClr val="accent1"/>
                </a:solidFill>
                <a:latin typeface="Arial" panose="020B0604020202020204" pitchFamily="34" charset="0"/>
                <a:cs typeface="Arial" panose="020B0604020202020204" pitchFamily="34" charset="0"/>
              </a:rPr>
              <a:t>a plaza cuando se trate de la importación para </a:t>
            </a:r>
            <a:r>
              <a:rPr lang="es-AR" sz="2000" dirty="0" smtClean="0">
                <a:solidFill>
                  <a:schemeClr val="accent1"/>
                </a:solidFill>
                <a:latin typeface="Arial" panose="020B0604020202020204" pitchFamily="34" charset="0"/>
                <a:cs typeface="Arial" panose="020B0604020202020204" pitchFamily="34" charset="0"/>
              </a:rPr>
              <a:t>consumo</a:t>
            </a:r>
            <a:endParaRPr lang="es-AR" sz="2000" dirty="0">
              <a:solidFill>
                <a:schemeClr val="accent1"/>
              </a:solidFill>
              <a:latin typeface="Arial" panose="020B0604020202020204" pitchFamily="34" charset="0"/>
              <a:cs typeface="Arial" panose="020B0604020202020204" pitchFamily="34" charset="0"/>
            </a:endParaRPr>
          </a:p>
          <a:p>
            <a:pPr lvl="0" algn="l">
              <a:lnSpc>
                <a:spcPct val="150000"/>
              </a:lnSpc>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marL="457200" lvl="0" indent="-457200" algn="l">
              <a:lnSpc>
                <a:spcPct val="150000"/>
              </a:lnSpc>
              <a:spcBef>
                <a:spcPct val="0"/>
              </a:spcBef>
              <a:buClr>
                <a:srgbClr val="5FCBEF"/>
              </a:buClr>
              <a:buFont typeface="+mj-lt"/>
              <a:buAutoNum type="alphaUcPeriod"/>
            </a:pPr>
            <a:endParaRPr lang="es-AR" sz="2000" dirty="0" smtClean="0">
              <a:solidFill>
                <a:schemeClr val="accent1"/>
              </a:solidFill>
              <a:latin typeface="Arial" panose="020B0604020202020204" pitchFamily="34" charset="0"/>
              <a:cs typeface="Arial" panose="020B0604020202020204" pitchFamily="34" charset="0"/>
            </a:endParaRPr>
          </a:p>
          <a:p>
            <a:pPr marL="457200" lvl="0" indent="-457200" algn="l">
              <a:lnSpc>
                <a:spcPct val="150000"/>
              </a:lnSpc>
              <a:spcBef>
                <a:spcPct val="0"/>
              </a:spcBef>
              <a:buClr>
                <a:srgbClr val="5FCBEF"/>
              </a:buClr>
              <a:buFont typeface="+mj-lt"/>
              <a:buAutoNum type="alphaUcPeriod"/>
            </a:pPr>
            <a:endParaRPr lang="es-AR" sz="2000" dirty="0">
              <a:solidFill>
                <a:srgbClr val="FF0000"/>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a:solidFill>
                <a:srgbClr val="FF0000"/>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a:p>
            <a:pPr marL="457200" lvl="0" indent="-457200" algn="l">
              <a:spcBef>
                <a:spcPct val="0"/>
              </a:spcBef>
              <a:buClr>
                <a:srgbClr val="5FCBEF"/>
              </a:buClr>
              <a:buFont typeface="Wingdings" panose="05000000000000000000" pitchFamily="2" charset="2"/>
              <a:buAutoNum type="alphaUcParenR" startAt="6"/>
            </a:pPr>
            <a:endParaRPr lang="es-AR" sz="2000"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2552019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0755" y="153045"/>
            <a:ext cx="8366077" cy="815944"/>
          </a:xfrm>
        </p:spPr>
        <p:txBody>
          <a:bodyPr/>
          <a:lstStyle/>
          <a:p>
            <a:pPr algn="ctr"/>
            <a:r>
              <a:rPr lang="es-AR" sz="4000" u="sng" dirty="0" smtClean="0">
                <a:latin typeface="Arial" panose="020B0604020202020204" pitchFamily="34" charset="0"/>
                <a:cs typeface="Arial" panose="020B0604020202020204" pitchFamily="34" charset="0"/>
              </a:rPr>
              <a:t>Impuestos Internos</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14151" y="968984"/>
            <a:ext cx="9103056" cy="5488087"/>
          </a:xfrm>
        </p:spPr>
        <p:txBody>
          <a:bodyPr>
            <a:noAutofit/>
          </a:bodyPr>
          <a:lstStyle/>
          <a:p>
            <a:pPr lvl="0" algn="l">
              <a:lnSpc>
                <a:spcPct val="150000"/>
              </a:lnSpc>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Fórmula de cálculo:</a:t>
            </a:r>
          </a:p>
          <a:p>
            <a:pPr lvl="0" algn="l">
              <a:lnSpc>
                <a:spcPct val="150000"/>
              </a:lnSpc>
              <a:spcBef>
                <a:spcPct val="0"/>
              </a:spcBef>
              <a:buClr>
                <a:srgbClr val="5FCBEF"/>
              </a:buClr>
            </a:pPr>
            <a:endParaRPr lang="es-AR" sz="2000" dirty="0">
              <a:solidFill>
                <a:schemeClr val="accent1"/>
              </a:solidFill>
              <a:latin typeface="Arial" panose="020B0604020202020204" pitchFamily="34" charset="0"/>
              <a:cs typeface="Arial" panose="020B0604020202020204" pitchFamily="34" charset="0"/>
            </a:endParaRPr>
          </a:p>
          <a:p>
            <a:pPr lvl="0" algn="l">
              <a:lnSpc>
                <a:spcPct val="150000"/>
              </a:lnSpc>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Base I.I. = Base I.V.A. x 1,3 </a:t>
            </a:r>
          </a:p>
          <a:p>
            <a:pPr lvl="0" algn="l">
              <a:lnSpc>
                <a:spcPct val="150000"/>
              </a:lnSpc>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Tasa efectiva I.I. = </a:t>
            </a:r>
            <a:r>
              <a:rPr lang="es-AR" sz="2000" dirty="0">
                <a:solidFill>
                  <a:schemeClr val="accent1"/>
                </a:solidFill>
                <a:latin typeface="Arial" panose="020B0604020202020204" pitchFamily="34" charset="0"/>
                <a:cs typeface="Arial" panose="020B0604020202020204" pitchFamily="34" charset="0"/>
              </a:rPr>
              <a:t>(Tasa Nominal I.I. / 1- Tasa Nominal I.I</a:t>
            </a:r>
            <a:r>
              <a:rPr lang="es-AR" sz="2000" dirty="0" smtClean="0">
                <a:solidFill>
                  <a:schemeClr val="accent1"/>
                </a:solidFill>
                <a:latin typeface="Arial" panose="020B0604020202020204" pitchFamily="34" charset="0"/>
                <a:cs typeface="Arial" panose="020B0604020202020204" pitchFamily="34" charset="0"/>
              </a:rPr>
              <a:t>.)</a:t>
            </a:r>
          </a:p>
          <a:p>
            <a:pPr algn="l">
              <a:lnSpc>
                <a:spcPct val="150000"/>
              </a:lnSpc>
              <a:spcBef>
                <a:spcPct val="0"/>
              </a:spcBef>
              <a:buClr>
                <a:srgbClr val="5FCBEF"/>
              </a:buClr>
            </a:pPr>
            <a:r>
              <a:rPr lang="es-AR" sz="2000" dirty="0">
                <a:solidFill>
                  <a:schemeClr val="accent1"/>
                </a:solidFill>
                <a:latin typeface="Arial" panose="020B0604020202020204" pitchFamily="34" charset="0"/>
                <a:cs typeface="Arial" panose="020B0604020202020204" pitchFamily="34" charset="0"/>
              </a:rPr>
              <a:t>Liquidación I.I. = Base I.I. x </a:t>
            </a:r>
            <a:r>
              <a:rPr lang="es-AR" sz="2000" dirty="0" smtClean="0">
                <a:solidFill>
                  <a:schemeClr val="accent1"/>
                </a:solidFill>
                <a:latin typeface="Arial" panose="020B0604020202020204" pitchFamily="34" charset="0"/>
                <a:cs typeface="Arial" panose="020B0604020202020204" pitchFamily="34" charset="0"/>
              </a:rPr>
              <a:t>Tasa efectiva I.I.</a:t>
            </a:r>
            <a:endParaRPr lang="es-AR" sz="2000" dirty="0">
              <a:solidFill>
                <a:schemeClr val="accent1"/>
              </a:solidFill>
              <a:latin typeface="Arial" panose="020B0604020202020204" pitchFamily="34" charset="0"/>
              <a:cs typeface="Arial" panose="020B0604020202020204" pitchFamily="34" charset="0"/>
            </a:endParaRPr>
          </a:p>
          <a:p>
            <a:pPr lvl="0" algn="l">
              <a:lnSpc>
                <a:spcPct val="150000"/>
              </a:lnSpc>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O si prefieren pueden usar la fórmula más extensa:</a:t>
            </a:r>
            <a:endParaRPr lang="es-AR" sz="2000" dirty="0">
              <a:solidFill>
                <a:schemeClr val="accent1"/>
              </a:solidFill>
              <a:latin typeface="Arial" panose="020B0604020202020204" pitchFamily="34" charset="0"/>
              <a:cs typeface="Arial" panose="020B0604020202020204" pitchFamily="34" charset="0"/>
            </a:endParaRPr>
          </a:p>
          <a:p>
            <a:pPr lvl="0" algn="l">
              <a:lnSpc>
                <a:spcPct val="150000"/>
              </a:lnSpc>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Liquidación I.I. </a:t>
            </a:r>
            <a:r>
              <a:rPr lang="es-AR" sz="2000" dirty="0">
                <a:solidFill>
                  <a:schemeClr val="accent1"/>
                </a:solidFill>
                <a:latin typeface="Arial" panose="020B0604020202020204" pitchFamily="34" charset="0"/>
                <a:cs typeface="Arial" panose="020B0604020202020204" pitchFamily="34" charset="0"/>
              </a:rPr>
              <a:t>= Base I.V.A. x 1,3 x (Tasa Nominal I.I. / 1- Tasa Nominal I.I.)</a:t>
            </a:r>
          </a:p>
          <a:p>
            <a:pPr lvl="0" algn="l">
              <a:spcBef>
                <a:spcPct val="0"/>
              </a:spcBef>
              <a:buClr>
                <a:srgbClr val="5FCBEF"/>
              </a:buClr>
            </a:pPr>
            <a:endParaRPr lang="es-AR" sz="2000" dirty="0">
              <a:solidFill>
                <a:srgbClr val="FF0000"/>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p:txBody>
      </p:sp>
      <p:sp>
        <p:nvSpPr>
          <p:cNvPr id="4" name="Rectangle 3"/>
          <p:cNvSpPr/>
          <p:nvPr/>
        </p:nvSpPr>
        <p:spPr>
          <a:xfrm>
            <a:off x="682388" y="4804011"/>
            <a:ext cx="8748215" cy="627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smtClean="0">
              <a:solidFill>
                <a:srgbClr val="FF0000"/>
              </a:solidFill>
              <a:latin typeface="Arial" panose="020B0604020202020204" pitchFamily="34" charset="0"/>
              <a:cs typeface="Arial" panose="020B0604020202020204" pitchFamily="34" charset="0"/>
            </a:endParaRPr>
          </a:p>
          <a:p>
            <a:pPr algn="ctr"/>
            <a:r>
              <a:rPr lang="es-AR" dirty="0" smtClean="0">
                <a:solidFill>
                  <a:srgbClr val="FF0000"/>
                </a:solidFill>
                <a:latin typeface="Arial" panose="020B0604020202020204" pitchFamily="34" charset="0"/>
                <a:cs typeface="Arial" panose="020B0604020202020204" pitchFamily="34" charset="0"/>
              </a:rPr>
              <a:t>RECORDAR</a:t>
            </a:r>
            <a:r>
              <a:rPr lang="es-AR" dirty="0">
                <a:solidFill>
                  <a:srgbClr val="FF0000"/>
                </a:solidFill>
                <a:latin typeface="Arial" panose="020B0604020202020204" pitchFamily="34" charset="0"/>
                <a:cs typeface="Arial" panose="020B0604020202020204" pitchFamily="34" charset="0"/>
              </a:rPr>
              <a:t>: Tasa Nominal I.I. NO ES LO MISMO A Tasa Efectiva I.I.</a:t>
            </a:r>
          </a:p>
          <a:p>
            <a:pPr algn="ctr"/>
            <a:endParaRPr lang="es-AR" dirty="0"/>
          </a:p>
        </p:txBody>
      </p:sp>
    </p:spTree>
    <p:extLst>
      <p:ext uri="{BB962C8B-B14F-4D97-AF65-F5344CB8AC3E}">
        <p14:creationId xmlns:p14="http://schemas.microsoft.com/office/powerpoint/2010/main" val="26984785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0755" y="153045"/>
            <a:ext cx="8366077" cy="815944"/>
          </a:xfrm>
        </p:spPr>
        <p:txBody>
          <a:bodyPr/>
          <a:lstStyle/>
          <a:p>
            <a:pPr algn="ctr"/>
            <a:r>
              <a:rPr lang="es-AR" sz="4000" u="sng" dirty="0" smtClean="0">
                <a:latin typeface="Arial" panose="020B0604020202020204" pitchFamily="34" charset="0"/>
                <a:cs typeface="Arial" panose="020B0604020202020204" pitchFamily="34" charset="0"/>
              </a:rPr>
              <a:t>Impuestos Internos</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14151" y="968984"/>
            <a:ext cx="9103056" cy="5488087"/>
          </a:xfrm>
        </p:spPr>
        <p:txBody>
          <a:bodyPr>
            <a:noAutofit/>
          </a:bodyPr>
          <a:lstStyle/>
          <a:p>
            <a:pPr lvl="0" algn="l">
              <a:lnSpc>
                <a:spcPct val="150000"/>
              </a:lnSpc>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Ejemplos de bienes y servicios con sus correspondientes tasas nominales:</a:t>
            </a:r>
          </a:p>
          <a:p>
            <a:pPr lvl="0" algn="l">
              <a:lnSpc>
                <a:spcPct val="150000"/>
              </a:lnSpc>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lvl="0" algn="l">
              <a:lnSpc>
                <a:spcPct val="150000"/>
              </a:lnSpc>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Piedras preciosas:	20% </a:t>
            </a:r>
            <a:r>
              <a:rPr lang="es-AR" sz="2000" dirty="0" smtClean="0">
                <a:solidFill>
                  <a:srgbClr val="FF0000"/>
                </a:solidFill>
                <a:latin typeface="Arial" panose="020B0604020202020204" pitchFamily="34" charset="0"/>
                <a:cs typeface="Arial" panose="020B0604020202020204" pitchFamily="34" charset="0"/>
              </a:rPr>
              <a:t>(BIEN SUNTUARIO)</a:t>
            </a:r>
          </a:p>
          <a:p>
            <a:pPr lvl="0" algn="l">
              <a:lnSpc>
                <a:spcPct val="150000"/>
              </a:lnSpc>
              <a:spcBef>
                <a:spcPct val="0"/>
              </a:spcBef>
              <a:buClr>
                <a:srgbClr val="5FCBEF"/>
              </a:buClr>
            </a:pPr>
            <a:r>
              <a:rPr lang="es-AR" sz="2000" dirty="0">
                <a:solidFill>
                  <a:schemeClr val="accent1"/>
                </a:solidFill>
                <a:latin typeface="Arial" panose="020B0604020202020204" pitchFamily="34" charset="0"/>
                <a:cs typeface="Arial" panose="020B0604020202020204" pitchFamily="34" charset="0"/>
              </a:rPr>
              <a:t>Tabaco:				16%</a:t>
            </a:r>
          </a:p>
          <a:p>
            <a:pPr algn="l">
              <a:lnSpc>
                <a:spcPct val="150000"/>
              </a:lnSpc>
              <a:spcBef>
                <a:spcPct val="0"/>
              </a:spcBef>
              <a:buClr>
                <a:srgbClr val="5FCBEF"/>
              </a:buClr>
            </a:pPr>
            <a:r>
              <a:rPr lang="es-AR" sz="2000" dirty="0">
                <a:solidFill>
                  <a:schemeClr val="accent1"/>
                </a:solidFill>
                <a:latin typeface="Arial" panose="020B0604020202020204" pitchFamily="34" charset="0"/>
                <a:cs typeface="Arial" panose="020B0604020202020204" pitchFamily="34" charset="0"/>
              </a:rPr>
              <a:t>Cerveza: </a:t>
            </a:r>
            <a:r>
              <a:rPr lang="es-AR" sz="2000" dirty="0" smtClean="0">
                <a:solidFill>
                  <a:schemeClr val="accent1"/>
                </a:solidFill>
                <a:latin typeface="Arial" panose="020B0604020202020204" pitchFamily="34" charset="0"/>
                <a:cs typeface="Arial" panose="020B0604020202020204" pitchFamily="34" charset="0"/>
              </a:rPr>
              <a:t>			14%</a:t>
            </a:r>
          </a:p>
          <a:p>
            <a:pPr algn="l">
              <a:lnSpc>
                <a:spcPct val="150000"/>
              </a:lnSpc>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Champaña:			12%</a:t>
            </a:r>
            <a:endParaRPr lang="es-AR" sz="2000" dirty="0">
              <a:solidFill>
                <a:schemeClr val="accent1"/>
              </a:solidFill>
              <a:latin typeface="Arial" panose="020B0604020202020204" pitchFamily="34" charset="0"/>
              <a:cs typeface="Arial" panose="020B0604020202020204" pitchFamily="34" charset="0"/>
            </a:endParaRPr>
          </a:p>
          <a:p>
            <a:pPr algn="l">
              <a:lnSpc>
                <a:spcPct val="150000"/>
              </a:lnSpc>
              <a:spcBef>
                <a:spcPct val="0"/>
              </a:spcBef>
              <a:buClr>
                <a:srgbClr val="5FCBEF"/>
              </a:buClr>
            </a:pPr>
            <a:r>
              <a:rPr lang="es-AR" sz="2000" dirty="0">
                <a:solidFill>
                  <a:schemeClr val="accent1"/>
                </a:solidFill>
                <a:latin typeface="Arial" panose="020B0604020202020204" pitchFamily="34" charset="0"/>
                <a:cs typeface="Arial" panose="020B0604020202020204" pitchFamily="34" charset="0"/>
              </a:rPr>
              <a:t>Agua mineral: </a:t>
            </a:r>
            <a:r>
              <a:rPr lang="es-AR" sz="2000" dirty="0" smtClean="0">
                <a:solidFill>
                  <a:schemeClr val="accent1"/>
                </a:solidFill>
                <a:latin typeface="Arial" panose="020B0604020202020204" pitchFamily="34" charset="0"/>
                <a:cs typeface="Arial" panose="020B0604020202020204" pitchFamily="34" charset="0"/>
              </a:rPr>
              <a:t>		8</a:t>
            </a:r>
            <a:r>
              <a:rPr lang="es-AR" sz="2000" dirty="0">
                <a:solidFill>
                  <a:schemeClr val="accent1"/>
                </a:solidFill>
                <a:latin typeface="Arial" panose="020B0604020202020204" pitchFamily="34" charset="0"/>
                <a:cs typeface="Arial" panose="020B0604020202020204" pitchFamily="34" charset="0"/>
              </a:rPr>
              <a:t>%</a:t>
            </a:r>
          </a:p>
          <a:p>
            <a:pPr algn="l">
              <a:lnSpc>
                <a:spcPct val="150000"/>
              </a:lnSpc>
              <a:spcBef>
                <a:spcPct val="0"/>
              </a:spcBef>
              <a:buClr>
                <a:srgbClr val="5FCBEF"/>
              </a:buClr>
            </a:pPr>
            <a:r>
              <a:rPr lang="es-AR" sz="2000" dirty="0">
                <a:solidFill>
                  <a:schemeClr val="accent1"/>
                </a:solidFill>
                <a:latin typeface="Arial" panose="020B0604020202020204" pitchFamily="34" charset="0"/>
                <a:cs typeface="Arial" panose="020B0604020202020204" pitchFamily="34" charset="0"/>
              </a:rPr>
              <a:t>Telefonía celular</a:t>
            </a:r>
            <a:r>
              <a:rPr lang="es-AR" sz="2000" dirty="0" smtClean="0">
                <a:solidFill>
                  <a:schemeClr val="accent1"/>
                </a:solidFill>
                <a:latin typeface="Arial" panose="020B0604020202020204" pitchFamily="34" charset="0"/>
                <a:cs typeface="Arial" panose="020B0604020202020204" pitchFamily="34" charset="0"/>
              </a:rPr>
              <a:t>:	5%</a:t>
            </a:r>
            <a:endParaRPr lang="es-AR" sz="2000" dirty="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8985581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0755" y="153045"/>
            <a:ext cx="8366077" cy="815944"/>
          </a:xfrm>
        </p:spPr>
        <p:txBody>
          <a:bodyPr/>
          <a:lstStyle/>
          <a:p>
            <a:pPr algn="ctr"/>
            <a:r>
              <a:rPr lang="es-AR" sz="4000" u="sng" dirty="0" smtClean="0">
                <a:latin typeface="Arial" panose="020B0604020202020204" pitchFamily="34" charset="0"/>
                <a:cs typeface="Arial" panose="020B0604020202020204" pitchFamily="34" charset="0"/>
              </a:rPr>
              <a:t>Impuesto a las ganancias</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14151" y="968984"/>
            <a:ext cx="9103056" cy="5488087"/>
          </a:xfrm>
        </p:spPr>
        <p:txBody>
          <a:bodyPr>
            <a:noAutofit/>
          </a:bodyPr>
          <a:lstStyle/>
          <a:p>
            <a:pPr lvl="0" algn="l">
              <a:lnSpc>
                <a:spcPct val="150000"/>
              </a:lnSpc>
              <a:spcBef>
                <a:spcPct val="0"/>
              </a:spcBef>
              <a:buClr>
                <a:srgbClr val="5FCBEF"/>
              </a:buClr>
            </a:pPr>
            <a:r>
              <a:rPr lang="es-AR" sz="2000" u="sng" dirty="0" smtClean="0">
                <a:solidFill>
                  <a:schemeClr val="accent1"/>
                </a:solidFill>
                <a:latin typeface="Arial" panose="020B0604020202020204" pitchFamily="34" charset="0"/>
                <a:cs typeface="Arial" panose="020B0604020202020204" pitchFamily="34" charset="0"/>
              </a:rPr>
              <a:t>Decreto 649/97 - Art. 1:</a:t>
            </a:r>
          </a:p>
          <a:p>
            <a:pPr lvl="0" algn="l">
              <a:lnSpc>
                <a:spcPct val="150000"/>
              </a:lnSpc>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lvl="0" algn="l">
              <a:lnSpc>
                <a:spcPct val="150000"/>
              </a:lnSpc>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Todas </a:t>
            </a:r>
            <a:r>
              <a:rPr lang="es-AR" sz="2000" dirty="0">
                <a:solidFill>
                  <a:schemeClr val="accent1"/>
                </a:solidFill>
                <a:latin typeface="Arial" panose="020B0604020202020204" pitchFamily="34" charset="0"/>
                <a:cs typeface="Arial" panose="020B0604020202020204" pitchFamily="34" charset="0"/>
              </a:rPr>
              <a:t>las </a:t>
            </a:r>
            <a:r>
              <a:rPr lang="es-AR" sz="2000" dirty="0">
                <a:solidFill>
                  <a:srgbClr val="FF0000"/>
                </a:solidFill>
                <a:latin typeface="Arial" panose="020B0604020202020204" pitchFamily="34" charset="0"/>
                <a:cs typeface="Arial" panose="020B0604020202020204" pitchFamily="34" charset="0"/>
              </a:rPr>
              <a:t>ganancias</a:t>
            </a:r>
            <a:r>
              <a:rPr lang="es-AR" sz="2000" dirty="0">
                <a:solidFill>
                  <a:schemeClr val="accent1"/>
                </a:solidFill>
                <a:latin typeface="Arial" panose="020B0604020202020204" pitchFamily="34" charset="0"/>
                <a:cs typeface="Arial" panose="020B0604020202020204" pitchFamily="34" charset="0"/>
              </a:rPr>
              <a:t> obtenidas por personas de existencia visible o ideal quedan sujetas al </a:t>
            </a:r>
            <a:r>
              <a:rPr lang="es-AR" sz="2000" u="sng" dirty="0">
                <a:solidFill>
                  <a:srgbClr val="FF0000"/>
                </a:solidFill>
                <a:latin typeface="Arial" panose="020B0604020202020204" pitchFamily="34" charset="0"/>
                <a:cs typeface="Arial" panose="020B0604020202020204" pitchFamily="34" charset="0"/>
              </a:rPr>
              <a:t>gravamen de emergencia que establece esta ley.</a:t>
            </a:r>
          </a:p>
          <a:p>
            <a:pPr lvl="0" algn="l">
              <a:lnSpc>
                <a:spcPct val="150000"/>
              </a:lnSpc>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Residentes </a:t>
            </a:r>
            <a:r>
              <a:rPr lang="es-AR" sz="2000" dirty="0">
                <a:solidFill>
                  <a:schemeClr val="accent1"/>
                </a:solidFill>
                <a:latin typeface="Arial" panose="020B0604020202020204" pitchFamily="34" charset="0"/>
                <a:cs typeface="Arial" panose="020B0604020202020204" pitchFamily="34" charset="0"/>
              </a:rPr>
              <a:t>en el país, tributan sobre la totalidad de sus ganancias obtenidas en el país o en el exterior, pudiendo computar como pago a cuenta del impuesto de esta ley las sumas efectivamente abonadas por gravámenes </a:t>
            </a:r>
            <a:r>
              <a:rPr lang="es-AR" sz="2000" dirty="0" smtClean="0">
                <a:solidFill>
                  <a:schemeClr val="accent1"/>
                </a:solidFill>
                <a:latin typeface="Arial" panose="020B0604020202020204" pitchFamily="34" charset="0"/>
                <a:cs typeface="Arial" panose="020B0604020202020204" pitchFamily="34" charset="0"/>
              </a:rPr>
              <a:t>análogos.</a:t>
            </a:r>
          </a:p>
          <a:p>
            <a:pPr lvl="0" algn="l">
              <a:lnSpc>
                <a:spcPct val="150000"/>
              </a:lnSpc>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lvl="0" algn="l">
              <a:lnSpc>
                <a:spcPct val="150000"/>
              </a:lnSpc>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No </a:t>
            </a:r>
            <a:r>
              <a:rPr lang="es-AR" sz="2000" dirty="0">
                <a:solidFill>
                  <a:schemeClr val="accent1"/>
                </a:solidFill>
                <a:latin typeface="Arial" panose="020B0604020202020204" pitchFamily="34" charset="0"/>
                <a:cs typeface="Arial" panose="020B0604020202020204" pitchFamily="34" charset="0"/>
              </a:rPr>
              <a:t>residentes tributan exclusivamente sobre sus ganancias de fuente </a:t>
            </a:r>
            <a:r>
              <a:rPr lang="es-AR" sz="2000" dirty="0" smtClean="0">
                <a:solidFill>
                  <a:schemeClr val="accent1"/>
                </a:solidFill>
                <a:latin typeface="Arial" panose="020B0604020202020204" pitchFamily="34" charset="0"/>
                <a:cs typeface="Arial" panose="020B0604020202020204" pitchFamily="34" charset="0"/>
              </a:rPr>
              <a:t>argentina.</a:t>
            </a:r>
          </a:p>
          <a:p>
            <a:pPr lvl="0" algn="l">
              <a:lnSpc>
                <a:spcPct val="150000"/>
              </a:lnSpc>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lvl="0" algn="l">
              <a:lnSpc>
                <a:spcPct val="150000"/>
              </a:lnSpc>
              <a:spcBef>
                <a:spcPct val="0"/>
              </a:spcBef>
              <a:buClr>
                <a:srgbClr val="5FCBEF"/>
              </a:buClr>
            </a:pPr>
            <a:endParaRPr lang="es-AR" sz="2000" dirty="0">
              <a:solidFill>
                <a:schemeClr val="accent1"/>
              </a:solidFill>
              <a:latin typeface="Arial" panose="020B0604020202020204" pitchFamily="34" charset="0"/>
              <a:cs typeface="Arial" panose="020B0604020202020204" pitchFamily="34" charset="0"/>
            </a:endParaRPr>
          </a:p>
          <a:p>
            <a:pPr lvl="0" algn="l">
              <a:lnSpc>
                <a:spcPct val="150000"/>
              </a:lnSpc>
              <a:spcBef>
                <a:spcPct val="0"/>
              </a:spcBef>
              <a:buClr>
                <a:srgbClr val="5FCBEF"/>
              </a:buClr>
            </a:pPr>
            <a:endParaRPr lang="es-AR" sz="2000" dirty="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p:txBody>
      </p:sp>
      <p:sp>
        <p:nvSpPr>
          <p:cNvPr id="4" name="Rectangle 3"/>
          <p:cNvSpPr/>
          <p:nvPr/>
        </p:nvSpPr>
        <p:spPr>
          <a:xfrm>
            <a:off x="2183644" y="4517409"/>
            <a:ext cx="5964070" cy="533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smtClean="0">
              <a:solidFill>
                <a:srgbClr val="FF0000"/>
              </a:solidFill>
              <a:latin typeface="Arial" panose="020B0604020202020204" pitchFamily="34" charset="0"/>
              <a:cs typeface="Arial" panose="020B0604020202020204" pitchFamily="34" charset="0"/>
            </a:endParaRPr>
          </a:p>
          <a:p>
            <a:pPr lvl="0" algn="ctr">
              <a:lnSpc>
                <a:spcPct val="150000"/>
              </a:lnSpc>
              <a:spcBef>
                <a:spcPct val="0"/>
              </a:spcBef>
              <a:buClr>
                <a:srgbClr val="5FCBEF"/>
              </a:buClr>
            </a:pPr>
            <a:r>
              <a:rPr lang="es-AR" b="1" dirty="0">
                <a:solidFill>
                  <a:srgbClr val="FF0000"/>
                </a:solidFill>
                <a:latin typeface="Arial" panose="020B0604020202020204" pitchFamily="34" charset="0"/>
                <a:cs typeface="Arial" panose="020B0604020202020204" pitchFamily="34" charset="0"/>
              </a:rPr>
              <a:t>Residente &gt; 6 meses en Argentina</a:t>
            </a:r>
          </a:p>
          <a:p>
            <a:pPr algn="ctr"/>
            <a:endParaRPr lang="es-AR" dirty="0"/>
          </a:p>
        </p:txBody>
      </p:sp>
    </p:spTree>
    <p:extLst>
      <p:ext uri="{BB962C8B-B14F-4D97-AF65-F5344CB8AC3E}">
        <p14:creationId xmlns:p14="http://schemas.microsoft.com/office/powerpoint/2010/main" val="42729663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0755" y="153045"/>
            <a:ext cx="8366077" cy="815944"/>
          </a:xfrm>
        </p:spPr>
        <p:txBody>
          <a:bodyPr/>
          <a:lstStyle/>
          <a:p>
            <a:pPr algn="ctr"/>
            <a:r>
              <a:rPr lang="es-AR" sz="4000" u="sng" dirty="0" smtClean="0">
                <a:latin typeface="Arial" panose="020B0604020202020204" pitchFamily="34" charset="0"/>
                <a:cs typeface="Arial" panose="020B0604020202020204" pitchFamily="34" charset="0"/>
              </a:rPr>
              <a:t>Impuesto a las ganancias</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14151" y="968984"/>
            <a:ext cx="9103056" cy="5488087"/>
          </a:xfrm>
        </p:spPr>
        <p:txBody>
          <a:bodyPr>
            <a:noAutofit/>
          </a:bodyPr>
          <a:lstStyle/>
          <a:p>
            <a:pPr lvl="0" algn="l">
              <a:lnSpc>
                <a:spcPct val="150000"/>
              </a:lnSpc>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Exenciones:</a:t>
            </a:r>
          </a:p>
          <a:p>
            <a:pPr marL="342900" lvl="0" indent="-342900" algn="l">
              <a:lnSpc>
                <a:spcPct val="150000"/>
              </a:lnSpc>
              <a:spcBef>
                <a:spcPct val="0"/>
              </a:spcBef>
              <a:buClr>
                <a:srgbClr val="5FCBEF"/>
              </a:buClr>
              <a:buFont typeface="Arial" panose="020B0604020202020204" pitchFamily="34" charset="0"/>
              <a:buChar char="•"/>
            </a:pPr>
            <a:r>
              <a:rPr lang="es-AR" sz="2000" dirty="0" smtClean="0">
                <a:solidFill>
                  <a:schemeClr val="accent1"/>
                </a:solidFill>
                <a:latin typeface="Arial" panose="020B0604020202020204" pitchFamily="34" charset="0"/>
                <a:cs typeface="Arial" panose="020B0604020202020204" pitchFamily="34" charset="0"/>
              </a:rPr>
              <a:t>Ganancias fiscos nacionales y provinciales.</a:t>
            </a:r>
          </a:p>
          <a:p>
            <a:pPr marL="342900" lvl="0" indent="-342900" algn="l">
              <a:lnSpc>
                <a:spcPct val="150000"/>
              </a:lnSpc>
              <a:spcBef>
                <a:spcPct val="0"/>
              </a:spcBef>
              <a:buClr>
                <a:srgbClr val="5FCBEF"/>
              </a:buClr>
              <a:buFont typeface="Arial" panose="020B0604020202020204" pitchFamily="34" charset="0"/>
              <a:buChar char="•"/>
            </a:pPr>
            <a:r>
              <a:rPr lang="es-AR" sz="2000" dirty="0" smtClean="0">
                <a:solidFill>
                  <a:schemeClr val="accent1"/>
                </a:solidFill>
                <a:latin typeface="Arial" panose="020B0604020202020204" pitchFamily="34" charset="0"/>
                <a:cs typeface="Arial" panose="020B0604020202020204" pitchFamily="34" charset="0"/>
              </a:rPr>
              <a:t>Utilidades </a:t>
            </a:r>
            <a:r>
              <a:rPr lang="es-AR" sz="2000" dirty="0">
                <a:solidFill>
                  <a:schemeClr val="accent1"/>
                </a:solidFill>
                <a:latin typeface="Arial" panose="020B0604020202020204" pitchFamily="34" charset="0"/>
                <a:cs typeface="Arial" panose="020B0604020202020204" pitchFamily="34" charset="0"/>
              </a:rPr>
              <a:t>de las sociedades </a:t>
            </a:r>
            <a:r>
              <a:rPr lang="es-AR" sz="2000" dirty="0" smtClean="0">
                <a:solidFill>
                  <a:schemeClr val="accent1"/>
                </a:solidFill>
                <a:latin typeface="Arial" panose="020B0604020202020204" pitchFamily="34" charset="0"/>
                <a:cs typeface="Arial" panose="020B0604020202020204" pitchFamily="34" charset="0"/>
              </a:rPr>
              <a:t>cooperativas.</a:t>
            </a:r>
          </a:p>
          <a:p>
            <a:pPr marL="342900" lvl="0" indent="-342900" algn="l">
              <a:lnSpc>
                <a:spcPct val="150000"/>
              </a:lnSpc>
              <a:spcBef>
                <a:spcPct val="0"/>
              </a:spcBef>
              <a:buClr>
                <a:srgbClr val="5FCBEF"/>
              </a:buClr>
              <a:buFont typeface="Arial" panose="020B0604020202020204" pitchFamily="34" charset="0"/>
              <a:buChar char="•"/>
            </a:pPr>
            <a:r>
              <a:rPr lang="es-AR" sz="2000" dirty="0" smtClean="0">
                <a:solidFill>
                  <a:schemeClr val="accent1"/>
                </a:solidFill>
                <a:latin typeface="Arial" panose="020B0604020202020204" pitchFamily="34" charset="0"/>
                <a:cs typeface="Arial" panose="020B0604020202020204" pitchFamily="34" charset="0"/>
              </a:rPr>
              <a:t>Ganancias </a:t>
            </a:r>
            <a:r>
              <a:rPr lang="es-AR" sz="2000" dirty="0">
                <a:solidFill>
                  <a:schemeClr val="accent1"/>
                </a:solidFill>
                <a:latin typeface="Arial" panose="020B0604020202020204" pitchFamily="34" charset="0"/>
                <a:cs typeface="Arial" panose="020B0604020202020204" pitchFamily="34" charset="0"/>
              </a:rPr>
              <a:t>de las instituciones religiosas</a:t>
            </a:r>
            <a:r>
              <a:rPr lang="es-AR" sz="2000" dirty="0" smtClean="0">
                <a:solidFill>
                  <a:schemeClr val="accent1"/>
                </a:solidFill>
                <a:latin typeface="Arial" panose="020B0604020202020204" pitchFamily="34" charset="0"/>
                <a:cs typeface="Arial" panose="020B0604020202020204" pitchFamily="34" charset="0"/>
              </a:rPr>
              <a:t>.</a:t>
            </a:r>
          </a:p>
          <a:p>
            <a:pPr marL="342900" indent="-342900" algn="l">
              <a:lnSpc>
                <a:spcPct val="150000"/>
              </a:lnSpc>
              <a:spcBef>
                <a:spcPct val="0"/>
              </a:spcBef>
              <a:buClr>
                <a:srgbClr val="5FCBEF"/>
              </a:buClr>
              <a:buFont typeface="Arial" panose="020B0604020202020204" pitchFamily="34" charset="0"/>
              <a:buChar char="•"/>
            </a:pPr>
            <a:r>
              <a:rPr lang="es-AR" sz="2000" dirty="0">
                <a:solidFill>
                  <a:schemeClr val="accent1"/>
                </a:solidFill>
                <a:latin typeface="Arial" panose="020B0604020202020204" pitchFamily="34" charset="0"/>
                <a:cs typeface="Arial" panose="020B0604020202020204" pitchFamily="34" charset="0"/>
              </a:rPr>
              <a:t>Intereses originados por depósito originados de: Caja de ahorro/Cuenta especial de ahorro/Plazo fijo/Instrumentos emitidos por BCRA</a:t>
            </a:r>
          </a:p>
          <a:p>
            <a:pPr marL="342900" indent="-342900" algn="l">
              <a:lnSpc>
                <a:spcPct val="150000"/>
              </a:lnSpc>
              <a:spcBef>
                <a:spcPct val="0"/>
              </a:spcBef>
              <a:buClr>
                <a:srgbClr val="5FCBEF"/>
              </a:buClr>
              <a:buFont typeface="Arial" panose="020B0604020202020204" pitchFamily="34" charset="0"/>
              <a:buChar char="•"/>
            </a:pPr>
            <a:r>
              <a:rPr lang="es-AR" sz="2000" dirty="0" smtClean="0">
                <a:solidFill>
                  <a:schemeClr val="accent1"/>
                </a:solidFill>
                <a:latin typeface="Arial" panose="020B0604020202020204" pitchFamily="34" charset="0"/>
                <a:cs typeface="Arial" panose="020B0604020202020204" pitchFamily="34" charset="0"/>
              </a:rPr>
              <a:t>Otras.</a:t>
            </a:r>
            <a:endParaRPr lang="es-AR" sz="2000" dirty="0">
              <a:solidFill>
                <a:schemeClr val="accent1"/>
              </a:solidFill>
              <a:latin typeface="Arial" panose="020B0604020202020204" pitchFamily="34" charset="0"/>
              <a:cs typeface="Arial" panose="020B0604020202020204" pitchFamily="34" charset="0"/>
            </a:endParaRPr>
          </a:p>
          <a:p>
            <a:pPr marL="342900" lvl="0" indent="-342900" algn="l">
              <a:lnSpc>
                <a:spcPct val="150000"/>
              </a:lnSpc>
              <a:spcBef>
                <a:spcPct val="0"/>
              </a:spcBef>
              <a:buClr>
                <a:srgbClr val="5FCBEF"/>
              </a:buClr>
              <a:buFont typeface="Arial" panose="020B0604020202020204" pitchFamily="34" charset="0"/>
              <a:buChar char="•"/>
            </a:pPr>
            <a:endParaRPr lang="es-AR" sz="2000" dirty="0" smtClean="0">
              <a:solidFill>
                <a:schemeClr val="accent1"/>
              </a:solidFill>
              <a:latin typeface="Arial" panose="020B0604020202020204" pitchFamily="34" charset="0"/>
              <a:cs typeface="Arial" panose="020B0604020202020204" pitchFamily="34" charset="0"/>
            </a:endParaRPr>
          </a:p>
          <a:p>
            <a:pPr lvl="0" algn="l">
              <a:lnSpc>
                <a:spcPct val="150000"/>
              </a:lnSpc>
              <a:spcBef>
                <a:spcPct val="0"/>
              </a:spcBef>
              <a:buClr>
                <a:srgbClr val="5FCBEF"/>
              </a:buClr>
            </a:pPr>
            <a:endParaRPr lang="es-AR" sz="2000" dirty="0">
              <a:solidFill>
                <a:schemeClr val="accent1"/>
              </a:solidFill>
              <a:latin typeface="Arial" panose="020B0604020202020204" pitchFamily="34" charset="0"/>
              <a:cs typeface="Arial" panose="020B0604020202020204" pitchFamily="34" charset="0"/>
            </a:endParaRPr>
          </a:p>
          <a:p>
            <a:pPr lvl="0" algn="l">
              <a:lnSpc>
                <a:spcPct val="150000"/>
              </a:lnSpc>
              <a:spcBef>
                <a:spcPct val="0"/>
              </a:spcBef>
              <a:buClr>
                <a:srgbClr val="5FCBEF"/>
              </a:buClr>
            </a:pPr>
            <a:endParaRPr lang="es-AR" sz="2000" dirty="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210119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0755" y="153045"/>
            <a:ext cx="8366077" cy="815944"/>
          </a:xfrm>
        </p:spPr>
        <p:txBody>
          <a:bodyPr/>
          <a:lstStyle/>
          <a:p>
            <a:pPr algn="ctr"/>
            <a:r>
              <a:rPr lang="es-AR" sz="4000" u="sng" dirty="0" smtClean="0">
                <a:latin typeface="Arial" panose="020B0604020202020204" pitchFamily="34" charset="0"/>
                <a:cs typeface="Arial" panose="020B0604020202020204" pitchFamily="34" charset="0"/>
              </a:rPr>
              <a:t>Impuesto a las ganancias</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14151" y="968984"/>
            <a:ext cx="9103056" cy="5488087"/>
          </a:xfrm>
        </p:spPr>
        <p:txBody>
          <a:bodyPr>
            <a:noAutofit/>
          </a:bodyPr>
          <a:lstStyle/>
          <a:p>
            <a:pPr lvl="0" algn="l">
              <a:lnSpc>
                <a:spcPct val="150000"/>
              </a:lnSpc>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Ganancias no imponibles: $66.917,91</a:t>
            </a:r>
          </a:p>
          <a:p>
            <a:pPr lvl="0" algn="l">
              <a:lnSpc>
                <a:spcPct val="150000"/>
              </a:lnSpc>
              <a:spcBef>
                <a:spcPct val="0"/>
              </a:spcBef>
              <a:buClr>
                <a:srgbClr val="5FCBEF"/>
              </a:buClr>
            </a:pPr>
            <a:r>
              <a:rPr lang="es-AR" sz="2000" u="sng" dirty="0" smtClean="0">
                <a:solidFill>
                  <a:schemeClr val="accent1"/>
                </a:solidFill>
                <a:latin typeface="Arial" panose="020B0604020202020204" pitchFamily="34" charset="0"/>
                <a:cs typeface="Arial" panose="020B0604020202020204" pitchFamily="34" charset="0"/>
              </a:rPr>
              <a:t>Deducciones</a:t>
            </a:r>
          </a:p>
          <a:p>
            <a:pPr lvl="0" algn="l">
              <a:lnSpc>
                <a:spcPct val="150000"/>
              </a:lnSpc>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Cargas de </a:t>
            </a:r>
            <a:r>
              <a:rPr lang="es-AR" sz="2000" dirty="0" err="1" smtClean="0">
                <a:solidFill>
                  <a:schemeClr val="accent1"/>
                </a:solidFill>
                <a:latin typeface="Arial" panose="020B0604020202020204" pitchFamily="34" charset="0"/>
                <a:cs typeface="Arial" panose="020B0604020202020204" pitchFamily="34" charset="0"/>
              </a:rPr>
              <a:t>flia</a:t>
            </a:r>
            <a:r>
              <a:rPr lang="es-AR" sz="2000" dirty="0" smtClean="0">
                <a:solidFill>
                  <a:schemeClr val="accent1"/>
                </a:solidFill>
                <a:latin typeface="Arial" panose="020B0604020202020204" pitchFamily="34" charset="0"/>
                <a:cs typeface="Arial" panose="020B0604020202020204" pitchFamily="34" charset="0"/>
              </a:rPr>
              <a:t>. (en todos los casos deben tener entradas netas &lt; </a:t>
            </a:r>
            <a:r>
              <a:rPr lang="es-AR" sz="2000" dirty="0">
                <a:solidFill>
                  <a:schemeClr val="accent1"/>
                </a:solidFill>
                <a:latin typeface="Arial" panose="020B0604020202020204" pitchFamily="34" charset="0"/>
                <a:cs typeface="Arial" panose="020B0604020202020204" pitchFamily="34" charset="0"/>
              </a:rPr>
              <a:t>$66.917,91):</a:t>
            </a:r>
            <a:endParaRPr lang="es-AR" sz="2000" dirty="0" smtClean="0">
              <a:solidFill>
                <a:schemeClr val="accent1"/>
              </a:solidFill>
              <a:latin typeface="Arial" panose="020B0604020202020204" pitchFamily="34" charset="0"/>
              <a:cs typeface="Arial" panose="020B0604020202020204" pitchFamily="34" charset="0"/>
            </a:endParaRPr>
          </a:p>
          <a:p>
            <a:pPr marL="342900" lvl="0" indent="-342900" algn="l">
              <a:spcBef>
                <a:spcPct val="0"/>
              </a:spcBef>
              <a:buClr>
                <a:srgbClr val="5FCBEF"/>
              </a:buClr>
              <a:buFont typeface="Arial" panose="020B0604020202020204" pitchFamily="34" charset="0"/>
              <a:buChar char="•"/>
            </a:pPr>
            <a:r>
              <a:rPr lang="es-AR" sz="2000" dirty="0" smtClean="0">
                <a:solidFill>
                  <a:schemeClr val="accent1"/>
                </a:solidFill>
                <a:latin typeface="Arial" panose="020B0604020202020204" pitchFamily="34" charset="0"/>
                <a:cs typeface="Arial" panose="020B0604020202020204" pitchFamily="34" charset="0"/>
              </a:rPr>
              <a:t>$62.385,20 por cónyuge.</a:t>
            </a:r>
          </a:p>
          <a:p>
            <a:pPr marL="342900" lvl="0" indent="-342900" algn="l">
              <a:spcBef>
                <a:spcPct val="0"/>
              </a:spcBef>
              <a:buClr>
                <a:srgbClr val="5FCBEF"/>
              </a:buClr>
              <a:buFont typeface="Arial" panose="020B0604020202020204" pitchFamily="34" charset="0"/>
              <a:buChar char="•"/>
            </a:pPr>
            <a:r>
              <a:rPr lang="es-AR" sz="2000" dirty="0" smtClean="0">
                <a:solidFill>
                  <a:schemeClr val="accent1"/>
                </a:solidFill>
                <a:latin typeface="Arial" panose="020B0604020202020204" pitchFamily="34" charset="0"/>
                <a:cs typeface="Arial" panose="020B0604020202020204" pitchFamily="34" charset="0"/>
              </a:rPr>
              <a:t>$31.461,09 por cada </a:t>
            </a:r>
            <a:r>
              <a:rPr lang="es-AR" sz="2000" dirty="0" err="1" smtClean="0">
                <a:solidFill>
                  <a:schemeClr val="accent1"/>
                </a:solidFill>
                <a:latin typeface="Arial" panose="020B0604020202020204" pitchFamily="34" charset="0"/>
                <a:cs typeface="Arial" panose="020B0604020202020204" pitchFamily="34" charset="0"/>
              </a:rPr>
              <a:t>hij</a:t>
            </a:r>
            <a:r>
              <a:rPr lang="es-AR" sz="2000" dirty="0" smtClean="0">
                <a:solidFill>
                  <a:schemeClr val="accent1"/>
                </a:solidFill>
                <a:latin typeface="Arial" panose="020B0604020202020204" pitchFamily="34" charset="0"/>
                <a:cs typeface="Arial" panose="020B0604020202020204" pitchFamily="34" charset="0"/>
              </a:rPr>
              <a:t>@ o </a:t>
            </a:r>
            <a:r>
              <a:rPr lang="es-AR" sz="2000" dirty="0" err="1" smtClean="0">
                <a:solidFill>
                  <a:schemeClr val="accent1"/>
                </a:solidFill>
                <a:latin typeface="Arial" panose="020B0604020202020204" pitchFamily="34" charset="0"/>
                <a:cs typeface="Arial" panose="020B0604020202020204" pitchFamily="34" charset="0"/>
              </a:rPr>
              <a:t>hijastr</a:t>
            </a:r>
            <a:r>
              <a:rPr lang="es-AR" sz="2000" dirty="0" smtClean="0">
                <a:solidFill>
                  <a:schemeClr val="accent1"/>
                </a:solidFill>
                <a:latin typeface="Arial" panose="020B0604020202020204" pitchFamily="34" charset="0"/>
                <a:cs typeface="Arial" panose="020B0604020202020204" pitchFamily="34" charset="0"/>
              </a:rPr>
              <a:t>@ menor de 18 años o incapacitado para el trabajo.</a:t>
            </a:r>
          </a:p>
          <a:p>
            <a:pPr marL="342900" indent="-342900" algn="l">
              <a:spcBef>
                <a:spcPct val="0"/>
              </a:spcBef>
              <a:buClr>
                <a:srgbClr val="5FCBEF"/>
              </a:buClr>
              <a:buFont typeface="Arial" panose="020B0604020202020204" pitchFamily="34" charset="0"/>
              <a:buChar char="•"/>
            </a:pPr>
            <a:r>
              <a:rPr lang="es-AR" sz="2000" dirty="0" smtClean="0">
                <a:solidFill>
                  <a:schemeClr val="accent1"/>
                </a:solidFill>
                <a:latin typeface="Arial" panose="020B0604020202020204" pitchFamily="34" charset="0"/>
                <a:cs typeface="Arial" panose="020B0604020202020204" pitchFamily="34" charset="0"/>
              </a:rPr>
              <a:t>Especial: $66.917,91 - Si </a:t>
            </a:r>
            <a:r>
              <a:rPr lang="es-AR" sz="2000" dirty="0">
                <a:solidFill>
                  <a:schemeClr val="accent1"/>
                </a:solidFill>
                <a:latin typeface="Arial" panose="020B0604020202020204" pitchFamily="34" charset="0"/>
                <a:cs typeface="Arial" panose="020B0604020202020204" pitchFamily="34" charset="0"/>
              </a:rPr>
              <a:t>fueran </a:t>
            </a:r>
            <a:r>
              <a:rPr lang="es-AR" sz="2000" dirty="0" smtClean="0">
                <a:solidFill>
                  <a:schemeClr val="accent1"/>
                </a:solidFill>
                <a:latin typeface="Arial" panose="020B0604020202020204" pitchFamily="34" charset="0"/>
                <a:cs typeface="Arial" panose="020B0604020202020204" pitchFamily="34" charset="0"/>
              </a:rPr>
              <a:t>ganancias como las descriptas en los </a:t>
            </a:r>
            <a:r>
              <a:rPr lang="es-AR" sz="2000" dirty="0" err="1" smtClean="0">
                <a:solidFill>
                  <a:schemeClr val="accent1"/>
                </a:solidFill>
                <a:latin typeface="Arial" panose="020B0604020202020204" pitchFamily="34" charset="0"/>
                <a:cs typeface="Arial" panose="020B0604020202020204" pitchFamily="34" charset="0"/>
              </a:rPr>
              <a:t>sgtes</a:t>
            </a:r>
            <a:r>
              <a:rPr lang="es-AR" sz="2000" dirty="0" smtClean="0">
                <a:solidFill>
                  <a:schemeClr val="accent1"/>
                </a:solidFill>
                <a:latin typeface="Arial" panose="020B0604020202020204" pitchFamily="34" charset="0"/>
                <a:cs typeface="Arial" panose="020B0604020202020204" pitchFamily="34" charset="0"/>
              </a:rPr>
              <a:t>. incisos del Art. 79 debe elevarse 3,8 veces ($66.917,91 x 4,8=$321.205,97) !</a:t>
            </a:r>
          </a:p>
          <a:p>
            <a:pPr lvl="2" algn="l">
              <a:spcBef>
                <a:spcPct val="0"/>
              </a:spcBef>
              <a:buClr>
                <a:srgbClr val="5FCBEF"/>
              </a:buClr>
            </a:pPr>
            <a:r>
              <a:rPr lang="es-AR" sz="1800" dirty="0" smtClean="0">
                <a:solidFill>
                  <a:schemeClr val="accent1"/>
                </a:solidFill>
                <a:latin typeface="Arial" panose="020B0604020202020204" pitchFamily="34" charset="0"/>
                <a:cs typeface="Arial" panose="020B0604020202020204" pitchFamily="34" charset="0"/>
              </a:rPr>
              <a:t>a</a:t>
            </a:r>
            <a:r>
              <a:rPr lang="es-AR" sz="1800" dirty="0">
                <a:solidFill>
                  <a:schemeClr val="accent1"/>
                </a:solidFill>
                <a:latin typeface="Arial" panose="020B0604020202020204" pitchFamily="34" charset="0"/>
                <a:cs typeface="Arial" panose="020B0604020202020204" pitchFamily="34" charset="0"/>
              </a:rPr>
              <a:t>) Del desempeño de cargos públicos y la percepción de gastos protocolares.</a:t>
            </a:r>
          </a:p>
          <a:p>
            <a:pPr lvl="2" algn="l">
              <a:spcBef>
                <a:spcPct val="0"/>
              </a:spcBef>
              <a:buClr>
                <a:srgbClr val="5FCBEF"/>
              </a:buClr>
            </a:pPr>
            <a:r>
              <a:rPr lang="es-AR" sz="1800" dirty="0">
                <a:solidFill>
                  <a:schemeClr val="accent1"/>
                </a:solidFill>
                <a:latin typeface="Arial" panose="020B0604020202020204" pitchFamily="34" charset="0"/>
                <a:cs typeface="Arial" panose="020B0604020202020204" pitchFamily="34" charset="0"/>
              </a:rPr>
              <a:t>b) Del trabajo personal ejecutado en relación de dependencia.</a:t>
            </a:r>
          </a:p>
          <a:p>
            <a:pPr lvl="2" algn="l">
              <a:spcBef>
                <a:spcPct val="0"/>
              </a:spcBef>
              <a:buClr>
                <a:srgbClr val="5FCBEF"/>
              </a:buClr>
            </a:pPr>
            <a:r>
              <a:rPr lang="es-AR" sz="1800" dirty="0">
                <a:solidFill>
                  <a:schemeClr val="accent1"/>
                </a:solidFill>
                <a:latin typeface="Arial" panose="020B0604020202020204" pitchFamily="34" charset="0"/>
                <a:cs typeface="Arial" panose="020B0604020202020204" pitchFamily="34" charset="0"/>
              </a:rPr>
              <a:t>c) De las jubilaciones, pensiones, retiros o subsidios de cualquier especie en cuanto tengan su origen en el trabajo personal y de los consejeros de las sociedades cooperativas.</a:t>
            </a:r>
          </a:p>
          <a:p>
            <a:pPr algn="l">
              <a:lnSpc>
                <a:spcPct val="150000"/>
              </a:lnSpc>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algn="l">
              <a:lnSpc>
                <a:spcPct val="150000"/>
              </a:lnSpc>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marL="342900" indent="-342900" algn="l">
              <a:lnSpc>
                <a:spcPct val="150000"/>
              </a:lnSpc>
              <a:spcBef>
                <a:spcPct val="0"/>
              </a:spcBef>
              <a:buClr>
                <a:srgbClr val="5FCBEF"/>
              </a:buClr>
              <a:buFont typeface="Arial" panose="020B0604020202020204" pitchFamily="34" charset="0"/>
              <a:buChar char="•"/>
            </a:pPr>
            <a:endParaRPr lang="es-AR" sz="2000" dirty="0">
              <a:solidFill>
                <a:schemeClr val="accent1"/>
              </a:solidFill>
              <a:latin typeface="Arial" panose="020B0604020202020204" pitchFamily="34" charset="0"/>
              <a:cs typeface="Arial" panose="020B0604020202020204" pitchFamily="34" charset="0"/>
            </a:endParaRPr>
          </a:p>
          <a:p>
            <a:pPr lvl="0" algn="l">
              <a:lnSpc>
                <a:spcPct val="150000"/>
              </a:lnSpc>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lvl="0" algn="l">
              <a:lnSpc>
                <a:spcPct val="150000"/>
              </a:lnSpc>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lvl="0" algn="l">
              <a:lnSpc>
                <a:spcPct val="150000"/>
              </a:lnSpc>
              <a:spcBef>
                <a:spcPct val="0"/>
              </a:spcBef>
              <a:buClr>
                <a:srgbClr val="5FCBEF"/>
              </a:buClr>
            </a:pPr>
            <a:endParaRPr lang="es-AR" sz="2000" dirty="0">
              <a:solidFill>
                <a:schemeClr val="accent1"/>
              </a:solidFill>
              <a:latin typeface="Arial" panose="020B0604020202020204" pitchFamily="34" charset="0"/>
              <a:cs typeface="Arial" panose="020B0604020202020204" pitchFamily="34" charset="0"/>
            </a:endParaRPr>
          </a:p>
          <a:p>
            <a:pPr lvl="0" algn="l">
              <a:lnSpc>
                <a:spcPct val="150000"/>
              </a:lnSpc>
              <a:spcBef>
                <a:spcPct val="0"/>
              </a:spcBef>
              <a:buClr>
                <a:srgbClr val="5FCBEF"/>
              </a:buClr>
            </a:pPr>
            <a:endParaRPr lang="es-AR" sz="2000" dirty="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8096153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0755" y="153045"/>
            <a:ext cx="8366077" cy="815944"/>
          </a:xfrm>
        </p:spPr>
        <p:txBody>
          <a:bodyPr/>
          <a:lstStyle/>
          <a:p>
            <a:pPr algn="ctr"/>
            <a:r>
              <a:rPr lang="es-AR" sz="4000" u="sng" dirty="0" smtClean="0">
                <a:latin typeface="Arial" panose="020B0604020202020204" pitchFamily="34" charset="0"/>
                <a:cs typeface="Arial" panose="020B0604020202020204" pitchFamily="34" charset="0"/>
              </a:rPr>
              <a:t>Impuesto a las ganancias</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791572" y="968989"/>
            <a:ext cx="9103056" cy="5228772"/>
          </a:xfrm>
        </p:spPr>
        <p:txBody>
          <a:bodyPr>
            <a:noAutofit/>
          </a:bodyPr>
          <a:lstStyle/>
          <a:p>
            <a:pPr algn="l">
              <a:spcBef>
                <a:spcPct val="0"/>
              </a:spcBef>
              <a:buClr>
                <a:srgbClr val="5FCBEF"/>
              </a:buClr>
            </a:pPr>
            <a:r>
              <a:rPr lang="es-AR" dirty="0" smtClean="0">
                <a:solidFill>
                  <a:schemeClr val="accent1"/>
                </a:solidFill>
                <a:latin typeface="Arial" panose="020B0604020202020204" pitchFamily="34" charset="0"/>
                <a:cs typeface="Arial" panose="020B0604020202020204" pitchFamily="34" charset="0"/>
              </a:rPr>
              <a:t>Salario Bruto Anual</a:t>
            </a:r>
          </a:p>
          <a:p>
            <a:pPr algn="l">
              <a:spcBef>
                <a:spcPct val="0"/>
              </a:spcBef>
              <a:buClr>
                <a:srgbClr val="5FCBEF"/>
              </a:buClr>
            </a:pPr>
            <a:r>
              <a:rPr lang="es-AR" dirty="0" smtClean="0">
                <a:solidFill>
                  <a:schemeClr val="accent1"/>
                </a:solidFill>
                <a:latin typeface="Arial" panose="020B0604020202020204" pitchFamily="34" charset="0"/>
                <a:cs typeface="Arial" panose="020B0604020202020204" pitchFamily="34" charset="0"/>
              </a:rPr>
              <a:t>(Aportes de jubilación: 14%)</a:t>
            </a:r>
          </a:p>
          <a:p>
            <a:pPr algn="l">
              <a:spcBef>
                <a:spcPct val="0"/>
              </a:spcBef>
              <a:buClr>
                <a:srgbClr val="5FCBEF"/>
              </a:buClr>
            </a:pPr>
            <a:r>
              <a:rPr lang="es-AR" dirty="0" smtClean="0">
                <a:solidFill>
                  <a:schemeClr val="accent1"/>
                </a:solidFill>
                <a:latin typeface="Arial" panose="020B0604020202020204" pitchFamily="34" charset="0"/>
                <a:cs typeface="Arial" panose="020B0604020202020204" pitchFamily="34" charset="0"/>
              </a:rPr>
              <a:t>(Aportes obra social: 3%)</a:t>
            </a:r>
          </a:p>
          <a:p>
            <a:pPr algn="l">
              <a:spcBef>
                <a:spcPct val="0"/>
              </a:spcBef>
              <a:buClr>
                <a:srgbClr val="5FCBEF"/>
              </a:buClr>
            </a:pPr>
            <a:r>
              <a:rPr lang="es-AR" dirty="0" smtClean="0">
                <a:solidFill>
                  <a:schemeClr val="accent1"/>
                </a:solidFill>
                <a:latin typeface="Arial" panose="020B0604020202020204" pitchFamily="34" charset="0"/>
                <a:cs typeface="Arial" panose="020B0604020202020204" pitchFamily="34" charset="0"/>
              </a:rPr>
              <a:t>(Aportes sindicales: 2,5%)</a:t>
            </a:r>
          </a:p>
          <a:p>
            <a:pPr algn="l">
              <a:spcBef>
                <a:spcPct val="0"/>
              </a:spcBef>
              <a:buClr>
                <a:srgbClr val="5FCBEF"/>
              </a:buClr>
            </a:pPr>
            <a:r>
              <a:rPr lang="es-AR" dirty="0" smtClean="0">
                <a:solidFill>
                  <a:schemeClr val="accent1"/>
                </a:solidFill>
                <a:latin typeface="Arial" panose="020B0604020202020204" pitchFamily="34" charset="0"/>
                <a:cs typeface="Arial" panose="020B0604020202020204" pitchFamily="34" charset="0"/>
              </a:rPr>
              <a:t>(Ganancia no imponible: $66.917,91)</a:t>
            </a:r>
          </a:p>
          <a:p>
            <a:pPr algn="l">
              <a:spcBef>
                <a:spcPct val="0"/>
              </a:spcBef>
              <a:buClr>
                <a:srgbClr val="5FCBEF"/>
              </a:buClr>
            </a:pPr>
            <a:r>
              <a:rPr lang="es-AR" dirty="0" smtClean="0">
                <a:solidFill>
                  <a:schemeClr val="accent1"/>
                </a:solidFill>
                <a:latin typeface="Arial" panose="020B0604020202020204" pitchFamily="34" charset="0"/>
                <a:cs typeface="Arial" panose="020B0604020202020204" pitchFamily="34" charset="0"/>
              </a:rPr>
              <a:t>(Deducción especial: $321.205,97)</a:t>
            </a:r>
          </a:p>
          <a:p>
            <a:pPr algn="l">
              <a:spcBef>
                <a:spcPct val="0"/>
              </a:spcBef>
              <a:buClr>
                <a:srgbClr val="5FCBEF"/>
              </a:buClr>
            </a:pPr>
            <a:r>
              <a:rPr lang="es-AR" dirty="0" smtClean="0">
                <a:solidFill>
                  <a:schemeClr val="accent1"/>
                </a:solidFill>
                <a:latin typeface="Arial" panose="020B0604020202020204" pitchFamily="34" charset="0"/>
                <a:cs typeface="Arial" panose="020B0604020202020204" pitchFamily="34" charset="0"/>
              </a:rPr>
              <a:t>============================</a:t>
            </a:r>
          </a:p>
          <a:p>
            <a:pPr algn="l">
              <a:spcBef>
                <a:spcPct val="0"/>
              </a:spcBef>
              <a:buClr>
                <a:srgbClr val="5FCBEF"/>
              </a:buClr>
            </a:pPr>
            <a:r>
              <a:rPr lang="es-AR" b="1" dirty="0" smtClean="0">
                <a:solidFill>
                  <a:schemeClr val="accent1"/>
                </a:solidFill>
                <a:latin typeface="Arial" panose="020B0604020202020204" pitchFamily="34" charset="0"/>
                <a:cs typeface="Arial" panose="020B0604020202020204" pitchFamily="34" charset="0"/>
              </a:rPr>
              <a:t>Ganancia neta imponible acumulada</a:t>
            </a:r>
          </a:p>
          <a:p>
            <a:pPr algn="l">
              <a:lnSpc>
                <a:spcPct val="150000"/>
              </a:lnSpc>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 </a:t>
            </a:r>
          </a:p>
          <a:p>
            <a:pPr lvl="0" algn="l">
              <a:lnSpc>
                <a:spcPct val="150000"/>
              </a:lnSpc>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lvl="0" algn="l">
              <a:lnSpc>
                <a:spcPct val="150000"/>
              </a:lnSpc>
              <a:spcBef>
                <a:spcPct val="0"/>
              </a:spcBef>
              <a:buClr>
                <a:srgbClr val="5FCBEF"/>
              </a:buClr>
            </a:pPr>
            <a:endParaRPr lang="es-AR" sz="2000" dirty="0">
              <a:solidFill>
                <a:schemeClr val="accent1"/>
              </a:solidFill>
              <a:latin typeface="Arial" panose="020B0604020202020204" pitchFamily="34" charset="0"/>
              <a:cs typeface="Arial" panose="020B0604020202020204" pitchFamily="34" charset="0"/>
            </a:endParaRPr>
          </a:p>
          <a:p>
            <a:pPr lvl="0" algn="l">
              <a:lnSpc>
                <a:spcPct val="150000"/>
              </a:lnSpc>
              <a:spcBef>
                <a:spcPct val="0"/>
              </a:spcBef>
              <a:buClr>
                <a:srgbClr val="5FCBEF"/>
              </a:buClr>
            </a:pPr>
            <a:endParaRPr lang="es-AR" sz="2000" dirty="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p:txBody>
      </p:sp>
      <p:pic>
        <p:nvPicPr>
          <p:cNvPr id="6" name="Picture 5"/>
          <p:cNvPicPr>
            <a:picLocks noChangeAspect="1"/>
          </p:cNvPicPr>
          <p:nvPr/>
        </p:nvPicPr>
        <p:blipFill>
          <a:blip r:embed="rId2"/>
          <a:stretch>
            <a:fillRect/>
          </a:stretch>
        </p:blipFill>
        <p:spPr>
          <a:xfrm>
            <a:off x="411114" y="3386785"/>
            <a:ext cx="8666328" cy="3143668"/>
          </a:xfrm>
          <a:prstGeom prst="rect">
            <a:avLst/>
          </a:prstGeom>
          <a:ln>
            <a:solidFill>
              <a:schemeClr val="tx1"/>
            </a:solidFill>
          </a:ln>
        </p:spPr>
      </p:pic>
    </p:spTree>
    <p:extLst>
      <p:ext uri="{BB962C8B-B14F-4D97-AF65-F5344CB8AC3E}">
        <p14:creationId xmlns:p14="http://schemas.microsoft.com/office/powerpoint/2010/main" val="20909963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0755" y="153045"/>
            <a:ext cx="8366077" cy="815944"/>
          </a:xfrm>
        </p:spPr>
        <p:txBody>
          <a:bodyPr/>
          <a:lstStyle/>
          <a:p>
            <a:pPr algn="ctr"/>
            <a:r>
              <a:rPr lang="es-AR" sz="4000" u="sng" dirty="0" smtClean="0">
                <a:latin typeface="Arial" panose="020B0604020202020204" pitchFamily="34" charset="0"/>
                <a:cs typeface="Arial" panose="020B0604020202020204" pitchFamily="34" charset="0"/>
              </a:rPr>
              <a:t>Impuesto a las ganancias</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14151" y="968984"/>
            <a:ext cx="9103056" cy="5488087"/>
          </a:xfrm>
        </p:spPr>
        <p:txBody>
          <a:bodyPr>
            <a:noAutofit/>
          </a:bodyPr>
          <a:lstStyle/>
          <a:p>
            <a:pPr lvl="0" algn="l">
              <a:lnSpc>
                <a:spcPct val="150000"/>
              </a:lnSpc>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En el caso de operaciones trianguladas debe observarse la RG Nº 3240/11:</a:t>
            </a:r>
          </a:p>
          <a:p>
            <a:pPr lvl="0" algn="l">
              <a:lnSpc>
                <a:spcPct val="150000"/>
              </a:lnSpc>
              <a:spcBef>
                <a:spcPct val="0"/>
              </a:spcBef>
              <a:buClr>
                <a:srgbClr val="5FCBEF"/>
              </a:buClr>
            </a:pPr>
            <a:r>
              <a:rPr lang="es-AR" sz="2000" dirty="0">
                <a:solidFill>
                  <a:schemeClr val="accent1"/>
                </a:solidFill>
                <a:latin typeface="Arial" panose="020B0604020202020204" pitchFamily="34" charset="0"/>
                <a:cs typeface="Arial" panose="020B0604020202020204" pitchFamily="34" charset="0"/>
              </a:rPr>
              <a:t>P</a:t>
            </a:r>
            <a:r>
              <a:rPr lang="es-AR" sz="2000" dirty="0" smtClean="0">
                <a:solidFill>
                  <a:schemeClr val="accent1"/>
                </a:solidFill>
                <a:latin typeface="Arial" panose="020B0604020202020204" pitchFamily="34" charset="0"/>
                <a:cs typeface="Arial" panose="020B0604020202020204" pitchFamily="34" charset="0"/>
              </a:rPr>
              <a:t>agos </a:t>
            </a:r>
            <a:r>
              <a:rPr lang="es-AR" sz="2000" dirty="0">
                <a:solidFill>
                  <a:schemeClr val="accent1"/>
                </a:solidFill>
                <a:latin typeface="Arial" panose="020B0604020202020204" pitchFamily="34" charset="0"/>
                <a:cs typeface="Arial" panose="020B0604020202020204" pitchFamily="34" charset="0"/>
              </a:rPr>
              <a:t>al exterior por compras de mercancías no ingresadas al país y vendidas a terceros países</a:t>
            </a:r>
          </a:p>
          <a:p>
            <a:pPr lvl="0" algn="l">
              <a:lnSpc>
                <a:spcPct val="150000"/>
              </a:lnSpc>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lvl="0" algn="l">
              <a:lnSpc>
                <a:spcPct val="150000"/>
              </a:lnSpc>
              <a:spcBef>
                <a:spcPct val="0"/>
              </a:spcBef>
              <a:buClr>
                <a:srgbClr val="5FCBEF"/>
              </a:buClr>
            </a:pPr>
            <a:r>
              <a:rPr lang="es-AR" sz="2000" u="sng" dirty="0" smtClean="0">
                <a:solidFill>
                  <a:schemeClr val="accent1"/>
                </a:solidFill>
                <a:latin typeface="Arial" panose="020B0604020202020204" pitchFamily="34" charset="0"/>
                <a:cs typeface="Arial" panose="020B0604020202020204" pitchFamily="34" charset="0"/>
              </a:rPr>
              <a:t>BASE IMPONIBLE: ALÍCUOTA </a:t>
            </a:r>
            <a:r>
              <a:rPr lang="es-AR" sz="2000" u="sng" dirty="0">
                <a:solidFill>
                  <a:schemeClr val="accent1"/>
                </a:solidFill>
                <a:latin typeface="Arial" panose="020B0604020202020204" pitchFamily="34" charset="0"/>
                <a:cs typeface="Arial" panose="020B0604020202020204" pitchFamily="34" charset="0"/>
              </a:rPr>
              <a:t>APLICABLE</a:t>
            </a:r>
          </a:p>
          <a:p>
            <a:pPr marL="342900" lvl="0" indent="-342900" algn="l">
              <a:lnSpc>
                <a:spcPct val="150000"/>
              </a:lnSpc>
              <a:spcBef>
                <a:spcPct val="0"/>
              </a:spcBef>
              <a:buClr>
                <a:srgbClr val="5FCBEF"/>
              </a:buClr>
              <a:buFont typeface="Arial" panose="020B0604020202020204" pitchFamily="34" charset="0"/>
              <a:buChar char="•"/>
            </a:pPr>
            <a:r>
              <a:rPr lang="es-AR" sz="2000" dirty="0" smtClean="0">
                <a:solidFill>
                  <a:schemeClr val="accent1"/>
                </a:solidFill>
                <a:latin typeface="Arial" panose="020B0604020202020204" pitchFamily="34" charset="0"/>
                <a:cs typeface="Arial" panose="020B0604020202020204" pitchFamily="34" charset="0"/>
              </a:rPr>
              <a:t>Importe </a:t>
            </a:r>
            <a:r>
              <a:rPr lang="es-AR" sz="2000" dirty="0">
                <a:solidFill>
                  <a:schemeClr val="accent1"/>
                </a:solidFill>
                <a:latin typeface="Arial" panose="020B0604020202020204" pitchFamily="34" charset="0"/>
                <a:cs typeface="Arial" panose="020B0604020202020204" pitchFamily="34" charset="0"/>
              </a:rPr>
              <a:t>de la percepción se calculará aplicando la alícuota del </a:t>
            </a:r>
            <a:r>
              <a:rPr lang="es-AR" sz="2000" dirty="0" smtClean="0">
                <a:solidFill>
                  <a:schemeClr val="accent1"/>
                </a:solidFill>
                <a:latin typeface="Arial" panose="020B0604020202020204" pitchFamily="34" charset="0"/>
                <a:cs typeface="Arial" panose="020B0604020202020204" pitchFamily="34" charset="0"/>
              </a:rPr>
              <a:t>3,5% </a:t>
            </a:r>
            <a:r>
              <a:rPr lang="es-AR" sz="2000" dirty="0">
                <a:solidFill>
                  <a:schemeClr val="accent1"/>
                </a:solidFill>
                <a:latin typeface="Arial" panose="020B0604020202020204" pitchFamily="34" charset="0"/>
                <a:cs typeface="Arial" panose="020B0604020202020204" pitchFamily="34" charset="0"/>
              </a:rPr>
              <a:t>sobre el importe de la operación de venta de divisas</a:t>
            </a:r>
            <a:r>
              <a:rPr lang="es-AR" sz="2000" dirty="0" smtClean="0">
                <a:solidFill>
                  <a:schemeClr val="accent1"/>
                </a:solidFill>
                <a:latin typeface="Arial" panose="020B0604020202020204" pitchFamily="34" charset="0"/>
                <a:cs typeface="Arial" panose="020B0604020202020204" pitchFamily="34" charset="0"/>
              </a:rPr>
              <a:t>.</a:t>
            </a:r>
          </a:p>
          <a:p>
            <a:pPr lvl="0" algn="l">
              <a:lnSpc>
                <a:spcPct val="150000"/>
              </a:lnSpc>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lvl="0" algn="l">
              <a:lnSpc>
                <a:spcPct val="150000"/>
              </a:lnSpc>
              <a:spcBef>
                <a:spcPct val="0"/>
              </a:spcBef>
              <a:buClr>
                <a:srgbClr val="5FCBEF"/>
              </a:buClr>
            </a:pPr>
            <a:r>
              <a:rPr lang="es-AR" sz="2000" u="sng" dirty="0">
                <a:solidFill>
                  <a:schemeClr val="accent1"/>
                </a:solidFill>
                <a:latin typeface="Arial" panose="020B0604020202020204" pitchFamily="34" charset="0"/>
                <a:cs typeface="Arial" panose="020B0604020202020204" pitchFamily="34" charset="0"/>
              </a:rPr>
              <a:t>MOMENTO EN QUE CORRESPONDE PRACTICAR LA </a:t>
            </a:r>
            <a:r>
              <a:rPr lang="es-AR" sz="2000" u="sng" dirty="0" smtClean="0">
                <a:solidFill>
                  <a:schemeClr val="accent1"/>
                </a:solidFill>
                <a:latin typeface="Arial" panose="020B0604020202020204" pitchFamily="34" charset="0"/>
                <a:cs typeface="Arial" panose="020B0604020202020204" pitchFamily="34" charset="0"/>
              </a:rPr>
              <a:t>PERCEPCIÓN</a:t>
            </a:r>
            <a:endParaRPr lang="es-AR" sz="2000" u="sng" dirty="0">
              <a:solidFill>
                <a:schemeClr val="accent1"/>
              </a:solidFill>
              <a:latin typeface="Arial" panose="020B0604020202020204" pitchFamily="34" charset="0"/>
              <a:cs typeface="Arial" panose="020B0604020202020204" pitchFamily="34" charset="0"/>
            </a:endParaRPr>
          </a:p>
          <a:p>
            <a:pPr marL="342900" lvl="0" indent="-342900" algn="l">
              <a:lnSpc>
                <a:spcPct val="150000"/>
              </a:lnSpc>
              <a:spcBef>
                <a:spcPct val="0"/>
              </a:spcBef>
              <a:buClr>
                <a:srgbClr val="5FCBEF"/>
              </a:buClr>
              <a:buFont typeface="Arial" panose="020B0604020202020204" pitchFamily="34" charset="0"/>
              <a:buChar char="•"/>
            </a:pPr>
            <a:r>
              <a:rPr lang="es-AR" sz="2000" dirty="0">
                <a:solidFill>
                  <a:schemeClr val="accent1"/>
                </a:solidFill>
                <a:latin typeface="Arial" panose="020B0604020202020204" pitchFamily="34" charset="0"/>
                <a:cs typeface="Arial" panose="020B0604020202020204" pitchFamily="34" charset="0"/>
              </a:rPr>
              <a:t>La percepción deberá practicarse al momento en que se realice la operación de venta de divisas, debiendo constar la misma en el documento que respalda dicha operación.</a:t>
            </a:r>
          </a:p>
          <a:p>
            <a:pPr lvl="0" algn="l">
              <a:lnSpc>
                <a:spcPct val="150000"/>
              </a:lnSpc>
              <a:spcBef>
                <a:spcPct val="0"/>
              </a:spcBef>
              <a:buClr>
                <a:srgbClr val="5FCBEF"/>
              </a:buClr>
            </a:pPr>
            <a:endParaRPr lang="es-AR" sz="2000" dirty="0">
              <a:solidFill>
                <a:schemeClr val="accent1"/>
              </a:solidFill>
              <a:latin typeface="Arial" panose="020B0604020202020204" pitchFamily="34" charset="0"/>
              <a:cs typeface="Arial" panose="020B0604020202020204" pitchFamily="34" charset="0"/>
            </a:endParaRPr>
          </a:p>
          <a:p>
            <a:pPr lvl="0" algn="l">
              <a:lnSpc>
                <a:spcPct val="150000"/>
              </a:lnSpc>
              <a:spcBef>
                <a:spcPct val="0"/>
              </a:spcBef>
              <a:buClr>
                <a:srgbClr val="5FCBEF"/>
              </a:buClr>
            </a:pPr>
            <a:endParaRPr lang="es-AR" sz="2000" dirty="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40860207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0755" y="153045"/>
            <a:ext cx="8366077" cy="815944"/>
          </a:xfrm>
        </p:spPr>
        <p:txBody>
          <a:bodyPr/>
          <a:lstStyle/>
          <a:p>
            <a:pPr algn="ctr"/>
            <a:r>
              <a:rPr lang="es-AR" sz="4000" u="sng" dirty="0" smtClean="0">
                <a:latin typeface="Arial" panose="020B0604020202020204" pitchFamily="34" charset="0"/>
                <a:cs typeface="Arial" panose="020B0604020202020204" pitchFamily="34" charset="0"/>
              </a:rPr>
              <a:t>Impuesto a los débitos y créditos</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14151" y="968984"/>
            <a:ext cx="9103056" cy="5488087"/>
          </a:xfrm>
        </p:spPr>
        <p:txBody>
          <a:bodyPr>
            <a:noAutofit/>
          </a:bodyPr>
          <a:lstStyle/>
          <a:p>
            <a:pPr lvl="0" algn="l">
              <a:lnSpc>
                <a:spcPct val="150000"/>
              </a:lnSpc>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Fue establecido por la ley Nº 25.413 y la alícuota vigente es del 0,6%.</a:t>
            </a:r>
          </a:p>
          <a:p>
            <a:pPr lvl="0" algn="l">
              <a:lnSpc>
                <a:spcPct val="150000"/>
              </a:lnSpc>
              <a:spcBef>
                <a:spcPct val="0"/>
              </a:spcBef>
              <a:buClr>
                <a:srgbClr val="5FCBEF"/>
              </a:buClr>
            </a:pPr>
            <a:r>
              <a:rPr lang="es-AR" sz="2000" b="1" u="sng" dirty="0" smtClean="0">
                <a:solidFill>
                  <a:schemeClr val="accent1"/>
                </a:solidFill>
                <a:latin typeface="Arial" panose="020B0604020202020204" pitchFamily="34" charset="0"/>
                <a:cs typeface="Arial" panose="020B0604020202020204" pitchFamily="34" charset="0"/>
              </a:rPr>
              <a:t>Se aplica sobre:</a:t>
            </a:r>
          </a:p>
          <a:p>
            <a:pPr marL="342900" lvl="0" indent="-342900" algn="l">
              <a:lnSpc>
                <a:spcPct val="150000"/>
              </a:lnSpc>
              <a:spcBef>
                <a:spcPct val="0"/>
              </a:spcBef>
              <a:buClr>
                <a:srgbClr val="5FCBEF"/>
              </a:buClr>
              <a:buFont typeface="Arial" panose="020B0604020202020204" pitchFamily="34" charset="0"/>
              <a:buChar char="•"/>
            </a:pPr>
            <a:r>
              <a:rPr lang="es-AR" sz="2000" dirty="0" smtClean="0">
                <a:solidFill>
                  <a:schemeClr val="accent1"/>
                </a:solidFill>
                <a:latin typeface="Arial" panose="020B0604020202020204" pitchFamily="34" charset="0"/>
                <a:cs typeface="Arial" panose="020B0604020202020204" pitchFamily="34" charset="0"/>
              </a:rPr>
              <a:t>Créditos </a:t>
            </a:r>
            <a:r>
              <a:rPr lang="es-AR" sz="2000" dirty="0">
                <a:solidFill>
                  <a:schemeClr val="accent1"/>
                </a:solidFill>
                <a:latin typeface="Arial" panose="020B0604020202020204" pitchFamily="34" charset="0"/>
                <a:cs typeface="Arial" panose="020B0604020202020204" pitchFamily="34" charset="0"/>
              </a:rPr>
              <a:t>y </a:t>
            </a:r>
            <a:r>
              <a:rPr lang="es-AR" sz="2000" dirty="0" smtClean="0">
                <a:solidFill>
                  <a:schemeClr val="accent1"/>
                </a:solidFill>
                <a:latin typeface="Arial" panose="020B0604020202020204" pitchFamily="34" charset="0"/>
                <a:cs typeface="Arial" panose="020B0604020202020204" pitchFamily="34" charset="0"/>
              </a:rPr>
              <a:t>débitos/Operatorias/Movimientos efectuados </a:t>
            </a:r>
            <a:r>
              <a:rPr lang="es-AR" sz="2000" dirty="0">
                <a:solidFill>
                  <a:schemeClr val="accent1"/>
                </a:solidFill>
                <a:latin typeface="Arial" panose="020B0604020202020204" pitchFamily="34" charset="0"/>
                <a:cs typeface="Arial" panose="020B0604020202020204" pitchFamily="34" charset="0"/>
              </a:rPr>
              <a:t>en </a:t>
            </a:r>
            <a:r>
              <a:rPr lang="es-AR" sz="2000" dirty="0" smtClean="0">
                <a:solidFill>
                  <a:schemeClr val="accent1"/>
                </a:solidFill>
                <a:latin typeface="Arial" panose="020B0604020202020204" pitchFamily="34" charset="0"/>
                <a:cs typeface="Arial" panose="020B0604020202020204" pitchFamily="34" charset="0"/>
              </a:rPr>
              <a:t>cuentas abiertas </a:t>
            </a:r>
            <a:r>
              <a:rPr lang="es-AR" sz="2000" dirty="0">
                <a:solidFill>
                  <a:schemeClr val="accent1"/>
                </a:solidFill>
                <a:latin typeface="Arial" panose="020B0604020202020204" pitchFamily="34" charset="0"/>
                <a:cs typeface="Arial" panose="020B0604020202020204" pitchFamily="34" charset="0"/>
              </a:rPr>
              <a:t>en las entidades regidas por la Ley de Entidades </a:t>
            </a:r>
            <a:r>
              <a:rPr lang="es-AR" sz="2000" dirty="0" smtClean="0">
                <a:solidFill>
                  <a:schemeClr val="accent1"/>
                </a:solidFill>
                <a:latin typeface="Arial" panose="020B0604020202020204" pitchFamily="34" charset="0"/>
                <a:cs typeface="Arial" panose="020B0604020202020204" pitchFamily="34" charset="0"/>
              </a:rPr>
              <a:t>Financieras.</a:t>
            </a:r>
          </a:p>
          <a:p>
            <a:pPr lvl="0" algn="l">
              <a:lnSpc>
                <a:spcPct val="150000"/>
              </a:lnSpc>
              <a:spcBef>
                <a:spcPct val="0"/>
              </a:spcBef>
              <a:buClr>
                <a:srgbClr val="5FCBEF"/>
              </a:buClr>
            </a:pPr>
            <a:r>
              <a:rPr lang="es-AR" sz="2000" b="1" u="sng" dirty="0" smtClean="0">
                <a:solidFill>
                  <a:schemeClr val="accent1"/>
                </a:solidFill>
                <a:latin typeface="Arial" panose="020B0604020202020204" pitchFamily="34" charset="0"/>
                <a:cs typeface="Arial" panose="020B0604020202020204" pitchFamily="34" charset="0"/>
              </a:rPr>
              <a:t>Exenciones: </a:t>
            </a:r>
          </a:p>
          <a:p>
            <a:pPr marL="342900" lvl="0" indent="-342900" algn="l">
              <a:lnSpc>
                <a:spcPct val="150000"/>
              </a:lnSpc>
              <a:spcBef>
                <a:spcPct val="0"/>
              </a:spcBef>
              <a:buClr>
                <a:srgbClr val="5FCBEF"/>
              </a:buClr>
              <a:buFont typeface="Arial" panose="020B0604020202020204" pitchFamily="34" charset="0"/>
              <a:buChar char="•"/>
            </a:pPr>
            <a:r>
              <a:rPr lang="es-AR" sz="2000" dirty="0" smtClean="0">
                <a:solidFill>
                  <a:schemeClr val="accent1"/>
                </a:solidFill>
                <a:latin typeface="Arial" panose="020B0604020202020204" pitchFamily="34" charset="0"/>
                <a:cs typeface="Arial" panose="020B0604020202020204" pitchFamily="34" charset="0"/>
              </a:rPr>
              <a:t>Cuentas estatales</a:t>
            </a:r>
          </a:p>
          <a:p>
            <a:pPr marL="342900" lvl="0" indent="-342900" algn="l">
              <a:lnSpc>
                <a:spcPct val="150000"/>
              </a:lnSpc>
              <a:spcBef>
                <a:spcPct val="0"/>
              </a:spcBef>
              <a:buClr>
                <a:srgbClr val="5FCBEF"/>
              </a:buClr>
              <a:buFont typeface="Arial" panose="020B0604020202020204" pitchFamily="34" charset="0"/>
              <a:buChar char="•"/>
            </a:pPr>
            <a:r>
              <a:rPr lang="es-AR" sz="2000" dirty="0" smtClean="0">
                <a:solidFill>
                  <a:schemeClr val="accent1"/>
                </a:solidFill>
                <a:latin typeface="Arial" panose="020B0604020202020204" pitchFamily="34" charset="0"/>
                <a:cs typeface="Arial" panose="020B0604020202020204" pitchFamily="34" charset="0"/>
              </a:rPr>
              <a:t>Misiones diplomáticas y consulares extranjeras (si hay reciprocidad)</a:t>
            </a:r>
          </a:p>
          <a:p>
            <a:pPr marL="342900" lvl="0" indent="-342900" algn="l">
              <a:lnSpc>
                <a:spcPct val="150000"/>
              </a:lnSpc>
              <a:spcBef>
                <a:spcPct val="0"/>
              </a:spcBef>
              <a:buClr>
                <a:srgbClr val="5FCBEF"/>
              </a:buClr>
              <a:buFont typeface="Arial" panose="020B0604020202020204" pitchFamily="34" charset="0"/>
              <a:buChar char="•"/>
            </a:pPr>
            <a:r>
              <a:rPr lang="es-AR" sz="2000" dirty="0" smtClean="0">
                <a:solidFill>
                  <a:schemeClr val="accent1"/>
                </a:solidFill>
                <a:latin typeface="Arial" panose="020B0604020202020204" pitchFamily="34" charset="0"/>
                <a:cs typeface="Arial" panose="020B0604020202020204" pitchFamily="34" charset="0"/>
              </a:rPr>
              <a:t>Caja de ahorro y Cuenta corriente hasta la suma acreditada en concepto </a:t>
            </a:r>
            <a:r>
              <a:rPr lang="es-AR" sz="2000" dirty="0">
                <a:solidFill>
                  <a:schemeClr val="accent1"/>
                </a:solidFill>
                <a:latin typeface="Arial" panose="020B0604020202020204" pitchFamily="34" charset="0"/>
                <a:cs typeface="Arial" panose="020B0604020202020204" pitchFamily="34" charset="0"/>
              </a:rPr>
              <a:t>de sueldos del personal en relación de dependencia o de jubilaciones y </a:t>
            </a:r>
            <a:r>
              <a:rPr lang="es-AR" sz="2000" dirty="0" smtClean="0">
                <a:solidFill>
                  <a:schemeClr val="accent1"/>
                </a:solidFill>
                <a:latin typeface="Arial" panose="020B0604020202020204" pitchFamily="34" charset="0"/>
                <a:cs typeface="Arial" panose="020B0604020202020204" pitchFamily="34" charset="0"/>
              </a:rPr>
              <a:t>pensiones.</a:t>
            </a:r>
            <a:endParaRPr lang="es-AR" sz="2000" dirty="0">
              <a:solidFill>
                <a:schemeClr val="accent1"/>
              </a:solidFill>
              <a:latin typeface="Arial" panose="020B0604020202020204" pitchFamily="34" charset="0"/>
              <a:cs typeface="Arial" panose="020B0604020202020204" pitchFamily="34" charset="0"/>
            </a:endParaRPr>
          </a:p>
          <a:p>
            <a:pPr lvl="0" algn="l">
              <a:lnSpc>
                <a:spcPct val="150000"/>
              </a:lnSpc>
              <a:spcBef>
                <a:spcPct val="0"/>
              </a:spcBef>
              <a:buClr>
                <a:srgbClr val="5FCBEF"/>
              </a:buClr>
            </a:pPr>
            <a:endParaRPr lang="es-AR" sz="2000" dirty="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647640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8578" y="207636"/>
            <a:ext cx="7766936" cy="815944"/>
          </a:xfrm>
        </p:spPr>
        <p:txBody>
          <a:bodyPr/>
          <a:lstStyle/>
          <a:p>
            <a:pPr algn="ctr"/>
            <a:r>
              <a:rPr lang="es-AR" sz="4000" u="sng" dirty="0" smtClean="0">
                <a:latin typeface="Arial" panose="020B0604020202020204" pitchFamily="34" charset="0"/>
                <a:cs typeface="Arial" panose="020B0604020202020204" pitchFamily="34" charset="0"/>
              </a:rPr>
              <a:t>IVA: Sujeto</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00503" y="1009928"/>
            <a:ext cx="9103056" cy="3698543"/>
          </a:xfrm>
        </p:spPr>
        <p:txBody>
          <a:bodyPr>
            <a:noAutofit/>
          </a:bodyPr>
          <a:lstStyle/>
          <a:p>
            <a:pPr algn="l">
              <a:spcBef>
                <a:spcPct val="0"/>
              </a:spcBef>
              <a:spcAft>
                <a:spcPts val="1200"/>
              </a:spcAft>
            </a:pPr>
            <a:r>
              <a:rPr lang="es-AR" sz="2000" u="sng" dirty="0" smtClean="0">
                <a:solidFill>
                  <a:schemeClr val="accent1"/>
                </a:solidFill>
                <a:latin typeface="Arial" panose="020B0604020202020204" pitchFamily="34" charset="0"/>
                <a:ea typeface="+mj-ea"/>
                <a:cs typeface="Arial" panose="020B0604020202020204" pitchFamily="34" charset="0"/>
              </a:rPr>
              <a:t>Según Artículo 4 - Decreto Nº 280/97 </a:t>
            </a:r>
            <a:r>
              <a:rPr lang="es-AR" sz="2000" u="sng" dirty="0">
                <a:solidFill>
                  <a:schemeClr val="accent1"/>
                </a:solidFill>
                <a:latin typeface="Arial" panose="020B0604020202020204" pitchFamily="34" charset="0"/>
                <a:ea typeface="+mj-ea"/>
                <a:cs typeface="Arial" panose="020B0604020202020204" pitchFamily="34" charset="0"/>
              </a:rPr>
              <a:t>- Son sujetos pasivos del impuesto quienes:</a:t>
            </a:r>
            <a:endParaRPr lang="es-AR" sz="2000" u="sng" dirty="0" smtClean="0">
              <a:solidFill>
                <a:schemeClr val="accent1"/>
              </a:solidFill>
              <a:latin typeface="Arial" panose="020B0604020202020204" pitchFamily="34" charset="0"/>
              <a:ea typeface="+mj-ea"/>
              <a:cs typeface="Arial" panose="020B0604020202020204" pitchFamily="34" charset="0"/>
            </a:endParaRPr>
          </a:p>
          <a:p>
            <a:pPr marL="457200" indent="-457200" algn="l">
              <a:spcBef>
                <a:spcPct val="0"/>
              </a:spcBef>
              <a:buFont typeface="Wingdings 3" charset="2"/>
              <a:buAutoNum type="alphaUcParenR"/>
            </a:pPr>
            <a:r>
              <a:rPr lang="es-AR" sz="2000" dirty="0" smtClean="0">
                <a:solidFill>
                  <a:srgbClr val="FF0000"/>
                </a:solidFill>
                <a:latin typeface="Arial" panose="020B0604020202020204" pitchFamily="34" charset="0"/>
                <a:cs typeface="Arial" panose="020B0604020202020204" pitchFamily="34" charset="0"/>
              </a:rPr>
              <a:t>Hagan </a:t>
            </a:r>
            <a:r>
              <a:rPr lang="es-AR" sz="2000" dirty="0">
                <a:solidFill>
                  <a:srgbClr val="FF0000"/>
                </a:solidFill>
                <a:latin typeface="Arial" panose="020B0604020202020204" pitchFamily="34" charset="0"/>
                <a:cs typeface="Arial" panose="020B0604020202020204" pitchFamily="34" charset="0"/>
              </a:rPr>
              <a:t>habitualidad en la venta de cosas muebles </a:t>
            </a:r>
            <a:r>
              <a:rPr lang="es-AR" sz="2000" dirty="0">
                <a:solidFill>
                  <a:schemeClr val="accent1"/>
                </a:solidFill>
                <a:latin typeface="Arial" panose="020B0604020202020204" pitchFamily="34" charset="0"/>
                <a:cs typeface="Arial" panose="020B0604020202020204" pitchFamily="34" charset="0"/>
              </a:rPr>
              <a:t>(…)</a:t>
            </a:r>
          </a:p>
          <a:p>
            <a:pPr marL="457200" indent="-457200" algn="l">
              <a:spcBef>
                <a:spcPct val="0"/>
              </a:spcBef>
              <a:buAutoNum type="alphaUcParenR"/>
            </a:pPr>
            <a:r>
              <a:rPr lang="es-AR" sz="2000" dirty="0" smtClean="0">
                <a:solidFill>
                  <a:schemeClr val="accent1"/>
                </a:solidFill>
                <a:latin typeface="Arial" panose="020B0604020202020204" pitchFamily="34" charset="0"/>
                <a:ea typeface="+mj-ea"/>
                <a:cs typeface="Arial" panose="020B0604020202020204" pitchFamily="34" charset="0"/>
              </a:rPr>
              <a:t>Realicen </a:t>
            </a:r>
            <a:r>
              <a:rPr lang="es-AR" sz="2000" dirty="0">
                <a:solidFill>
                  <a:schemeClr val="accent1"/>
                </a:solidFill>
                <a:latin typeface="Arial" panose="020B0604020202020204" pitchFamily="34" charset="0"/>
                <a:ea typeface="+mj-ea"/>
                <a:cs typeface="Arial" panose="020B0604020202020204" pitchFamily="34" charset="0"/>
              </a:rPr>
              <a:t>en nombre propio, pero por cuenta de terceros, ventas o compras</a:t>
            </a:r>
            <a:r>
              <a:rPr lang="es-AR" sz="2000" dirty="0" smtClean="0">
                <a:solidFill>
                  <a:schemeClr val="accent1"/>
                </a:solidFill>
                <a:latin typeface="Arial" panose="020B0604020202020204" pitchFamily="34" charset="0"/>
                <a:ea typeface="+mj-ea"/>
                <a:cs typeface="Arial" panose="020B0604020202020204" pitchFamily="34" charset="0"/>
              </a:rPr>
              <a:t>.</a:t>
            </a:r>
          </a:p>
          <a:p>
            <a:pPr marL="457200" indent="-457200" algn="l">
              <a:spcBef>
                <a:spcPct val="0"/>
              </a:spcBef>
              <a:buAutoNum type="alphaUcParenR"/>
            </a:pPr>
            <a:r>
              <a:rPr lang="es-AR" sz="2000" dirty="0" smtClean="0">
                <a:solidFill>
                  <a:srgbClr val="FF0000"/>
                </a:solidFill>
                <a:latin typeface="Arial" panose="020B0604020202020204" pitchFamily="34" charset="0"/>
                <a:ea typeface="+mj-ea"/>
                <a:cs typeface="Arial" panose="020B0604020202020204" pitchFamily="34" charset="0"/>
              </a:rPr>
              <a:t>Importen </a:t>
            </a:r>
            <a:r>
              <a:rPr lang="es-AR" sz="2000" dirty="0">
                <a:solidFill>
                  <a:srgbClr val="FF0000"/>
                </a:solidFill>
                <a:latin typeface="Arial" panose="020B0604020202020204" pitchFamily="34" charset="0"/>
                <a:ea typeface="+mj-ea"/>
                <a:cs typeface="Arial" panose="020B0604020202020204" pitchFamily="34" charset="0"/>
              </a:rPr>
              <a:t>definitivamente</a:t>
            </a:r>
            <a:r>
              <a:rPr lang="es-AR" sz="2000" dirty="0">
                <a:solidFill>
                  <a:schemeClr val="accent1"/>
                </a:solidFill>
                <a:latin typeface="Arial" panose="020B0604020202020204" pitchFamily="34" charset="0"/>
                <a:ea typeface="+mj-ea"/>
                <a:cs typeface="Arial" panose="020B0604020202020204" pitchFamily="34" charset="0"/>
              </a:rPr>
              <a:t> cosas muebles a su nombre, por su cuenta o por cuenta de terceros</a:t>
            </a:r>
            <a:r>
              <a:rPr lang="es-AR" sz="2000" dirty="0" smtClean="0">
                <a:solidFill>
                  <a:schemeClr val="accent1"/>
                </a:solidFill>
                <a:latin typeface="Arial" panose="020B0604020202020204" pitchFamily="34" charset="0"/>
                <a:ea typeface="+mj-ea"/>
                <a:cs typeface="Arial" panose="020B0604020202020204" pitchFamily="34" charset="0"/>
              </a:rPr>
              <a:t>.</a:t>
            </a:r>
          </a:p>
          <a:p>
            <a:pPr marL="457200" indent="-457200" algn="l">
              <a:spcBef>
                <a:spcPct val="0"/>
              </a:spcBef>
              <a:buAutoNum type="alphaUcParenR"/>
            </a:pPr>
            <a:r>
              <a:rPr lang="es-AR" sz="2000" dirty="0" smtClean="0">
                <a:solidFill>
                  <a:schemeClr val="accent1"/>
                </a:solidFill>
                <a:latin typeface="Arial" panose="020B0604020202020204" pitchFamily="34" charset="0"/>
                <a:ea typeface="+mj-ea"/>
                <a:cs typeface="Arial" panose="020B0604020202020204" pitchFamily="34" charset="0"/>
              </a:rPr>
              <a:t>Sean </a:t>
            </a:r>
            <a:r>
              <a:rPr lang="es-AR" sz="2000" dirty="0">
                <a:solidFill>
                  <a:schemeClr val="accent1"/>
                </a:solidFill>
                <a:latin typeface="Arial" panose="020B0604020202020204" pitchFamily="34" charset="0"/>
                <a:ea typeface="+mj-ea"/>
                <a:cs typeface="Arial" panose="020B0604020202020204" pitchFamily="34" charset="0"/>
              </a:rPr>
              <a:t>empresas constructoras que realicen las </a:t>
            </a:r>
            <a:r>
              <a:rPr lang="es-AR" sz="2000" dirty="0" smtClean="0">
                <a:solidFill>
                  <a:schemeClr val="accent1"/>
                </a:solidFill>
                <a:latin typeface="Arial" panose="020B0604020202020204" pitchFamily="34" charset="0"/>
                <a:ea typeface="+mj-ea"/>
                <a:cs typeface="Arial" panose="020B0604020202020204" pitchFamily="34" charset="0"/>
              </a:rPr>
              <a:t>obras directamente </a:t>
            </a:r>
            <a:r>
              <a:rPr lang="es-AR" sz="2000" dirty="0">
                <a:solidFill>
                  <a:schemeClr val="accent1"/>
                </a:solidFill>
                <a:latin typeface="Arial" panose="020B0604020202020204" pitchFamily="34" charset="0"/>
                <a:ea typeface="+mj-ea"/>
                <a:cs typeface="Arial" panose="020B0604020202020204" pitchFamily="34" charset="0"/>
              </a:rPr>
              <a:t>o a través de terceros sobre inmueble </a:t>
            </a:r>
            <a:r>
              <a:rPr lang="es-AR" sz="2000" dirty="0" smtClean="0">
                <a:solidFill>
                  <a:schemeClr val="accent1"/>
                </a:solidFill>
                <a:latin typeface="Arial" panose="020B0604020202020204" pitchFamily="34" charset="0"/>
                <a:ea typeface="+mj-ea"/>
                <a:cs typeface="Arial" panose="020B0604020202020204" pitchFamily="34" charset="0"/>
              </a:rPr>
              <a:t>propio </a:t>
            </a:r>
            <a:r>
              <a:rPr lang="es-AR" sz="2000" dirty="0">
                <a:solidFill>
                  <a:schemeClr val="accent1"/>
                </a:solidFill>
                <a:latin typeface="Arial" panose="020B0604020202020204" pitchFamily="34" charset="0"/>
                <a:ea typeface="+mj-ea"/>
                <a:cs typeface="Arial" panose="020B0604020202020204" pitchFamily="34" charset="0"/>
              </a:rPr>
              <a:t>con el propósito de obtener un lucro con su ejecución o con la posterior venta, total o parcial, del inmueble</a:t>
            </a:r>
            <a:r>
              <a:rPr lang="es-AR" sz="2000" dirty="0" smtClean="0">
                <a:solidFill>
                  <a:schemeClr val="accent1"/>
                </a:solidFill>
                <a:latin typeface="Arial" panose="020B0604020202020204" pitchFamily="34" charset="0"/>
                <a:ea typeface="+mj-ea"/>
                <a:cs typeface="Arial" panose="020B0604020202020204" pitchFamily="34" charset="0"/>
              </a:rPr>
              <a:t>.</a:t>
            </a:r>
          </a:p>
          <a:p>
            <a:pPr marL="457200" indent="-457200" algn="l">
              <a:spcBef>
                <a:spcPct val="0"/>
              </a:spcBef>
              <a:buAutoNum type="alphaUcParenR"/>
            </a:pPr>
            <a:r>
              <a:rPr lang="es-AR" sz="2000" dirty="0" smtClean="0">
                <a:solidFill>
                  <a:schemeClr val="accent1"/>
                </a:solidFill>
                <a:latin typeface="Arial" panose="020B0604020202020204" pitchFamily="34" charset="0"/>
                <a:ea typeface="+mj-ea"/>
                <a:cs typeface="Arial" panose="020B0604020202020204" pitchFamily="34" charset="0"/>
              </a:rPr>
              <a:t>Presten </a:t>
            </a:r>
            <a:r>
              <a:rPr lang="es-AR" sz="2000" dirty="0">
                <a:solidFill>
                  <a:schemeClr val="accent1"/>
                </a:solidFill>
                <a:latin typeface="Arial" panose="020B0604020202020204" pitchFamily="34" charset="0"/>
                <a:ea typeface="+mj-ea"/>
                <a:cs typeface="Arial" panose="020B0604020202020204" pitchFamily="34" charset="0"/>
              </a:rPr>
              <a:t>servicios gravados</a:t>
            </a:r>
            <a:r>
              <a:rPr lang="es-AR" sz="2000" dirty="0" smtClean="0">
                <a:solidFill>
                  <a:schemeClr val="accent1"/>
                </a:solidFill>
                <a:latin typeface="Arial" panose="020B0604020202020204" pitchFamily="34" charset="0"/>
                <a:ea typeface="+mj-ea"/>
                <a:cs typeface="Arial" panose="020B0604020202020204" pitchFamily="34" charset="0"/>
              </a:rPr>
              <a:t>.</a:t>
            </a:r>
          </a:p>
          <a:p>
            <a:pPr marL="457200" indent="-457200" algn="l">
              <a:spcBef>
                <a:spcPct val="0"/>
              </a:spcBef>
              <a:buAutoNum type="alphaUcParenR"/>
            </a:pPr>
            <a:r>
              <a:rPr lang="es-AR" sz="2000" dirty="0" smtClean="0">
                <a:solidFill>
                  <a:srgbClr val="FF0000"/>
                </a:solidFill>
                <a:latin typeface="Arial" panose="020B0604020202020204" pitchFamily="34" charset="0"/>
                <a:ea typeface="+mj-ea"/>
                <a:cs typeface="Arial" panose="020B0604020202020204" pitchFamily="34" charset="0"/>
              </a:rPr>
              <a:t>Sean </a:t>
            </a:r>
            <a:r>
              <a:rPr lang="es-AR" sz="2000" dirty="0">
                <a:solidFill>
                  <a:srgbClr val="FF0000"/>
                </a:solidFill>
                <a:latin typeface="Arial" panose="020B0604020202020204" pitchFamily="34" charset="0"/>
                <a:ea typeface="+mj-ea"/>
                <a:cs typeface="Arial" panose="020B0604020202020204" pitchFamily="34" charset="0"/>
              </a:rPr>
              <a:t>locadores</a:t>
            </a:r>
            <a:r>
              <a:rPr lang="es-AR" sz="2000" dirty="0">
                <a:solidFill>
                  <a:schemeClr val="accent1"/>
                </a:solidFill>
                <a:latin typeface="Arial" panose="020B0604020202020204" pitchFamily="34" charset="0"/>
                <a:ea typeface="+mj-ea"/>
                <a:cs typeface="Arial" panose="020B0604020202020204" pitchFamily="34" charset="0"/>
              </a:rPr>
              <a:t>, en el caso de locaciones gravadas</a:t>
            </a:r>
            <a:r>
              <a:rPr lang="es-AR" sz="2000" dirty="0" smtClean="0">
                <a:solidFill>
                  <a:schemeClr val="accent1"/>
                </a:solidFill>
                <a:latin typeface="Arial" panose="020B0604020202020204" pitchFamily="34" charset="0"/>
                <a:ea typeface="+mj-ea"/>
                <a:cs typeface="Arial" panose="020B0604020202020204" pitchFamily="34" charset="0"/>
              </a:rPr>
              <a:t>.</a:t>
            </a:r>
          </a:p>
          <a:p>
            <a:pPr marL="457200" indent="-457200" algn="l">
              <a:spcBef>
                <a:spcPct val="0"/>
              </a:spcBef>
              <a:buAutoNum type="alphaUcParenR"/>
            </a:pPr>
            <a:r>
              <a:rPr lang="es-AR" sz="2000" dirty="0">
                <a:solidFill>
                  <a:schemeClr val="accent1"/>
                </a:solidFill>
                <a:latin typeface="Arial" panose="020B0604020202020204" pitchFamily="34" charset="0"/>
                <a:ea typeface="+mj-ea"/>
                <a:cs typeface="Arial" panose="020B0604020202020204" pitchFamily="34" charset="0"/>
              </a:rPr>
              <a:t>Sean </a:t>
            </a:r>
            <a:r>
              <a:rPr lang="es-AR" sz="2000" dirty="0" smtClean="0">
                <a:solidFill>
                  <a:schemeClr val="accent1"/>
                </a:solidFill>
                <a:latin typeface="Arial" panose="020B0604020202020204" pitchFamily="34" charset="0"/>
                <a:ea typeface="+mj-ea"/>
                <a:cs typeface="Arial" panose="020B0604020202020204" pitchFamily="34" charset="0"/>
              </a:rPr>
              <a:t>prestatarios en los servicios de </a:t>
            </a:r>
            <a:r>
              <a:rPr lang="es-AR" sz="2000" dirty="0">
                <a:solidFill>
                  <a:schemeClr val="accent1"/>
                </a:solidFill>
                <a:latin typeface="Arial" panose="020B0604020202020204" pitchFamily="34" charset="0"/>
                <a:ea typeface="+mj-ea"/>
                <a:cs typeface="Arial" panose="020B0604020202020204" pitchFamily="34" charset="0"/>
              </a:rPr>
              <a:t>explotación de ferias y exposiciones y locación de espacios en las </a:t>
            </a:r>
            <a:r>
              <a:rPr lang="es-AR" sz="2000" dirty="0" smtClean="0">
                <a:solidFill>
                  <a:schemeClr val="accent1"/>
                </a:solidFill>
                <a:latin typeface="Arial" panose="020B0604020202020204" pitchFamily="34" charset="0"/>
                <a:ea typeface="+mj-ea"/>
                <a:cs typeface="Arial" panose="020B0604020202020204" pitchFamily="34" charset="0"/>
              </a:rPr>
              <a:t>mismas.</a:t>
            </a:r>
          </a:p>
          <a:p>
            <a:pPr marL="457200" indent="-457200" algn="l">
              <a:spcBef>
                <a:spcPct val="0"/>
              </a:spcBef>
              <a:buAutoNum type="alphaUcParenR"/>
            </a:pPr>
            <a:r>
              <a:rPr lang="es-AR" sz="2000" dirty="0" smtClean="0">
                <a:solidFill>
                  <a:schemeClr val="accent1"/>
                </a:solidFill>
                <a:latin typeface="Arial" panose="020B0604020202020204" pitchFamily="34" charset="0"/>
                <a:ea typeface="+mj-ea"/>
                <a:cs typeface="Arial" panose="020B0604020202020204" pitchFamily="34" charset="0"/>
              </a:rPr>
              <a:t>Sean </a:t>
            </a:r>
            <a:r>
              <a:rPr lang="es-AR" sz="2000" dirty="0">
                <a:solidFill>
                  <a:schemeClr val="accent1"/>
                </a:solidFill>
                <a:latin typeface="Arial" panose="020B0604020202020204" pitchFamily="34" charset="0"/>
                <a:ea typeface="+mj-ea"/>
                <a:cs typeface="Arial" panose="020B0604020202020204" pitchFamily="34" charset="0"/>
              </a:rPr>
              <a:t>locatarios, </a:t>
            </a:r>
            <a:r>
              <a:rPr lang="es-AR" sz="2000" dirty="0">
                <a:solidFill>
                  <a:srgbClr val="FF0000"/>
                </a:solidFill>
                <a:latin typeface="Arial" panose="020B0604020202020204" pitchFamily="34" charset="0"/>
                <a:ea typeface="+mj-ea"/>
                <a:cs typeface="Arial" panose="020B0604020202020204" pitchFamily="34" charset="0"/>
              </a:rPr>
              <a:t>prestatarios, representantes o intermediarios de sujetos del exterior</a:t>
            </a:r>
            <a:r>
              <a:rPr lang="es-AR" sz="2000" dirty="0">
                <a:solidFill>
                  <a:schemeClr val="accent1"/>
                </a:solidFill>
                <a:latin typeface="Arial" panose="020B0604020202020204" pitchFamily="34" charset="0"/>
                <a:ea typeface="+mj-ea"/>
                <a:cs typeface="Arial" panose="020B0604020202020204" pitchFamily="34" charset="0"/>
              </a:rPr>
              <a:t> que realizan locaciones o prestaciones gravadas en el país, </a:t>
            </a:r>
            <a:endParaRPr lang="es-AR" sz="2000" dirty="0" smtClean="0">
              <a:solidFill>
                <a:schemeClr val="accent1"/>
              </a:solidFill>
              <a:latin typeface="Arial" panose="020B0604020202020204" pitchFamily="34" charset="0"/>
              <a:ea typeface="+mj-ea"/>
              <a:cs typeface="Arial" panose="020B0604020202020204" pitchFamily="34" charset="0"/>
            </a:endParaRPr>
          </a:p>
          <a:p>
            <a:pPr algn="l">
              <a:spcBef>
                <a:spcPct val="0"/>
              </a:spcBef>
            </a:pPr>
            <a:r>
              <a:rPr lang="es-AR" sz="2000" dirty="0">
                <a:solidFill>
                  <a:schemeClr val="accent1"/>
                </a:solidFill>
                <a:latin typeface="Arial" panose="020B0604020202020204" pitchFamily="34" charset="0"/>
                <a:ea typeface="+mj-ea"/>
                <a:cs typeface="Arial" panose="020B0604020202020204" pitchFamily="34" charset="0"/>
              </a:rPr>
              <a:t>	</a:t>
            </a:r>
            <a:r>
              <a:rPr lang="es-AR" sz="2000" dirty="0" smtClean="0">
                <a:solidFill>
                  <a:schemeClr val="accent1"/>
                </a:solidFill>
                <a:latin typeface="Arial" panose="020B0604020202020204" pitchFamily="34" charset="0"/>
                <a:ea typeface="+mj-ea"/>
                <a:cs typeface="Arial" panose="020B0604020202020204" pitchFamily="34" charset="0"/>
              </a:rPr>
              <a:t>en </a:t>
            </a:r>
            <a:r>
              <a:rPr lang="es-AR" sz="2000" dirty="0">
                <a:solidFill>
                  <a:schemeClr val="accent1"/>
                </a:solidFill>
                <a:latin typeface="Arial" panose="020B0604020202020204" pitchFamily="34" charset="0"/>
                <a:ea typeface="+mj-ea"/>
                <a:cs typeface="Arial" panose="020B0604020202020204" pitchFamily="34" charset="0"/>
              </a:rPr>
              <a:t>su carácter de responsables sustitutos. </a:t>
            </a:r>
            <a:endParaRPr lang="es-AR" sz="2000" dirty="0" smtClean="0">
              <a:solidFill>
                <a:schemeClr val="accent1"/>
              </a:solidFill>
              <a:latin typeface="Arial" panose="020B0604020202020204" pitchFamily="34" charset="0"/>
              <a:ea typeface="+mj-ea"/>
              <a:cs typeface="Arial" panose="020B0604020202020204" pitchFamily="34" charset="0"/>
            </a:endParaRPr>
          </a:p>
          <a:p>
            <a:pPr algn="l">
              <a:spcBef>
                <a:spcPct val="0"/>
              </a:spcBef>
            </a:pPr>
            <a:endParaRPr lang="es-AR" sz="2400" u="sng" dirty="0">
              <a:solidFill>
                <a:schemeClr val="accent1"/>
              </a:solidFill>
              <a:latin typeface="Arial" panose="020B0604020202020204" pitchFamily="34" charset="0"/>
              <a:ea typeface="+mj-ea"/>
              <a:cs typeface="Arial" panose="020B0604020202020204" pitchFamily="34" charset="0"/>
            </a:endParaRPr>
          </a:p>
          <a:p>
            <a:pPr algn="l">
              <a:spcBef>
                <a:spcPct val="0"/>
              </a:spcBef>
            </a:pPr>
            <a:endParaRPr lang="es-AR" sz="2400" u="sng"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135491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650" y="480593"/>
            <a:ext cx="8270543" cy="815944"/>
          </a:xfrm>
        </p:spPr>
        <p:txBody>
          <a:bodyPr/>
          <a:lstStyle/>
          <a:p>
            <a:pPr algn="ctr"/>
            <a:r>
              <a:rPr lang="es-AR" sz="4000" u="sng" dirty="0" smtClean="0">
                <a:latin typeface="Arial" panose="020B0604020202020204" pitchFamily="34" charset="0"/>
                <a:cs typeface="Arial" panose="020B0604020202020204" pitchFamily="34" charset="0"/>
              </a:rPr>
              <a:t>Fuentes</a:t>
            </a:r>
            <a:endParaRPr lang="es-AR" sz="4000" u="sng" dirty="0">
              <a:latin typeface="Arial" panose="020B0604020202020204" pitchFamily="34" charset="0"/>
              <a:cs typeface="Arial" panose="020B0604020202020204" pitchFamily="34" charset="0"/>
            </a:endParaRPr>
          </a:p>
        </p:txBody>
      </p:sp>
      <p:sp>
        <p:nvSpPr>
          <p:cNvPr id="4" name="Subtitle 2"/>
          <p:cNvSpPr>
            <a:spLocks noGrp="1"/>
          </p:cNvSpPr>
          <p:nvPr>
            <p:ph type="subTitle" idx="1"/>
          </p:nvPr>
        </p:nvSpPr>
        <p:spPr>
          <a:xfrm>
            <a:off x="573207" y="1897040"/>
            <a:ext cx="9103056" cy="3193575"/>
          </a:xfrm>
        </p:spPr>
        <p:txBody>
          <a:bodyPr>
            <a:noAutofit/>
          </a:bodyPr>
          <a:lstStyle/>
          <a:p>
            <a:pPr marL="342900" indent="-342900" algn="l">
              <a:spcBef>
                <a:spcPct val="0"/>
              </a:spcBef>
              <a:buFont typeface="Arial" panose="020B0604020202020204" pitchFamily="34" charset="0"/>
              <a:buChar char="•"/>
            </a:pPr>
            <a:r>
              <a:rPr lang="es-AR" sz="2400" dirty="0" smtClean="0">
                <a:solidFill>
                  <a:schemeClr val="accent1"/>
                </a:solidFill>
                <a:latin typeface="Arial" panose="020B0604020202020204" pitchFamily="34" charset="0"/>
                <a:ea typeface="+mj-ea"/>
                <a:cs typeface="Arial" panose="020B0604020202020204" pitchFamily="34" charset="0"/>
              </a:rPr>
              <a:t>Decreto Nº </a:t>
            </a:r>
            <a:r>
              <a:rPr lang="es-AR" sz="2400" dirty="0" smtClean="0">
                <a:solidFill>
                  <a:schemeClr val="accent1"/>
                </a:solidFill>
                <a:latin typeface="Arial" panose="020B0604020202020204" pitchFamily="34" charset="0"/>
                <a:ea typeface="+mj-ea"/>
                <a:cs typeface="Arial" panose="020B0604020202020204" pitchFamily="34" charset="0"/>
              </a:rPr>
              <a:t>280/97</a:t>
            </a:r>
          </a:p>
          <a:p>
            <a:pPr marL="342900" indent="-342900" algn="l">
              <a:spcBef>
                <a:spcPct val="0"/>
              </a:spcBef>
              <a:buFont typeface="Arial" panose="020B0604020202020204" pitchFamily="34" charset="0"/>
              <a:buChar char="•"/>
            </a:pPr>
            <a:r>
              <a:rPr lang="es-AR" sz="2400" dirty="0" smtClean="0">
                <a:solidFill>
                  <a:schemeClr val="accent1"/>
                </a:solidFill>
                <a:latin typeface="Arial" panose="020B0604020202020204" pitchFamily="34" charset="0"/>
                <a:ea typeface="+mj-ea"/>
                <a:cs typeface="Arial" panose="020B0604020202020204" pitchFamily="34" charset="0"/>
              </a:rPr>
              <a:t>Decreto Nº 649/97</a:t>
            </a:r>
          </a:p>
          <a:p>
            <a:pPr marL="342900" indent="-342900" algn="l">
              <a:spcBef>
                <a:spcPct val="0"/>
              </a:spcBef>
              <a:buFont typeface="Arial" panose="020B0604020202020204" pitchFamily="34" charset="0"/>
              <a:buChar char="•"/>
            </a:pPr>
            <a:r>
              <a:rPr lang="es-AR" sz="2400" dirty="0" smtClean="0">
                <a:solidFill>
                  <a:schemeClr val="accent1"/>
                </a:solidFill>
                <a:latin typeface="Arial" panose="020B0604020202020204" pitchFamily="34" charset="0"/>
                <a:ea typeface="+mj-ea"/>
                <a:cs typeface="Arial" panose="020B0604020202020204" pitchFamily="34" charset="0"/>
              </a:rPr>
              <a:t>Ley Nº 24.674</a:t>
            </a:r>
          </a:p>
          <a:p>
            <a:pPr marL="342900" indent="-342900" algn="l">
              <a:spcBef>
                <a:spcPct val="0"/>
              </a:spcBef>
              <a:buFont typeface="Arial" panose="020B0604020202020204" pitchFamily="34" charset="0"/>
              <a:buChar char="•"/>
            </a:pPr>
            <a:r>
              <a:rPr lang="es-AR" sz="2400" dirty="0" smtClean="0">
                <a:solidFill>
                  <a:schemeClr val="accent1"/>
                </a:solidFill>
                <a:latin typeface="Arial" panose="020B0604020202020204" pitchFamily="34" charset="0"/>
                <a:ea typeface="+mj-ea"/>
                <a:cs typeface="Arial" panose="020B0604020202020204" pitchFamily="34" charset="0"/>
              </a:rPr>
              <a:t>Ley Nº 25.413</a:t>
            </a:r>
          </a:p>
          <a:p>
            <a:pPr marL="342900" indent="-342900" algn="l">
              <a:spcBef>
                <a:spcPct val="0"/>
              </a:spcBef>
              <a:buFont typeface="Arial" panose="020B0604020202020204" pitchFamily="34" charset="0"/>
              <a:buChar char="•"/>
            </a:pPr>
            <a:r>
              <a:rPr lang="es-AR" sz="2400" dirty="0" smtClean="0">
                <a:solidFill>
                  <a:schemeClr val="accent1"/>
                </a:solidFill>
                <a:latin typeface="Arial" panose="020B0604020202020204" pitchFamily="34" charset="0"/>
                <a:ea typeface="+mj-ea"/>
                <a:cs typeface="Arial" panose="020B0604020202020204" pitchFamily="34" charset="0"/>
              </a:rPr>
              <a:t>RG Nº 3240/11</a:t>
            </a:r>
            <a:endParaRPr lang="es-AR" sz="2400" dirty="0" smtClean="0">
              <a:solidFill>
                <a:schemeClr val="accent1"/>
              </a:solidFill>
              <a:latin typeface="Arial" panose="020B0604020202020204" pitchFamily="34" charset="0"/>
              <a:ea typeface="+mj-ea"/>
              <a:cs typeface="Arial" panose="020B0604020202020204" pitchFamily="34" charset="0"/>
            </a:endParaRPr>
          </a:p>
          <a:p>
            <a:pPr marL="342900" indent="-342900" algn="l">
              <a:spcBef>
                <a:spcPct val="0"/>
              </a:spcBef>
              <a:buFont typeface="Arial" panose="020B0604020202020204" pitchFamily="34" charset="0"/>
              <a:buChar char="•"/>
            </a:pPr>
            <a:r>
              <a:rPr lang="es-AR" sz="2400" dirty="0" smtClean="0">
                <a:solidFill>
                  <a:schemeClr val="accent1"/>
                </a:solidFill>
                <a:latin typeface="Arial" panose="020B0604020202020204" pitchFamily="34" charset="0"/>
                <a:ea typeface="+mj-ea"/>
                <a:cs typeface="Arial" panose="020B0604020202020204" pitchFamily="34" charset="0"/>
              </a:rPr>
              <a:t>Sitio oficial de AFIP: www.afip.gob.ar</a:t>
            </a:r>
            <a:endParaRPr lang="es-AR" sz="2400" u="sng" dirty="0" smtClean="0">
              <a:solidFill>
                <a:schemeClr val="accent1"/>
              </a:solidFill>
              <a:latin typeface="Arial" panose="020B0604020202020204" pitchFamily="34" charset="0"/>
              <a:ea typeface="+mj-ea"/>
              <a:cs typeface="Arial" panose="020B0604020202020204" pitchFamily="34" charset="0"/>
            </a:endParaRPr>
          </a:p>
          <a:p>
            <a:pPr marL="342900" indent="-342900" algn="l">
              <a:spcBef>
                <a:spcPct val="0"/>
              </a:spcBef>
              <a:buFont typeface="Arial" panose="020B0604020202020204" pitchFamily="34" charset="0"/>
              <a:buChar char="•"/>
            </a:pPr>
            <a:endParaRPr lang="es-AR" sz="2400" dirty="0">
              <a:solidFill>
                <a:schemeClr val="accent1"/>
              </a:solidFill>
              <a:latin typeface="Arial" panose="020B0604020202020204" pitchFamily="34" charset="0"/>
              <a:cs typeface="Arial" panose="020B0604020202020204" pitchFamily="34" charset="0"/>
            </a:endParaRPr>
          </a:p>
          <a:p>
            <a:pPr marL="342900" indent="-342900" algn="l">
              <a:spcBef>
                <a:spcPct val="0"/>
              </a:spcBef>
              <a:buFont typeface="Arial" panose="020B0604020202020204" pitchFamily="34" charset="0"/>
              <a:buChar char="•"/>
            </a:pPr>
            <a:endParaRPr lang="es-AR" sz="2400" dirty="0" smtClean="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052470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8578" y="153045"/>
            <a:ext cx="7766936" cy="815944"/>
          </a:xfrm>
        </p:spPr>
        <p:txBody>
          <a:bodyPr/>
          <a:lstStyle/>
          <a:p>
            <a:pPr algn="ctr"/>
            <a:r>
              <a:rPr lang="es-AR" sz="4000" u="sng" dirty="0" smtClean="0">
                <a:latin typeface="Arial" panose="020B0604020202020204" pitchFamily="34" charset="0"/>
                <a:cs typeface="Arial" panose="020B0604020202020204" pitchFamily="34" charset="0"/>
              </a:rPr>
              <a:t>IVA: Momento imponible</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14151" y="968984"/>
            <a:ext cx="9103056" cy="3698543"/>
          </a:xfrm>
        </p:spPr>
        <p:txBody>
          <a:bodyPr>
            <a:noAutofit/>
          </a:bodyPr>
          <a:lstStyle/>
          <a:p>
            <a:pPr algn="l">
              <a:spcBef>
                <a:spcPct val="0"/>
              </a:spcBef>
            </a:pPr>
            <a:r>
              <a:rPr lang="es-AR" sz="2400" u="sng" dirty="0" smtClean="0">
                <a:solidFill>
                  <a:schemeClr val="accent1"/>
                </a:solidFill>
                <a:latin typeface="Arial" panose="020B0604020202020204" pitchFamily="34" charset="0"/>
                <a:ea typeface="+mj-ea"/>
                <a:cs typeface="Arial" panose="020B0604020202020204" pitchFamily="34" charset="0"/>
              </a:rPr>
              <a:t>Según Artículo 5 - Decreto Nº 280/97:</a:t>
            </a:r>
          </a:p>
          <a:p>
            <a:pPr algn="l">
              <a:spcBef>
                <a:spcPct val="0"/>
              </a:spcBef>
            </a:pPr>
            <a:endParaRPr lang="es-AR" sz="2400" u="sng" dirty="0" smtClean="0">
              <a:solidFill>
                <a:schemeClr val="accent1"/>
              </a:solidFill>
              <a:latin typeface="Arial" panose="020B0604020202020204" pitchFamily="34" charset="0"/>
              <a:ea typeface="+mj-ea"/>
              <a:cs typeface="Arial" panose="020B0604020202020204" pitchFamily="34" charset="0"/>
            </a:endParaRPr>
          </a:p>
          <a:p>
            <a:pPr marL="457200" lvl="0" indent="-457200" algn="l">
              <a:spcBef>
                <a:spcPct val="0"/>
              </a:spcBef>
              <a:buClr>
                <a:srgbClr val="5FCBEF"/>
              </a:buClr>
              <a:buFont typeface="Wingdings 3" charset="2"/>
              <a:buAutoNum type="alphaUcParenR"/>
            </a:pPr>
            <a:r>
              <a:rPr lang="es-AR" sz="2000" dirty="0" smtClean="0">
                <a:solidFill>
                  <a:srgbClr val="5FCBEF"/>
                </a:solidFill>
                <a:latin typeface="Arial" panose="020B0604020202020204" pitchFamily="34" charset="0"/>
                <a:cs typeface="Arial" panose="020B0604020202020204" pitchFamily="34" charset="0"/>
              </a:rPr>
              <a:t>En el caso </a:t>
            </a:r>
            <a:r>
              <a:rPr lang="es-AR" sz="2000" dirty="0">
                <a:solidFill>
                  <a:schemeClr val="accent1"/>
                </a:solidFill>
                <a:latin typeface="Arial" panose="020B0604020202020204" pitchFamily="34" charset="0"/>
                <a:cs typeface="Arial" panose="020B0604020202020204" pitchFamily="34" charset="0"/>
              </a:rPr>
              <a:t>de </a:t>
            </a:r>
            <a:r>
              <a:rPr lang="es-AR" sz="2000" dirty="0" smtClean="0">
                <a:solidFill>
                  <a:srgbClr val="FF0000"/>
                </a:solidFill>
                <a:latin typeface="Arial" panose="020B0604020202020204" pitchFamily="34" charset="0"/>
                <a:cs typeface="Arial" panose="020B0604020202020204" pitchFamily="34" charset="0"/>
              </a:rPr>
              <a:t>ventas</a:t>
            </a:r>
            <a:r>
              <a:rPr lang="es-AR" sz="2000" dirty="0" smtClean="0">
                <a:solidFill>
                  <a:schemeClr val="accent1"/>
                </a:solidFill>
                <a:latin typeface="Arial" panose="020B0604020202020204" pitchFamily="34" charset="0"/>
                <a:cs typeface="Arial" panose="020B0604020202020204" pitchFamily="34" charset="0"/>
              </a:rPr>
              <a:t>, </a:t>
            </a:r>
            <a:r>
              <a:rPr lang="es-AR" sz="2000" dirty="0">
                <a:solidFill>
                  <a:schemeClr val="accent1"/>
                </a:solidFill>
                <a:latin typeface="Arial" panose="020B0604020202020204" pitchFamily="34" charset="0"/>
                <a:cs typeface="Arial" panose="020B0604020202020204" pitchFamily="34" charset="0"/>
              </a:rPr>
              <a:t>en el momento de la entrega del bien, emisión de la factura respectiva, o acto equivalente, el que fuere </a:t>
            </a:r>
            <a:r>
              <a:rPr lang="es-AR" sz="2000" dirty="0" smtClean="0">
                <a:solidFill>
                  <a:schemeClr val="accent1"/>
                </a:solidFill>
                <a:latin typeface="Arial" panose="020B0604020202020204" pitchFamily="34" charset="0"/>
                <a:cs typeface="Arial" panose="020B0604020202020204" pitchFamily="34" charset="0"/>
              </a:rPr>
              <a:t>anterior.</a:t>
            </a:r>
          </a:p>
          <a:p>
            <a:pPr marL="457200" lvl="0" indent="-457200" algn="l">
              <a:spcBef>
                <a:spcPct val="0"/>
              </a:spcBef>
              <a:buClr>
                <a:srgbClr val="5FCBEF"/>
              </a:buClr>
              <a:buFont typeface="Wingdings 3" charset="2"/>
              <a:buAutoNum type="alphaUcParenR"/>
            </a:pPr>
            <a:r>
              <a:rPr lang="es-AR" sz="2000" dirty="0">
                <a:solidFill>
                  <a:schemeClr val="accent1"/>
                </a:solidFill>
                <a:latin typeface="Arial" panose="020B0604020202020204" pitchFamily="34" charset="0"/>
                <a:ea typeface="+mj-ea"/>
                <a:cs typeface="Arial" panose="020B0604020202020204" pitchFamily="34" charset="0"/>
              </a:rPr>
              <a:t>En el caso de </a:t>
            </a:r>
            <a:r>
              <a:rPr lang="es-AR" sz="2000" dirty="0">
                <a:solidFill>
                  <a:srgbClr val="FF0000"/>
                </a:solidFill>
                <a:latin typeface="Arial" panose="020B0604020202020204" pitchFamily="34" charset="0"/>
                <a:ea typeface="+mj-ea"/>
                <a:cs typeface="Arial" panose="020B0604020202020204" pitchFamily="34" charset="0"/>
              </a:rPr>
              <a:t>prestaciones de servicios y de locaciones de obras y servicios</a:t>
            </a:r>
            <a:r>
              <a:rPr lang="es-AR" sz="2000" dirty="0">
                <a:solidFill>
                  <a:schemeClr val="accent1"/>
                </a:solidFill>
                <a:latin typeface="Arial" panose="020B0604020202020204" pitchFamily="34" charset="0"/>
                <a:ea typeface="+mj-ea"/>
                <a:cs typeface="Arial" panose="020B0604020202020204" pitchFamily="34" charset="0"/>
              </a:rPr>
              <a:t>, en el momento en que se termina la ejecución o prestación o en el de la percepción total o parcial del precio, el que fuera </a:t>
            </a:r>
            <a:r>
              <a:rPr lang="es-AR" sz="2000" dirty="0" smtClean="0">
                <a:solidFill>
                  <a:schemeClr val="accent1"/>
                </a:solidFill>
                <a:latin typeface="Arial" panose="020B0604020202020204" pitchFamily="34" charset="0"/>
                <a:ea typeface="+mj-ea"/>
                <a:cs typeface="Arial" panose="020B0604020202020204" pitchFamily="34" charset="0"/>
              </a:rPr>
              <a:t>anterior.</a:t>
            </a:r>
          </a:p>
          <a:p>
            <a:pPr marL="457200" lvl="0" indent="-457200" algn="l">
              <a:spcBef>
                <a:spcPct val="0"/>
              </a:spcBef>
              <a:buClr>
                <a:srgbClr val="5FCBEF"/>
              </a:buClr>
              <a:buFont typeface="Wingdings 3" charset="2"/>
              <a:buAutoNum type="alphaUcParenR"/>
            </a:pPr>
            <a:r>
              <a:rPr lang="es-AR" sz="2000" dirty="0" smtClean="0">
                <a:solidFill>
                  <a:schemeClr val="accent1"/>
                </a:solidFill>
                <a:latin typeface="Arial" panose="020B0604020202020204" pitchFamily="34" charset="0"/>
                <a:ea typeface="+mj-ea"/>
                <a:cs typeface="Arial" panose="020B0604020202020204" pitchFamily="34" charset="0"/>
              </a:rPr>
              <a:t>En </a:t>
            </a:r>
            <a:r>
              <a:rPr lang="es-AR" sz="2000" dirty="0">
                <a:solidFill>
                  <a:schemeClr val="accent1"/>
                </a:solidFill>
                <a:latin typeface="Arial" panose="020B0604020202020204" pitchFamily="34" charset="0"/>
                <a:ea typeface="+mj-ea"/>
                <a:cs typeface="Arial" panose="020B0604020202020204" pitchFamily="34" charset="0"/>
              </a:rPr>
              <a:t>el caso de </a:t>
            </a:r>
            <a:r>
              <a:rPr lang="es-AR" sz="2000" dirty="0">
                <a:solidFill>
                  <a:srgbClr val="FF0000"/>
                </a:solidFill>
                <a:latin typeface="Arial" panose="020B0604020202020204" pitchFamily="34" charset="0"/>
                <a:ea typeface="+mj-ea"/>
                <a:cs typeface="Arial" panose="020B0604020202020204" pitchFamily="34" charset="0"/>
              </a:rPr>
              <a:t>trabajos sobre inmuebles de terceros</a:t>
            </a:r>
            <a:r>
              <a:rPr lang="es-AR" sz="2000" dirty="0">
                <a:solidFill>
                  <a:schemeClr val="accent1"/>
                </a:solidFill>
                <a:latin typeface="Arial" panose="020B0604020202020204" pitchFamily="34" charset="0"/>
                <a:ea typeface="+mj-ea"/>
                <a:cs typeface="Arial" panose="020B0604020202020204" pitchFamily="34" charset="0"/>
              </a:rPr>
              <a:t>, en el momento de la aceptación del certificado de obra, parcial o total, o en el de la percepción total o parcial del precio o en el de la facturación, el que fuera anterior</a:t>
            </a:r>
            <a:r>
              <a:rPr lang="es-AR" sz="2000" dirty="0" smtClean="0">
                <a:solidFill>
                  <a:schemeClr val="accent1"/>
                </a:solidFill>
                <a:latin typeface="Arial" panose="020B0604020202020204" pitchFamily="34" charset="0"/>
                <a:ea typeface="+mj-ea"/>
                <a:cs typeface="Arial" panose="020B0604020202020204" pitchFamily="34" charset="0"/>
              </a:rPr>
              <a:t>.</a:t>
            </a:r>
          </a:p>
          <a:p>
            <a:pPr marL="457200" lvl="0" indent="-457200" algn="l">
              <a:spcBef>
                <a:spcPct val="0"/>
              </a:spcBef>
              <a:buClr>
                <a:srgbClr val="5FCBEF"/>
              </a:buClr>
              <a:buFont typeface="Wingdings 3" charset="2"/>
              <a:buAutoNum type="alphaUcParenR"/>
            </a:pPr>
            <a:r>
              <a:rPr lang="es-AR" sz="2000" dirty="0" smtClean="0">
                <a:solidFill>
                  <a:schemeClr val="accent1"/>
                </a:solidFill>
                <a:latin typeface="Arial" panose="020B0604020202020204" pitchFamily="34" charset="0"/>
                <a:ea typeface="+mj-ea"/>
                <a:cs typeface="Arial" panose="020B0604020202020204" pitchFamily="34" charset="0"/>
              </a:rPr>
              <a:t>En </a:t>
            </a:r>
            <a:r>
              <a:rPr lang="es-AR" sz="2000" dirty="0">
                <a:solidFill>
                  <a:schemeClr val="accent1"/>
                </a:solidFill>
                <a:latin typeface="Arial" panose="020B0604020202020204" pitchFamily="34" charset="0"/>
                <a:ea typeface="+mj-ea"/>
                <a:cs typeface="Arial" panose="020B0604020202020204" pitchFamily="34" charset="0"/>
              </a:rPr>
              <a:t>los casos de </a:t>
            </a:r>
            <a:r>
              <a:rPr lang="es-AR" sz="2000" dirty="0">
                <a:solidFill>
                  <a:srgbClr val="FF0000"/>
                </a:solidFill>
                <a:latin typeface="Arial" panose="020B0604020202020204" pitchFamily="34" charset="0"/>
                <a:ea typeface="+mj-ea"/>
                <a:cs typeface="Arial" panose="020B0604020202020204" pitchFamily="34" charset="0"/>
              </a:rPr>
              <a:t>locación de cosas y arriendos de circuitos </a:t>
            </a:r>
            <a:r>
              <a:rPr lang="es-AR" sz="2000" dirty="0">
                <a:solidFill>
                  <a:schemeClr val="accent1"/>
                </a:solidFill>
                <a:latin typeface="Arial" panose="020B0604020202020204" pitchFamily="34" charset="0"/>
                <a:ea typeface="+mj-ea"/>
                <a:cs typeface="Arial" panose="020B0604020202020204" pitchFamily="34" charset="0"/>
              </a:rPr>
              <a:t>o sistemas de telecomunicaciones, en el momento de devengarse el pago o en el de su percepción, el que fuera anterior</a:t>
            </a:r>
            <a:r>
              <a:rPr lang="es-AR" sz="2000" dirty="0" smtClean="0">
                <a:solidFill>
                  <a:schemeClr val="accent1"/>
                </a:solidFill>
                <a:latin typeface="Arial" panose="020B0604020202020204" pitchFamily="34" charset="0"/>
                <a:ea typeface="+mj-ea"/>
                <a:cs typeface="Arial" panose="020B0604020202020204" pitchFamily="34" charset="0"/>
              </a:rPr>
              <a:t>.</a:t>
            </a:r>
          </a:p>
          <a:p>
            <a:pPr marL="457200" lvl="0" indent="-457200" algn="l">
              <a:spcBef>
                <a:spcPct val="0"/>
              </a:spcBef>
              <a:buClr>
                <a:srgbClr val="5FCBEF"/>
              </a:buClr>
              <a:buFont typeface="Wingdings 3" charset="2"/>
              <a:buAutoNum type="alphaUcParenR"/>
            </a:pPr>
            <a:r>
              <a:rPr lang="es-AR" sz="2000" dirty="0">
                <a:solidFill>
                  <a:schemeClr val="accent1"/>
                </a:solidFill>
                <a:latin typeface="Arial" panose="020B0604020202020204" pitchFamily="34" charset="0"/>
                <a:ea typeface="+mj-ea"/>
                <a:cs typeface="Arial" panose="020B0604020202020204" pitchFamily="34" charset="0"/>
              </a:rPr>
              <a:t>En el caso de </a:t>
            </a:r>
            <a:r>
              <a:rPr lang="es-AR" sz="2000" dirty="0">
                <a:solidFill>
                  <a:srgbClr val="FF0000"/>
                </a:solidFill>
                <a:latin typeface="Arial" panose="020B0604020202020204" pitchFamily="34" charset="0"/>
                <a:ea typeface="+mj-ea"/>
                <a:cs typeface="Arial" panose="020B0604020202020204" pitchFamily="34" charset="0"/>
              </a:rPr>
              <a:t>obras realizadas directamente o a través de terceros sobre inmueble propio</a:t>
            </a:r>
            <a:r>
              <a:rPr lang="es-AR" sz="2000" dirty="0">
                <a:solidFill>
                  <a:schemeClr val="accent1"/>
                </a:solidFill>
                <a:latin typeface="Arial" panose="020B0604020202020204" pitchFamily="34" charset="0"/>
                <a:ea typeface="+mj-ea"/>
                <a:cs typeface="Arial" panose="020B0604020202020204" pitchFamily="34" charset="0"/>
              </a:rPr>
              <a:t>, en el momento de la transferencia a título oneroso del inmueble, entendiéndose que ésta tiene lugar al extenderse la escritura traslativa de dominio o al entregarse la posesión, si este acto fuera anterior.</a:t>
            </a:r>
          </a:p>
          <a:p>
            <a:pPr marL="457200" lvl="0" indent="-457200" algn="l">
              <a:spcBef>
                <a:spcPct val="0"/>
              </a:spcBef>
              <a:buClr>
                <a:srgbClr val="5FCBEF"/>
              </a:buClr>
              <a:buFont typeface="Wingdings 3" charset="2"/>
              <a:buAutoNum type="alphaUcParenR"/>
            </a:pPr>
            <a:endParaRPr lang="es-AR" sz="2000" dirty="0">
              <a:solidFill>
                <a:schemeClr val="accent1"/>
              </a:solidFill>
              <a:latin typeface="Arial" panose="020B0604020202020204" pitchFamily="34" charset="0"/>
              <a:ea typeface="+mj-ea"/>
              <a:cs typeface="Arial" panose="020B0604020202020204" pitchFamily="34" charset="0"/>
            </a:endParaRPr>
          </a:p>
          <a:p>
            <a:pPr marL="457200" lvl="0" indent="-457200" algn="l">
              <a:spcBef>
                <a:spcPct val="0"/>
              </a:spcBef>
              <a:buClr>
                <a:srgbClr val="5FCBEF"/>
              </a:buClr>
              <a:buFont typeface="Wingdings 3" charset="2"/>
              <a:buAutoNum type="alphaUcParenR"/>
            </a:pPr>
            <a:endParaRPr lang="es-AR" sz="2000" dirty="0" smtClean="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8436383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8578" y="153045"/>
            <a:ext cx="7766936" cy="815944"/>
          </a:xfrm>
        </p:spPr>
        <p:txBody>
          <a:bodyPr/>
          <a:lstStyle/>
          <a:p>
            <a:pPr algn="ctr"/>
            <a:r>
              <a:rPr lang="es-AR" sz="4000" u="sng" dirty="0" smtClean="0">
                <a:latin typeface="Arial" panose="020B0604020202020204" pitchFamily="34" charset="0"/>
                <a:cs typeface="Arial" panose="020B0604020202020204" pitchFamily="34" charset="0"/>
              </a:rPr>
              <a:t>IVA: Momento imponible</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14151" y="968984"/>
            <a:ext cx="9103056" cy="3698543"/>
          </a:xfrm>
        </p:spPr>
        <p:txBody>
          <a:bodyPr>
            <a:noAutofit/>
          </a:bodyPr>
          <a:lstStyle/>
          <a:p>
            <a:pPr algn="l">
              <a:spcBef>
                <a:spcPct val="0"/>
              </a:spcBef>
            </a:pPr>
            <a:r>
              <a:rPr lang="es-AR" sz="2400" u="sng" dirty="0" smtClean="0">
                <a:solidFill>
                  <a:schemeClr val="accent1"/>
                </a:solidFill>
                <a:latin typeface="Arial" panose="020B0604020202020204" pitchFamily="34" charset="0"/>
                <a:ea typeface="+mj-ea"/>
                <a:cs typeface="Arial" panose="020B0604020202020204" pitchFamily="34" charset="0"/>
              </a:rPr>
              <a:t>Según Artículo 5 - Decreto Nº 280/97:</a:t>
            </a:r>
          </a:p>
          <a:p>
            <a:pPr algn="l">
              <a:spcBef>
                <a:spcPct val="0"/>
              </a:spcBef>
            </a:pPr>
            <a:endParaRPr lang="es-AR" sz="2400" u="sng" dirty="0" smtClean="0">
              <a:solidFill>
                <a:schemeClr val="accent1"/>
              </a:solidFill>
              <a:latin typeface="Arial" panose="020B0604020202020204" pitchFamily="34" charset="0"/>
              <a:ea typeface="+mj-ea"/>
              <a:cs typeface="Arial" panose="020B0604020202020204" pitchFamily="34" charset="0"/>
            </a:endParaRPr>
          </a:p>
          <a:p>
            <a:pPr marL="457200" lvl="0" indent="-457200" algn="l">
              <a:spcBef>
                <a:spcPct val="0"/>
              </a:spcBef>
              <a:buClr>
                <a:srgbClr val="5FCBEF"/>
              </a:buClr>
              <a:buFont typeface="Wingdings" panose="05000000000000000000" pitchFamily="2" charset="2"/>
              <a:buAutoNum type="alphaUcParenR" startAt="6"/>
            </a:pPr>
            <a:r>
              <a:rPr lang="es-AR" sz="2000" dirty="0">
                <a:solidFill>
                  <a:srgbClr val="FF0000"/>
                </a:solidFill>
                <a:latin typeface="Arial" panose="020B0604020202020204" pitchFamily="34" charset="0"/>
                <a:cs typeface="Arial" panose="020B0604020202020204" pitchFamily="34" charset="0"/>
              </a:rPr>
              <a:t>En el caso de importaciones, en el momento en que ésta sea definitiva</a:t>
            </a:r>
            <a:r>
              <a:rPr lang="es-AR" sz="2000" dirty="0" smtClean="0">
                <a:solidFill>
                  <a:srgbClr val="FF0000"/>
                </a:solidFill>
                <a:latin typeface="Arial" panose="020B0604020202020204" pitchFamily="34" charset="0"/>
                <a:cs typeface="Arial" panose="020B0604020202020204" pitchFamily="34" charset="0"/>
              </a:rPr>
              <a:t>.</a:t>
            </a:r>
          </a:p>
          <a:p>
            <a:pPr marL="457200" lvl="0" indent="-457200" algn="l">
              <a:spcBef>
                <a:spcPct val="0"/>
              </a:spcBef>
              <a:buClr>
                <a:srgbClr val="5FCBEF"/>
              </a:buClr>
              <a:buFont typeface="Wingdings" panose="05000000000000000000" pitchFamily="2" charset="2"/>
              <a:buAutoNum type="alphaUcParenR" startAt="6"/>
            </a:pPr>
            <a:r>
              <a:rPr lang="es-AR" sz="2000" dirty="0" smtClean="0">
                <a:solidFill>
                  <a:schemeClr val="accent1"/>
                </a:solidFill>
                <a:latin typeface="Arial" panose="020B0604020202020204" pitchFamily="34" charset="0"/>
                <a:ea typeface="+mj-ea"/>
                <a:cs typeface="Arial" panose="020B0604020202020204" pitchFamily="34" charset="0"/>
              </a:rPr>
              <a:t>En </a:t>
            </a:r>
            <a:r>
              <a:rPr lang="es-AR" sz="2000" dirty="0">
                <a:solidFill>
                  <a:schemeClr val="accent1"/>
                </a:solidFill>
                <a:latin typeface="Arial" panose="020B0604020202020204" pitchFamily="34" charset="0"/>
                <a:ea typeface="+mj-ea"/>
                <a:cs typeface="Arial" panose="020B0604020202020204" pitchFamily="34" charset="0"/>
              </a:rPr>
              <a:t>el caso de locación de cosas muebles con opción a compra, en el momento de la entrega del bien o acto </a:t>
            </a:r>
            <a:r>
              <a:rPr lang="es-AR" sz="2000" dirty="0" smtClean="0">
                <a:solidFill>
                  <a:schemeClr val="accent1"/>
                </a:solidFill>
                <a:latin typeface="Arial" panose="020B0604020202020204" pitchFamily="34" charset="0"/>
                <a:ea typeface="+mj-ea"/>
                <a:cs typeface="Arial" panose="020B0604020202020204" pitchFamily="34" charset="0"/>
              </a:rPr>
              <a:t>equivalente (…)</a:t>
            </a:r>
            <a:endParaRPr lang="es-AR" sz="2000" dirty="0">
              <a:solidFill>
                <a:schemeClr val="accent1"/>
              </a:solidFill>
              <a:latin typeface="Arial" panose="020B0604020202020204" pitchFamily="34" charset="0"/>
              <a:ea typeface="+mj-ea"/>
              <a:cs typeface="Arial" panose="020B0604020202020204" pitchFamily="34" charset="0"/>
            </a:endParaRPr>
          </a:p>
          <a:p>
            <a:pPr marL="457200" lvl="0" indent="-457200" algn="l">
              <a:spcBef>
                <a:spcPct val="0"/>
              </a:spcBef>
              <a:buClr>
                <a:srgbClr val="5FCBEF"/>
              </a:buClr>
              <a:buFont typeface="Wingdings 3" charset="2"/>
              <a:buAutoNum type="alphaUcParenR" startAt="6"/>
            </a:pPr>
            <a:r>
              <a:rPr lang="es-AR" sz="2000" dirty="0" smtClean="0">
                <a:solidFill>
                  <a:schemeClr val="accent1"/>
                </a:solidFill>
                <a:latin typeface="Arial" panose="020B0604020202020204" pitchFamily="34" charset="0"/>
                <a:ea typeface="+mj-ea"/>
                <a:cs typeface="Arial" panose="020B0604020202020204" pitchFamily="34" charset="0"/>
              </a:rPr>
              <a:t>En el caso de </a:t>
            </a:r>
            <a:r>
              <a:rPr lang="es-AR" sz="2000" dirty="0">
                <a:solidFill>
                  <a:schemeClr val="accent1"/>
                </a:solidFill>
                <a:latin typeface="Arial" panose="020B0604020202020204" pitchFamily="34" charset="0"/>
                <a:cs typeface="Arial" panose="020B0604020202020204" pitchFamily="34" charset="0"/>
              </a:rPr>
              <a:t>Locaciones de servicios (Bares-Hoteles-Telecomunicaciones-Otros) en el momento en el que se termina la prestación o en el del pago total o parcial del precio, el que fuere </a:t>
            </a:r>
            <a:r>
              <a:rPr lang="es-AR" sz="2000" dirty="0" smtClean="0">
                <a:solidFill>
                  <a:schemeClr val="accent1"/>
                </a:solidFill>
                <a:latin typeface="Arial" panose="020B0604020202020204" pitchFamily="34" charset="0"/>
                <a:cs typeface="Arial" panose="020B0604020202020204" pitchFamily="34" charset="0"/>
              </a:rPr>
              <a:t>anterior.</a:t>
            </a:r>
          </a:p>
          <a:p>
            <a:pPr marL="457200" lvl="0" indent="-457200" algn="l">
              <a:spcBef>
                <a:spcPct val="0"/>
              </a:spcBef>
              <a:buClr>
                <a:srgbClr val="5FCBEF"/>
              </a:buClr>
              <a:buFont typeface="Wingdings 3" charset="2"/>
              <a:buAutoNum type="alphaUcParenR" startAt="6"/>
            </a:pPr>
            <a:r>
              <a:rPr lang="es-AR" sz="2000" dirty="0" smtClean="0">
                <a:solidFill>
                  <a:schemeClr val="accent1"/>
                </a:solidFill>
                <a:latin typeface="Arial" panose="020B0604020202020204" pitchFamily="34" charset="0"/>
                <a:ea typeface="+mj-ea"/>
                <a:cs typeface="Arial" panose="020B0604020202020204" pitchFamily="34" charset="0"/>
              </a:rPr>
              <a:t>En el caso </a:t>
            </a:r>
            <a:r>
              <a:rPr lang="es-AR" sz="2000" dirty="0">
                <a:solidFill>
                  <a:schemeClr val="accent1"/>
                </a:solidFill>
                <a:latin typeface="Arial" panose="020B0604020202020204" pitchFamily="34" charset="0"/>
                <a:ea typeface="+mj-ea"/>
                <a:cs typeface="Arial" panose="020B0604020202020204" pitchFamily="34" charset="0"/>
              </a:rPr>
              <a:t>de En el caso de las prestaciones de servicios digitales </a:t>
            </a:r>
            <a:r>
              <a:rPr lang="es-AR" sz="2000" dirty="0" smtClean="0">
                <a:solidFill>
                  <a:schemeClr val="accent1"/>
                </a:solidFill>
                <a:latin typeface="Arial" panose="020B0604020202020204" pitchFamily="34" charset="0"/>
                <a:ea typeface="+mj-ea"/>
                <a:cs typeface="Arial" panose="020B0604020202020204" pitchFamily="34" charset="0"/>
              </a:rPr>
              <a:t>(</a:t>
            </a:r>
            <a:r>
              <a:rPr lang="es-AR" sz="2000" dirty="0" smtClean="0">
                <a:solidFill>
                  <a:srgbClr val="FF0000"/>
                </a:solidFill>
                <a:latin typeface="Arial" panose="020B0604020202020204" pitchFamily="34" charset="0"/>
                <a:ea typeface="+mj-ea"/>
                <a:cs typeface="Arial" panose="020B0604020202020204" pitchFamily="34" charset="0"/>
              </a:rPr>
              <a:t>Páginas web-Hosting-Software-</a:t>
            </a:r>
            <a:r>
              <a:rPr lang="es-AR" sz="2000" dirty="0" err="1" smtClean="0">
                <a:solidFill>
                  <a:srgbClr val="FF0000"/>
                </a:solidFill>
                <a:latin typeface="Arial" panose="020B0604020202020204" pitchFamily="34" charset="0"/>
                <a:ea typeface="+mj-ea"/>
                <a:cs typeface="Arial" panose="020B0604020202020204" pitchFamily="34" charset="0"/>
              </a:rPr>
              <a:t>Netflix</a:t>
            </a:r>
            <a:r>
              <a:rPr lang="es-AR" sz="2000" dirty="0" smtClean="0">
                <a:solidFill>
                  <a:srgbClr val="FF0000"/>
                </a:solidFill>
                <a:latin typeface="Arial" panose="020B0604020202020204" pitchFamily="34" charset="0"/>
                <a:ea typeface="+mj-ea"/>
                <a:cs typeface="Arial" panose="020B0604020202020204" pitchFamily="34" charset="0"/>
              </a:rPr>
              <a:t>-</a:t>
            </a:r>
            <a:r>
              <a:rPr lang="es-AR" sz="2000" dirty="0" err="1" smtClean="0">
                <a:solidFill>
                  <a:srgbClr val="FF0000"/>
                </a:solidFill>
                <a:latin typeface="Arial" panose="020B0604020202020204" pitchFamily="34" charset="0"/>
                <a:ea typeface="+mj-ea"/>
                <a:cs typeface="Arial" panose="020B0604020202020204" pitchFamily="34" charset="0"/>
              </a:rPr>
              <a:t>Spotify</a:t>
            </a:r>
            <a:r>
              <a:rPr lang="es-AR" sz="2000" dirty="0">
                <a:solidFill>
                  <a:srgbClr val="FF0000"/>
                </a:solidFill>
                <a:latin typeface="Arial" panose="020B0604020202020204" pitchFamily="34" charset="0"/>
                <a:ea typeface="+mj-ea"/>
                <a:cs typeface="Arial" panose="020B0604020202020204" pitchFamily="34" charset="0"/>
              </a:rPr>
              <a:t>-Otros</a:t>
            </a:r>
            <a:r>
              <a:rPr lang="es-AR" sz="2000" dirty="0">
                <a:solidFill>
                  <a:schemeClr val="accent1"/>
                </a:solidFill>
                <a:latin typeface="Arial" panose="020B0604020202020204" pitchFamily="34" charset="0"/>
                <a:ea typeface="+mj-ea"/>
                <a:cs typeface="Arial" panose="020B0604020202020204" pitchFamily="34" charset="0"/>
              </a:rPr>
              <a:t>) en el momento en que se finaliza la prestación o en el del pago total o parcial del precio por parte del prestatario, el que fuere anterior</a:t>
            </a:r>
            <a:endParaRPr lang="es-AR" sz="2000" dirty="0" smtClean="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2229159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8578" y="207636"/>
            <a:ext cx="7766936" cy="815944"/>
          </a:xfrm>
        </p:spPr>
        <p:txBody>
          <a:bodyPr/>
          <a:lstStyle/>
          <a:p>
            <a:pPr algn="ctr"/>
            <a:r>
              <a:rPr lang="es-AR" sz="4000" u="sng" dirty="0" smtClean="0">
                <a:latin typeface="Arial" panose="020B0604020202020204" pitchFamily="34" charset="0"/>
                <a:cs typeface="Arial" panose="020B0604020202020204" pitchFamily="34" charset="0"/>
              </a:rPr>
              <a:t>IVA: Base imponible</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73207" y="1392072"/>
            <a:ext cx="9103056" cy="3698543"/>
          </a:xfrm>
        </p:spPr>
        <p:txBody>
          <a:bodyPr>
            <a:noAutofit/>
          </a:bodyPr>
          <a:lstStyle/>
          <a:p>
            <a:pPr algn="l">
              <a:spcBef>
                <a:spcPct val="0"/>
              </a:spcBef>
            </a:pPr>
            <a:r>
              <a:rPr lang="es-AR" sz="2400" u="sng" dirty="0">
                <a:solidFill>
                  <a:schemeClr val="accent1"/>
                </a:solidFill>
                <a:latin typeface="Arial" panose="020B0604020202020204" pitchFamily="34" charset="0"/>
                <a:ea typeface="+mj-ea"/>
                <a:cs typeface="Arial" panose="020B0604020202020204" pitchFamily="34" charset="0"/>
              </a:rPr>
              <a:t>Según Artículo 10 - Decreto Nº 280/97</a:t>
            </a:r>
            <a:r>
              <a:rPr lang="es-AR" sz="2400" u="sng" dirty="0" smtClean="0">
                <a:solidFill>
                  <a:schemeClr val="accent1"/>
                </a:solidFill>
                <a:latin typeface="Arial" panose="020B0604020202020204" pitchFamily="34" charset="0"/>
                <a:ea typeface="+mj-ea"/>
                <a:cs typeface="Arial" panose="020B0604020202020204" pitchFamily="34" charset="0"/>
              </a:rPr>
              <a:t>:</a:t>
            </a:r>
          </a:p>
          <a:p>
            <a:pPr algn="l">
              <a:spcBef>
                <a:spcPct val="0"/>
              </a:spcBef>
            </a:pPr>
            <a:endParaRPr lang="es-AR" sz="2000" dirty="0">
              <a:solidFill>
                <a:schemeClr val="accent1"/>
              </a:solidFill>
              <a:latin typeface="Arial" panose="020B0604020202020204" pitchFamily="34" charset="0"/>
              <a:ea typeface="+mj-ea"/>
              <a:cs typeface="Arial" panose="020B0604020202020204" pitchFamily="34" charset="0"/>
            </a:endParaRPr>
          </a:p>
          <a:p>
            <a:pPr algn="l">
              <a:spcBef>
                <a:spcPct val="0"/>
              </a:spcBef>
            </a:pPr>
            <a:r>
              <a:rPr lang="es-AR" sz="2000" dirty="0">
                <a:solidFill>
                  <a:schemeClr val="accent1"/>
                </a:solidFill>
                <a:latin typeface="Arial" panose="020B0604020202020204" pitchFamily="34" charset="0"/>
                <a:ea typeface="+mj-ea"/>
                <a:cs typeface="Arial" panose="020B0604020202020204" pitchFamily="34" charset="0"/>
              </a:rPr>
              <a:t>El precio neto de la </a:t>
            </a:r>
            <a:r>
              <a:rPr lang="es-AR" sz="2000" dirty="0">
                <a:solidFill>
                  <a:srgbClr val="FF0000"/>
                </a:solidFill>
                <a:latin typeface="Arial" panose="020B0604020202020204" pitchFamily="34" charset="0"/>
                <a:ea typeface="+mj-ea"/>
                <a:cs typeface="Arial" panose="020B0604020202020204" pitchFamily="34" charset="0"/>
              </a:rPr>
              <a:t>venta, de la locación o de la prestación de servicios</a:t>
            </a:r>
            <a:r>
              <a:rPr lang="es-AR" sz="2000" dirty="0">
                <a:solidFill>
                  <a:schemeClr val="accent1"/>
                </a:solidFill>
                <a:latin typeface="Arial" panose="020B0604020202020204" pitchFamily="34" charset="0"/>
                <a:ea typeface="+mj-ea"/>
                <a:cs typeface="Arial" panose="020B0604020202020204" pitchFamily="34" charset="0"/>
              </a:rPr>
              <a:t>, será el que resulte de la factura o documento equivalente extendido por los obligados al ingreso del impuesto, neto de descuentos y similares efectuados de acuerdo con las costumbres de </a:t>
            </a:r>
            <a:r>
              <a:rPr lang="es-AR" sz="2000" dirty="0" smtClean="0">
                <a:solidFill>
                  <a:schemeClr val="accent1"/>
                </a:solidFill>
                <a:latin typeface="Arial" panose="020B0604020202020204" pitchFamily="34" charset="0"/>
                <a:ea typeface="+mj-ea"/>
                <a:cs typeface="Arial" panose="020B0604020202020204" pitchFamily="34" charset="0"/>
              </a:rPr>
              <a:t>plaza.</a:t>
            </a:r>
          </a:p>
          <a:p>
            <a:pPr algn="l">
              <a:spcBef>
                <a:spcPct val="0"/>
              </a:spcBef>
            </a:pPr>
            <a:endParaRPr lang="es-AR" sz="2000" dirty="0">
              <a:solidFill>
                <a:schemeClr val="accent1"/>
              </a:solidFill>
              <a:latin typeface="Arial" panose="020B0604020202020204" pitchFamily="34" charset="0"/>
              <a:ea typeface="+mj-ea"/>
              <a:cs typeface="Arial" panose="020B0604020202020204" pitchFamily="34" charset="0"/>
            </a:endParaRPr>
          </a:p>
          <a:p>
            <a:pPr algn="l">
              <a:spcBef>
                <a:spcPct val="0"/>
              </a:spcBef>
            </a:pPr>
            <a:endParaRPr lang="es-AR" sz="2000" dirty="0" smtClean="0">
              <a:solidFill>
                <a:schemeClr val="accent1"/>
              </a:solidFill>
              <a:latin typeface="Arial" panose="020B0604020202020204" pitchFamily="34" charset="0"/>
              <a:ea typeface="+mj-ea"/>
              <a:cs typeface="Arial" panose="020B0604020202020204" pitchFamily="34" charset="0"/>
            </a:endParaRPr>
          </a:p>
          <a:p>
            <a:pPr algn="l">
              <a:spcBef>
                <a:spcPct val="0"/>
              </a:spcBef>
            </a:pPr>
            <a:endParaRPr lang="es-AR" sz="2400" u="sng" dirty="0">
              <a:solidFill>
                <a:schemeClr val="accent1"/>
              </a:solidFill>
              <a:latin typeface="Arial" panose="020B0604020202020204" pitchFamily="34" charset="0"/>
              <a:ea typeface="+mj-ea"/>
              <a:cs typeface="Arial" panose="020B0604020202020204" pitchFamily="34" charset="0"/>
            </a:endParaRPr>
          </a:p>
          <a:p>
            <a:pPr algn="l">
              <a:spcBef>
                <a:spcPct val="0"/>
              </a:spcBef>
            </a:pPr>
            <a:endParaRPr lang="es-AR" sz="2400" u="sng" dirty="0">
              <a:solidFill>
                <a:schemeClr val="accent1"/>
              </a:solidFill>
              <a:latin typeface="Arial" panose="020B0604020202020204" pitchFamily="34" charset="0"/>
              <a:ea typeface="+mj-ea"/>
              <a:cs typeface="Arial" panose="020B0604020202020204" pitchFamily="34" charset="0"/>
            </a:endParaRPr>
          </a:p>
        </p:txBody>
      </p:sp>
      <p:pic>
        <p:nvPicPr>
          <p:cNvPr id="5" name="Picture 4"/>
          <p:cNvPicPr>
            <a:picLocks noChangeAspect="1"/>
          </p:cNvPicPr>
          <p:nvPr/>
        </p:nvPicPr>
        <p:blipFill>
          <a:blip r:embed="rId2"/>
          <a:stretch>
            <a:fillRect/>
          </a:stretch>
        </p:blipFill>
        <p:spPr>
          <a:xfrm>
            <a:off x="367280" y="3481870"/>
            <a:ext cx="8847059" cy="2967047"/>
          </a:xfrm>
          <a:prstGeom prst="rect">
            <a:avLst/>
          </a:prstGeom>
          <a:ln>
            <a:solidFill>
              <a:schemeClr val="tx1"/>
            </a:solidFill>
          </a:ln>
        </p:spPr>
      </p:pic>
    </p:spTree>
    <p:extLst>
      <p:ext uri="{BB962C8B-B14F-4D97-AF65-F5344CB8AC3E}">
        <p14:creationId xmlns:p14="http://schemas.microsoft.com/office/powerpoint/2010/main" val="12638331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8578" y="153045"/>
            <a:ext cx="7766936" cy="815944"/>
          </a:xfrm>
        </p:spPr>
        <p:txBody>
          <a:bodyPr/>
          <a:lstStyle/>
          <a:p>
            <a:pPr algn="ctr"/>
            <a:r>
              <a:rPr lang="es-AR" sz="4000" u="sng" dirty="0" smtClean="0">
                <a:latin typeface="Arial" panose="020B0604020202020204" pitchFamily="34" charset="0"/>
                <a:cs typeface="Arial" panose="020B0604020202020204" pitchFamily="34" charset="0"/>
              </a:rPr>
              <a:t>IVA: Débito fiscal</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14151" y="968984"/>
            <a:ext cx="9103056" cy="3698543"/>
          </a:xfrm>
        </p:spPr>
        <p:txBody>
          <a:bodyPr>
            <a:noAutofit/>
          </a:bodyPr>
          <a:lstStyle/>
          <a:p>
            <a:pPr algn="l">
              <a:spcBef>
                <a:spcPct val="0"/>
              </a:spcBef>
            </a:pPr>
            <a:r>
              <a:rPr lang="es-AR" sz="2400" u="sng" dirty="0" smtClean="0">
                <a:solidFill>
                  <a:schemeClr val="accent1"/>
                </a:solidFill>
                <a:latin typeface="Arial" panose="020B0604020202020204" pitchFamily="34" charset="0"/>
                <a:ea typeface="+mj-ea"/>
                <a:cs typeface="Arial" panose="020B0604020202020204" pitchFamily="34" charset="0"/>
              </a:rPr>
              <a:t>Ver Artículo 11 - Decreto Nº 280/97:</a:t>
            </a:r>
          </a:p>
          <a:p>
            <a:pPr algn="l">
              <a:spcBef>
                <a:spcPct val="0"/>
              </a:spcBef>
            </a:pPr>
            <a:endParaRPr lang="es-AR" sz="2400" u="sng" dirty="0" smtClean="0">
              <a:solidFill>
                <a:schemeClr val="accent1"/>
              </a:solidFill>
              <a:latin typeface="Arial" panose="020B0604020202020204" pitchFamily="34" charset="0"/>
              <a:ea typeface="+mj-ea"/>
              <a:cs typeface="Arial" panose="020B0604020202020204" pitchFamily="34" charset="0"/>
            </a:endParaRPr>
          </a:p>
          <a:p>
            <a:pPr lvl="0" algn="l">
              <a:spcBef>
                <a:spcPct val="0"/>
              </a:spcBef>
              <a:buClr>
                <a:srgbClr val="5FCBEF"/>
              </a:buClr>
            </a:pPr>
            <a:r>
              <a:rPr lang="es-AR" sz="2000" dirty="0" smtClean="0">
                <a:solidFill>
                  <a:schemeClr val="accent1"/>
                </a:solidFill>
                <a:latin typeface="Arial" panose="020B0604020202020204" pitchFamily="34" charset="0"/>
                <a:ea typeface="+mj-ea"/>
                <a:cs typeface="Arial" panose="020B0604020202020204" pitchFamily="34" charset="0"/>
              </a:rPr>
              <a:t>Surge al aplicar las </a:t>
            </a:r>
            <a:r>
              <a:rPr lang="es-AR" sz="2000" dirty="0">
                <a:solidFill>
                  <a:schemeClr val="accent1"/>
                </a:solidFill>
                <a:latin typeface="Arial" panose="020B0604020202020204" pitchFamily="34" charset="0"/>
                <a:ea typeface="+mj-ea"/>
                <a:cs typeface="Arial" panose="020B0604020202020204" pitchFamily="34" charset="0"/>
              </a:rPr>
              <a:t>alícuotas fijadas </a:t>
            </a:r>
            <a:r>
              <a:rPr lang="es-AR" sz="2000" dirty="0" smtClean="0">
                <a:solidFill>
                  <a:schemeClr val="accent1"/>
                </a:solidFill>
                <a:latin typeface="Arial" panose="020B0604020202020204" pitchFamily="34" charset="0"/>
                <a:ea typeface="+mj-ea"/>
                <a:cs typeface="Arial" panose="020B0604020202020204" pitchFamily="34" charset="0"/>
              </a:rPr>
              <a:t>sobre los </a:t>
            </a:r>
            <a:r>
              <a:rPr lang="es-AR" sz="2000" dirty="0" smtClean="0">
                <a:solidFill>
                  <a:schemeClr val="accent1"/>
                </a:solidFill>
                <a:latin typeface="Arial" panose="020B0604020202020204" pitchFamily="34" charset="0"/>
                <a:cs typeface="Arial" panose="020B0604020202020204" pitchFamily="34" charset="0"/>
              </a:rPr>
              <a:t>importes </a:t>
            </a:r>
            <a:r>
              <a:rPr lang="es-AR" sz="2000" dirty="0">
                <a:solidFill>
                  <a:schemeClr val="accent1"/>
                </a:solidFill>
                <a:latin typeface="Arial" panose="020B0604020202020204" pitchFamily="34" charset="0"/>
                <a:cs typeface="Arial" panose="020B0604020202020204" pitchFamily="34" charset="0"/>
              </a:rPr>
              <a:t>totales de los precios </a:t>
            </a:r>
            <a:r>
              <a:rPr lang="es-AR" sz="2000" dirty="0" smtClean="0">
                <a:solidFill>
                  <a:schemeClr val="accent1"/>
                </a:solidFill>
                <a:latin typeface="Arial" panose="020B0604020202020204" pitchFamily="34" charset="0"/>
                <a:cs typeface="Arial" panose="020B0604020202020204" pitchFamily="34" charset="0"/>
              </a:rPr>
              <a:t>netos (considerar descuentos/bonificaciones/quitas !) </a:t>
            </a:r>
            <a:r>
              <a:rPr lang="es-AR" sz="2000" dirty="0">
                <a:solidFill>
                  <a:schemeClr val="accent1"/>
                </a:solidFill>
                <a:latin typeface="Arial" panose="020B0604020202020204" pitchFamily="34" charset="0"/>
                <a:cs typeface="Arial" panose="020B0604020202020204" pitchFamily="34" charset="0"/>
              </a:rPr>
              <a:t>de las ventas, locaciones, obras y prestaciones de servicios </a:t>
            </a:r>
            <a:r>
              <a:rPr lang="es-AR" sz="2000" dirty="0" smtClean="0">
                <a:solidFill>
                  <a:schemeClr val="accent1"/>
                </a:solidFill>
                <a:latin typeface="Arial" panose="020B0604020202020204" pitchFamily="34" charset="0"/>
                <a:cs typeface="Arial" panose="020B0604020202020204" pitchFamily="34" charset="0"/>
              </a:rPr>
              <a:t>gravado.</a:t>
            </a:r>
          </a:p>
          <a:p>
            <a:pPr lvl="0" algn="l">
              <a:spcBef>
                <a:spcPct val="0"/>
              </a:spcBef>
              <a:buClr>
                <a:srgbClr val="5FCBEF"/>
              </a:buClr>
            </a:pPr>
            <a:endParaRPr lang="es-AR" sz="2000" dirty="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r>
              <a:rPr lang="es-AR" sz="2000" dirty="0" smtClean="0">
                <a:solidFill>
                  <a:srgbClr val="FF0000"/>
                </a:solidFill>
                <a:latin typeface="Arial" panose="020B0604020202020204" pitchFamily="34" charset="0"/>
                <a:cs typeface="Arial" panose="020B0604020202020204" pitchFamily="34" charset="0"/>
              </a:rPr>
              <a:t>Es el monto que como empresarios debemos cobrar a nuestros clientes en concepto de IVA !</a:t>
            </a:r>
          </a:p>
          <a:p>
            <a:pPr lvl="0" algn="l">
              <a:spcBef>
                <a:spcPct val="0"/>
              </a:spcBef>
              <a:buClr>
                <a:srgbClr val="5FCBEF"/>
              </a:buClr>
            </a:pPr>
            <a:endParaRPr lang="es-AR" sz="2000" dirty="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Precio total sin IVA:			$1.300</a:t>
            </a:r>
          </a:p>
          <a:p>
            <a:pPr lvl="0" algn="l">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Total bonificación sin IVA:	$300</a:t>
            </a:r>
          </a:p>
          <a:p>
            <a:pPr lvl="0" algn="l">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a:t>
            </a:r>
          </a:p>
          <a:p>
            <a:pPr lvl="0" algn="l">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Importe total sin IVA:		$1.000</a:t>
            </a:r>
          </a:p>
          <a:p>
            <a:pPr lvl="0" algn="l">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Débito fiscal IVA (21%):		$210</a:t>
            </a:r>
          </a:p>
          <a:p>
            <a:pPr lvl="0" algn="l">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a:t>
            </a:r>
          </a:p>
          <a:p>
            <a:pPr lvl="0" algn="l">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Precio de factura:			$1.210</a:t>
            </a: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a:p>
            <a:pPr marL="457200" lvl="0" indent="-457200" algn="l">
              <a:spcBef>
                <a:spcPct val="0"/>
              </a:spcBef>
              <a:buClr>
                <a:srgbClr val="5FCBEF"/>
              </a:buClr>
              <a:buFont typeface="Wingdings" panose="05000000000000000000" pitchFamily="2" charset="2"/>
              <a:buAutoNum type="alphaUcParenR" startAt="6"/>
            </a:pPr>
            <a:endParaRPr lang="es-AR" sz="2000"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962740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8578" y="153045"/>
            <a:ext cx="7766936" cy="815944"/>
          </a:xfrm>
        </p:spPr>
        <p:txBody>
          <a:bodyPr/>
          <a:lstStyle/>
          <a:p>
            <a:pPr algn="ctr"/>
            <a:r>
              <a:rPr lang="es-AR" sz="4000" u="sng" dirty="0" smtClean="0">
                <a:latin typeface="Arial" panose="020B0604020202020204" pitchFamily="34" charset="0"/>
                <a:cs typeface="Arial" panose="020B0604020202020204" pitchFamily="34" charset="0"/>
              </a:rPr>
              <a:t>IVA: Crédito fiscal</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14151" y="968984"/>
            <a:ext cx="9103056" cy="3698543"/>
          </a:xfrm>
        </p:spPr>
        <p:txBody>
          <a:bodyPr>
            <a:noAutofit/>
          </a:bodyPr>
          <a:lstStyle/>
          <a:p>
            <a:pPr algn="l">
              <a:spcBef>
                <a:spcPct val="0"/>
              </a:spcBef>
            </a:pPr>
            <a:r>
              <a:rPr lang="es-AR" sz="2400" u="sng" dirty="0" smtClean="0">
                <a:solidFill>
                  <a:schemeClr val="accent1"/>
                </a:solidFill>
                <a:latin typeface="Arial" panose="020B0604020202020204" pitchFamily="34" charset="0"/>
                <a:ea typeface="+mj-ea"/>
                <a:cs typeface="Arial" panose="020B0604020202020204" pitchFamily="34" charset="0"/>
              </a:rPr>
              <a:t>Ver Artículo 12 - Decreto Nº 280/97:</a:t>
            </a:r>
          </a:p>
          <a:p>
            <a:pPr algn="l">
              <a:spcBef>
                <a:spcPct val="0"/>
              </a:spcBef>
            </a:pPr>
            <a:endParaRPr lang="es-AR" sz="2400" u="sng" dirty="0" smtClean="0">
              <a:solidFill>
                <a:schemeClr val="accent1"/>
              </a:solidFill>
              <a:latin typeface="Arial" panose="020B0604020202020204" pitchFamily="34" charset="0"/>
              <a:ea typeface="+mj-ea"/>
              <a:cs typeface="Arial" panose="020B0604020202020204" pitchFamily="34" charset="0"/>
            </a:endParaRPr>
          </a:p>
          <a:p>
            <a:pPr lvl="0" algn="l">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El </a:t>
            </a:r>
            <a:r>
              <a:rPr lang="es-AR" sz="2000" dirty="0">
                <a:solidFill>
                  <a:schemeClr val="accent1"/>
                </a:solidFill>
                <a:latin typeface="Arial" panose="020B0604020202020204" pitchFamily="34" charset="0"/>
                <a:cs typeface="Arial" panose="020B0604020202020204" pitchFamily="34" charset="0"/>
              </a:rPr>
              <a:t>gravamen </a:t>
            </a:r>
            <a:r>
              <a:rPr lang="es-AR" sz="2000" dirty="0" smtClean="0">
                <a:solidFill>
                  <a:schemeClr val="accent1"/>
                </a:solidFill>
                <a:latin typeface="Arial" panose="020B0604020202020204" pitchFamily="34" charset="0"/>
                <a:cs typeface="Arial" panose="020B0604020202020204" pitchFamily="34" charset="0"/>
              </a:rPr>
              <a:t>que se </a:t>
            </a:r>
            <a:r>
              <a:rPr lang="es-AR" sz="2000" dirty="0">
                <a:solidFill>
                  <a:schemeClr val="accent1"/>
                </a:solidFill>
                <a:latin typeface="Arial" panose="020B0604020202020204" pitchFamily="34" charset="0"/>
                <a:cs typeface="Arial" panose="020B0604020202020204" pitchFamily="34" charset="0"/>
              </a:rPr>
              <a:t>les hubiera facturado por compra o importación definitiva de bienes, locaciones o prestaciones de </a:t>
            </a:r>
            <a:r>
              <a:rPr lang="es-AR" sz="2000" dirty="0" smtClean="0">
                <a:solidFill>
                  <a:schemeClr val="accent1"/>
                </a:solidFill>
                <a:latin typeface="Arial" panose="020B0604020202020204" pitchFamily="34" charset="0"/>
                <a:cs typeface="Arial" panose="020B0604020202020204" pitchFamily="34" charset="0"/>
              </a:rPr>
              <a:t>servicios.</a:t>
            </a:r>
          </a:p>
          <a:p>
            <a:pPr lvl="0" algn="l">
              <a:spcBef>
                <a:spcPct val="0"/>
              </a:spcBef>
              <a:buClr>
                <a:srgbClr val="5FCBEF"/>
              </a:buClr>
            </a:pPr>
            <a:endParaRPr lang="es-AR" sz="2000" dirty="0">
              <a:solidFill>
                <a:schemeClr val="accent1"/>
              </a:solidFill>
              <a:latin typeface="Arial" panose="020B0604020202020204" pitchFamily="34" charset="0"/>
              <a:cs typeface="Arial" panose="020B0604020202020204" pitchFamily="34" charset="0"/>
            </a:endParaRPr>
          </a:p>
          <a:p>
            <a:pPr algn="l">
              <a:spcBef>
                <a:spcPct val="0"/>
              </a:spcBef>
              <a:buClr>
                <a:srgbClr val="5FCBEF"/>
              </a:buClr>
            </a:pPr>
            <a:r>
              <a:rPr lang="es-AR" sz="2000" dirty="0">
                <a:solidFill>
                  <a:srgbClr val="FF0000"/>
                </a:solidFill>
                <a:latin typeface="Arial" panose="020B0604020202020204" pitchFamily="34" charset="0"/>
                <a:cs typeface="Arial" panose="020B0604020202020204" pitchFamily="34" charset="0"/>
              </a:rPr>
              <a:t>Es el monto que como empresarios </a:t>
            </a:r>
            <a:r>
              <a:rPr lang="es-AR" sz="2000" dirty="0" smtClean="0">
                <a:solidFill>
                  <a:srgbClr val="FF0000"/>
                </a:solidFill>
                <a:latin typeface="Arial" panose="020B0604020202020204" pitchFamily="34" charset="0"/>
                <a:cs typeface="Arial" panose="020B0604020202020204" pitchFamily="34" charset="0"/>
              </a:rPr>
              <a:t>hemos pagado a </a:t>
            </a:r>
            <a:r>
              <a:rPr lang="es-AR" sz="2000" dirty="0">
                <a:solidFill>
                  <a:srgbClr val="FF0000"/>
                </a:solidFill>
                <a:latin typeface="Arial" panose="020B0604020202020204" pitchFamily="34" charset="0"/>
                <a:cs typeface="Arial" panose="020B0604020202020204" pitchFamily="34" charset="0"/>
              </a:rPr>
              <a:t>nuestros </a:t>
            </a:r>
            <a:r>
              <a:rPr lang="es-AR" sz="2000" dirty="0" smtClean="0">
                <a:solidFill>
                  <a:srgbClr val="FF0000"/>
                </a:solidFill>
                <a:latin typeface="Arial" panose="020B0604020202020204" pitchFamily="34" charset="0"/>
                <a:cs typeface="Arial" panose="020B0604020202020204" pitchFamily="34" charset="0"/>
              </a:rPr>
              <a:t>proveedores </a:t>
            </a:r>
            <a:r>
              <a:rPr lang="es-AR" sz="2000" dirty="0">
                <a:solidFill>
                  <a:srgbClr val="FF0000"/>
                </a:solidFill>
                <a:latin typeface="Arial" panose="020B0604020202020204" pitchFamily="34" charset="0"/>
                <a:cs typeface="Arial" panose="020B0604020202020204" pitchFamily="34" charset="0"/>
              </a:rPr>
              <a:t>en concepto de IVA </a:t>
            </a:r>
            <a:r>
              <a:rPr lang="es-AR" sz="2000" dirty="0" smtClean="0">
                <a:solidFill>
                  <a:srgbClr val="FF0000"/>
                </a:solidFill>
                <a:latin typeface="Arial" panose="020B0604020202020204" pitchFamily="34" charset="0"/>
                <a:cs typeface="Arial" panose="020B0604020202020204" pitchFamily="34" charset="0"/>
              </a:rPr>
              <a:t>!</a:t>
            </a:r>
          </a:p>
          <a:p>
            <a:pPr algn="l">
              <a:spcBef>
                <a:spcPct val="0"/>
              </a:spcBef>
              <a:buClr>
                <a:srgbClr val="5FCBEF"/>
              </a:buClr>
            </a:pPr>
            <a:endParaRPr lang="es-AR" sz="2000" dirty="0">
              <a:solidFill>
                <a:srgbClr val="FF0000"/>
              </a:solidFill>
              <a:latin typeface="Arial" panose="020B0604020202020204" pitchFamily="34" charset="0"/>
              <a:cs typeface="Arial" panose="020B0604020202020204" pitchFamily="34" charset="0"/>
            </a:endParaRPr>
          </a:p>
          <a:p>
            <a:pPr lvl="0" algn="l">
              <a:spcBef>
                <a:spcPct val="0"/>
              </a:spcBef>
              <a:buClr>
                <a:srgbClr val="5FCBEF"/>
              </a:buClr>
            </a:pPr>
            <a:r>
              <a:rPr lang="es-AR" sz="2000" dirty="0">
                <a:solidFill>
                  <a:schemeClr val="accent1"/>
                </a:solidFill>
                <a:latin typeface="Arial" panose="020B0604020202020204" pitchFamily="34" charset="0"/>
                <a:cs typeface="Arial" panose="020B0604020202020204" pitchFamily="34" charset="0"/>
              </a:rPr>
              <a:t>Precio total sin IVA:			</a:t>
            </a:r>
            <a:r>
              <a:rPr lang="es-AR" sz="2000" dirty="0" smtClean="0">
                <a:solidFill>
                  <a:schemeClr val="accent1"/>
                </a:solidFill>
                <a:latin typeface="Arial" panose="020B0604020202020204" pitchFamily="34" charset="0"/>
                <a:cs typeface="Arial" panose="020B0604020202020204" pitchFamily="34" charset="0"/>
              </a:rPr>
              <a:t>$</a:t>
            </a:r>
            <a:r>
              <a:rPr lang="es-AR" sz="2000" dirty="0">
                <a:solidFill>
                  <a:schemeClr val="accent1"/>
                </a:solidFill>
                <a:latin typeface="Arial" panose="020B0604020202020204" pitchFamily="34" charset="0"/>
                <a:cs typeface="Arial" panose="020B0604020202020204" pitchFamily="34" charset="0"/>
              </a:rPr>
              <a:t>8</a:t>
            </a:r>
            <a:r>
              <a:rPr lang="es-AR" sz="2000" dirty="0" smtClean="0">
                <a:solidFill>
                  <a:schemeClr val="accent1"/>
                </a:solidFill>
                <a:latin typeface="Arial" panose="020B0604020202020204" pitchFamily="34" charset="0"/>
                <a:cs typeface="Arial" panose="020B0604020202020204" pitchFamily="34" charset="0"/>
              </a:rPr>
              <a:t>00</a:t>
            </a:r>
            <a:endParaRPr lang="es-AR" sz="2000" dirty="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r>
              <a:rPr lang="es-AR" sz="2000" dirty="0">
                <a:solidFill>
                  <a:schemeClr val="accent1"/>
                </a:solidFill>
                <a:latin typeface="Arial" panose="020B0604020202020204" pitchFamily="34" charset="0"/>
                <a:cs typeface="Arial" panose="020B0604020202020204" pitchFamily="34" charset="0"/>
              </a:rPr>
              <a:t>Total bonificación sin IVA:	</a:t>
            </a:r>
            <a:r>
              <a:rPr lang="es-AR" sz="2000" dirty="0" smtClean="0">
                <a:solidFill>
                  <a:schemeClr val="accent1"/>
                </a:solidFill>
                <a:latin typeface="Arial" panose="020B0604020202020204" pitchFamily="34" charset="0"/>
                <a:cs typeface="Arial" panose="020B0604020202020204" pitchFamily="34" charset="0"/>
              </a:rPr>
              <a:t>$100</a:t>
            </a:r>
            <a:endParaRPr lang="es-AR" sz="2000" dirty="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r>
              <a:rPr lang="es-AR" sz="2000" dirty="0">
                <a:solidFill>
                  <a:schemeClr val="accent1"/>
                </a:solidFill>
                <a:latin typeface="Arial" panose="020B0604020202020204" pitchFamily="34" charset="0"/>
                <a:cs typeface="Arial" panose="020B0604020202020204" pitchFamily="34" charset="0"/>
              </a:rPr>
              <a:t>============================</a:t>
            </a:r>
          </a:p>
          <a:p>
            <a:pPr lvl="0" algn="l">
              <a:spcBef>
                <a:spcPct val="0"/>
              </a:spcBef>
              <a:buClr>
                <a:srgbClr val="5FCBEF"/>
              </a:buClr>
            </a:pPr>
            <a:r>
              <a:rPr lang="es-AR" sz="2000" dirty="0">
                <a:solidFill>
                  <a:schemeClr val="accent1"/>
                </a:solidFill>
                <a:latin typeface="Arial" panose="020B0604020202020204" pitchFamily="34" charset="0"/>
                <a:cs typeface="Arial" panose="020B0604020202020204" pitchFamily="34" charset="0"/>
              </a:rPr>
              <a:t>Importe total sin IVA:		</a:t>
            </a:r>
            <a:r>
              <a:rPr lang="es-AR" sz="2000" dirty="0" smtClean="0">
                <a:solidFill>
                  <a:schemeClr val="accent1"/>
                </a:solidFill>
                <a:latin typeface="Arial" panose="020B0604020202020204" pitchFamily="34" charset="0"/>
                <a:cs typeface="Arial" panose="020B0604020202020204" pitchFamily="34" charset="0"/>
              </a:rPr>
              <a:t>$700</a:t>
            </a:r>
            <a:endParaRPr lang="es-AR" sz="2000" dirty="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r>
              <a:rPr lang="es-AR" sz="2000" dirty="0">
                <a:solidFill>
                  <a:schemeClr val="accent1"/>
                </a:solidFill>
                <a:latin typeface="Arial" panose="020B0604020202020204" pitchFamily="34" charset="0"/>
                <a:cs typeface="Arial" panose="020B0604020202020204" pitchFamily="34" charset="0"/>
              </a:rPr>
              <a:t>Débito fiscal IVA (21%):		</a:t>
            </a:r>
            <a:r>
              <a:rPr lang="es-AR" sz="2000" dirty="0" smtClean="0">
                <a:solidFill>
                  <a:schemeClr val="accent1"/>
                </a:solidFill>
                <a:latin typeface="Arial" panose="020B0604020202020204" pitchFamily="34" charset="0"/>
                <a:cs typeface="Arial" panose="020B0604020202020204" pitchFamily="34" charset="0"/>
              </a:rPr>
              <a:t>$147 (Al comprar para nosotros es un </a:t>
            </a:r>
            <a:r>
              <a:rPr lang="es-AR" sz="2000" dirty="0" smtClean="0">
                <a:solidFill>
                  <a:srgbClr val="FF0000"/>
                </a:solidFill>
                <a:latin typeface="Arial" panose="020B0604020202020204" pitchFamily="34" charset="0"/>
                <a:cs typeface="Arial" panose="020B0604020202020204" pitchFamily="34" charset="0"/>
              </a:rPr>
              <a:t>CRÉDITO</a:t>
            </a:r>
            <a:r>
              <a:rPr lang="es-AR" sz="2000" dirty="0" smtClean="0">
                <a:solidFill>
                  <a:schemeClr val="accent1"/>
                </a:solidFill>
                <a:latin typeface="Arial" panose="020B0604020202020204" pitchFamily="34" charset="0"/>
                <a:cs typeface="Arial" panose="020B0604020202020204" pitchFamily="34" charset="0"/>
              </a:rPr>
              <a:t>)</a:t>
            </a:r>
            <a:endParaRPr lang="es-AR" sz="2000" dirty="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r>
              <a:rPr lang="es-AR" sz="2000" dirty="0">
                <a:solidFill>
                  <a:schemeClr val="accent1"/>
                </a:solidFill>
                <a:latin typeface="Arial" panose="020B0604020202020204" pitchFamily="34" charset="0"/>
                <a:cs typeface="Arial" panose="020B0604020202020204" pitchFamily="34" charset="0"/>
              </a:rPr>
              <a:t>============================</a:t>
            </a:r>
          </a:p>
          <a:p>
            <a:pPr lvl="0" algn="l">
              <a:spcBef>
                <a:spcPct val="0"/>
              </a:spcBef>
              <a:buClr>
                <a:srgbClr val="5FCBEF"/>
              </a:buClr>
            </a:pPr>
            <a:r>
              <a:rPr lang="es-AR" sz="2000" dirty="0">
                <a:solidFill>
                  <a:schemeClr val="accent1"/>
                </a:solidFill>
                <a:latin typeface="Arial" panose="020B0604020202020204" pitchFamily="34" charset="0"/>
                <a:cs typeface="Arial" panose="020B0604020202020204" pitchFamily="34" charset="0"/>
              </a:rPr>
              <a:t>Precio de factura:			</a:t>
            </a:r>
            <a:r>
              <a:rPr lang="es-AR" sz="2000" dirty="0" smtClean="0">
                <a:solidFill>
                  <a:schemeClr val="accent1"/>
                </a:solidFill>
                <a:latin typeface="Arial" panose="020B0604020202020204" pitchFamily="34" charset="0"/>
                <a:cs typeface="Arial" panose="020B0604020202020204" pitchFamily="34" charset="0"/>
              </a:rPr>
              <a:t>$847</a:t>
            </a:r>
            <a:endParaRPr lang="es-AR" sz="2000" dirty="0">
              <a:solidFill>
                <a:schemeClr val="accent1"/>
              </a:solidFill>
              <a:latin typeface="Arial" panose="020B0604020202020204" pitchFamily="34" charset="0"/>
              <a:cs typeface="Arial" panose="020B0604020202020204" pitchFamily="34" charset="0"/>
            </a:endParaRPr>
          </a:p>
          <a:p>
            <a:pPr algn="l">
              <a:spcBef>
                <a:spcPct val="0"/>
              </a:spcBef>
              <a:buClr>
                <a:srgbClr val="5FCBEF"/>
              </a:buClr>
            </a:pPr>
            <a:endParaRPr lang="es-AR" sz="2000" dirty="0">
              <a:solidFill>
                <a:srgbClr val="FF0000"/>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a:p>
            <a:pPr marL="457200" lvl="0" indent="-457200" algn="l">
              <a:spcBef>
                <a:spcPct val="0"/>
              </a:spcBef>
              <a:buClr>
                <a:srgbClr val="5FCBEF"/>
              </a:buClr>
              <a:buFont typeface="Wingdings" panose="05000000000000000000" pitchFamily="2" charset="2"/>
              <a:buAutoNum type="alphaUcParenR" startAt="6"/>
            </a:pPr>
            <a:endParaRPr lang="es-AR" sz="2000"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0594807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8578" y="153045"/>
            <a:ext cx="7766936" cy="815944"/>
          </a:xfrm>
        </p:spPr>
        <p:txBody>
          <a:bodyPr/>
          <a:lstStyle/>
          <a:p>
            <a:pPr algn="ctr"/>
            <a:r>
              <a:rPr lang="es-AR" sz="4000" u="sng" dirty="0" smtClean="0">
                <a:latin typeface="Arial" panose="020B0604020202020204" pitchFamily="34" charset="0"/>
                <a:cs typeface="Arial" panose="020B0604020202020204" pitchFamily="34" charset="0"/>
              </a:rPr>
              <a:t>IVA: Tasas</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14151" y="968984"/>
            <a:ext cx="9103056" cy="3698543"/>
          </a:xfrm>
        </p:spPr>
        <p:txBody>
          <a:bodyPr>
            <a:noAutofit/>
          </a:bodyPr>
          <a:lstStyle/>
          <a:p>
            <a:pPr algn="l">
              <a:spcBef>
                <a:spcPct val="0"/>
              </a:spcBef>
            </a:pPr>
            <a:r>
              <a:rPr lang="es-AR" sz="2400" u="sng" dirty="0" smtClean="0">
                <a:solidFill>
                  <a:schemeClr val="accent1"/>
                </a:solidFill>
                <a:latin typeface="Arial" panose="020B0604020202020204" pitchFamily="34" charset="0"/>
                <a:ea typeface="+mj-ea"/>
                <a:cs typeface="Arial" panose="020B0604020202020204" pitchFamily="34" charset="0"/>
              </a:rPr>
              <a:t>Ver Artículo 28 - Decreto Nº 280/97:</a:t>
            </a:r>
          </a:p>
          <a:p>
            <a:pPr algn="l">
              <a:spcBef>
                <a:spcPct val="0"/>
              </a:spcBef>
            </a:pPr>
            <a:endParaRPr lang="es-AR" sz="2400" u="sng" dirty="0" smtClean="0">
              <a:solidFill>
                <a:schemeClr val="accent1"/>
              </a:solidFill>
              <a:latin typeface="Arial" panose="020B0604020202020204" pitchFamily="34" charset="0"/>
              <a:ea typeface="+mj-ea"/>
              <a:cs typeface="Arial" panose="020B0604020202020204" pitchFamily="34" charset="0"/>
            </a:endParaRPr>
          </a:p>
          <a:p>
            <a:pPr lvl="0" algn="l">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21%:	Mayoría de los bienes y servicios.</a:t>
            </a:r>
          </a:p>
          <a:p>
            <a:pPr lvl="0" algn="l">
              <a:spcBef>
                <a:spcPct val="0"/>
              </a:spcBef>
              <a:buClr>
                <a:srgbClr val="5FCBEF"/>
              </a:buClr>
            </a:pPr>
            <a:r>
              <a:rPr lang="es-AR" sz="2000" dirty="0">
                <a:solidFill>
                  <a:schemeClr val="accent1"/>
                </a:solidFill>
                <a:latin typeface="Arial" panose="020B0604020202020204" pitchFamily="34" charset="0"/>
                <a:cs typeface="Arial" panose="020B0604020202020204" pitchFamily="34" charset="0"/>
              </a:rPr>
              <a:t>27</a:t>
            </a:r>
            <a:r>
              <a:rPr lang="es-AR" sz="2000" dirty="0" smtClean="0">
                <a:solidFill>
                  <a:schemeClr val="accent1"/>
                </a:solidFill>
                <a:latin typeface="Arial" panose="020B0604020202020204" pitchFamily="34" charset="0"/>
                <a:cs typeface="Arial" panose="020B0604020202020204" pitchFamily="34" charset="0"/>
              </a:rPr>
              <a:t>%:	Ventas </a:t>
            </a:r>
            <a:r>
              <a:rPr lang="es-AR" sz="2000" dirty="0">
                <a:solidFill>
                  <a:schemeClr val="accent1"/>
                </a:solidFill>
                <a:latin typeface="Arial" panose="020B0604020202020204" pitchFamily="34" charset="0"/>
                <a:cs typeface="Arial" panose="020B0604020202020204" pitchFamily="34" charset="0"/>
              </a:rPr>
              <a:t>de </a:t>
            </a:r>
            <a:r>
              <a:rPr lang="es-AR" sz="2000" dirty="0" smtClean="0">
                <a:solidFill>
                  <a:schemeClr val="accent1"/>
                </a:solidFill>
                <a:latin typeface="Arial" panose="020B0604020202020204" pitchFamily="34" charset="0"/>
                <a:cs typeface="Arial" panose="020B0604020202020204" pitchFamily="34" charset="0"/>
              </a:rPr>
              <a:t>gas; Energía eléctrica; Aguas </a:t>
            </a:r>
            <a:r>
              <a:rPr lang="es-AR" sz="2000" dirty="0">
                <a:solidFill>
                  <a:schemeClr val="accent1"/>
                </a:solidFill>
                <a:latin typeface="Arial" panose="020B0604020202020204" pitchFamily="34" charset="0"/>
                <a:cs typeface="Arial" panose="020B0604020202020204" pitchFamily="34" charset="0"/>
              </a:rPr>
              <a:t>reguladas por </a:t>
            </a:r>
            <a:r>
              <a:rPr lang="es-AR" sz="2000" dirty="0" smtClean="0">
                <a:solidFill>
                  <a:schemeClr val="accent1"/>
                </a:solidFill>
                <a:latin typeface="Arial" panose="020B0604020202020204" pitchFamily="34" charset="0"/>
                <a:cs typeface="Arial" panose="020B0604020202020204" pitchFamily="34" charset="0"/>
              </a:rPr>
              <a:t>medidor; Otros.</a:t>
            </a:r>
          </a:p>
          <a:p>
            <a:pPr algn="l">
              <a:spcBef>
                <a:spcPct val="0"/>
              </a:spcBef>
              <a:buClr>
                <a:srgbClr val="5FCBEF"/>
              </a:buClr>
            </a:pPr>
            <a:r>
              <a:rPr lang="es-AR" sz="2000" dirty="0">
                <a:solidFill>
                  <a:schemeClr val="accent1"/>
                </a:solidFill>
                <a:latin typeface="Arial" panose="020B0604020202020204" pitchFamily="34" charset="0"/>
                <a:cs typeface="Arial" panose="020B0604020202020204" pitchFamily="34" charset="0"/>
              </a:rPr>
              <a:t>10,5</a:t>
            </a:r>
            <a:r>
              <a:rPr lang="es-AR" sz="2000" dirty="0" smtClean="0">
                <a:solidFill>
                  <a:schemeClr val="accent1"/>
                </a:solidFill>
                <a:latin typeface="Arial" panose="020B0604020202020204" pitchFamily="34" charset="0"/>
                <a:cs typeface="Arial" panose="020B0604020202020204" pitchFamily="34" charset="0"/>
              </a:rPr>
              <a:t>%:	Animales vivos; Carnes y despojos sin cocción ni elaboración; Frutas, 		legumbres y hortalizas sin cocción ni elaboración; Miel de abejas a 			granel; Granos y legumbres secas; Harina </a:t>
            </a:r>
            <a:r>
              <a:rPr lang="es-AR" sz="2000" dirty="0">
                <a:solidFill>
                  <a:schemeClr val="accent1"/>
                </a:solidFill>
                <a:latin typeface="Arial" panose="020B0604020202020204" pitchFamily="34" charset="0"/>
                <a:cs typeface="Arial" panose="020B0604020202020204" pitchFamily="34" charset="0"/>
              </a:rPr>
              <a:t>de trigo; Pan, galletas, </a:t>
            </a:r>
            <a:r>
              <a:rPr lang="es-AR" sz="2000" dirty="0" smtClean="0">
                <a:solidFill>
                  <a:schemeClr val="accent1"/>
                </a:solidFill>
                <a:latin typeface="Arial" panose="020B0604020202020204" pitchFamily="34" charset="0"/>
                <a:cs typeface="Arial" panose="020B0604020202020204" pitchFamily="34" charset="0"/>
              </a:rPr>
              <a:t>			facturas </a:t>
            </a:r>
            <a:r>
              <a:rPr lang="es-AR" sz="2000" dirty="0">
                <a:solidFill>
                  <a:schemeClr val="accent1"/>
                </a:solidFill>
                <a:latin typeface="Arial" panose="020B0604020202020204" pitchFamily="34" charset="0"/>
                <a:cs typeface="Arial" panose="020B0604020202020204" pitchFamily="34" charset="0"/>
              </a:rPr>
              <a:t>de panadería y/o pastelería y galletitas y bizcochos, </a:t>
            </a:r>
            <a:r>
              <a:rPr lang="es-AR" sz="2000" dirty="0" smtClean="0">
                <a:solidFill>
                  <a:schemeClr val="accent1"/>
                </a:solidFill>
                <a:latin typeface="Arial" panose="020B0604020202020204" pitchFamily="34" charset="0"/>
                <a:cs typeface="Arial" panose="020B0604020202020204" pitchFamily="34" charset="0"/>
              </a:rPr>
              <a:t>				elaborados </a:t>
            </a:r>
            <a:r>
              <a:rPr lang="es-AR" sz="2000" dirty="0">
                <a:solidFill>
                  <a:schemeClr val="accent1"/>
                </a:solidFill>
                <a:latin typeface="Arial" panose="020B0604020202020204" pitchFamily="34" charset="0"/>
                <a:cs typeface="Arial" panose="020B0604020202020204" pitchFamily="34" charset="0"/>
              </a:rPr>
              <a:t>exclusivamente con harina de trigo, sin envasar </a:t>
            </a:r>
            <a:r>
              <a:rPr lang="es-AR" sz="2000" dirty="0" smtClean="0">
                <a:solidFill>
                  <a:schemeClr val="accent1"/>
                </a:solidFill>
                <a:latin typeface="Arial" panose="020B0604020202020204" pitchFamily="34" charset="0"/>
                <a:cs typeface="Arial" panose="020B0604020202020204" pitchFamily="34" charset="0"/>
              </a:rPr>
              <a:t>					previamente </a:t>
            </a:r>
            <a:r>
              <a:rPr lang="es-AR" sz="2000" dirty="0">
                <a:solidFill>
                  <a:schemeClr val="accent1"/>
                </a:solidFill>
                <a:latin typeface="Arial" panose="020B0604020202020204" pitchFamily="34" charset="0"/>
                <a:cs typeface="Arial" panose="020B0604020202020204" pitchFamily="34" charset="0"/>
              </a:rPr>
              <a:t>para su </a:t>
            </a:r>
            <a:r>
              <a:rPr lang="es-AR" sz="2000" dirty="0" smtClean="0">
                <a:solidFill>
                  <a:schemeClr val="accent1"/>
                </a:solidFill>
                <a:latin typeface="Arial" panose="020B0604020202020204" pitchFamily="34" charset="0"/>
                <a:cs typeface="Arial" panose="020B0604020202020204" pitchFamily="34" charset="0"/>
              </a:rPr>
              <a:t>comercialización.</a:t>
            </a:r>
          </a:p>
          <a:p>
            <a:pPr algn="l">
              <a:spcBef>
                <a:spcPct val="0"/>
              </a:spcBef>
              <a:buClr>
                <a:srgbClr val="5FCBEF"/>
              </a:buClr>
            </a:pPr>
            <a:r>
              <a:rPr lang="es-AR" sz="2000" dirty="0" smtClean="0">
                <a:solidFill>
                  <a:schemeClr val="accent1"/>
                </a:solidFill>
                <a:latin typeface="Arial" panose="020B0604020202020204" pitchFamily="34" charset="0"/>
                <a:cs typeface="Arial" panose="020B0604020202020204" pitchFamily="34" charset="0"/>
              </a:rPr>
              <a:t>10,5%:	Obras</a:t>
            </a:r>
            <a:r>
              <a:rPr lang="es-AR" sz="2000" dirty="0">
                <a:solidFill>
                  <a:schemeClr val="accent1"/>
                </a:solidFill>
                <a:latin typeface="Arial" panose="020B0604020202020204" pitchFamily="34" charset="0"/>
                <a:cs typeface="Arial" panose="020B0604020202020204" pitchFamily="34" charset="0"/>
              </a:rPr>
              <a:t>, locaciones y prestaciones de servicios</a:t>
            </a:r>
            <a:endParaRPr lang="es-AR" sz="2000" dirty="0" smtClean="0">
              <a:solidFill>
                <a:schemeClr val="accent1"/>
              </a:solidFill>
              <a:latin typeface="Arial" panose="020B0604020202020204" pitchFamily="34" charset="0"/>
              <a:cs typeface="Arial" panose="020B0604020202020204" pitchFamily="34" charset="0"/>
            </a:endParaRPr>
          </a:p>
          <a:p>
            <a:pPr algn="l">
              <a:spcBef>
                <a:spcPct val="0"/>
              </a:spcBef>
              <a:buClr>
                <a:srgbClr val="5FCBEF"/>
              </a:buClr>
            </a:pPr>
            <a:r>
              <a:rPr lang="es-AR" sz="2000" dirty="0">
                <a:solidFill>
                  <a:schemeClr val="accent1"/>
                </a:solidFill>
                <a:latin typeface="Arial" panose="020B0604020202020204" pitchFamily="34" charset="0"/>
                <a:cs typeface="Arial" panose="020B0604020202020204" pitchFamily="34" charset="0"/>
              </a:rPr>
              <a:t>	</a:t>
            </a:r>
            <a:r>
              <a:rPr lang="es-AR" sz="2000" dirty="0" smtClean="0">
                <a:solidFill>
                  <a:schemeClr val="accent1"/>
                </a:solidFill>
                <a:latin typeface="Arial" panose="020B0604020202020204" pitchFamily="34" charset="0"/>
                <a:cs typeface="Arial" panose="020B0604020202020204" pitchFamily="34" charset="0"/>
              </a:rPr>
              <a:t>	</a:t>
            </a:r>
            <a:endParaRPr lang="es-AR" sz="2000" dirty="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smtClean="0">
              <a:solidFill>
                <a:schemeClr val="accent1"/>
              </a:solidFill>
              <a:latin typeface="Arial" panose="020B0604020202020204" pitchFamily="34" charset="0"/>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a:p>
            <a:pPr lvl="0" algn="l">
              <a:spcBef>
                <a:spcPct val="0"/>
              </a:spcBef>
              <a:buClr>
                <a:srgbClr val="5FCBEF"/>
              </a:buClr>
            </a:pPr>
            <a:endParaRPr lang="es-AR" sz="2000" dirty="0">
              <a:solidFill>
                <a:schemeClr val="accent1"/>
              </a:solidFill>
              <a:latin typeface="Arial" panose="020B0604020202020204" pitchFamily="34" charset="0"/>
              <a:ea typeface="+mj-ea"/>
              <a:cs typeface="Arial" panose="020B0604020202020204" pitchFamily="34" charset="0"/>
            </a:endParaRPr>
          </a:p>
          <a:p>
            <a:pPr marL="457200" lvl="0" indent="-457200" algn="l">
              <a:spcBef>
                <a:spcPct val="0"/>
              </a:spcBef>
              <a:buClr>
                <a:srgbClr val="5FCBEF"/>
              </a:buClr>
              <a:buFont typeface="Wingdings" panose="05000000000000000000" pitchFamily="2" charset="2"/>
              <a:buAutoNum type="alphaUcParenR" startAt="6"/>
            </a:pPr>
            <a:endParaRPr lang="es-AR" sz="2000"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71006305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2122</TotalTime>
  <Words>2571</Words>
  <Application>Microsoft Office PowerPoint</Application>
  <PresentationFormat>Widescreen</PresentationFormat>
  <Paragraphs>332</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Trebuchet MS</vt:lpstr>
      <vt:lpstr>Wingdings</vt:lpstr>
      <vt:lpstr>Wingdings 3</vt:lpstr>
      <vt:lpstr>Facet</vt:lpstr>
      <vt:lpstr>Tributos no aduaneros</vt:lpstr>
      <vt:lpstr>IVA: Objeto</vt:lpstr>
      <vt:lpstr>IVA: Sujeto</vt:lpstr>
      <vt:lpstr>IVA: Momento imponible</vt:lpstr>
      <vt:lpstr>IVA: Momento imponible</vt:lpstr>
      <vt:lpstr>IVA: Base imponible</vt:lpstr>
      <vt:lpstr>IVA: Débito fiscal</vt:lpstr>
      <vt:lpstr>IVA: Crédito fiscal</vt:lpstr>
      <vt:lpstr>IVA: Tasas</vt:lpstr>
      <vt:lpstr>IVA: Liquidación</vt:lpstr>
      <vt:lpstr>IVA: Saldo Técnico</vt:lpstr>
      <vt:lpstr>IVA: Saldo Libre Disponibilidad</vt:lpstr>
      <vt:lpstr>IVA: Recupero</vt:lpstr>
      <vt:lpstr>IIBB: Objeto</vt:lpstr>
      <vt:lpstr>IIBB: Momento Imponible</vt:lpstr>
      <vt:lpstr>IIBB: Momento Imponible</vt:lpstr>
      <vt:lpstr>IIBB: Momento Imponible</vt:lpstr>
      <vt:lpstr>IIBB: Base Imponible</vt:lpstr>
      <vt:lpstr>IIBB: Tratamiento en importaciones</vt:lpstr>
      <vt:lpstr>Impuestos Internos</vt:lpstr>
      <vt:lpstr>Impuestos Internos</vt:lpstr>
      <vt:lpstr>Impuestos Internos</vt:lpstr>
      <vt:lpstr>Impuestos Internos</vt:lpstr>
      <vt:lpstr>Impuesto a las ganancias</vt:lpstr>
      <vt:lpstr>Impuesto a las ganancias</vt:lpstr>
      <vt:lpstr>Impuesto a las ganancias</vt:lpstr>
      <vt:lpstr>Impuesto a las ganancias</vt:lpstr>
      <vt:lpstr>Impuesto a las ganancias</vt:lpstr>
      <vt:lpstr>Impuesto a los débitos y créditos</vt:lpstr>
      <vt:lpstr>Fuentes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Tributarios</dc:title>
  <dc:creator>Rodrigo Mendez</dc:creator>
  <cp:lastModifiedBy>Rodrigo Mendez</cp:lastModifiedBy>
  <cp:revision>100</cp:revision>
  <dcterms:created xsi:type="dcterms:W3CDTF">2018-03-05T21:19:06Z</dcterms:created>
  <dcterms:modified xsi:type="dcterms:W3CDTF">2018-03-28T17:43:23Z</dcterms:modified>
</cp:coreProperties>
</file>