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sldIdLst>
    <p:sldId id="257"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6" r:id="rId27"/>
    <p:sldId id="317" r:id="rId28"/>
    <p:sldId id="318" r:id="rId29"/>
    <p:sldId id="346" r:id="rId30"/>
    <p:sldId id="347" r:id="rId31"/>
    <p:sldId id="330" r:id="rId32"/>
    <p:sldId id="331" r:id="rId33"/>
    <p:sldId id="332" r:id="rId34"/>
    <p:sldId id="333" r:id="rId35"/>
    <p:sldId id="335" r:id="rId36"/>
    <p:sldId id="337" r:id="rId37"/>
    <p:sldId id="338" r:id="rId38"/>
    <p:sldId id="339" r:id="rId39"/>
    <p:sldId id="340" r:id="rId40"/>
    <p:sldId id="341" r:id="rId41"/>
    <p:sldId id="342" r:id="rId42"/>
    <p:sldId id="343" r:id="rId43"/>
    <p:sldId id="344" r:id="rId44"/>
    <p:sldId id="345" r:id="rId45"/>
    <p:sldId id="319" r:id="rId46"/>
    <p:sldId id="320" r:id="rId47"/>
    <p:sldId id="321" r:id="rId48"/>
    <p:sldId id="322" r:id="rId49"/>
    <p:sldId id="323" r:id="rId50"/>
    <p:sldId id="324" r:id="rId51"/>
    <p:sldId id="325" r:id="rId52"/>
    <p:sldId id="326" r:id="rId53"/>
    <p:sldId id="327" r:id="rId54"/>
    <p:sldId id="348" r:id="rId55"/>
    <p:sldId id="258" r:id="rId56"/>
    <p:sldId id="259" r:id="rId57"/>
    <p:sldId id="260" r:id="rId58"/>
    <p:sldId id="261" r:id="rId59"/>
    <p:sldId id="262" r:id="rId60"/>
    <p:sldId id="263" r:id="rId61"/>
    <p:sldId id="264" r:id="rId62"/>
    <p:sldId id="265" r:id="rId63"/>
    <p:sldId id="266" r:id="rId64"/>
    <p:sldId id="267" r:id="rId65"/>
    <p:sldId id="268" r:id="rId66"/>
    <p:sldId id="269" r:id="rId67"/>
    <p:sldId id="270" r:id="rId68"/>
    <p:sldId id="271" r:id="rId69"/>
    <p:sldId id="272" r:id="rId70"/>
    <p:sldId id="273" r:id="rId71"/>
    <p:sldId id="274" r:id="rId72"/>
    <p:sldId id="275" r:id="rId73"/>
    <p:sldId id="276" r:id="rId74"/>
    <p:sldId id="277" r:id="rId75"/>
    <p:sldId id="278" r:id="rId76"/>
    <p:sldId id="279" r:id="rId77"/>
    <p:sldId id="280" r:id="rId78"/>
    <p:sldId id="281" r:id="rId79"/>
    <p:sldId id="282" r:id="rId80"/>
    <p:sldId id="283" r:id="rId81"/>
    <p:sldId id="284" r:id="rId82"/>
    <p:sldId id="285" r:id="rId83"/>
    <p:sldId id="286" r:id="rId8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6C7BA-5336-45C7-B119-B94CE50B8E9F}" type="datetimeFigureOut">
              <a:rPr lang="es-AR" smtClean="0"/>
              <a:t>02/08/2016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2BFF69-FB53-4E2C-8865-38E036BA66CA}" type="slidenum">
              <a:rPr lang="es-AR" smtClean="0"/>
              <a:t>‹Nº›</a:t>
            </a:fld>
            <a:endParaRPr lang="es-AR"/>
          </a:p>
        </p:txBody>
      </p:sp>
    </p:spTree>
    <p:extLst>
      <p:ext uri="{BB962C8B-B14F-4D97-AF65-F5344CB8AC3E}">
        <p14:creationId xmlns:p14="http://schemas.microsoft.com/office/powerpoint/2010/main" val="284654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fld id="{D49047BE-B68F-45D0-B72B-74234443E487}" type="slidenum">
              <a:rPr lang="es-ES_tradnl" altLang="es-AR" smtClean="0">
                <a:latin typeface="Arial" charset="0"/>
              </a:rPr>
              <a:pPr eaLnBrk="1" hangingPunct="1"/>
              <a:t>36</a:t>
            </a:fld>
            <a:endParaRPr lang="es-ES_tradnl" altLang="es-AR" smtClean="0">
              <a:latin typeface="Arial" charset="0"/>
            </a:endParaRPr>
          </a:p>
        </p:txBody>
      </p:sp>
      <p:sp>
        <p:nvSpPr>
          <p:cNvPr id="32771" name="Rectangle 2"/>
          <p:cNvSpPr>
            <a:spLocks noRot="1" noChangeArrowheads="1" noTextEdit="1"/>
          </p:cNvSpPr>
          <p:nvPr>
            <p:ph type="sldImg"/>
          </p:nvPr>
        </p:nvSpPr>
        <p:spPr>
          <a:xfrm>
            <a:off x="469900" y="682625"/>
            <a:ext cx="6072188" cy="4554538"/>
          </a:xfrm>
          <a:ln/>
        </p:spPr>
      </p:sp>
      <p:sp>
        <p:nvSpPr>
          <p:cNvPr id="32772" name="Rectangle 3"/>
          <p:cNvSpPr>
            <a:spLocks noGrp="1" noChangeArrowheads="1"/>
          </p:cNvSpPr>
          <p:nvPr>
            <p:ph type="body" idx="1"/>
          </p:nvPr>
        </p:nvSpPr>
        <p:spPr>
          <a:xfrm>
            <a:off x="914400" y="5464175"/>
            <a:ext cx="5029200"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B35061BE-538B-4543-AF15-9C07C7890CDF}" type="datetimeFigureOut">
              <a:rPr lang="es-ES" smtClean="0"/>
              <a:pPr/>
              <a:t>02/08/2016</a:t>
            </a:fld>
            <a:endParaRPr lang="es-ES"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24EAD3DB-5BD0-4A8A-A59E-8B33FEF21DF3}"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3716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981200"/>
            <a:ext cx="82296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CC77780-CF06-4DA8-A579-D104AAC64E70}" type="slidenum">
              <a:rPr lang="es-ES"/>
              <a:pPr>
                <a:defRPr/>
              </a:pPr>
              <a:t>‹Nº›</a:t>
            </a:fld>
            <a:endParaRPr lang="es-ES"/>
          </a:p>
        </p:txBody>
      </p:sp>
    </p:spTree>
    <p:extLst>
      <p:ext uri="{BB962C8B-B14F-4D97-AF65-F5344CB8AC3E}">
        <p14:creationId xmlns:p14="http://schemas.microsoft.com/office/powerpoint/2010/main" val="250577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8" name="7 Marcador de pie de página"/>
          <p:cNvSpPr>
            <a:spLocks noGrp="1"/>
          </p:cNvSpPr>
          <p:nvPr>
            <p:ph type="ftr" sz="quarter" idx="11"/>
          </p:nvPr>
        </p:nvSpPr>
        <p:spPr/>
        <p:txBody>
          <a:bodyPr/>
          <a:lstStyle>
            <a:extLst/>
          </a:lstStyle>
          <a:p>
            <a:endParaRPr lang="es-ES" dirty="0"/>
          </a:p>
        </p:txBody>
      </p:sp>
      <p:sp>
        <p:nvSpPr>
          <p:cNvPr id="9" name="8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4" name="3 Marcador de pie de página"/>
          <p:cNvSpPr>
            <a:spLocks noGrp="1"/>
          </p:cNvSpPr>
          <p:nvPr>
            <p:ph type="ftr" sz="quarter" idx="11"/>
          </p:nvPr>
        </p:nvSpPr>
        <p:spPr/>
        <p:txBody>
          <a:bodyPr/>
          <a:lstStyle>
            <a:extLst/>
          </a:lstStyle>
          <a:p>
            <a:endParaRPr lang="es-ES" dirty="0"/>
          </a:p>
        </p:txBody>
      </p:sp>
      <p:sp>
        <p:nvSpPr>
          <p:cNvPr id="5" name="4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B35061BE-538B-4543-AF15-9C07C7890CDF}" type="datetimeFigureOut">
              <a:rPr lang="es-ES" smtClean="0"/>
              <a:pPr/>
              <a:t>02/08/2016</a:t>
            </a:fld>
            <a:endParaRPr lang="es-ES" dirty="0"/>
          </a:p>
        </p:txBody>
      </p:sp>
      <p:sp>
        <p:nvSpPr>
          <p:cNvPr id="3" name="2 Marcador de pie de página"/>
          <p:cNvSpPr>
            <a:spLocks noGrp="1"/>
          </p:cNvSpPr>
          <p:nvPr>
            <p:ph type="ftr" sz="quarter" idx="11"/>
          </p:nvPr>
        </p:nvSpPr>
        <p:spPr/>
        <p:txBody>
          <a:bodyPr/>
          <a:lstStyle>
            <a:extLst/>
          </a:lstStyle>
          <a:p>
            <a:endParaRPr lang="es-ES" dirty="0"/>
          </a:p>
        </p:txBody>
      </p:sp>
      <p:sp>
        <p:nvSpPr>
          <p:cNvPr id="4" name="3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B35061BE-538B-4543-AF15-9C07C7890CDF}" type="datetimeFigureOut">
              <a:rPr lang="es-ES" smtClean="0"/>
              <a:pPr/>
              <a:t>02/08/2016</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24EAD3DB-5BD0-4A8A-A59E-8B33FEF21DF3}"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B35061BE-538B-4543-AF15-9C07C7890CDF}" type="datetimeFigureOut">
              <a:rPr lang="es-ES" smtClean="0"/>
              <a:pPr/>
              <a:t>02/08/2016</a:t>
            </a:fld>
            <a:endParaRPr lang="es-ES"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24EAD3DB-5BD0-4A8A-A59E-8B33FEF21DF3}" type="slidenum">
              <a:rPr lang="es-ES" smtClean="0"/>
              <a:pPr/>
              <a:t>‹Nº›</a:t>
            </a:fld>
            <a:endParaRPr lang="es-ES"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35061BE-538B-4543-AF15-9C07C7890CDF}" type="datetimeFigureOut">
              <a:rPr lang="es-ES" smtClean="0"/>
              <a:pPr/>
              <a:t>02/08/2016</a:t>
            </a:fld>
            <a:endParaRPr lang="es-ES"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EAD3DB-5BD0-4A8A-A59E-8B33FEF21DF3}"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upload.wikimedia.org/wikipedia/commons/d/d2/Internet_map_1024.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hyperlink" Target="http://www.internetworldstats.com/stats6.htm" TargetMode="External"/><Relationship Id="rId3" Type="http://schemas.openxmlformats.org/officeDocument/2006/relationships/hyperlink" Target="http://www.internetworldstats.com/stats3.htm" TargetMode="External"/><Relationship Id="rId7" Type="http://schemas.openxmlformats.org/officeDocument/2006/relationships/hyperlink" Target="http://www.internetworldstats.com/stats14.htm" TargetMode="External"/><Relationship Id="rId2" Type="http://schemas.openxmlformats.org/officeDocument/2006/relationships/hyperlink" Target="http://www.internetworldstats.com/stats1.htm" TargetMode="External"/><Relationship Id="rId1" Type="http://schemas.openxmlformats.org/officeDocument/2006/relationships/slideLayout" Target="../slideLayouts/slideLayout6.xml"/><Relationship Id="rId6" Type="http://schemas.openxmlformats.org/officeDocument/2006/relationships/hyperlink" Target="http://www.internetworldstats.com/stats5.htm" TargetMode="External"/><Relationship Id="rId5" Type="http://schemas.openxmlformats.org/officeDocument/2006/relationships/hyperlink" Target="http://www.internetworldstats.com/stats2.htm" TargetMode="External"/><Relationship Id="rId4" Type="http://schemas.openxmlformats.org/officeDocument/2006/relationships/hyperlink" Target="http://www.internetworldstats.com/stats4.htm" TargetMode="External"/><Relationship Id="rId9" Type="http://schemas.openxmlformats.org/officeDocument/2006/relationships/hyperlink" Target="http://www.internetworldstats.com/list2.ht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upload.wikimedia.org/wikipedia/commons/f/f8/Transistor-photo.JP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upload.wikimedia.org/wikipedia/commons/5/5c/Microchips.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pload.wikimedia.org/wikipedia/commons/e/e6/Lei_de_moore_2006.svg.p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s.wikipedia.org/wiki/Archivo:Complete_graph_K8.sv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42910" y="1785926"/>
            <a:ext cx="8174068" cy="1533531"/>
          </a:xfrm>
        </p:spPr>
        <p:txBody>
          <a:bodyPr>
            <a:normAutofit fontScale="90000"/>
          </a:bodyPr>
          <a:lstStyle/>
          <a:p>
            <a:pPr algn="l"/>
            <a:r>
              <a:rPr lang="es-AR" sz="4800" b="1" dirty="0" smtClean="0"/>
              <a:t>Unidad 1</a:t>
            </a:r>
            <a:r>
              <a:rPr lang="es-AR" sz="4800" b="1" dirty="0" smtClean="0"/>
              <a:t/>
            </a:r>
            <a:br>
              <a:rPr lang="es-AR" sz="4800" b="1" dirty="0" smtClean="0"/>
            </a:br>
            <a:r>
              <a:rPr lang="es-AR" sz="4800" b="1" dirty="0" smtClean="0"/>
              <a:t>Historia de los Negocios en la Web</a:t>
            </a:r>
            <a:endParaRPr lang="es-E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260350"/>
            <a:ext cx="8229600" cy="600075"/>
          </a:xfrm>
        </p:spPr>
        <p:txBody>
          <a:bodyPr>
            <a:normAutofit fontScale="90000"/>
          </a:bodyPr>
          <a:lstStyle/>
          <a:p>
            <a:r>
              <a:rPr lang="es-ES_tradnl" sz="4000" dirty="0"/>
              <a:t>Diferencia entre Internet y la WWW</a:t>
            </a:r>
          </a:p>
        </p:txBody>
      </p:sp>
      <p:sp>
        <p:nvSpPr>
          <p:cNvPr id="119811" name="Rectangle 3"/>
          <p:cNvSpPr>
            <a:spLocks noGrp="1" noChangeArrowheads="1"/>
          </p:cNvSpPr>
          <p:nvPr>
            <p:ph type="body" idx="1"/>
          </p:nvPr>
        </p:nvSpPr>
        <p:spPr>
          <a:xfrm>
            <a:off x="251520" y="1052513"/>
            <a:ext cx="8640960" cy="5113337"/>
          </a:xfrm>
        </p:spPr>
        <p:txBody>
          <a:bodyPr/>
          <a:lstStyle/>
          <a:p>
            <a:pPr>
              <a:lnSpc>
                <a:spcPct val="90000"/>
              </a:lnSpc>
              <a:buFont typeface="Wingdings" pitchFamily="2" charset="2"/>
              <a:buNone/>
            </a:pPr>
            <a:r>
              <a:rPr lang="es-ES_tradnl" sz="3000" dirty="0"/>
              <a:t>	</a:t>
            </a:r>
            <a:r>
              <a:rPr lang="es-ES_tradnl" sz="3000" b="1" dirty="0"/>
              <a:t>Internet</a:t>
            </a:r>
            <a:r>
              <a:rPr lang="es-ES_tradnl" sz="3000" dirty="0"/>
              <a:t> es un conjunto descentralizado de redes de comunicación interconectadas, que utilizan la familia de protocolos TCP/IP, garantizando que las redes físicas heterogéneas que la componen funcionen como una red lógica única, de alcance mundial. </a:t>
            </a:r>
          </a:p>
          <a:p>
            <a:pPr>
              <a:lnSpc>
                <a:spcPct val="90000"/>
              </a:lnSpc>
              <a:buFont typeface="Wingdings" pitchFamily="2" charset="2"/>
              <a:buNone/>
            </a:pPr>
            <a:r>
              <a:rPr lang="es-ES_tradnl" sz="3000" dirty="0"/>
              <a:t>	</a:t>
            </a:r>
            <a:r>
              <a:rPr lang="es-ES_tradnl" sz="3000" b="1" dirty="0">
                <a:solidFill>
                  <a:srgbClr val="FF0000"/>
                </a:solidFill>
              </a:rPr>
              <a:t>Sus orígenes se remontan a 1969</a:t>
            </a:r>
            <a:r>
              <a:rPr lang="es-ES_tradnl" sz="3000" dirty="0"/>
              <a:t>, cuando se estableció la primera conexión de computadoras, conocida como ARPANET, entre tres universidades de California y una de Utah, Estados Unidos.</a:t>
            </a:r>
            <a:r>
              <a:rPr lang="es-ES_tradnl" dirty="0"/>
              <a:t> </a:t>
            </a:r>
          </a:p>
        </p:txBody>
      </p:sp>
    </p:spTree>
    <p:extLst>
      <p:ext uri="{BB962C8B-B14F-4D97-AF65-F5344CB8AC3E}">
        <p14:creationId xmlns:p14="http://schemas.microsoft.com/office/powerpoint/2010/main" val="103087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68313" y="260350"/>
            <a:ext cx="8229600" cy="600075"/>
          </a:xfrm>
        </p:spPr>
        <p:txBody>
          <a:bodyPr>
            <a:normAutofit fontScale="90000"/>
          </a:bodyPr>
          <a:lstStyle/>
          <a:p>
            <a:r>
              <a:rPr lang="es-ES_tradnl" sz="4000" dirty="0"/>
              <a:t>Diferencia entre Internet y la WWW</a:t>
            </a:r>
          </a:p>
        </p:txBody>
      </p:sp>
      <p:sp>
        <p:nvSpPr>
          <p:cNvPr id="120835" name="Rectangle 3"/>
          <p:cNvSpPr>
            <a:spLocks noGrp="1" noChangeArrowheads="1"/>
          </p:cNvSpPr>
          <p:nvPr>
            <p:ph type="body" idx="1"/>
          </p:nvPr>
        </p:nvSpPr>
        <p:spPr>
          <a:xfrm>
            <a:off x="468313" y="1052513"/>
            <a:ext cx="8229600" cy="5113337"/>
          </a:xfrm>
        </p:spPr>
        <p:txBody>
          <a:bodyPr/>
          <a:lstStyle/>
          <a:p>
            <a:pPr>
              <a:lnSpc>
                <a:spcPct val="90000"/>
              </a:lnSpc>
              <a:buFont typeface="Wingdings" pitchFamily="2" charset="2"/>
              <a:buNone/>
            </a:pPr>
            <a:r>
              <a:rPr lang="es-ES_tradnl" sz="3000" dirty="0"/>
              <a:t>	</a:t>
            </a:r>
            <a:r>
              <a:rPr lang="es-ES_tradnl" dirty="0"/>
              <a:t>Uno de los servicios que más éxito ha tenido en Internet ha sido la World Wide Web (WWW, o "la Web"), hasta tal punto que </a:t>
            </a:r>
            <a:r>
              <a:rPr lang="es-ES_tradnl" b="1" dirty="0">
                <a:solidFill>
                  <a:srgbClr val="FF0000"/>
                </a:solidFill>
              </a:rPr>
              <a:t>es habitual la confusión entre ambos términos</a:t>
            </a:r>
            <a:r>
              <a:rPr lang="es-ES_tradnl" dirty="0"/>
              <a:t>. </a:t>
            </a:r>
          </a:p>
          <a:p>
            <a:pPr>
              <a:lnSpc>
                <a:spcPct val="90000"/>
              </a:lnSpc>
              <a:buFont typeface="Wingdings" pitchFamily="2" charset="2"/>
              <a:buNone/>
            </a:pPr>
            <a:r>
              <a:rPr lang="es-ES_tradnl" dirty="0"/>
              <a:t>	La WWW es un conjunto de protocolos que permite, de forma sencilla, la consulta remota de archivos de hipertexto. </a:t>
            </a:r>
          </a:p>
          <a:p>
            <a:pPr>
              <a:lnSpc>
                <a:spcPct val="90000"/>
              </a:lnSpc>
              <a:buFont typeface="Wingdings" pitchFamily="2" charset="2"/>
              <a:buNone/>
            </a:pPr>
            <a:r>
              <a:rPr lang="es-ES_tradnl" dirty="0"/>
              <a:t>	Ésta fue un desarrollo posterior (1990) y </a:t>
            </a:r>
            <a:r>
              <a:rPr lang="es-ES_tradnl" b="1" dirty="0">
                <a:solidFill>
                  <a:srgbClr val="FF0000"/>
                </a:solidFill>
              </a:rPr>
              <a:t>utiliza Internet como medio de transmisión</a:t>
            </a:r>
            <a:r>
              <a:rPr lang="es-ES_tradnl" dirty="0"/>
              <a:t>. </a:t>
            </a:r>
          </a:p>
        </p:txBody>
      </p:sp>
    </p:spTree>
    <p:extLst>
      <p:ext uri="{BB962C8B-B14F-4D97-AF65-F5344CB8AC3E}">
        <p14:creationId xmlns:p14="http://schemas.microsoft.com/office/powerpoint/2010/main" val="235802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68313" y="260350"/>
            <a:ext cx="8229600" cy="600075"/>
          </a:xfrm>
        </p:spPr>
        <p:txBody>
          <a:bodyPr>
            <a:normAutofit fontScale="90000"/>
          </a:bodyPr>
          <a:lstStyle/>
          <a:p>
            <a:r>
              <a:rPr lang="es-ES_tradnl" sz="4000" dirty="0"/>
              <a:t>Diferencia entre Internet y la WWW</a:t>
            </a:r>
          </a:p>
        </p:txBody>
      </p:sp>
      <p:sp>
        <p:nvSpPr>
          <p:cNvPr id="121859" name="Rectangle 3"/>
          <p:cNvSpPr>
            <a:spLocks noGrp="1" noChangeArrowheads="1"/>
          </p:cNvSpPr>
          <p:nvPr>
            <p:ph type="body" idx="1"/>
          </p:nvPr>
        </p:nvSpPr>
        <p:spPr>
          <a:xfrm>
            <a:off x="468313" y="1052513"/>
            <a:ext cx="8229600" cy="5113337"/>
          </a:xfrm>
        </p:spPr>
        <p:txBody>
          <a:bodyPr/>
          <a:lstStyle/>
          <a:p>
            <a:pPr>
              <a:lnSpc>
                <a:spcPct val="90000"/>
              </a:lnSpc>
              <a:buFont typeface="Wingdings" pitchFamily="2" charset="2"/>
              <a:buNone/>
            </a:pPr>
            <a:r>
              <a:rPr lang="es-ES_tradnl" dirty="0"/>
              <a:t>	Existen, por lo tanto, muchos otros servicios y protocolos en Internet, aparte de la Web: </a:t>
            </a:r>
            <a:endParaRPr lang="es-ES_tradnl" dirty="0" smtClean="0"/>
          </a:p>
          <a:p>
            <a:pPr>
              <a:lnSpc>
                <a:spcPct val="90000"/>
              </a:lnSpc>
              <a:buFont typeface="Wingdings" pitchFamily="2" charset="2"/>
              <a:buNone/>
            </a:pPr>
            <a:r>
              <a:rPr lang="es-ES_tradnl" dirty="0"/>
              <a:t>	</a:t>
            </a:r>
            <a:r>
              <a:rPr lang="es-ES_tradnl" dirty="0" smtClean="0"/>
              <a:t>el </a:t>
            </a:r>
            <a:r>
              <a:rPr lang="es-ES_tradnl" dirty="0"/>
              <a:t>envío de correo </a:t>
            </a:r>
            <a:r>
              <a:rPr lang="es-ES_tradnl" dirty="0" smtClean="0"/>
              <a:t>electrónico, </a:t>
            </a:r>
          </a:p>
          <a:p>
            <a:pPr>
              <a:lnSpc>
                <a:spcPct val="90000"/>
              </a:lnSpc>
              <a:buFont typeface="Wingdings" pitchFamily="2" charset="2"/>
              <a:buNone/>
            </a:pPr>
            <a:r>
              <a:rPr lang="es-ES_tradnl" dirty="0"/>
              <a:t>	</a:t>
            </a:r>
            <a:r>
              <a:rPr lang="es-ES_tradnl" dirty="0" smtClean="0"/>
              <a:t>la </a:t>
            </a:r>
            <a:r>
              <a:rPr lang="es-ES_tradnl" dirty="0"/>
              <a:t>transmisión de </a:t>
            </a:r>
            <a:r>
              <a:rPr lang="es-ES_tradnl" dirty="0" smtClean="0"/>
              <a:t>archivos, </a:t>
            </a:r>
          </a:p>
          <a:p>
            <a:pPr>
              <a:lnSpc>
                <a:spcPct val="90000"/>
              </a:lnSpc>
              <a:buFont typeface="Wingdings" pitchFamily="2" charset="2"/>
              <a:buNone/>
            </a:pPr>
            <a:r>
              <a:rPr lang="es-ES_tradnl" dirty="0"/>
              <a:t>	</a:t>
            </a:r>
            <a:r>
              <a:rPr lang="es-ES_tradnl" dirty="0" smtClean="0"/>
              <a:t>las </a:t>
            </a:r>
            <a:r>
              <a:rPr lang="es-ES_tradnl" dirty="0"/>
              <a:t>conversaciones en </a:t>
            </a:r>
            <a:r>
              <a:rPr lang="es-ES_tradnl" dirty="0" smtClean="0"/>
              <a:t>línea, </a:t>
            </a:r>
          </a:p>
          <a:p>
            <a:pPr>
              <a:lnSpc>
                <a:spcPct val="90000"/>
              </a:lnSpc>
              <a:buFont typeface="Wingdings" pitchFamily="2" charset="2"/>
              <a:buNone/>
            </a:pPr>
            <a:r>
              <a:rPr lang="es-ES_tradnl" dirty="0" smtClean="0"/>
              <a:t>	la </a:t>
            </a:r>
            <a:r>
              <a:rPr lang="es-ES_tradnl" dirty="0"/>
              <a:t>mensajería </a:t>
            </a:r>
            <a:r>
              <a:rPr lang="es-ES_tradnl" dirty="0" smtClean="0"/>
              <a:t>instantánea, </a:t>
            </a:r>
          </a:p>
          <a:p>
            <a:pPr>
              <a:lnSpc>
                <a:spcPct val="90000"/>
              </a:lnSpc>
              <a:buFont typeface="Wingdings" pitchFamily="2" charset="2"/>
              <a:buNone/>
            </a:pPr>
            <a:r>
              <a:rPr lang="es-ES_tradnl" dirty="0"/>
              <a:t>	</a:t>
            </a:r>
            <a:r>
              <a:rPr lang="es-ES_tradnl" dirty="0" smtClean="0"/>
              <a:t>la </a:t>
            </a:r>
            <a:r>
              <a:rPr lang="es-ES_tradnl" dirty="0"/>
              <a:t>transmisión de contenido y comunicación multimedia -telefonía (VoIP), televisión (IPTV)-, </a:t>
            </a:r>
            <a:endParaRPr lang="es-ES_tradnl" dirty="0" smtClean="0"/>
          </a:p>
          <a:p>
            <a:pPr>
              <a:lnSpc>
                <a:spcPct val="90000"/>
              </a:lnSpc>
              <a:buFont typeface="Wingdings" pitchFamily="2" charset="2"/>
              <a:buNone/>
            </a:pPr>
            <a:r>
              <a:rPr lang="es-ES_tradnl" dirty="0"/>
              <a:t>	</a:t>
            </a:r>
            <a:r>
              <a:rPr lang="es-ES_tradnl" dirty="0" smtClean="0"/>
              <a:t>los </a:t>
            </a:r>
            <a:r>
              <a:rPr lang="es-ES_tradnl" dirty="0"/>
              <a:t>boletines </a:t>
            </a:r>
            <a:r>
              <a:rPr lang="es-ES_tradnl" dirty="0" smtClean="0"/>
              <a:t>electrónicos, </a:t>
            </a:r>
          </a:p>
          <a:p>
            <a:pPr>
              <a:lnSpc>
                <a:spcPct val="90000"/>
              </a:lnSpc>
              <a:buFont typeface="Wingdings" pitchFamily="2" charset="2"/>
              <a:buNone/>
            </a:pPr>
            <a:r>
              <a:rPr lang="es-ES_tradnl" dirty="0"/>
              <a:t>	</a:t>
            </a:r>
            <a:r>
              <a:rPr lang="es-ES_tradnl" dirty="0" smtClean="0"/>
              <a:t>el </a:t>
            </a:r>
            <a:r>
              <a:rPr lang="es-ES_tradnl" dirty="0"/>
              <a:t>acceso remoto a otras </a:t>
            </a:r>
            <a:r>
              <a:rPr lang="es-ES_tradnl" dirty="0" smtClean="0"/>
              <a:t>máquinas</a:t>
            </a:r>
          </a:p>
          <a:p>
            <a:pPr>
              <a:lnSpc>
                <a:spcPct val="90000"/>
              </a:lnSpc>
              <a:buFont typeface="Wingdings" pitchFamily="2" charset="2"/>
              <a:buNone/>
            </a:pPr>
            <a:r>
              <a:rPr lang="es-ES_tradnl" dirty="0"/>
              <a:t>	</a:t>
            </a:r>
            <a:r>
              <a:rPr lang="es-ES_tradnl" dirty="0" smtClean="0"/>
              <a:t>y</a:t>
            </a:r>
            <a:r>
              <a:rPr lang="es-ES_tradnl" dirty="0" smtClean="0"/>
              <a:t> </a:t>
            </a:r>
            <a:r>
              <a:rPr lang="es-ES_tradnl" dirty="0"/>
              <a:t>los juegos en línea. </a:t>
            </a:r>
          </a:p>
        </p:txBody>
      </p:sp>
    </p:spTree>
    <p:extLst>
      <p:ext uri="{BB962C8B-B14F-4D97-AF65-F5344CB8AC3E}">
        <p14:creationId xmlns:p14="http://schemas.microsoft.com/office/powerpoint/2010/main" val="285986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260350"/>
            <a:ext cx="8229600" cy="600075"/>
          </a:xfrm>
        </p:spPr>
        <p:txBody>
          <a:bodyPr>
            <a:normAutofit fontScale="90000"/>
          </a:bodyPr>
          <a:lstStyle/>
          <a:p>
            <a:r>
              <a:rPr lang="es-ES_tradnl" sz="4000" dirty="0"/>
              <a:t>Mapa de Internet</a:t>
            </a:r>
          </a:p>
        </p:txBody>
      </p:sp>
      <p:pic>
        <p:nvPicPr>
          <p:cNvPr id="122886" name="Picture 6" descr="Archivo:Internet map 1024.jpg">
            <a:hlinkClick r:id="rId2"/>
          </p:cNvPr>
          <p:cNvPicPr>
            <a:picLocks noChangeAspect="1" noChangeArrowheads="1"/>
          </p:cNvPicPr>
          <p:nvPr/>
        </p:nvPicPr>
        <p:blipFill>
          <a:blip r:embed="rId3" cstate="print"/>
          <a:srcRect/>
          <a:stretch>
            <a:fillRect/>
          </a:stretch>
        </p:blipFill>
        <p:spPr bwMode="auto">
          <a:xfrm>
            <a:off x="1714500" y="908050"/>
            <a:ext cx="5715000" cy="5473700"/>
          </a:xfrm>
          <a:prstGeom prst="rect">
            <a:avLst/>
          </a:prstGeom>
          <a:noFill/>
        </p:spPr>
      </p:pic>
    </p:spTree>
    <p:extLst>
      <p:ext uri="{BB962C8B-B14F-4D97-AF65-F5344CB8AC3E}">
        <p14:creationId xmlns:p14="http://schemas.microsoft.com/office/powerpoint/2010/main" val="293503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68313" y="260350"/>
            <a:ext cx="8229600" cy="600075"/>
          </a:xfrm>
        </p:spPr>
        <p:txBody>
          <a:bodyPr>
            <a:normAutofit fontScale="90000"/>
          </a:bodyPr>
          <a:lstStyle/>
          <a:p>
            <a:r>
              <a:rPr lang="es-ES_tradnl" sz="4000" dirty="0"/>
              <a:t>Comercio Electrónico - Historia</a:t>
            </a:r>
          </a:p>
        </p:txBody>
      </p:sp>
      <p:sp>
        <p:nvSpPr>
          <p:cNvPr id="124931" name="Rectangle 3"/>
          <p:cNvSpPr>
            <a:spLocks noGrp="1" noChangeArrowheads="1"/>
          </p:cNvSpPr>
          <p:nvPr>
            <p:ph type="body" idx="1"/>
          </p:nvPr>
        </p:nvSpPr>
        <p:spPr>
          <a:xfrm>
            <a:off x="395288" y="908050"/>
            <a:ext cx="8229600" cy="5113338"/>
          </a:xfrm>
        </p:spPr>
        <p:txBody>
          <a:bodyPr>
            <a:normAutofit lnSpcReduction="10000"/>
          </a:bodyPr>
          <a:lstStyle/>
          <a:p>
            <a:pPr>
              <a:lnSpc>
                <a:spcPct val="90000"/>
              </a:lnSpc>
              <a:buFont typeface="Wingdings" pitchFamily="2" charset="2"/>
              <a:buNone/>
            </a:pPr>
            <a:r>
              <a:rPr lang="es-ES_tradnl" dirty="0"/>
              <a:t>	</a:t>
            </a:r>
            <a:r>
              <a:rPr lang="es-ES_tradnl" sz="2700" dirty="0"/>
              <a:t>Hace más de 30 años que los bancos vienen utilizando las </a:t>
            </a:r>
            <a:r>
              <a:rPr lang="es-ES_tradnl" sz="2700" b="1" dirty="0">
                <a:solidFill>
                  <a:srgbClr val="FF0000"/>
                </a:solidFill>
              </a:rPr>
              <a:t>transferencias electrónicas de fondos (TEF)</a:t>
            </a:r>
            <a:r>
              <a:rPr lang="es-ES_tradnl" sz="2700" dirty="0"/>
              <a:t> o transferencias por cable, las cuales transmiten información de intercambio de dinero entre cuentas utilizando redes de comunicación privadas.</a:t>
            </a:r>
          </a:p>
          <a:p>
            <a:pPr>
              <a:lnSpc>
                <a:spcPct val="90000"/>
              </a:lnSpc>
              <a:buFont typeface="Wingdings" pitchFamily="2" charset="2"/>
              <a:buNone/>
            </a:pPr>
            <a:r>
              <a:rPr lang="es-ES_tradnl" sz="2700" dirty="0"/>
              <a:t>	Las empresas también han venido usando el </a:t>
            </a:r>
            <a:r>
              <a:rPr lang="es-ES_tradnl" sz="2700" b="1" dirty="0">
                <a:solidFill>
                  <a:srgbClr val="FF0000"/>
                </a:solidFill>
              </a:rPr>
              <a:t>Intercambio Electrónico de Datos</a:t>
            </a:r>
            <a:r>
              <a:rPr lang="es-ES_tradnl" sz="2700" dirty="0">
                <a:solidFill>
                  <a:srgbClr val="FF0000"/>
                </a:solidFill>
              </a:rPr>
              <a:t> </a:t>
            </a:r>
            <a:r>
              <a:rPr lang="es-ES_tradnl" sz="2700" dirty="0"/>
              <a:t>(IED o EDI en inglés) que ocurre cuando una empresa transmite datos legibles en computadora en un formato estándar a otra empresa.</a:t>
            </a:r>
          </a:p>
          <a:p>
            <a:pPr>
              <a:lnSpc>
                <a:spcPct val="90000"/>
              </a:lnSpc>
              <a:buFont typeface="Wingdings" pitchFamily="2" charset="2"/>
              <a:buNone/>
            </a:pPr>
            <a:r>
              <a:rPr lang="es-ES_tradnl" sz="2700" dirty="0"/>
              <a:t>	Las empresas que se comprometen unas con otras a usar el IED se denominan </a:t>
            </a:r>
            <a:r>
              <a:rPr lang="es-ES_tradnl" sz="2700" b="1" dirty="0">
                <a:solidFill>
                  <a:srgbClr val="FF0000"/>
                </a:solidFill>
              </a:rPr>
              <a:t>socios comerciales</a:t>
            </a:r>
            <a:r>
              <a:rPr lang="es-ES_tradnl" sz="2700" dirty="0"/>
              <a:t>.</a:t>
            </a:r>
            <a:endParaRPr lang="es-ES_tradnl" dirty="0">
              <a:cs typeface="Tahoma" charset="0"/>
            </a:endParaRPr>
          </a:p>
        </p:txBody>
      </p:sp>
    </p:spTree>
    <p:extLst>
      <p:ext uri="{BB962C8B-B14F-4D97-AF65-F5344CB8AC3E}">
        <p14:creationId xmlns:p14="http://schemas.microsoft.com/office/powerpoint/2010/main" val="15572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260350"/>
            <a:ext cx="8229600" cy="600075"/>
          </a:xfrm>
        </p:spPr>
        <p:txBody>
          <a:bodyPr>
            <a:normAutofit fontScale="90000"/>
          </a:bodyPr>
          <a:lstStyle/>
          <a:p>
            <a:r>
              <a:rPr lang="es-ES_tradnl" sz="4000" dirty="0"/>
              <a:t>Comercio Electrónico - Historia</a:t>
            </a:r>
          </a:p>
        </p:txBody>
      </p:sp>
      <p:sp>
        <p:nvSpPr>
          <p:cNvPr id="125955" name="Rectangle 3"/>
          <p:cNvSpPr>
            <a:spLocks noGrp="1" noChangeArrowheads="1"/>
          </p:cNvSpPr>
          <p:nvPr>
            <p:ph type="body" idx="1"/>
          </p:nvPr>
        </p:nvSpPr>
        <p:spPr>
          <a:xfrm>
            <a:off x="395288" y="908050"/>
            <a:ext cx="8229600" cy="5113338"/>
          </a:xfrm>
        </p:spPr>
        <p:txBody>
          <a:bodyPr>
            <a:normAutofit lnSpcReduction="10000"/>
          </a:bodyPr>
          <a:lstStyle/>
          <a:p>
            <a:pPr>
              <a:lnSpc>
                <a:spcPct val="90000"/>
              </a:lnSpc>
              <a:buFont typeface="Wingdings" pitchFamily="2" charset="2"/>
              <a:buNone/>
            </a:pPr>
            <a:r>
              <a:rPr lang="es-ES_tradnl" dirty="0"/>
              <a:t>  </a:t>
            </a:r>
            <a:r>
              <a:rPr lang="es-ES_tradnl" dirty="0" smtClean="0"/>
              <a:t>Gr</a:t>
            </a:r>
            <a:r>
              <a:rPr lang="es-ES_tradnl" sz="3100" dirty="0" smtClean="0"/>
              <a:t>an problema </a:t>
            </a:r>
            <a:r>
              <a:rPr lang="es-ES_tradnl" sz="3100" dirty="0"/>
              <a:t>para adoptar el </a:t>
            </a:r>
            <a:r>
              <a:rPr lang="es-ES_tradnl" sz="3100" dirty="0" smtClean="0"/>
              <a:t>IED: alto </a:t>
            </a:r>
            <a:r>
              <a:rPr lang="es-ES_tradnl" sz="3100" dirty="0"/>
              <a:t>costo de implementación. </a:t>
            </a:r>
            <a:endParaRPr lang="es-ES_tradnl" sz="3100" dirty="0" smtClean="0"/>
          </a:p>
          <a:p>
            <a:pPr>
              <a:lnSpc>
                <a:spcPct val="90000"/>
              </a:lnSpc>
              <a:buFont typeface="Wingdings" pitchFamily="2" charset="2"/>
              <a:buNone/>
            </a:pPr>
            <a:r>
              <a:rPr lang="es-ES_tradnl" sz="3100" dirty="0"/>
              <a:t>	</a:t>
            </a:r>
            <a:r>
              <a:rPr lang="es-ES_tradnl" sz="3100" dirty="0" smtClean="0"/>
              <a:t>Las empresas d</a:t>
            </a:r>
            <a:r>
              <a:rPr lang="es-ES_tradnl" sz="3100" dirty="0" smtClean="0"/>
              <a:t>ebían </a:t>
            </a:r>
            <a:r>
              <a:rPr lang="es-ES_tradnl" sz="3100" dirty="0"/>
              <a:t>estar suscriptas una </a:t>
            </a:r>
            <a:r>
              <a:rPr lang="es-ES_tradnl" sz="3100" b="1" dirty="0">
                <a:solidFill>
                  <a:srgbClr val="FF0000"/>
                </a:solidFill>
              </a:rPr>
              <a:t>red de valor agregado (RVA) </a:t>
            </a:r>
            <a:r>
              <a:rPr lang="es-ES_tradnl" sz="3100" dirty="0"/>
              <a:t>que es una firma que ofrece servicios de conexión y envío de transacciones a los compradores y vendedores que usan IED.</a:t>
            </a:r>
          </a:p>
          <a:p>
            <a:pPr>
              <a:lnSpc>
                <a:spcPct val="90000"/>
              </a:lnSpc>
              <a:buFont typeface="Wingdings" pitchFamily="2" charset="2"/>
              <a:buNone/>
            </a:pPr>
            <a:r>
              <a:rPr lang="es-ES_tradnl" sz="3100" dirty="0"/>
              <a:t>  </a:t>
            </a:r>
            <a:r>
              <a:rPr lang="es-ES_tradnl" sz="3100" dirty="0" smtClean="0"/>
              <a:t>La </a:t>
            </a:r>
            <a:r>
              <a:rPr lang="es-ES_tradnl" sz="3100" dirty="0"/>
              <a:t>aparición de internet abarató los costos, </a:t>
            </a:r>
            <a:r>
              <a:rPr lang="es-ES_tradnl" sz="3100" dirty="0" smtClean="0"/>
              <a:t>hoy en día las transacciones mediante IED comprende miles de millones de </a:t>
            </a:r>
            <a:r>
              <a:rPr lang="es-ES_tradnl" sz="3100" dirty="0"/>
              <a:t>dólares.</a:t>
            </a:r>
            <a:r>
              <a:rPr lang="es-ES_tradnl" dirty="0"/>
              <a:t> </a:t>
            </a:r>
            <a:endParaRPr lang="es-ES_tradnl" b="1" dirty="0">
              <a:solidFill>
                <a:srgbClr val="FFFF00"/>
              </a:solidFill>
              <a:cs typeface="Tahoma" charset="0"/>
            </a:endParaRPr>
          </a:p>
        </p:txBody>
      </p:sp>
    </p:spTree>
    <p:extLst>
      <p:ext uri="{BB962C8B-B14F-4D97-AF65-F5344CB8AC3E}">
        <p14:creationId xmlns:p14="http://schemas.microsoft.com/office/powerpoint/2010/main" val="391889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600075"/>
          </a:xfrm>
        </p:spPr>
        <p:txBody>
          <a:bodyPr>
            <a:normAutofit fontScale="90000"/>
          </a:bodyPr>
          <a:lstStyle/>
          <a:p>
            <a:r>
              <a:rPr lang="es-ES_tradnl" sz="4000" dirty="0"/>
              <a:t>Comercio Electrónico o e-commerce</a:t>
            </a:r>
          </a:p>
        </p:txBody>
      </p:sp>
      <p:sp>
        <p:nvSpPr>
          <p:cNvPr id="118787" name="Rectangle 3"/>
          <p:cNvSpPr>
            <a:spLocks noGrp="1" noChangeArrowheads="1"/>
          </p:cNvSpPr>
          <p:nvPr>
            <p:ph type="body" idx="1"/>
          </p:nvPr>
        </p:nvSpPr>
        <p:spPr>
          <a:xfrm>
            <a:off x="468313" y="1785926"/>
            <a:ext cx="8229600" cy="4379924"/>
          </a:xfrm>
        </p:spPr>
        <p:txBody>
          <a:bodyPr>
            <a:normAutofit fontScale="92500"/>
          </a:bodyPr>
          <a:lstStyle/>
          <a:p>
            <a:pPr>
              <a:lnSpc>
                <a:spcPct val="90000"/>
              </a:lnSpc>
              <a:buFont typeface="Wingdings" pitchFamily="2" charset="2"/>
              <a:buNone/>
            </a:pPr>
            <a:r>
              <a:rPr lang="es-ES_tradnl" sz="3000" dirty="0"/>
              <a:t>	</a:t>
            </a:r>
            <a:r>
              <a:rPr lang="es-ES_tradnl" sz="3600" dirty="0"/>
              <a:t>Son las actividades comerciales realizadas con el uso de tecnologías de transmisión electrónica de datos tales como las empleadas en internet y la world wide web</a:t>
            </a:r>
            <a:r>
              <a:rPr lang="es-ES_tradnl" sz="3600" dirty="0" smtClean="0"/>
              <a:t>.</a:t>
            </a:r>
          </a:p>
          <a:p>
            <a:pPr>
              <a:lnSpc>
                <a:spcPct val="90000"/>
              </a:lnSpc>
              <a:buFont typeface="Wingdings" pitchFamily="2" charset="2"/>
              <a:buNone/>
            </a:pPr>
            <a:r>
              <a:rPr lang="es-ES_tradnl" sz="3600" dirty="0" smtClean="0"/>
              <a:t>	Transacciones comerciales realizadas entre organizaciones e individuos  utilizando tecnología digital.</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321512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600075"/>
          </a:xfrm>
        </p:spPr>
        <p:txBody>
          <a:bodyPr>
            <a:normAutofit fontScale="90000"/>
          </a:bodyPr>
          <a:lstStyle/>
          <a:p>
            <a:r>
              <a:rPr lang="es-ES_tradnl" sz="4000" dirty="0"/>
              <a:t>Comercio Electrónico o e-commerce</a:t>
            </a:r>
          </a:p>
        </p:txBody>
      </p:sp>
      <p:sp>
        <p:nvSpPr>
          <p:cNvPr id="118787" name="Rectangle 3"/>
          <p:cNvSpPr>
            <a:spLocks noGrp="1" noChangeArrowheads="1"/>
          </p:cNvSpPr>
          <p:nvPr>
            <p:ph type="body" idx="1"/>
          </p:nvPr>
        </p:nvSpPr>
        <p:spPr>
          <a:xfrm>
            <a:off x="468313" y="1785926"/>
            <a:ext cx="8229600" cy="4379924"/>
          </a:xfrm>
        </p:spPr>
        <p:txBody>
          <a:bodyPr>
            <a:normAutofit/>
          </a:bodyPr>
          <a:lstStyle/>
          <a:p>
            <a:pPr>
              <a:lnSpc>
                <a:spcPct val="90000"/>
              </a:lnSpc>
              <a:buFont typeface="Wingdings" pitchFamily="2" charset="2"/>
              <a:buNone/>
            </a:pPr>
            <a:r>
              <a:rPr lang="es-ES_tradnl" sz="3000" dirty="0"/>
              <a:t>	</a:t>
            </a:r>
            <a:r>
              <a:rPr lang="es-ES_tradnl" sz="3600" dirty="0" smtClean="0"/>
              <a:t>Las </a:t>
            </a:r>
            <a:r>
              <a:rPr lang="es-ES_tradnl" sz="3600" i="1" dirty="0" smtClean="0"/>
              <a:t>transacciones comerciales </a:t>
            </a:r>
            <a:r>
              <a:rPr lang="es-ES_tradnl" sz="3600" dirty="0" smtClean="0"/>
              <a:t>implican el intercambio de valores (por ej. dinero) entre límites organizacionales o individuales, a cambio de productos y servicios. </a:t>
            </a:r>
          </a:p>
          <a:p>
            <a:pPr>
              <a:lnSpc>
                <a:spcPct val="90000"/>
              </a:lnSpc>
              <a:buFont typeface="Wingdings" pitchFamily="2" charset="2"/>
              <a:buNone/>
            </a:pPr>
            <a:r>
              <a:rPr lang="es-ES_tradnl" sz="3600" dirty="0" smtClean="0"/>
              <a:t>	</a:t>
            </a:r>
            <a:r>
              <a:rPr lang="es-ES_tradnl" sz="3600" dirty="0" smtClean="0">
                <a:solidFill>
                  <a:srgbClr val="FF0000"/>
                </a:solidFill>
              </a:rPr>
              <a:t>Sin un intercambio de valores, no hay actividad comercial</a:t>
            </a:r>
            <a:r>
              <a:rPr lang="es-ES_tradnl" sz="3600" dirty="0" smtClean="0"/>
              <a:t>.</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5133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879461"/>
          </a:xfrm>
        </p:spPr>
        <p:txBody>
          <a:bodyPr>
            <a:normAutofit fontScale="90000"/>
          </a:bodyPr>
          <a:lstStyle/>
          <a:p>
            <a:r>
              <a:rPr lang="es-ES_tradnl" sz="4000" dirty="0" smtClean="0"/>
              <a:t>Diferencia entre e-commerce e</a:t>
            </a:r>
            <a:br>
              <a:rPr lang="es-ES_tradnl" sz="4000" dirty="0" smtClean="0"/>
            </a:br>
            <a:r>
              <a:rPr lang="es-ES_tradnl" sz="4000" dirty="0" smtClean="0"/>
              <a:t>e-business</a:t>
            </a:r>
            <a:endParaRPr lang="es-ES_tradnl" sz="4000" dirty="0"/>
          </a:p>
        </p:txBody>
      </p:sp>
      <p:sp>
        <p:nvSpPr>
          <p:cNvPr id="118787" name="Rectangle 3"/>
          <p:cNvSpPr>
            <a:spLocks noGrp="1" noChangeArrowheads="1"/>
          </p:cNvSpPr>
          <p:nvPr>
            <p:ph type="body" idx="1"/>
          </p:nvPr>
        </p:nvSpPr>
        <p:spPr>
          <a:xfrm>
            <a:off x="468313" y="1571612"/>
            <a:ext cx="8229600" cy="4594238"/>
          </a:xfrm>
        </p:spPr>
        <p:txBody>
          <a:bodyPr>
            <a:normAutofit fontScale="85000" lnSpcReduction="10000"/>
          </a:bodyPr>
          <a:lstStyle/>
          <a:p>
            <a:pPr>
              <a:lnSpc>
                <a:spcPct val="90000"/>
              </a:lnSpc>
              <a:buFont typeface="Wingdings" pitchFamily="2" charset="2"/>
              <a:buNone/>
            </a:pPr>
            <a:r>
              <a:rPr lang="es-ES_tradnl" sz="3000" dirty="0"/>
              <a:t>	</a:t>
            </a:r>
            <a:r>
              <a:rPr lang="es-ES_tradnl" sz="3600" dirty="0" smtClean="0"/>
              <a:t>Hay un debate entre consultores y académicos acerca del significado y las limitaciones entre estos dos términos.</a:t>
            </a:r>
          </a:p>
          <a:p>
            <a:pPr>
              <a:lnSpc>
                <a:spcPct val="90000"/>
              </a:lnSpc>
              <a:buFont typeface="Wingdings" pitchFamily="2" charset="2"/>
              <a:buNone/>
            </a:pPr>
            <a:r>
              <a:rPr lang="es-ES_tradnl" sz="3600" dirty="0" smtClean="0"/>
              <a:t>	Una rama sostiene que el e-commerce abarca todo el mundo de actividades organizacionales con base electrónica que dan soporte a intercambios comerciales de una empresa, incluyendo la infraestructura del sistema de información.</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21950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879461"/>
          </a:xfrm>
        </p:spPr>
        <p:txBody>
          <a:bodyPr>
            <a:normAutofit fontScale="90000"/>
          </a:bodyPr>
          <a:lstStyle/>
          <a:p>
            <a:r>
              <a:rPr lang="es-ES_tradnl" sz="4000" dirty="0" smtClean="0"/>
              <a:t>Diferencia entre e-commerce e</a:t>
            </a:r>
            <a:br>
              <a:rPr lang="es-ES_tradnl" sz="4000" dirty="0" smtClean="0"/>
            </a:br>
            <a:r>
              <a:rPr lang="es-ES_tradnl" sz="4000" dirty="0" smtClean="0"/>
              <a:t>e-business</a:t>
            </a:r>
            <a:endParaRPr lang="es-ES_tradnl" sz="4000" dirty="0"/>
          </a:p>
        </p:txBody>
      </p:sp>
      <p:sp>
        <p:nvSpPr>
          <p:cNvPr id="118787" name="Rectangle 3"/>
          <p:cNvSpPr>
            <a:spLocks noGrp="1" noChangeArrowheads="1"/>
          </p:cNvSpPr>
          <p:nvPr>
            <p:ph type="body" idx="1"/>
          </p:nvPr>
        </p:nvSpPr>
        <p:spPr>
          <a:xfrm>
            <a:off x="468313" y="1571612"/>
            <a:ext cx="8229600" cy="4594238"/>
          </a:xfrm>
        </p:spPr>
        <p:txBody>
          <a:bodyPr>
            <a:normAutofit fontScale="92500" lnSpcReduction="10000"/>
          </a:bodyPr>
          <a:lstStyle/>
          <a:p>
            <a:pPr>
              <a:lnSpc>
                <a:spcPct val="90000"/>
              </a:lnSpc>
              <a:buFont typeface="Wingdings" pitchFamily="2" charset="2"/>
              <a:buNone/>
            </a:pPr>
            <a:r>
              <a:rPr lang="es-ES_tradnl" sz="3000" dirty="0"/>
              <a:t>	</a:t>
            </a:r>
            <a:r>
              <a:rPr lang="es-ES_tradnl" sz="3600" dirty="0" smtClean="0"/>
              <a:t>Otra rama sostiene que el e-business abarca todo el mundo completo de actividades internas y externas con base electrónica, incluyendo el e-commerce.</a:t>
            </a:r>
          </a:p>
          <a:p>
            <a:pPr>
              <a:lnSpc>
                <a:spcPct val="90000"/>
              </a:lnSpc>
              <a:buFont typeface="Wingdings" pitchFamily="2" charset="2"/>
              <a:buNone/>
            </a:pPr>
            <a:endParaRPr lang="es-ES_tradnl" sz="3600" dirty="0" smtClean="0"/>
          </a:p>
          <a:p>
            <a:pPr>
              <a:lnSpc>
                <a:spcPct val="90000"/>
              </a:lnSpc>
              <a:buFont typeface="Wingdings" pitchFamily="2" charset="2"/>
              <a:buNone/>
            </a:pPr>
            <a:r>
              <a:rPr lang="es-ES_tradnl" sz="3600" dirty="0" smtClean="0"/>
              <a:t>	La importancia de entender la diferencia es porque se refieren a fenómenos distintos.</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154431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lnSpcReduction="10000"/>
          </a:bodyPr>
          <a:lstStyle/>
          <a:p>
            <a:r>
              <a:rPr lang="es-ES" dirty="0" smtClean="0"/>
              <a:t>¿Cuántas personas vieron el episodio final del programa de televisión más popular de la historia estadounidense (Los Sopranos)? </a:t>
            </a:r>
          </a:p>
          <a:p>
            <a:r>
              <a:rPr lang="es-ES" dirty="0" smtClean="0"/>
              <a:t>Cerca de 12 millones de una audiencia televisiva total de 111 millones. </a:t>
            </a:r>
          </a:p>
          <a:p>
            <a:r>
              <a:rPr lang="es-ES" dirty="0" smtClean="0"/>
              <a:t>Sólo una vez en la historia estadounidense un programa de TV ha atraído más espectadores simultáneamente (13 millones para el estreno del programa “America´s Got Talent” de la NBC en 2006.</a:t>
            </a:r>
          </a:p>
          <a:p>
            <a:r>
              <a:rPr lang="es-ES" dirty="0" smtClean="0"/>
              <a:t>¿Cuántas personas visitan MySpace por mes? </a:t>
            </a:r>
          </a:p>
          <a:p>
            <a:pPr>
              <a:buNone/>
            </a:pPr>
            <a:r>
              <a:rPr lang="es-ES" dirty="0" smtClean="0"/>
              <a:t>	Aproximadamente 70 millones.</a:t>
            </a:r>
            <a:endParaRPr lang="es-ES" dirty="0"/>
          </a:p>
        </p:txBody>
      </p:sp>
      <p:sp>
        <p:nvSpPr>
          <p:cNvPr id="3" name="2 Título"/>
          <p:cNvSpPr>
            <a:spLocks noGrp="1"/>
          </p:cNvSpPr>
          <p:nvPr>
            <p:ph type="title"/>
          </p:nvPr>
        </p:nvSpPr>
        <p:spPr>
          <a:xfrm>
            <a:off x="457200" y="274638"/>
            <a:ext cx="8229600" cy="582594"/>
          </a:xfrm>
        </p:spPr>
        <p:txBody>
          <a:bodyPr>
            <a:normAutofit fontScale="90000"/>
          </a:bodyPr>
          <a:lstStyle/>
          <a:p>
            <a:r>
              <a:rPr lang="es-ES" dirty="0" smtClean="0"/>
              <a:t>La revolución acaba de empezar</a:t>
            </a:r>
            <a:endParaRPr lang="es-ES" dirty="0"/>
          </a:p>
        </p:txBody>
      </p:sp>
    </p:spTree>
    <p:extLst>
      <p:ext uri="{BB962C8B-B14F-4D97-AF65-F5344CB8AC3E}">
        <p14:creationId xmlns:p14="http://schemas.microsoft.com/office/powerpoint/2010/main" val="234095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879461"/>
          </a:xfrm>
        </p:spPr>
        <p:txBody>
          <a:bodyPr>
            <a:normAutofit fontScale="90000"/>
          </a:bodyPr>
          <a:lstStyle/>
          <a:p>
            <a:r>
              <a:rPr lang="es-ES_tradnl" sz="4000" dirty="0" smtClean="0"/>
              <a:t>Diferencia entre e-commerce e</a:t>
            </a:r>
            <a:br>
              <a:rPr lang="es-ES_tradnl" sz="4000" dirty="0" smtClean="0"/>
            </a:br>
            <a:r>
              <a:rPr lang="es-ES_tradnl" sz="4000" dirty="0" smtClean="0"/>
              <a:t>e-business</a:t>
            </a:r>
            <a:endParaRPr lang="es-ES_tradnl" sz="4000" dirty="0"/>
          </a:p>
        </p:txBody>
      </p:sp>
      <p:sp>
        <p:nvSpPr>
          <p:cNvPr id="118787" name="Rectangle 3"/>
          <p:cNvSpPr>
            <a:spLocks noGrp="1" noChangeArrowheads="1"/>
          </p:cNvSpPr>
          <p:nvPr>
            <p:ph type="body" idx="1"/>
          </p:nvPr>
        </p:nvSpPr>
        <p:spPr>
          <a:xfrm>
            <a:off x="468313" y="1571612"/>
            <a:ext cx="8229600" cy="4594238"/>
          </a:xfrm>
        </p:spPr>
        <p:txBody>
          <a:bodyPr>
            <a:normAutofit fontScale="85000" lnSpcReduction="20000"/>
          </a:bodyPr>
          <a:lstStyle/>
          <a:p>
            <a:pPr>
              <a:lnSpc>
                <a:spcPct val="90000"/>
              </a:lnSpc>
              <a:buFont typeface="Wingdings" pitchFamily="2" charset="2"/>
              <a:buNone/>
            </a:pPr>
            <a:r>
              <a:rPr lang="es-ES_tradnl" sz="3000" dirty="0"/>
              <a:t>	</a:t>
            </a:r>
            <a:r>
              <a:rPr lang="es-ES_tradnl" sz="3600" dirty="0" smtClean="0"/>
              <a:t>El comercio electrónico no es cualquier cosa digital que haga una empresa. </a:t>
            </a:r>
          </a:p>
          <a:p>
            <a:pPr>
              <a:lnSpc>
                <a:spcPct val="90000"/>
              </a:lnSpc>
              <a:buFont typeface="Wingdings" pitchFamily="2" charset="2"/>
              <a:buNone/>
            </a:pPr>
            <a:r>
              <a:rPr lang="es-ES_tradnl" sz="3600" dirty="0" smtClean="0"/>
              <a:t>	Laudon define e-business como la habilitación digital de las transacciones y procesos </a:t>
            </a:r>
            <a:r>
              <a:rPr lang="es-ES_tradnl" sz="3600" b="1" i="1" dirty="0" smtClean="0">
                <a:solidFill>
                  <a:srgbClr val="FF0000"/>
                </a:solidFill>
              </a:rPr>
              <a:t>dentro</a:t>
            </a:r>
            <a:r>
              <a:rPr lang="es-ES_tradnl" sz="3600" dirty="0" smtClean="0"/>
              <a:t> de una firma, lo que involucra a los sistemas de información que están bajo el control de la firma.</a:t>
            </a:r>
          </a:p>
          <a:p>
            <a:pPr>
              <a:lnSpc>
                <a:spcPct val="90000"/>
              </a:lnSpc>
              <a:buFont typeface="Wingdings" pitchFamily="2" charset="2"/>
              <a:buNone/>
            </a:pPr>
            <a:r>
              <a:rPr lang="es-ES_tradnl" sz="3600" dirty="0" smtClean="0"/>
              <a:t>	Laudon excluye de la órbita del e-business a las transacciones comerciales que implican intercambio de valores a través de límites organizacionales.</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73039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879461"/>
          </a:xfrm>
        </p:spPr>
        <p:txBody>
          <a:bodyPr>
            <a:normAutofit fontScale="90000"/>
          </a:bodyPr>
          <a:lstStyle/>
          <a:p>
            <a:r>
              <a:rPr lang="es-ES_tradnl" sz="4000" dirty="0" smtClean="0"/>
              <a:t>Diferencia entre e-commerce e</a:t>
            </a:r>
            <a:br>
              <a:rPr lang="es-ES_tradnl" sz="4000" dirty="0" smtClean="0"/>
            </a:br>
            <a:r>
              <a:rPr lang="es-ES_tradnl" sz="4000" dirty="0" smtClean="0"/>
              <a:t>e-business</a:t>
            </a:r>
            <a:endParaRPr lang="es-ES_tradnl" sz="4000" dirty="0"/>
          </a:p>
        </p:txBody>
      </p:sp>
      <p:sp>
        <p:nvSpPr>
          <p:cNvPr id="118787" name="Rectangle 3"/>
          <p:cNvSpPr>
            <a:spLocks noGrp="1" noChangeArrowheads="1"/>
          </p:cNvSpPr>
          <p:nvPr>
            <p:ph type="body" idx="1"/>
          </p:nvPr>
        </p:nvSpPr>
        <p:spPr>
          <a:xfrm>
            <a:off x="468313" y="1571612"/>
            <a:ext cx="8229600" cy="4594238"/>
          </a:xfrm>
        </p:spPr>
        <p:txBody>
          <a:bodyPr>
            <a:normAutofit fontScale="92500" lnSpcReduction="10000"/>
          </a:bodyPr>
          <a:lstStyle/>
          <a:p>
            <a:pPr>
              <a:lnSpc>
                <a:spcPct val="90000"/>
              </a:lnSpc>
              <a:buFont typeface="Wingdings" pitchFamily="2" charset="2"/>
              <a:buNone/>
            </a:pPr>
            <a:r>
              <a:rPr lang="es-ES_tradnl" sz="3000" dirty="0"/>
              <a:t>	</a:t>
            </a:r>
            <a:r>
              <a:rPr lang="es-ES_tradnl" sz="3600" dirty="0" smtClean="0"/>
              <a:t>Los mecanismos de control de inventario o stocks en línea de una empresa son un componente del e-business, pero dichos procesos internos NO GENERAN DIRECTAMENTE ingresos para la empresa provenientes de negocios o consumidores externos, tal como lo hace el e-commerce según su definición.</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4037796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549275"/>
            <a:ext cx="8229600" cy="879461"/>
          </a:xfrm>
        </p:spPr>
        <p:txBody>
          <a:bodyPr>
            <a:normAutofit fontScale="90000"/>
          </a:bodyPr>
          <a:lstStyle/>
          <a:p>
            <a:r>
              <a:rPr lang="es-ES_tradnl" sz="4000" dirty="0" smtClean="0"/>
              <a:t>Diferencia entre e-commerce e</a:t>
            </a:r>
            <a:br>
              <a:rPr lang="es-ES_tradnl" sz="4000" dirty="0" smtClean="0"/>
            </a:br>
            <a:r>
              <a:rPr lang="es-ES_tradnl" sz="4000" dirty="0" smtClean="0"/>
              <a:t>e-business</a:t>
            </a:r>
            <a:endParaRPr lang="es-ES_tradnl" sz="4000" dirty="0"/>
          </a:p>
        </p:txBody>
      </p:sp>
      <p:sp>
        <p:nvSpPr>
          <p:cNvPr id="118787" name="Rectangle 3"/>
          <p:cNvSpPr>
            <a:spLocks noGrp="1" noChangeArrowheads="1"/>
          </p:cNvSpPr>
          <p:nvPr>
            <p:ph type="body" idx="1"/>
          </p:nvPr>
        </p:nvSpPr>
        <p:spPr>
          <a:xfrm>
            <a:off x="468313" y="1571612"/>
            <a:ext cx="8229600" cy="4594238"/>
          </a:xfrm>
        </p:spPr>
        <p:txBody>
          <a:bodyPr>
            <a:normAutofit fontScale="92500" lnSpcReduction="20000"/>
          </a:bodyPr>
          <a:lstStyle/>
          <a:p>
            <a:pPr>
              <a:lnSpc>
                <a:spcPct val="90000"/>
              </a:lnSpc>
              <a:buFont typeface="Wingdings" pitchFamily="2" charset="2"/>
              <a:buNone/>
            </a:pPr>
            <a:r>
              <a:rPr lang="es-ES_tradnl" sz="3000" dirty="0"/>
              <a:t>	</a:t>
            </a:r>
            <a:r>
              <a:rPr lang="es-ES_tradnl" sz="3600" dirty="0" smtClean="0"/>
              <a:t>A pesar de esta distinción, cabe admitir que la infraestructura del e-business de una empresa, también ofrece soporte para el e-commerce dado que se requieren la misma infraestructura y un conjunto similar de habilidades para ambos.</a:t>
            </a:r>
          </a:p>
          <a:p>
            <a:pPr>
              <a:lnSpc>
                <a:spcPct val="90000"/>
              </a:lnSpc>
              <a:buFont typeface="Wingdings" pitchFamily="2" charset="2"/>
              <a:buNone/>
            </a:pPr>
            <a:r>
              <a:rPr lang="es-ES_tradnl" sz="3600" dirty="0" smtClean="0"/>
              <a:t>	</a:t>
            </a:r>
            <a:r>
              <a:rPr lang="es-ES_tradnl" sz="3600" dirty="0" smtClean="0">
                <a:solidFill>
                  <a:srgbClr val="FF0000"/>
                </a:solidFill>
              </a:rPr>
              <a:t>Las aplicaciones del e-business se convierten en e-commerce cuando ocurre un INTERCAMBIO DE VALORES.</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228715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00034" y="285728"/>
            <a:ext cx="8229600" cy="879461"/>
          </a:xfrm>
        </p:spPr>
        <p:txBody>
          <a:bodyPr>
            <a:normAutofit/>
          </a:bodyPr>
          <a:lstStyle/>
          <a:p>
            <a:r>
              <a:rPr lang="es-ES_tradnl" sz="4000" dirty="0" smtClean="0"/>
              <a:t>¿Por qué estudiar e-commerce?</a:t>
            </a:r>
            <a:endParaRPr lang="es-ES_tradnl" sz="4000" dirty="0"/>
          </a:p>
        </p:txBody>
      </p:sp>
      <p:sp>
        <p:nvSpPr>
          <p:cNvPr id="118787" name="Rectangle 3"/>
          <p:cNvSpPr>
            <a:spLocks noGrp="1" noChangeArrowheads="1"/>
          </p:cNvSpPr>
          <p:nvPr>
            <p:ph type="body" idx="1"/>
          </p:nvPr>
        </p:nvSpPr>
        <p:spPr>
          <a:xfrm>
            <a:off x="323528" y="1196752"/>
            <a:ext cx="8229600" cy="5500726"/>
          </a:xfrm>
        </p:spPr>
        <p:txBody>
          <a:bodyPr>
            <a:normAutofit fontScale="77500" lnSpcReduction="20000"/>
          </a:bodyPr>
          <a:lstStyle/>
          <a:p>
            <a:pPr>
              <a:lnSpc>
                <a:spcPct val="90000"/>
              </a:lnSpc>
              <a:buFont typeface="Wingdings" pitchFamily="2" charset="2"/>
              <a:buNone/>
            </a:pPr>
            <a:r>
              <a:rPr lang="es-ES_tradnl" sz="3000" dirty="0"/>
              <a:t>	</a:t>
            </a:r>
            <a:r>
              <a:rPr lang="es-ES_tradnl" sz="3600" b="1" dirty="0" smtClean="0"/>
              <a:t>Antes</a:t>
            </a:r>
            <a:r>
              <a:rPr lang="es-ES_tradnl" sz="3600" dirty="0" smtClean="0"/>
              <a:t> del desarrollo del comercio electrónico, el mkt. y la venta de bienes era un </a:t>
            </a:r>
            <a:r>
              <a:rPr lang="es-ES_tradnl" sz="3600" b="1" dirty="0" smtClean="0"/>
              <a:t>proceso de comercialización en masa </a:t>
            </a:r>
            <a:r>
              <a:rPr lang="es-ES_tradnl" sz="3600" dirty="0" smtClean="0"/>
              <a:t>controlado por una fuerza de ventas. Las empresas veían a los </a:t>
            </a:r>
            <a:r>
              <a:rPr lang="es-ES_tradnl" sz="3600" b="1" dirty="0" smtClean="0"/>
              <a:t>consumidores como objetivos pasivos</a:t>
            </a:r>
            <a:r>
              <a:rPr lang="es-ES_tradnl" sz="3600" dirty="0" smtClean="0"/>
              <a:t> de campañas publicitarias y bombardeos de marcas con la intención de influir en sus percepciones de los productos a largo plazo, y las decisiones de compra por impulso.</a:t>
            </a:r>
          </a:p>
          <a:p>
            <a:pPr>
              <a:lnSpc>
                <a:spcPct val="90000"/>
              </a:lnSpc>
              <a:buFont typeface="Wingdings" pitchFamily="2" charset="2"/>
              <a:buNone/>
            </a:pPr>
            <a:r>
              <a:rPr lang="es-ES_tradnl" sz="3600" dirty="0" smtClean="0"/>
              <a:t>	Se utilizaban </a:t>
            </a:r>
            <a:r>
              <a:rPr lang="es-ES_tradnl" sz="3600" b="1" dirty="0" smtClean="0"/>
              <a:t>canales bien aislados</a:t>
            </a:r>
            <a:r>
              <a:rPr lang="es-ES_tradnl" sz="3600" dirty="0" smtClean="0"/>
              <a:t>. Los </a:t>
            </a:r>
            <a:r>
              <a:rPr lang="es-ES_tradnl" sz="3600" b="1" dirty="0" smtClean="0"/>
              <a:t>consumidores</a:t>
            </a:r>
            <a:r>
              <a:rPr lang="es-ES_tradnl" sz="3600" dirty="0" smtClean="0"/>
              <a:t> estaban </a:t>
            </a:r>
            <a:r>
              <a:rPr lang="es-ES_tradnl" sz="3600" b="1" dirty="0" smtClean="0"/>
              <a:t>atrapados</a:t>
            </a:r>
            <a:r>
              <a:rPr lang="es-ES_tradnl" sz="3600" dirty="0" smtClean="0"/>
              <a:t> por límites geográficos y sociales, sin poder buscar con amplitud el mejor precio y calidad. </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312898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00034" y="285728"/>
            <a:ext cx="8229600" cy="879461"/>
          </a:xfrm>
        </p:spPr>
        <p:txBody>
          <a:bodyPr>
            <a:normAutofit/>
          </a:bodyPr>
          <a:lstStyle/>
          <a:p>
            <a:r>
              <a:rPr lang="es-ES_tradnl" sz="4000" dirty="0" smtClean="0"/>
              <a:t>¿Por qué estudiar e-commerce?</a:t>
            </a:r>
            <a:endParaRPr lang="es-ES_tradnl" sz="4000" dirty="0"/>
          </a:p>
        </p:txBody>
      </p:sp>
      <p:sp>
        <p:nvSpPr>
          <p:cNvPr id="118787" name="Rectangle 3"/>
          <p:cNvSpPr>
            <a:spLocks noGrp="1" noChangeArrowheads="1"/>
          </p:cNvSpPr>
          <p:nvPr>
            <p:ph type="body" idx="1"/>
          </p:nvPr>
        </p:nvSpPr>
        <p:spPr>
          <a:xfrm>
            <a:off x="468313" y="1142984"/>
            <a:ext cx="8229600" cy="5500726"/>
          </a:xfrm>
        </p:spPr>
        <p:txBody>
          <a:bodyPr>
            <a:normAutofit fontScale="92500" lnSpcReduction="20000"/>
          </a:bodyPr>
          <a:lstStyle/>
          <a:p>
            <a:pPr>
              <a:lnSpc>
                <a:spcPct val="90000"/>
              </a:lnSpc>
              <a:buFont typeface="Wingdings" pitchFamily="2" charset="2"/>
              <a:buNone/>
            </a:pPr>
            <a:r>
              <a:rPr lang="es-ES_tradnl" sz="3000" dirty="0"/>
              <a:t>	</a:t>
            </a:r>
            <a:r>
              <a:rPr lang="es-ES_tradnl" sz="3600" dirty="0" smtClean="0"/>
              <a:t>La información sobre precios y costos se podía ocultar al consumidor creando ASIMETRÍAS DE LA INFORMACIÓN rentables para la empresa vendedora.</a:t>
            </a:r>
          </a:p>
          <a:p>
            <a:pPr>
              <a:lnSpc>
                <a:spcPct val="90000"/>
              </a:lnSpc>
              <a:buFont typeface="Wingdings" pitchFamily="2" charset="2"/>
              <a:buNone/>
            </a:pPr>
            <a:r>
              <a:rPr lang="es-ES_tradnl" sz="3600" dirty="0" smtClean="0"/>
              <a:t>	</a:t>
            </a:r>
            <a:r>
              <a:rPr lang="es-ES_tradnl" sz="3600" u="sng" dirty="0" smtClean="0"/>
              <a:t>Asimetría de la información</a:t>
            </a:r>
            <a:r>
              <a:rPr lang="es-ES_tradnl" sz="3600" dirty="0" smtClean="0"/>
              <a:t>: cualquier disparidad en la información relevante del mercado entre las partes de una transacción. </a:t>
            </a:r>
          </a:p>
          <a:p>
            <a:pPr>
              <a:lnSpc>
                <a:spcPct val="90000"/>
              </a:lnSpc>
              <a:buFont typeface="Wingdings" pitchFamily="2" charset="2"/>
              <a:buNone/>
            </a:pPr>
            <a:r>
              <a:rPr lang="es-ES_tradnl" sz="3600" dirty="0" smtClean="0"/>
              <a:t>	Se mantenían precios nacionales y no se sabía nada acerca de los precios dinámicos en el mercado (el cambio de los precios en tiempo real).</a:t>
            </a:r>
            <a:endParaRPr lang="es-ES_tradnl" sz="3600" dirty="0"/>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3826469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00034" y="285728"/>
            <a:ext cx="8229600" cy="879461"/>
          </a:xfrm>
        </p:spPr>
        <p:txBody>
          <a:bodyPr>
            <a:normAutofit/>
          </a:bodyPr>
          <a:lstStyle/>
          <a:p>
            <a:r>
              <a:rPr lang="es-ES_tradnl" sz="4000" dirty="0" smtClean="0"/>
              <a:t>¿Por qué estudiar e-commerce?</a:t>
            </a:r>
            <a:endParaRPr lang="es-ES_tradnl" sz="4000" dirty="0"/>
          </a:p>
        </p:txBody>
      </p:sp>
      <p:sp>
        <p:nvSpPr>
          <p:cNvPr id="118787" name="Rectangle 3"/>
          <p:cNvSpPr>
            <a:spLocks noGrp="1" noChangeArrowheads="1"/>
          </p:cNvSpPr>
          <p:nvPr>
            <p:ph type="body" idx="1"/>
          </p:nvPr>
        </p:nvSpPr>
        <p:spPr>
          <a:xfrm>
            <a:off x="468313" y="1142984"/>
            <a:ext cx="8229600" cy="5500726"/>
          </a:xfrm>
        </p:spPr>
        <p:txBody>
          <a:bodyPr>
            <a:normAutofit/>
          </a:bodyPr>
          <a:lstStyle/>
          <a:p>
            <a:pPr>
              <a:lnSpc>
                <a:spcPct val="90000"/>
              </a:lnSpc>
              <a:buFont typeface="Wingdings" pitchFamily="2" charset="2"/>
              <a:buNone/>
            </a:pPr>
            <a:r>
              <a:rPr lang="es-ES_tradnl" sz="3000" dirty="0" smtClean="0"/>
              <a:t>	El e-commerce está provocando la </a:t>
            </a:r>
            <a:r>
              <a:rPr lang="es-ES_tradnl" sz="3000" b="1" dirty="0" smtClean="0">
                <a:solidFill>
                  <a:srgbClr val="FF0000"/>
                </a:solidFill>
              </a:rPr>
              <a:t>reducción de la asimetría de información </a:t>
            </a:r>
            <a:r>
              <a:rPr lang="es-ES_tradnl" sz="3000" dirty="0" smtClean="0"/>
              <a:t>entre todos los participantes del mercado (clientes y empresas). </a:t>
            </a:r>
          </a:p>
          <a:p>
            <a:pPr>
              <a:lnSpc>
                <a:spcPct val="90000"/>
              </a:lnSpc>
              <a:buFont typeface="Wingdings" pitchFamily="2" charset="2"/>
              <a:buNone/>
            </a:pPr>
            <a:r>
              <a:rPr lang="es-ES_tradnl" sz="3600" dirty="0" smtClean="0"/>
              <a:t>	</a:t>
            </a:r>
            <a:r>
              <a:rPr lang="es-ES_tradnl" sz="3000" dirty="0" smtClean="0"/>
              <a:t>Ahora es más difícil para las empresas evitar que los clientes conozcan costos, estrategias de discriminación de precios y ganancias de ventas, además de que todo el mercado tiene el potencial de volverse altamente competitivo en precios.</a:t>
            </a:r>
          </a:p>
          <a:p>
            <a:pPr>
              <a:lnSpc>
                <a:spcPct val="90000"/>
              </a:lnSpc>
              <a:buFont typeface="Wingdings" pitchFamily="2" charset="2"/>
              <a:buNone/>
            </a:pPr>
            <a:r>
              <a:rPr lang="es-ES_tradnl" sz="3600" dirty="0"/>
              <a:t>	</a:t>
            </a:r>
            <a:endParaRPr lang="es-ES_tradnl" sz="3600" dirty="0">
              <a:cs typeface="Tahoma" charset="0"/>
            </a:endParaRPr>
          </a:p>
        </p:txBody>
      </p:sp>
    </p:spTree>
    <p:extLst>
      <p:ext uri="{BB962C8B-B14F-4D97-AF65-F5344CB8AC3E}">
        <p14:creationId xmlns:p14="http://schemas.microsoft.com/office/powerpoint/2010/main" val="328575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s-MX" sz="2800" dirty="0"/>
              <a:t>Compatibilidad de los procesos comerciales al tipo de comercio: Muy compatible con e-business</a:t>
            </a:r>
            <a:endParaRPr lang="en-US" sz="2800" dirty="0"/>
          </a:p>
        </p:txBody>
      </p:sp>
      <p:sp>
        <p:nvSpPr>
          <p:cNvPr id="133123" name="Rectangle 3"/>
          <p:cNvSpPr>
            <a:spLocks noGrp="1" noChangeArrowheads="1"/>
          </p:cNvSpPr>
          <p:nvPr>
            <p:ph type="body" idx="1"/>
          </p:nvPr>
        </p:nvSpPr>
        <p:spPr/>
        <p:txBody>
          <a:bodyPr/>
          <a:lstStyle/>
          <a:p>
            <a:pPr>
              <a:spcBef>
                <a:spcPct val="70000"/>
              </a:spcBef>
            </a:pPr>
            <a:r>
              <a:rPr lang="es-MX" dirty="0"/>
              <a:t>Venta y compra de libros y CD.</a:t>
            </a:r>
          </a:p>
          <a:p>
            <a:pPr>
              <a:spcBef>
                <a:spcPct val="70000"/>
              </a:spcBef>
            </a:pPr>
            <a:r>
              <a:rPr lang="es-MX" dirty="0"/>
              <a:t>Entrega de software por Internet.</a:t>
            </a:r>
          </a:p>
          <a:p>
            <a:pPr>
              <a:spcBef>
                <a:spcPct val="70000"/>
              </a:spcBef>
            </a:pPr>
            <a:r>
              <a:rPr lang="es-MX" dirty="0"/>
              <a:t>Venta de servicios de viaje.</a:t>
            </a:r>
          </a:p>
          <a:p>
            <a:pPr>
              <a:spcBef>
                <a:spcPct val="70000"/>
              </a:spcBef>
            </a:pPr>
            <a:r>
              <a:rPr lang="es-MX" dirty="0"/>
              <a:t>Seguimiento de envíos en línea.</a:t>
            </a:r>
          </a:p>
          <a:p>
            <a:pPr>
              <a:spcBef>
                <a:spcPct val="70000"/>
              </a:spcBef>
            </a:pPr>
            <a:r>
              <a:rPr lang="es-MX" dirty="0"/>
              <a:t>Venta de historietas coleccionables.</a:t>
            </a:r>
            <a:endParaRPr lang="en-US" dirty="0"/>
          </a:p>
        </p:txBody>
      </p:sp>
    </p:spTree>
    <p:extLst>
      <p:ext uri="{BB962C8B-B14F-4D97-AF65-F5344CB8AC3E}">
        <p14:creationId xmlns:p14="http://schemas.microsoft.com/office/powerpoint/2010/main" val="289358328"/>
      </p:ext>
    </p:extLst>
  </p:cSld>
  <p:clrMapOvr>
    <a:masterClrMapping/>
  </p:clrMapOvr>
  <p:transition>
    <p:split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es-MX" sz="2800" dirty="0"/>
              <a:t>Compatibilidad de los procesos comerciales al tipo de comercio: compatibles combinando </a:t>
            </a:r>
            <a:br>
              <a:rPr lang="es-MX" sz="2800" dirty="0"/>
            </a:br>
            <a:r>
              <a:rPr lang="es-MX" sz="2800" dirty="0"/>
              <a:t>comercio electrónico y tradicional.</a:t>
            </a:r>
            <a:endParaRPr lang="en-US" sz="2800" dirty="0"/>
          </a:p>
        </p:txBody>
      </p:sp>
      <p:sp>
        <p:nvSpPr>
          <p:cNvPr id="134147" name="Rectangle 3"/>
          <p:cNvSpPr>
            <a:spLocks noGrp="1" noChangeArrowheads="1"/>
          </p:cNvSpPr>
          <p:nvPr>
            <p:ph type="body" idx="1"/>
          </p:nvPr>
        </p:nvSpPr>
        <p:spPr>
          <a:xfrm>
            <a:off x="457200" y="1714488"/>
            <a:ext cx="8229600" cy="4292803"/>
          </a:xfrm>
        </p:spPr>
        <p:txBody>
          <a:bodyPr/>
          <a:lstStyle/>
          <a:p>
            <a:pPr>
              <a:spcBef>
                <a:spcPct val="70000"/>
              </a:spcBef>
            </a:pPr>
            <a:r>
              <a:rPr lang="es-MX" sz="2800" dirty="0"/>
              <a:t>Venta/compra de automóviles.</a:t>
            </a:r>
          </a:p>
          <a:p>
            <a:pPr>
              <a:spcBef>
                <a:spcPct val="70000"/>
              </a:spcBef>
            </a:pPr>
            <a:r>
              <a:rPr lang="es-MX" sz="2800" dirty="0"/>
              <a:t>Banca en línea.</a:t>
            </a:r>
          </a:p>
          <a:p>
            <a:pPr>
              <a:spcBef>
                <a:spcPct val="70000"/>
              </a:spcBef>
            </a:pPr>
            <a:r>
              <a:rPr lang="es-MX" sz="2800" dirty="0"/>
              <a:t>Servicios de búsqueda de compañeros de habitación compatibles.</a:t>
            </a:r>
          </a:p>
          <a:p>
            <a:pPr>
              <a:spcBef>
                <a:spcPct val="70000"/>
              </a:spcBef>
            </a:pPr>
            <a:r>
              <a:rPr lang="es-MX" sz="2800" dirty="0"/>
              <a:t>Venta/compra de productos relacionados con inversiones y seguros.</a:t>
            </a:r>
            <a:endParaRPr lang="en-US" sz="2800" dirty="0"/>
          </a:p>
        </p:txBody>
      </p:sp>
    </p:spTree>
    <p:extLst>
      <p:ext uri="{BB962C8B-B14F-4D97-AF65-F5344CB8AC3E}">
        <p14:creationId xmlns:p14="http://schemas.microsoft.com/office/powerpoint/2010/main" val="1050244162"/>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404813"/>
            <a:ext cx="8642350" cy="1371600"/>
          </a:xfrm>
        </p:spPr>
        <p:txBody>
          <a:bodyPr/>
          <a:lstStyle/>
          <a:p>
            <a:r>
              <a:rPr lang="es-MX" sz="2800" dirty="0"/>
              <a:t>Compatibilidad de los procesos comerciales al tipo de comercio: muy compatibles con comercio tradicional</a:t>
            </a:r>
            <a:endParaRPr lang="en-US" sz="2800" dirty="0"/>
          </a:p>
        </p:txBody>
      </p:sp>
      <p:sp>
        <p:nvSpPr>
          <p:cNvPr id="135171" name="Rectangle 3"/>
          <p:cNvSpPr>
            <a:spLocks noGrp="1" noChangeArrowheads="1"/>
          </p:cNvSpPr>
          <p:nvPr>
            <p:ph type="body" idx="1"/>
          </p:nvPr>
        </p:nvSpPr>
        <p:spPr>
          <a:xfrm>
            <a:off x="457200" y="1857364"/>
            <a:ext cx="8229600" cy="4149927"/>
          </a:xfrm>
        </p:spPr>
        <p:txBody>
          <a:bodyPr/>
          <a:lstStyle/>
          <a:p>
            <a:pPr>
              <a:spcBef>
                <a:spcPct val="70000"/>
              </a:spcBef>
            </a:pPr>
            <a:r>
              <a:rPr lang="es-MX" dirty="0"/>
              <a:t>Venta/compra de ropa de marca.</a:t>
            </a:r>
          </a:p>
          <a:p>
            <a:pPr>
              <a:spcBef>
                <a:spcPct val="70000"/>
              </a:spcBef>
            </a:pPr>
            <a:r>
              <a:rPr lang="es-MX" dirty="0"/>
              <a:t>Venta/compra de productos alimenticios perecederos.</a:t>
            </a:r>
          </a:p>
          <a:p>
            <a:pPr>
              <a:spcBef>
                <a:spcPct val="70000"/>
              </a:spcBef>
            </a:pPr>
            <a:r>
              <a:rPr lang="es-MX" dirty="0"/>
              <a:t>Compra y venta de pequeña denominación.</a:t>
            </a:r>
          </a:p>
          <a:p>
            <a:pPr>
              <a:spcBef>
                <a:spcPct val="70000"/>
              </a:spcBef>
            </a:pPr>
            <a:r>
              <a:rPr lang="es-MX" dirty="0"/>
              <a:t>Venta de joyas y antigüedades valiosas.</a:t>
            </a:r>
            <a:endParaRPr lang="en-US" dirty="0"/>
          </a:p>
        </p:txBody>
      </p:sp>
    </p:spTree>
    <p:extLst>
      <p:ext uri="{BB962C8B-B14F-4D97-AF65-F5344CB8AC3E}">
        <p14:creationId xmlns:p14="http://schemas.microsoft.com/office/powerpoint/2010/main" val="793945193"/>
      </p:ext>
    </p:extLst>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95288" y="188913"/>
            <a:ext cx="8229600" cy="719137"/>
          </a:xfrm>
        </p:spPr>
        <p:txBody>
          <a:bodyPr>
            <a:normAutofit fontScale="90000"/>
          </a:bodyPr>
          <a:lstStyle/>
          <a:p>
            <a:r>
              <a:rPr lang="es-MX" sz="4000" dirty="0"/>
              <a:t>Ventajas del comercio electrónico</a:t>
            </a:r>
            <a:endParaRPr lang="en-US" sz="4000" dirty="0"/>
          </a:p>
        </p:txBody>
      </p:sp>
      <p:sp>
        <p:nvSpPr>
          <p:cNvPr id="137219" name="Rectangle 3"/>
          <p:cNvSpPr>
            <a:spLocks noGrp="1" noChangeArrowheads="1"/>
          </p:cNvSpPr>
          <p:nvPr>
            <p:ph type="body" idx="1"/>
          </p:nvPr>
        </p:nvSpPr>
        <p:spPr>
          <a:xfrm>
            <a:off x="457200" y="981075"/>
            <a:ext cx="8229600" cy="5256213"/>
          </a:xfrm>
        </p:spPr>
        <p:txBody>
          <a:bodyPr>
            <a:normAutofit lnSpcReduction="10000"/>
          </a:bodyPr>
          <a:lstStyle/>
          <a:p>
            <a:pPr>
              <a:lnSpc>
                <a:spcPct val="90000"/>
              </a:lnSpc>
            </a:pPr>
            <a:r>
              <a:rPr lang="es-MX" sz="2800" dirty="0"/>
              <a:t>Ayuda a incrementar ganancias (publicidad en la web permite a </a:t>
            </a:r>
            <a:r>
              <a:rPr lang="es-MX" sz="2800" dirty="0" smtClean="0"/>
              <a:t>empresas </a:t>
            </a:r>
            <a:r>
              <a:rPr lang="es-MX" sz="2800" dirty="0"/>
              <a:t>incluso pequeñas llegar a clientes potenciales en todo el mundo).</a:t>
            </a:r>
          </a:p>
          <a:p>
            <a:pPr>
              <a:lnSpc>
                <a:spcPct val="90000"/>
              </a:lnSpc>
            </a:pPr>
            <a:r>
              <a:rPr lang="es-MX" sz="2800" dirty="0"/>
              <a:t>Ayuda a reducir costos (Cisco Systems).</a:t>
            </a:r>
          </a:p>
          <a:p>
            <a:pPr>
              <a:lnSpc>
                <a:spcPct val="90000"/>
              </a:lnSpc>
            </a:pPr>
            <a:r>
              <a:rPr lang="es-MX" sz="2800" dirty="0"/>
              <a:t>Incrementa las oportunidades de compra del comprador (búsqueda de nuevos proveedores).</a:t>
            </a:r>
          </a:p>
          <a:p>
            <a:pPr>
              <a:lnSpc>
                <a:spcPct val="90000"/>
              </a:lnSpc>
            </a:pPr>
            <a:r>
              <a:rPr lang="es-MX" sz="2800" dirty="0"/>
              <a:t>Proporciona a los consumidores un intervalo más amplio de opciones (disponible todos los días, las 24 horas).</a:t>
            </a:r>
          </a:p>
          <a:p>
            <a:pPr>
              <a:lnSpc>
                <a:spcPct val="90000"/>
              </a:lnSpc>
            </a:pPr>
            <a:r>
              <a:rPr lang="es-MX" sz="2800" dirty="0"/>
              <a:t>Bienestar general de la sociedad (mayor seguridad en pagos, trabajo desde hogares, educación a distancia).</a:t>
            </a:r>
            <a:endParaRPr lang="en-US" sz="2800" dirty="0"/>
          </a:p>
        </p:txBody>
      </p:sp>
    </p:spTree>
    <p:extLst>
      <p:ext uri="{BB962C8B-B14F-4D97-AF65-F5344CB8AC3E}">
        <p14:creationId xmlns:p14="http://schemas.microsoft.com/office/powerpoint/2010/main" val="2268910822"/>
      </p:ext>
    </p:extLst>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fontScale="92500" lnSpcReduction="10000"/>
          </a:bodyPr>
          <a:lstStyle/>
          <a:p>
            <a:pPr algn="just"/>
            <a:r>
              <a:rPr lang="es-ES" dirty="0" smtClean="0"/>
              <a:t>A MySpace la sostiene la publicidad. Motivo que hace a la importancia crítica del tamaño de la audiencia. Una gran cantidad de empresas están dispuestas a pagar precios altos para contactarse con millones de personas. </a:t>
            </a:r>
          </a:p>
          <a:p>
            <a:pPr algn="just"/>
            <a:r>
              <a:rPr lang="es-ES" dirty="0" smtClean="0"/>
              <a:t>P&amp;G utilizó My Space para lanzar nuevos productos, al vincular sus páginas de productos con las páginas en MySpace de músicos cuyos visitantes tienen las características demográficas correctas. </a:t>
            </a:r>
          </a:p>
          <a:p>
            <a:pPr algn="just"/>
            <a:r>
              <a:rPr lang="es-ES" dirty="0" smtClean="0"/>
              <a:t>Toyota utilizó MySpace para establecer un perfil de su automóvil Yaris, pudiendo los usuarios convertirse en “amigos” de Yaris. </a:t>
            </a:r>
            <a:endParaRPr lang="es-ES" dirty="0"/>
          </a:p>
        </p:txBody>
      </p:sp>
      <p:sp>
        <p:nvSpPr>
          <p:cNvPr id="3" name="2 Título"/>
          <p:cNvSpPr>
            <a:spLocks noGrp="1"/>
          </p:cNvSpPr>
          <p:nvPr>
            <p:ph type="title"/>
          </p:nvPr>
        </p:nvSpPr>
        <p:spPr>
          <a:xfrm>
            <a:off x="457200" y="274638"/>
            <a:ext cx="8229600" cy="582594"/>
          </a:xfrm>
        </p:spPr>
        <p:txBody>
          <a:bodyPr>
            <a:normAutofit fontScale="90000"/>
          </a:bodyPr>
          <a:lstStyle/>
          <a:p>
            <a:r>
              <a:rPr lang="es-ES" dirty="0" smtClean="0"/>
              <a:t>La revolución acaba de empezar</a:t>
            </a:r>
            <a:endParaRPr lang="es-ES" dirty="0"/>
          </a:p>
        </p:txBody>
      </p:sp>
    </p:spTree>
    <p:extLst>
      <p:ext uri="{BB962C8B-B14F-4D97-AF65-F5344CB8AC3E}">
        <p14:creationId xmlns:p14="http://schemas.microsoft.com/office/powerpoint/2010/main" val="915230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s-MX" sz="3600" dirty="0"/>
              <a:t>Desventajas del comercio electrónico</a:t>
            </a:r>
            <a:endParaRPr lang="en-US" sz="3600" dirty="0"/>
          </a:p>
        </p:txBody>
      </p:sp>
      <p:sp>
        <p:nvSpPr>
          <p:cNvPr id="138243" name="Rectangle 3"/>
          <p:cNvSpPr>
            <a:spLocks noGrp="1" noChangeArrowheads="1"/>
          </p:cNvSpPr>
          <p:nvPr>
            <p:ph type="body" idx="1"/>
          </p:nvPr>
        </p:nvSpPr>
        <p:spPr>
          <a:xfrm>
            <a:off x="457200" y="1484313"/>
            <a:ext cx="8229600" cy="4611687"/>
          </a:xfrm>
        </p:spPr>
        <p:txBody>
          <a:bodyPr/>
          <a:lstStyle/>
          <a:p>
            <a:pPr>
              <a:lnSpc>
                <a:spcPct val="90000"/>
              </a:lnSpc>
            </a:pPr>
            <a:r>
              <a:rPr lang="es-MX" sz="2400" dirty="0"/>
              <a:t>Algunos procesos de negociación tal vez nunca se ajusten al comercio electrónico (alimentos perecederos, </a:t>
            </a:r>
            <a:r>
              <a:rPr lang="es-MX" sz="2400" dirty="0" smtClean="0"/>
              <a:t>artículos </a:t>
            </a:r>
            <a:r>
              <a:rPr lang="es-MX" sz="2400" dirty="0"/>
              <a:t>únicos de alto costo).</a:t>
            </a:r>
          </a:p>
          <a:p>
            <a:pPr>
              <a:lnSpc>
                <a:spcPct val="90000"/>
              </a:lnSpc>
            </a:pPr>
            <a:r>
              <a:rPr lang="es-MX" sz="2400" dirty="0"/>
              <a:t>Muchos productos y servicios requieren que una masa crítica de compradores potenciales se equipe y esté dispuesta a comprar por medio de internet.</a:t>
            </a:r>
          </a:p>
          <a:p>
            <a:pPr>
              <a:lnSpc>
                <a:spcPct val="90000"/>
              </a:lnSpc>
            </a:pPr>
            <a:r>
              <a:rPr lang="es-MX" sz="2400" dirty="0"/>
              <a:t>Obstáculos para implementar y mantener la tecnología y conseguir la mano de obra adecuada.</a:t>
            </a:r>
          </a:p>
          <a:p>
            <a:pPr>
              <a:lnSpc>
                <a:spcPct val="90000"/>
              </a:lnSpc>
            </a:pPr>
            <a:r>
              <a:rPr lang="es-MX" sz="2400" dirty="0"/>
              <a:t>Obstáculos culturales y legales en la conducción del e-business (miedo de dar a conocer los datos de las tarjetas de crédito), leyes poco claras y complicadas.</a:t>
            </a:r>
            <a:endParaRPr lang="en-US" sz="2400" dirty="0"/>
          </a:p>
        </p:txBody>
      </p:sp>
    </p:spTree>
    <p:extLst>
      <p:ext uri="{BB962C8B-B14F-4D97-AF65-F5344CB8AC3E}">
        <p14:creationId xmlns:p14="http://schemas.microsoft.com/office/powerpoint/2010/main" val="269727315"/>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s-AR" sz="4000" b="1" i="1" smtClean="0">
                <a:latin typeface="Arial" charset="0"/>
              </a:rPr>
              <a:t>Nueva Economía </a:t>
            </a:r>
            <a:br>
              <a:rPr lang="es-AR" sz="4000" b="1" i="1" smtClean="0">
                <a:latin typeface="Arial" charset="0"/>
              </a:rPr>
            </a:br>
            <a:r>
              <a:rPr lang="es-AR" sz="2800" b="1" i="1" smtClean="0">
                <a:latin typeface="Arial" charset="0"/>
              </a:rPr>
              <a:t>Características Generales ( I )</a:t>
            </a:r>
            <a:endParaRPr lang="es-ES" sz="2800" b="1" i="1" smtClean="0">
              <a:latin typeface="Arial" charset="0"/>
            </a:endParaRPr>
          </a:p>
        </p:txBody>
      </p:sp>
      <p:graphicFrame>
        <p:nvGraphicFramePr>
          <p:cNvPr id="180259" name="Group 35"/>
          <p:cNvGraphicFramePr>
            <a:graphicFrameLocks noGrp="1"/>
          </p:cNvGraphicFramePr>
          <p:nvPr>
            <p:ph type="tbl" idx="1"/>
          </p:nvPr>
        </p:nvGraphicFramePr>
        <p:xfrm>
          <a:off x="468313" y="1844675"/>
          <a:ext cx="8229600" cy="4259406"/>
        </p:xfrm>
        <a:graphic>
          <a:graphicData uri="http://schemas.openxmlformats.org/drawingml/2006/table">
            <a:tbl>
              <a:tblPr/>
              <a:tblGrid>
                <a:gridCol w="2743200"/>
                <a:gridCol w="2743200"/>
                <a:gridCol w="2743200"/>
              </a:tblGrid>
              <a:tr h="698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rgbClr val="FFFF00"/>
                          </a:solidFill>
                          <a:effectLst>
                            <a:outerShdw blurRad="38100" dist="38100" dir="2700000" algn="tl">
                              <a:srgbClr val="000000"/>
                            </a:outerShdw>
                          </a:effectLst>
                          <a:latin typeface="Arial" charset="0"/>
                        </a:rPr>
                        <a:t>Tema</a:t>
                      </a:r>
                      <a:endParaRPr kumimoji="0" lang="es-ES" sz="20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rgbClr val="FFFF00"/>
                          </a:solidFill>
                          <a:effectLst>
                            <a:outerShdw blurRad="38100" dist="38100" dir="2700000" algn="tl">
                              <a:srgbClr val="000000"/>
                            </a:outerShdw>
                          </a:effectLst>
                          <a:latin typeface="Arial" charset="0"/>
                        </a:rPr>
                        <a:t>Antigua Economía</a:t>
                      </a:r>
                      <a:endParaRPr kumimoji="0" lang="es-ES" sz="20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rgbClr val="FFFF00"/>
                          </a:solidFill>
                          <a:effectLst>
                            <a:outerShdw blurRad="38100" dist="38100" dir="2700000" algn="tl">
                              <a:srgbClr val="000000"/>
                            </a:outerShdw>
                          </a:effectLst>
                          <a:latin typeface="Arial" charset="0"/>
                        </a:rPr>
                        <a:t>Nueva Economía</a:t>
                      </a:r>
                      <a:endParaRPr kumimoji="0" lang="es-ES" sz="20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Mercado</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Estable</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Dinámico</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Competencia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Nacional</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Mundial / Global</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Estructura Organizativa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Jerárquica - Funcional</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Interconectada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Movilidad potencial de las empresas</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Baja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Alta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Competencia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interregional</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Baja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2000" b="1" i="1" u="none" strike="noStrike" cap="none" normalizeH="0" baseline="0" smtClean="0">
                          <a:ln>
                            <a:noFill/>
                          </a:ln>
                          <a:solidFill>
                            <a:schemeClr val="tx1"/>
                          </a:solidFill>
                          <a:effectLst>
                            <a:outerShdw blurRad="38100" dist="38100" dir="2700000" algn="tl">
                              <a:srgbClr val="000000"/>
                            </a:outerShdw>
                          </a:effectLst>
                          <a:latin typeface="Arial" charset="0"/>
                        </a:rPr>
                        <a:t>Alta</a:t>
                      </a:r>
                      <a:endParaRPr kumimoji="0" lang="es-ES" sz="20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3722284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s-AR" sz="4000" b="1" i="1" smtClean="0">
                <a:latin typeface="Arial" charset="0"/>
              </a:rPr>
              <a:t>Nueva Economía </a:t>
            </a:r>
            <a:br>
              <a:rPr lang="es-AR" sz="4000" b="1" i="1" smtClean="0">
                <a:latin typeface="Arial" charset="0"/>
              </a:rPr>
            </a:br>
            <a:r>
              <a:rPr lang="es-AR" sz="2800" b="1" i="1" smtClean="0">
                <a:latin typeface="Arial" charset="0"/>
              </a:rPr>
              <a:t>Características Empresa ( II )</a:t>
            </a:r>
            <a:endParaRPr lang="es-ES" sz="2800" b="1" i="1" smtClean="0">
              <a:latin typeface="Arial" charset="0"/>
            </a:endParaRPr>
          </a:p>
        </p:txBody>
      </p:sp>
      <p:graphicFrame>
        <p:nvGraphicFramePr>
          <p:cNvPr id="181300" name="Group 52"/>
          <p:cNvGraphicFramePr>
            <a:graphicFrameLocks noGrp="1"/>
          </p:cNvGraphicFramePr>
          <p:nvPr>
            <p:ph type="tbl" idx="1"/>
          </p:nvPr>
        </p:nvGraphicFramePr>
        <p:xfrm>
          <a:off x="684213" y="1628775"/>
          <a:ext cx="7772400" cy="4435478"/>
        </p:xfrm>
        <a:graphic>
          <a:graphicData uri="http://schemas.openxmlformats.org/drawingml/2006/table">
            <a:tbl>
              <a:tblPr/>
              <a:tblGrid>
                <a:gridCol w="2590800"/>
                <a:gridCol w="2736850"/>
                <a:gridCol w="2444750"/>
              </a:tblGrid>
              <a:tr h="4651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rgbClr val="FFFF00"/>
                          </a:solidFill>
                          <a:effectLst>
                            <a:outerShdw blurRad="38100" dist="38100" dir="2700000" algn="tl">
                              <a:srgbClr val="000000"/>
                            </a:outerShdw>
                          </a:effectLst>
                          <a:latin typeface="Arial" charset="0"/>
                        </a:rPr>
                        <a:t>Tema</a:t>
                      </a:r>
                      <a:endParaRPr kumimoji="0" lang="es-ES" sz="14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rgbClr val="FFFF00"/>
                          </a:solidFill>
                          <a:effectLst>
                            <a:outerShdw blurRad="38100" dist="38100" dir="2700000" algn="tl">
                              <a:srgbClr val="000000"/>
                            </a:outerShdw>
                          </a:effectLst>
                          <a:latin typeface="Arial" charset="0"/>
                        </a:rPr>
                        <a:t>Antigua Economía</a:t>
                      </a:r>
                      <a:endParaRPr kumimoji="0" lang="es-ES" sz="14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rgbClr val="FFFF00"/>
                          </a:solidFill>
                          <a:effectLst>
                            <a:outerShdw blurRad="38100" dist="38100" dir="2700000" algn="tl">
                              <a:srgbClr val="000000"/>
                            </a:outerShdw>
                          </a:effectLst>
                          <a:latin typeface="Arial" charset="0"/>
                        </a:rPr>
                        <a:t>Nueva Economía</a:t>
                      </a:r>
                      <a:endParaRPr kumimoji="0" lang="es-ES" sz="14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Años de Tradición</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&gt; De 50</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5 a 10</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Crecimiento de mercado (ingresos)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Lineal, lento y a veces cíclico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Exponencial</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Gastos Iniciales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Amortizados hace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bastante tiempo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No amortizados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Gastos expansión</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Pocos, salvo excepciones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Muchos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Stocks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Si</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No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Mano de Obra</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Intensa.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Procesos más rudimentarios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Menor.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Procesos automatizados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Riesgo para el Inversor</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Bajo y condicionado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Muy alto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Beneficios Consolidados</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Si</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400" b="1" i="1" u="none" strike="noStrike" cap="none" normalizeH="0" baseline="0" smtClean="0">
                          <a:ln>
                            <a:noFill/>
                          </a:ln>
                          <a:solidFill>
                            <a:schemeClr val="tx1"/>
                          </a:solidFill>
                          <a:effectLst>
                            <a:outerShdw blurRad="38100" dist="38100" dir="2700000" algn="tl">
                              <a:srgbClr val="000000"/>
                            </a:outerShdw>
                          </a:effectLst>
                          <a:latin typeface="Arial" charset="0"/>
                        </a:rPr>
                        <a:t>No</a:t>
                      </a:r>
                      <a:endParaRPr kumimoji="0" lang="es-ES" sz="14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23991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s-AR" sz="4000" b="1" i="1" smtClean="0">
                <a:latin typeface="Arial" charset="0"/>
              </a:rPr>
              <a:t>Nueva Economía </a:t>
            </a:r>
            <a:br>
              <a:rPr lang="es-AR" sz="4000" b="1" i="1" smtClean="0">
                <a:latin typeface="Arial" charset="0"/>
              </a:rPr>
            </a:br>
            <a:r>
              <a:rPr lang="es-AR" sz="2800" b="1" i="1" smtClean="0">
                <a:latin typeface="Arial" charset="0"/>
              </a:rPr>
              <a:t>Industria</a:t>
            </a:r>
            <a:endParaRPr lang="es-ES" sz="2800" b="1" i="1" smtClean="0">
              <a:latin typeface="Arial" charset="0"/>
            </a:endParaRPr>
          </a:p>
        </p:txBody>
      </p:sp>
      <p:graphicFrame>
        <p:nvGraphicFramePr>
          <p:cNvPr id="182313" name="Group 41"/>
          <p:cNvGraphicFramePr>
            <a:graphicFrameLocks noGrp="1"/>
          </p:cNvGraphicFramePr>
          <p:nvPr>
            <p:ph type="tbl" idx="1"/>
          </p:nvPr>
        </p:nvGraphicFramePr>
        <p:xfrm>
          <a:off x="468313" y="1844675"/>
          <a:ext cx="8229600" cy="4156077"/>
        </p:xfrm>
        <a:graphic>
          <a:graphicData uri="http://schemas.openxmlformats.org/drawingml/2006/table">
            <a:tbl>
              <a:tblPr/>
              <a:tblGrid>
                <a:gridCol w="2743200"/>
                <a:gridCol w="2451100"/>
                <a:gridCol w="3035300"/>
              </a:tblGrid>
              <a:tr h="5874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rgbClr val="FFFF00"/>
                          </a:solidFill>
                          <a:effectLst>
                            <a:outerShdw blurRad="38100" dist="38100" dir="2700000" algn="tl">
                              <a:srgbClr val="000000"/>
                            </a:outerShdw>
                          </a:effectLst>
                          <a:latin typeface="Arial" charset="0"/>
                        </a:rPr>
                        <a:t>Tema</a:t>
                      </a:r>
                      <a:endParaRPr kumimoji="0" lang="es-ES" sz="16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rgbClr val="FFFF00"/>
                          </a:solidFill>
                          <a:effectLst>
                            <a:outerShdw blurRad="38100" dist="38100" dir="2700000" algn="tl">
                              <a:srgbClr val="000000"/>
                            </a:outerShdw>
                          </a:effectLst>
                          <a:latin typeface="Arial" charset="0"/>
                        </a:rPr>
                        <a:t>Antigua Economía</a:t>
                      </a:r>
                      <a:endParaRPr kumimoji="0" lang="es-ES" sz="16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rgbClr val="FFFF00"/>
                          </a:solidFill>
                          <a:effectLst>
                            <a:outerShdw blurRad="38100" dist="38100" dir="2700000" algn="tl">
                              <a:srgbClr val="000000"/>
                            </a:outerShdw>
                          </a:effectLst>
                          <a:latin typeface="Arial" charset="0"/>
                        </a:rPr>
                        <a:t>Nueva Economía</a:t>
                      </a:r>
                      <a:endParaRPr kumimoji="0" lang="es-ES" sz="16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07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Organización de la Producción</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Gran escala</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Flexible</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00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Crecimiento</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En base al:</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Capital &amp; Trabajo</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En base a:</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Innovación &amp; Conocimiento</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4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Clave Tecnológica</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Mecanización</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Digitalización</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4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Fuente Ventaja Competitiva</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Costos menores por Economía de Escala</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Innovación, Calidad y Adaptación</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07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Peso de I&amp;D</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Moderado</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Alto</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4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Relación con otras empresas</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Autonomía</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600" b="1" i="1" u="none" strike="noStrike" cap="none" normalizeH="0" baseline="0" smtClean="0">
                          <a:ln>
                            <a:noFill/>
                          </a:ln>
                          <a:solidFill>
                            <a:schemeClr val="tx1"/>
                          </a:solidFill>
                          <a:effectLst>
                            <a:outerShdw blurRad="38100" dist="38100" dir="2700000" algn="tl">
                              <a:srgbClr val="000000"/>
                            </a:outerShdw>
                          </a:effectLst>
                          <a:latin typeface="Arial" charset="0"/>
                        </a:rPr>
                        <a:t>Alianzas &amp; Cooperación</a:t>
                      </a:r>
                      <a:endParaRPr kumimoji="0" lang="es-ES" sz="16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61032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s-AR" sz="4000" b="1" i="1" smtClean="0">
                <a:latin typeface="Arial" charset="0"/>
              </a:rPr>
              <a:t>Nueva Economía </a:t>
            </a:r>
            <a:br>
              <a:rPr lang="es-AR" sz="4000" b="1" i="1" smtClean="0">
                <a:latin typeface="Arial" charset="0"/>
              </a:rPr>
            </a:br>
            <a:r>
              <a:rPr lang="es-AR" sz="2800" b="1" i="1" smtClean="0">
                <a:latin typeface="Arial" charset="0"/>
              </a:rPr>
              <a:t>Mano de Obra</a:t>
            </a:r>
            <a:endParaRPr lang="es-ES" sz="2800" b="1" i="1" smtClean="0">
              <a:latin typeface="Arial" charset="0"/>
            </a:endParaRPr>
          </a:p>
        </p:txBody>
      </p:sp>
      <p:graphicFrame>
        <p:nvGraphicFramePr>
          <p:cNvPr id="183326" name="Group 30"/>
          <p:cNvGraphicFramePr>
            <a:graphicFrameLocks noGrp="1"/>
          </p:cNvGraphicFramePr>
          <p:nvPr>
            <p:ph type="tbl" idx="1"/>
          </p:nvPr>
        </p:nvGraphicFramePr>
        <p:xfrm>
          <a:off x="457200" y="1981200"/>
          <a:ext cx="8229600" cy="3733800"/>
        </p:xfrm>
        <a:graphic>
          <a:graphicData uri="http://schemas.openxmlformats.org/drawingml/2006/table">
            <a:tbl>
              <a:tblPr/>
              <a:tblGrid>
                <a:gridCol w="2743200"/>
                <a:gridCol w="2743200"/>
                <a:gridCol w="2743200"/>
              </a:tblGrid>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rgbClr val="FFFF00"/>
                          </a:solidFill>
                          <a:effectLst>
                            <a:outerShdw blurRad="38100" dist="38100" dir="2700000" algn="tl">
                              <a:srgbClr val="000000"/>
                            </a:outerShdw>
                          </a:effectLst>
                          <a:latin typeface="Arial" charset="0"/>
                        </a:rPr>
                        <a:t>Tema</a:t>
                      </a:r>
                      <a:endParaRPr kumimoji="0" lang="es-ES" sz="18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rgbClr val="FFFF00"/>
                          </a:solidFill>
                          <a:effectLst>
                            <a:outerShdw blurRad="38100" dist="38100" dir="2700000" algn="tl">
                              <a:srgbClr val="000000"/>
                            </a:outerShdw>
                          </a:effectLst>
                          <a:latin typeface="Arial" charset="0"/>
                        </a:rPr>
                        <a:t>Antigua Economía</a:t>
                      </a:r>
                      <a:endParaRPr kumimoji="0" lang="es-ES" sz="18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rgbClr val="FFFF00"/>
                          </a:solidFill>
                          <a:effectLst>
                            <a:outerShdw blurRad="38100" dist="38100" dir="2700000" algn="tl">
                              <a:srgbClr val="000000"/>
                            </a:outerShdw>
                          </a:effectLst>
                          <a:latin typeface="Arial" charset="0"/>
                        </a:rPr>
                        <a:t>Nueva Economía</a:t>
                      </a:r>
                      <a:endParaRPr kumimoji="0" lang="es-ES" sz="1800" b="1" i="1"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Objetivo Político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Pleno Empleo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Mayor salario e</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 ingreso real</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Calificación</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Calificación para el puesto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Calificación amplia &amp; formación cruzada</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Educación Requerida</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Capacidad o un Título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Aprendizaje Continuo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Relación Trabajador/Dirección</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Conflicto y enfrentamiento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AR" sz="1800" b="1" i="1" u="none" strike="noStrike" cap="none" normalizeH="0" baseline="0" smtClean="0">
                          <a:ln>
                            <a:noFill/>
                          </a:ln>
                          <a:solidFill>
                            <a:schemeClr val="tx1"/>
                          </a:solidFill>
                          <a:effectLst>
                            <a:outerShdw blurRad="38100" dist="38100" dir="2700000" algn="tl">
                              <a:srgbClr val="000000"/>
                            </a:outerShdw>
                          </a:effectLst>
                          <a:latin typeface="Arial" charset="0"/>
                        </a:rPr>
                        <a:t>Colaboración y mutuo respeto</a:t>
                      </a:r>
                      <a:endParaRPr kumimoji="0" lang="es-ES" sz="1800" b="1" i="1"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12288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s-AR" b="1" i="1" smtClean="0">
                <a:latin typeface="Arial" charset="0"/>
              </a:rPr>
              <a:t>La transformación Global</a:t>
            </a:r>
            <a:endParaRPr lang="es-ES" b="1" i="1" smtClean="0">
              <a:latin typeface="Arial" charset="0"/>
            </a:endParaRPr>
          </a:p>
        </p:txBody>
      </p:sp>
      <p:sp>
        <p:nvSpPr>
          <p:cNvPr id="185347" name="Rectangle 3"/>
          <p:cNvSpPr>
            <a:spLocks noGrp="1" noChangeArrowheads="1"/>
          </p:cNvSpPr>
          <p:nvPr>
            <p:ph type="body" idx="1"/>
          </p:nvPr>
        </p:nvSpPr>
        <p:spPr/>
        <p:txBody>
          <a:bodyPr/>
          <a:lstStyle/>
          <a:p>
            <a:pPr eaLnBrk="1" hangingPunct="1">
              <a:defRPr/>
            </a:pPr>
            <a:r>
              <a:rPr lang="es-AR" b="1" i="1" smtClean="0">
                <a:latin typeface="Arial" charset="0"/>
              </a:rPr>
              <a:t>INTERNET está causando el cambio más radical y profundo de todos los tiempos en nuestros sistemas de comunicación, eso está generando nuevas formas “inimaginables” de hacer negocios.</a:t>
            </a:r>
          </a:p>
          <a:p>
            <a:pPr eaLnBrk="1" hangingPunct="1">
              <a:defRPr/>
            </a:pPr>
            <a:r>
              <a:rPr lang="es-AR" b="1" i="1" smtClean="0">
                <a:latin typeface="Arial" charset="0"/>
              </a:rPr>
              <a:t>No es una cuestión de </a:t>
            </a:r>
            <a:r>
              <a:rPr lang="es-AR" b="1" i="1" smtClean="0">
                <a:solidFill>
                  <a:srgbClr val="FF0000"/>
                </a:solidFill>
                <a:latin typeface="Arial" charset="0"/>
              </a:rPr>
              <a:t>cantidad</a:t>
            </a:r>
            <a:r>
              <a:rPr lang="es-AR" b="1" i="1" smtClean="0">
                <a:latin typeface="Arial" charset="0"/>
              </a:rPr>
              <a:t> solamente, sino de </a:t>
            </a:r>
            <a:r>
              <a:rPr lang="es-AR" b="1" i="1" smtClean="0">
                <a:solidFill>
                  <a:srgbClr val="FF0000"/>
                </a:solidFill>
                <a:latin typeface="Arial" charset="0"/>
              </a:rPr>
              <a:t>calidad</a:t>
            </a:r>
            <a:r>
              <a:rPr lang="es-AR" b="1" i="1" smtClean="0">
                <a:latin typeface="Arial" charset="0"/>
              </a:rPr>
              <a:t>.</a:t>
            </a:r>
            <a:endParaRPr lang="es-ES" b="1" i="1" smtClean="0">
              <a:latin typeface="Arial" charset="0"/>
            </a:endParaRPr>
          </a:p>
        </p:txBody>
      </p:sp>
    </p:spTree>
    <p:extLst>
      <p:ext uri="{BB962C8B-B14F-4D97-AF65-F5344CB8AC3E}">
        <p14:creationId xmlns:p14="http://schemas.microsoft.com/office/powerpoint/2010/main" val="35629383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2074863" y="5345113"/>
            <a:ext cx="5545137" cy="595312"/>
          </a:xfrm>
          <a:prstGeom prst="rect">
            <a:avLst/>
          </a:prstGeom>
          <a:solidFill>
            <a:srgbClr val="009999"/>
          </a:solidFill>
          <a:ln w="9525">
            <a:noFill/>
            <a:miter lim="800000"/>
            <a:headEnd/>
            <a:tailEnd/>
          </a:ln>
          <a:effectLst>
            <a:outerShdw dist="35921" dir="2700000" algn="ctr" rotWithShape="0">
              <a:srgbClr val="000000"/>
            </a:outerShdw>
          </a:effectLst>
        </p:spPr>
        <p:txBody>
          <a:bodyPr/>
          <a:lstStyle/>
          <a:p>
            <a:pPr>
              <a:defRPr/>
            </a:pPr>
            <a:endParaRPr lang="es-ES"/>
          </a:p>
        </p:txBody>
      </p:sp>
      <p:sp>
        <p:nvSpPr>
          <p:cNvPr id="188420" name="Rectangle 4"/>
          <p:cNvSpPr>
            <a:spLocks noChangeArrowheads="1"/>
          </p:cNvSpPr>
          <p:nvPr/>
        </p:nvSpPr>
        <p:spPr bwMode="auto">
          <a:xfrm>
            <a:off x="2074863" y="4672013"/>
            <a:ext cx="2043112" cy="596900"/>
          </a:xfrm>
          <a:prstGeom prst="rect">
            <a:avLst/>
          </a:prstGeom>
          <a:solidFill>
            <a:srgbClr val="993366"/>
          </a:solidFill>
          <a:ln w="9525">
            <a:noFill/>
            <a:miter lim="800000"/>
            <a:headEnd/>
            <a:tailEnd/>
          </a:ln>
          <a:effectLst>
            <a:outerShdw dist="35921" dir="2700000" algn="ctr" rotWithShape="0">
              <a:srgbClr val="000000"/>
            </a:outerShdw>
          </a:effectLst>
        </p:spPr>
        <p:txBody>
          <a:bodyPr/>
          <a:lstStyle/>
          <a:p>
            <a:pPr>
              <a:defRPr/>
            </a:pPr>
            <a:endParaRPr lang="es-ES"/>
          </a:p>
        </p:txBody>
      </p:sp>
      <p:sp>
        <p:nvSpPr>
          <p:cNvPr id="188421" name="Rectangle 5"/>
          <p:cNvSpPr>
            <a:spLocks noChangeArrowheads="1"/>
          </p:cNvSpPr>
          <p:nvPr/>
        </p:nvSpPr>
        <p:spPr bwMode="auto">
          <a:xfrm>
            <a:off x="2074863" y="4008438"/>
            <a:ext cx="1571625" cy="587375"/>
          </a:xfrm>
          <a:prstGeom prst="rect">
            <a:avLst/>
          </a:prstGeom>
          <a:solidFill>
            <a:srgbClr val="33CCCC"/>
          </a:solidFill>
          <a:ln w="9525">
            <a:noFill/>
            <a:miter lim="800000"/>
            <a:headEnd/>
            <a:tailEnd/>
          </a:ln>
          <a:effectLst>
            <a:outerShdw dist="35921" dir="2700000" algn="ctr" rotWithShape="0">
              <a:srgbClr val="000000"/>
            </a:outerShdw>
          </a:effectLst>
        </p:spPr>
        <p:txBody>
          <a:bodyPr/>
          <a:lstStyle/>
          <a:p>
            <a:pPr>
              <a:defRPr/>
            </a:pPr>
            <a:endParaRPr lang="es-ES"/>
          </a:p>
        </p:txBody>
      </p:sp>
      <p:sp>
        <p:nvSpPr>
          <p:cNvPr id="188422" name="Rectangle 6"/>
          <p:cNvSpPr>
            <a:spLocks noChangeArrowheads="1"/>
          </p:cNvSpPr>
          <p:nvPr/>
        </p:nvSpPr>
        <p:spPr bwMode="auto">
          <a:xfrm>
            <a:off x="2074863" y="3348038"/>
            <a:ext cx="779462" cy="596900"/>
          </a:xfrm>
          <a:prstGeom prst="rect">
            <a:avLst/>
          </a:prstGeom>
          <a:solidFill>
            <a:srgbClr val="0066FF"/>
          </a:solidFill>
          <a:ln w="9525">
            <a:noFill/>
            <a:miter lim="800000"/>
            <a:headEnd/>
            <a:tailEnd/>
          </a:ln>
          <a:effectLst>
            <a:outerShdw dist="35921" dir="2700000" algn="ctr" rotWithShape="0">
              <a:srgbClr val="000000"/>
            </a:outerShdw>
          </a:effectLst>
        </p:spPr>
        <p:txBody>
          <a:bodyPr/>
          <a:lstStyle/>
          <a:p>
            <a:pPr>
              <a:defRPr/>
            </a:pPr>
            <a:endParaRPr lang="es-ES"/>
          </a:p>
        </p:txBody>
      </p:sp>
      <p:sp>
        <p:nvSpPr>
          <p:cNvPr id="188423" name="Rectangle 7"/>
          <p:cNvSpPr>
            <a:spLocks noChangeArrowheads="1"/>
          </p:cNvSpPr>
          <p:nvPr/>
        </p:nvSpPr>
        <p:spPr bwMode="auto">
          <a:xfrm>
            <a:off x="7772400" y="5486400"/>
            <a:ext cx="946150" cy="304800"/>
          </a:xfrm>
          <a:prstGeom prst="rect">
            <a:avLst/>
          </a:prstGeom>
          <a:noFill/>
          <a:ln w="9525">
            <a:noFill/>
            <a:miter lim="800000"/>
            <a:headEnd/>
            <a:tailEnd/>
          </a:ln>
        </p:spPr>
        <p:txBody>
          <a:bodyPr wrap="none" lIns="0" tIns="0" rIns="0" bIns="0">
            <a:spAutoFit/>
          </a:bodyPr>
          <a:lstStyle/>
          <a:p>
            <a:pPr algn="ctr" eaLnBrk="0" hangingPunct="0">
              <a:defRPr/>
            </a:pPr>
            <a:r>
              <a:rPr lang="en-US" sz="2000" b="1">
                <a:effectLst>
                  <a:outerShdw blurRad="38100" dist="38100" dir="2700000" algn="tl">
                    <a:srgbClr val="000000"/>
                  </a:outerShdw>
                </a:effectLst>
                <a:latin typeface="Arial" charset="0"/>
              </a:rPr>
              <a:t>38 años</a:t>
            </a:r>
            <a:endParaRPr lang="en-US" sz="2000">
              <a:effectLst>
                <a:outerShdw blurRad="38100" dist="38100" dir="2700000" algn="tl">
                  <a:srgbClr val="000000"/>
                </a:outerShdw>
              </a:effectLst>
              <a:latin typeface="Arial" charset="0"/>
            </a:endParaRPr>
          </a:p>
        </p:txBody>
      </p:sp>
      <p:sp>
        <p:nvSpPr>
          <p:cNvPr id="188424" name="Rectangle 8"/>
          <p:cNvSpPr>
            <a:spLocks noChangeArrowheads="1"/>
          </p:cNvSpPr>
          <p:nvPr/>
        </p:nvSpPr>
        <p:spPr bwMode="auto">
          <a:xfrm>
            <a:off x="4267200" y="4800600"/>
            <a:ext cx="946150" cy="304800"/>
          </a:xfrm>
          <a:prstGeom prst="rect">
            <a:avLst/>
          </a:prstGeom>
          <a:noFill/>
          <a:ln w="9525">
            <a:noFill/>
            <a:miter lim="800000"/>
            <a:headEnd/>
            <a:tailEnd/>
          </a:ln>
        </p:spPr>
        <p:txBody>
          <a:bodyPr wrap="none" lIns="0" tIns="0" rIns="0" bIns="0">
            <a:spAutoFit/>
          </a:bodyPr>
          <a:lstStyle/>
          <a:p>
            <a:pPr algn="ctr" eaLnBrk="0" hangingPunct="0">
              <a:defRPr/>
            </a:pPr>
            <a:r>
              <a:rPr lang="en-US" sz="2000" b="1">
                <a:effectLst>
                  <a:outerShdw blurRad="38100" dist="38100" dir="2700000" algn="tl">
                    <a:srgbClr val="000000"/>
                  </a:outerShdw>
                </a:effectLst>
                <a:latin typeface="Arial" charset="0"/>
              </a:rPr>
              <a:t>13 años</a:t>
            </a:r>
            <a:endParaRPr lang="en-US" sz="2000">
              <a:effectLst>
                <a:outerShdw blurRad="38100" dist="38100" dir="2700000" algn="tl">
                  <a:srgbClr val="000000"/>
                </a:outerShdw>
              </a:effectLst>
              <a:latin typeface="Arial" charset="0"/>
            </a:endParaRPr>
          </a:p>
        </p:txBody>
      </p:sp>
      <p:sp>
        <p:nvSpPr>
          <p:cNvPr id="188425" name="Rectangle 9"/>
          <p:cNvSpPr>
            <a:spLocks noChangeArrowheads="1"/>
          </p:cNvSpPr>
          <p:nvPr/>
        </p:nvSpPr>
        <p:spPr bwMode="auto">
          <a:xfrm>
            <a:off x="3810000" y="4114800"/>
            <a:ext cx="946150" cy="304800"/>
          </a:xfrm>
          <a:prstGeom prst="rect">
            <a:avLst/>
          </a:prstGeom>
          <a:noFill/>
          <a:ln w="9525">
            <a:noFill/>
            <a:miter lim="800000"/>
            <a:headEnd/>
            <a:tailEnd/>
          </a:ln>
        </p:spPr>
        <p:txBody>
          <a:bodyPr wrap="none" lIns="0" tIns="0" rIns="0" bIns="0">
            <a:spAutoFit/>
          </a:bodyPr>
          <a:lstStyle/>
          <a:p>
            <a:pPr algn="ctr" eaLnBrk="0" hangingPunct="0">
              <a:defRPr/>
            </a:pPr>
            <a:r>
              <a:rPr lang="en-US" sz="2000" b="1">
                <a:effectLst>
                  <a:outerShdw blurRad="38100" dist="38100" dir="2700000" algn="tl">
                    <a:srgbClr val="000000"/>
                  </a:outerShdw>
                </a:effectLst>
                <a:latin typeface="Arial" charset="0"/>
              </a:rPr>
              <a:t>10 años</a:t>
            </a:r>
            <a:endParaRPr lang="en-US" sz="2000">
              <a:effectLst>
                <a:outerShdw blurRad="38100" dist="38100" dir="2700000" algn="tl">
                  <a:srgbClr val="000000"/>
                </a:outerShdw>
              </a:effectLst>
              <a:latin typeface="Arial" charset="0"/>
            </a:endParaRPr>
          </a:p>
        </p:txBody>
      </p:sp>
      <p:sp>
        <p:nvSpPr>
          <p:cNvPr id="188426" name="Rectangle 10"/>
          <p:cNvSpPr>
            <a:spLocks noChangeArrowheads="1"/>
          </p:cNvSpPr>
          <p:nvPr/>
        </p:nvSpPr>
        <p:spPr bwMode="auto">
          <a:xfrm>
            <a:off x="3048000" y="3505200"/>
            <a:ext cx="804863" cy="304800"/>
          </a:xfrm>
          <a:prstGeom prst="rect">
            <a:avLst/>
          </a:prstGeom>
          <a:noFill/>
          <a:ln w="9525">
            <a:noFill/>
            <a:miter lim="800000"/>
            <a:headEnd/>
            <a:tailEnd/>
          </a:ln>
        </p:spPr>
        <p:txBody>
          <a:bodyPr wrap="none" lIns="0" tIns="0" rIns="0" bIns="0">
            <a:spAutoFit/>
          </a:bodyPr>
          <a:lstStyle/>
          <a:p>
            <a:pPr algn="ctr" eaLnBrk="0" hangingPunct="0">
              <a:defRPr/>
            </a:pPr>
            <a:r>
              <a:rPr lang="en-US" sz="2000" b="1">
                <a:effectLst>
                  <a:outerShdw blurRad="38100" dist="38100" dir="2700000" algn="tl">
                    <a:srgbClr val="000000"/>
                  </a:outerShdw>
                </a:effectLst>
                <a:latin typeface="Arial" charset="0"/>
              </a:rPr>
              <a:t>5 años</a:t>
            </a:r>
            <a:endParaRPr lang="en-US" sz="2000">
              <a:effectLst>
                <a:outerShdw blurRad="38100" dist="38100" dir="2700000" algn="tl">
                  <a:srgbClr val="000000"/>
                </a:outerShdw>
              </a:effectLst>
              <a:latin typeface="Arial" charset="0"/>
            </a:endParaRPr>
          </a:p>
        </p:txBody>
      </p:sp>
      <p:sp>
        <p:nvSpPr>
          <p:cNvPr id="188427" name="Text Box 11"/>
          <p:cNvSpPr txBox="1">
            <a:spLocks noChangeArrowheads="1"/>
          </p:cNvSpPr>
          <p:nvPr/>
        </p:nvSpPr>
        <p:spPr bwMode="auto">
          <a:xfrm>
            <a:off x="203200" y="3408363"/>
            <a:ext cx="1301750" cy="457200"/>
          </a:xfrm>
          <a:prstGeom prst="rect">
            <a:avLst/>
          </a:prstGeom>
          <a:noFill/>
          <a:ln w="12700">
            <a:noFill/>
            <a:miter lim="800000"/>
            <a:headEnd type="none" w="sm" len="sm"/>
            <a:tailEnd type="none" w="sm" len="sm"/>
          </a:ln>
          <a:effectLst/>
        </p:spPr>
        <p:txBody>
          <a:bodyPr wrap="none">
            <a:spAutoFit/>
          </a:bodyPr>
          <a:lstStyle/>
          <a:p>
            <a:pPr algn="ctr" eaLnBrk="0" hangingPunct="0">
              <a:defRPr/>
            </a:pPr>
            <a:r>
              <a:rPr lang="en-US" sz="2400" b="1">
                <a:solidFill>
                  <a:srgbClr val="FF0000"/>
                </a:solidFill>
                <a:effectLst>
                  <a:outerShdw blurRad="38100" dist="38100" dir="2700000" algn="tl">
                    <a:srgbClr val="000000"/>
                  </a:outerShdw>
                </a:effectLst>
                <a:latin typeface="Arial" charset="0"/>
              </a:rPr>
              <a:t>Internet</a:t>
            </a:r>
          </a:p>
        </p:txBody>
      </p:sp>
      <p:sp>
        <p:nvSpPr>
          <p:cNvPr id="188428" name="Text Box 12"/>
          <p:cNvSpPr txBox="1">
            <a:spLocks noChangeArrowheads="1"/>
          </p:cNvSpPr>
          <p:nvPr/>
        </p:nvSpPr>
        <p:spPr bwMode="auto">
          <a:xfrm>
            <a:off x="1166813" y="4152900"/>
            <a:ext cx="849312" cy="396875"/>
          </a:xfrm>
          <a:prstGeom prst="rect">
            <a:avLst/>
          </a:prstGeom>
          <a:noFill/>
          <a:ln w="12700">
            <a:noFill/>
            <a:miter lim="800000"/>
            <a:headEnd type="none" w="sm" len="sm"/>
            <a:tailEnd type="none" w="sm" len="sm"/>
          </a:ln>
          <a:effectLst/>
        </p:spPr>
        <p:txBody>
          <a:bodyPr wrap="none">
            <a:spAutoFit/>
          </a:bodyPr>
          <a:lstStyle/>
          <a:p>
            <a:pPr algn="r" eaLnBrk="0" hangingPunct="0">
              <a:defRPr/>
            </a:pPr>
            <a:r>
              <a:rPr lang="en-US" sz="2000">
                <a:effectLst>
                  <a:outerShdw blurRad="38100" dist="38100" dir="2700000" algn="tl">
                    <a:srgbClr val="000000"/>
                  </a:outerShdw>
                </a:effectLst>
                <a:latin typeface="Arial" charset="0"/>
              </a:rPr>
              <a:t>Cable</a:t>
            </a:r>
          </a:p>
        </p:txBody>
      </p:sp>
      <p:sp>
        <p:nvSpPr>
          <p:cNvPr id="188429" name="Text Box 13"/>
          <p:cNvSpPr txBox="1">
            <a:spLocks noChangeArrowheads="1"/>
          </p:cNvSpPr>
          <p:nvPr/>
        </p:nvSpPr>
        <p:spPr bwMode="auto">
          <a:xfrm>
            <a:off x="685800" y="4765675"/>
            <a:ext cx="1330325" cy="396875"/>
          </a:xfrm>
          <a:prstGeom prst="rect">
            <a:avLst/>
          </a:prstGeom>
          <a:noFill/>
          <a:ln w="12700">
            <a:noFill/>
            <a:miter lim="800000"/>
            <a:headEnd type="none" w="sm" len="sm"/>
            <a:tailEnd type="none" w="sm" len="sm"/>
          </a:ln>
          <a:effectLst/>
        </p:spPr>
        <p:txBody>
          <a:bodyPr wrap="none">
            <a:spAutoFit/>
          </a:bodyPr>
          <a:lstStyle/>
          <a:p>
            <a:pPr algn="r" eaLnBrk="0" hangingPunct="0">
              <a:defRPr/>
            </a:pPr>
            <a:r>
              <a:rPr lang="en-US" sz="2000">
                <a:effectLst>
                  <a:outerShdw blurRad="38100" dist="38100" dir="2700000" algn="tl">
                    <a:srgbClr val="000000"/>
                  </a:outerShdw>
                </a:effectLst>
                <a:latin typeface="Arial" charset="0"/>
              </a:rPr>
              <a:t>Television</a:t>
            </a:r>
          </a:p>
        </p:txBody>
      </p:sp>
      <p:sp>
        <p:nvSpPr>
          <p:cNvPr id="188430" name="Text Box 14"/>
          <p:cNvSpPr txBox="1">
            <a:spLocks noChangeArrowheads="1"/>
          </p:cNvSpPr>
          <p:nvPr/>
        </p:nvSpPr>
        <p:spPr bwMode="auto">
          <a:xfrm>
            <a:off x="1166813" y="5448300"/>
            <a:ext cx="849312" cy="396875"/>
          </a:xfrm>
          <a:prstGeom prst="rect">
            <a:avLst/>
          </a:prstGeom>
          <a:noFill/>
          <a:ln w="12700">
            <a:noFill/>
            <a:miter lim="800000"/>
            <a:headEnd type="none" w="sm" len="sm"/>
            <a:tailEnd type="none" w="sm" len="sm"/>
          </a:ln>
          <a:effectLst/>
        </p:spPr>
        <p:txBody>
          <a:bodyPr wrap="none">
            <a:spAutoFit/>
          </a:bodyPr>
          <a:lstStyle/>
          <a:p>
            <a:pPr algn="r" eaLnBrk="0" hangingPunct="0">
              <a:defRPr/>
            </a:pPr>
            <a:r>
              <a:rPr lang="en-US" sz="2000">
                <a:effectLst>
                  <a:outerShdw blurRad="38100" dist="38100" dir="2700000" algn="tl">
                    <a:srgbClr val="000000"/>
                  </a:outerShdw>
                </a:effectLst>
                <a:latin typeface="Arial" charset="0"/>
              </a:rPr>
              <a:t>Radio</a:t>
            </a:r>
          </a:p>
        </p:txBody>
      </p:sp>
      <p:graphicFrame>
        <p:nvGraphicFramePr>
          <p:cNvPr id="188431" name="Object 15"/>
          <p:cNvGraphicFramePr>
            <a:graphicFrameLocks noChangeAspect="1"/>
          </p:cNvGraphicFramePr>
          <p:nvPr/>
        </p:nvGraphicFramePr>
        <p:xfrm>
          <a:off x="1447800" y="3333750"/>
          <a:ext cx="1066800" cy="677863"/>
        </p:xfrm>
        <a:graphic>
          <a:graphicData uri="http://schemas.openxmlformats.org/presentationml/2006/ole">
            <mc:AlternateContent xmlns:mc="http://schemas.openxmlformats.org/markup-compatibility/2006">
              <mc:Choice xmlns:v="urn:schemas-microsoft-com:vml" Requires="v">
                <p:oleObj spid="_x0000_s3074" name="Clip" r:id="rId4" imgW="3448080" imgH="2190600" progId="MS_ClipArt_Gallery.2">
                  <p:embed/>
                </p:oleObj>
              </mc:Choice>
              <mc:Fallback>
                <p:oleObj name="Clip" r:id="rId4" imgW="3448080" imgH="2190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333750"/>
                        <a:ext cx="10668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32" name="Rectangle 16"/>
          <p:cNvSpPr>
            <a:spLocks noGrp="1" noChangeArrowheads="1"/>
          </p:cNvSpPr>
          <p:nvPr>
            <p:ph type="title"/>
          </p:nvPr>
        </p:nvSpPr>
        <p:spPr/>
        <p:txBody>
          <a:bodyPr/>
          <a:lstStyle/>
          <a:p>
            <a:pPr eaLnBrk="1" hangingPunct="1">
              <a:defRPr/>
            </a:pPr>
            <a:r>
              <a:rPr lang="es-AR" b="1" i="1" smtClean="0">
                <a:latin typeface="Arial" charset="0"/>
              </a:rPr>
              <a:t>Internet - Crecimiento</a:t>
            </a:r>
            <a:endParaRPr lang="en-US" b="1" i="1" smtClean="0">
              <a:latin typeface="Arial" charset="0"/>
            </a:endParaRPr>
          </a:p>
        </p:txBody>
      </p:sp>
      <p:sp>
        <p:nvSpPr>
          <p:cNvPr id="188433" name="Text Box 17"/>
          <p:cNvSpPr txBox="1">
            <a:spLocks noChangeArrowheads="1"/>
          </p:cNvSpPr>
          <p:nvPr/>
        </p:nvSpPr>
        <p:spPr bwMode="blackWhite">
          <a:xfrm>
            <a:off x="5410200" y="3124200"/>
            <a:ext cx="2925763" cy="1800225"/>
          </a:xfrm>
          <a:prstGeom prst="rect">
            <a:avLst/>
          </a:prstGeom>
          <a:gradFill rotWithShape="0">
            <a:gsLst>
              <a:gs pos="0">
                <a:srgbClr val="009999"/>
              </a:gs>
              <a:gs pos="100000">
                <a:srgbClr val="009999">
                  <a:gamma/>
                  <a:shade val="46275"/>
                  <a:invGamma/>
                </a:srgbClr>
              </a:gs>
            </a:gsLst>
            <a:lin ang="5400000" scaled="1"/>
          </a:gradFill>
          <a:ln w="12700">
            <a:noFill/>
            <a:miter lim="800000"/>
            <a:headEnd type="none" w="sm" len="sm"/>
            <a:tailEnd type="none" w="sm" len="sm"/>
          </a:ln>
          <a:effectLst>
            <a:outerShdw dist="89803" dir="2700000" algn="ctr" rotWithShape="0">
              <a:srgbClr val="000000"/>
            </a:outerShdw>
          </a:effectLst>
        </p:spPr>
        <p:txBody>
          <a:bodyPr>
            <a:spAutoFit/>
          </a:bodyPr>
          <a:lstStyle/>
          <a:p>
            <a:pPr algn="ctr" eaLnBrk="0" hangingPunct="0">
              <a:defRPr/>
            </a:pPr>
            <a:r>
              <a:rPr lang="en-US" sz="2800" b="1" i="1">
                <a:solidFill>
                  <a:schemeClr val="hlink"/>
                </a:solidFill>
                <a:effectLst>
                  <a:outerShdw blurRad="38100" dist="38100" dir="2700000" algn="tl">
                    <a:srgbClr val="000000"/>
                  </a:outerShdw>
                </a:effectLst>
                <a:latin typeface="Garamond" pitchFamily="18" charset="0"/>
              </a:rPr>
              <a:t>Cantidad de años </a:t>
            </a:r>
          </a:p>
          <a:p>
            <a:pPr algn="ctr" eaLnBrk="0" hangingPunct="0">
              <a:defRPr/>
            </a:pPr>
            <a:r>
              <a:rPr lang="en-US" sz="2800" b="1" i="1">
                <a:solidFill>
                  <a:schemeClr val="hlink"/>
                </a:solidFill>
                <a:effectLst>
                  <a:outerShdw blurRad="38100" dist="38100" dir="2700000" algn="tl">
                    <a:srgbClr val="000000"/>
                  </a:outerShdw>
                </a:effectLst>
                <a:latin typeface="Garamond" pitchFamily="18" charset="0"/>
              </a:rPr>
              <a:t>para lograr 50 millones de usuarios</a:t>
            </a:r>
          </a:p>
        </p:txBody>
      </p:sp>
    </p:spTree>
    <p:extLst>
      <p:ext uri="{BB962C8B-B14F-4D97-AF65-F5344CB8AC3E}">
        <p14:creationId xmlns:p14="http://schemas.microsoft.com/office/powerpoint/2010/main" val="17725715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8433"/>
                                        </p:tgtEl>
                                        <p:attrNameLst>
                                          <p:attrName>style.visibility</p:attrName>
                                        </p:attrNameLst>
                                      </p:cBhvr>
                                      <p:to>
                                        <p:strVal val="visible"/>
                                      </p:to>
                                    </p:set>
                                    <p:anim calcmode="lin" valueType="num">
                                      <p:cBhvr>
                                        <p:cTn id="7" dur="1000" fill="hold"/>
                                        <p:tgtEl>
                                          <p:spTgt spid="188433"/>
                                        </p:tgtEl>
                                        <p:attrNameLst>
                                          <p:attrName>ppt_w</p:attrName>
                                        </p:attrNameLst>
                                      </p:cBhvr>
                                      <p:tavLst>
                                        <p:tav tm="0">
                                          <p:val>
                                            <p:fltVal val="0"/>
                                          </p:val>
                                        </p:tav>
                                        <p:tav tm="100000">
                                          <p:val>
                                            <p:strVal val="#ppt_w"/>
                                          </p:val>
                                        </p:tav>
                                      </p:tavLst>
                                    </p:anim>
                                    <p:anim calcmode="lin" valueType="num">
                                      <p:cBhvr>
                                        <p:cTn id="8" dur="1000" fill="hold"/>
                                        <p:tgtEl>
                                          <p:spTgt spid="188433"/>
                                        </p:tgtEl>
                                        <p:attrNameLst>
                                          <p:attrName>ppt_h</p:attrName>
                                        </p:attrNameLst>
                                      </p:cBhvr>
                                      <p:tavLst>
                                        <p:tav tm="0">
                                          <p:val>
                                            <p:fltVal val="0"/>
                                          </p:val>
                                        </p:tav>
                                        <p:tav tm="100000">
                                          <p:val>
                                            <p:strVal val="#ppt_h"/>
                                          </p:val>
                                        </p:tav>
                                      </p:tavLst>
                                    </p:anim>
                                    <p:anim calcmode="lin" valueType="num">
                                      <p:cBhvr>
                                        <p:cTn id="9" dur="1000" fill="hold"/>
                                        <p:tgtEl>
                                          <p:spTgt spid="18843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433"/>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1" fill="hold" grpId="0" nodeType="afterEffect">
                                  <p:stCondLst>
                                    <p:cond delay="0"/>
                                  </p:stCondLst>
                                  <p:childTnLst>
                                    <p:set>
                                      <p:cBhvr>
                                        <p:cTn id="13" dur="1" fill="hold">
                                          <p:stCondLst>
                                            <p:cond delay="0"/>
                                          </p:stCondLst>
                                        </p:cTn>
                                        <p:tgtEl>
                                          <p:spTgt spid="188430"/>
                                        </p:tgtEl>
                                        <p:attrNameLst>
                                          <p:attrName>style.visibility</p:attrName>
                                        </p:attrNameLst>
                                      </p:cBhvr>
                                      <p:to>
                                        <p:strVal val="visible"/>
                                      </p:to>
                                    </p:set>
                                    <p:anim calcmode="lin" valueType="num">
                                      <p:cBhvr additive="base">
                                        <p:cTn id="14" dur="500" fill="hold"/>
                                        <p:tgtEl>
                                          <p:spTgt spid="188430"/>
                                        </p:tgtEl>
                                        <p:attrNameLst>
                                          <p:attrName>ppt_x</p:attrName>
                                        </p:attrNameLst>
                                      </p:cBhvr>
                                      <p:tavLst>
                                        <p:tav tm="0">
                                          <p:val>
                                            <p:strVal val="#ppt_x"/>
                                          </p:val>
                                        </p:tav>
                                        <p:tav tm="100000">
                                          <p:val>
                                            <p:strVal val="#ppt_x"/>
                                          </p:val>
                                        </p:tav>
                                      </p:tavLst>
                                    </p:anim>
                                    <p:anim calcmode="lin" valueType="num">
                                      <p:cBhvr additive="base">
                                        <p:cTn id="15" dur="500" fill="hold"/>
                                        <p:tgtEl>
                                          <p:spTgt spid="188430"/>
                                        </p:tgtEl>
                                        <p:attrNameLst>
                                          <p:attrName>ppt_y</p:attrName>
                                        </p:attrNameLst>
                                      </p:cBhvr>
                                      <p:tavLst>
                                        <p:tav tm="0">
                                          <p:val>
                                            <p:strVal val="0-#ppt_h/2"/>
                                          </p:val>
                                        </p:tav>
                                        <p:tav tm="100000">
                                          <p:val>
                                            <p:strVal val="#ppt_y"/>
                                          </p:val>
                                        </p:tav>
                                      </p:tavLst>
                                    </p:anim>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8419"/>
                                        </p:tgtEl>
                                        <p:attrNameLst>
                                          <p:attrName>style.visibility</p:attrName>
                                        </p:attrNameLst>
                                      </p:cBhvr>
                                      <p:to>
                                        <p:strVal val="visible"/>
                                      </p:to>
                                    </p:set>
                                    <p:animEffect transition="in" filter="wipe(left)">
                                      <p:cBhvr>
                                        <p:cTn id="19" dur="500"/>
                                        <p:tgtEl>
                                          <p:spTgt spid="188419"/>
                                        </p:tgtEl>
                                      </p:cBhvr>
                                    </p:animEffect>
                                  </p:childTnLst>
                                </p:cTn>
                              </p:par>
                            </p:childTnLst>
                          </p:cTn>
                        </p:par>
                        <p:par>
                          <p:cTn id="20" fill="hold" nodeType="afterGroup">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88423"/>
                                        </p:tgtEl>
                                        <p:attrNameLst>
                                          <p:attrName>style.visibility</p:attrName>
                                        </p:attrNameLst>
                                      </p:cBhvr>
                                      <p:to>
                                        <p:strVal val="visible"/>
                                      </p:to>
                                    </p:set>
                                    <p:anim calcmode="lin" valueType="num">
                                      <p:cBhvr additive="base">
                                        <p:cTn id="23" dur="500" fill="hold"/>
                                        <p:tgtEl>
                                          <p:spTgt spid="188423"/>
                                        </p:tgtEl>
                                        <p:attrNameLst>
                                          <p:attrName>ppt_x</p:attrName>
                                        </p:attrNameLst>
                                      </p:cBhvr>
                                      <p:tavLst>
                                        <p:tav tm="0">
                                          <p:val>
                                            <p:strVal val="0-#ppt_w/2"/>
                                          </p:val>
                                        </p:tav>
                                        <p:tav tm="100000">
                                          <p:val>
                                            <p:strVal val="#ppt_x"/>
                                          </p:val>
                                        </p:tav>
                                      </p:tavLst>
                                    </p:anim>
                                    <p:anim calcmode="lin" valueType="num">
                                      <p:cBhvr additive="base">
                                        <p:cTn id="24" dur="500" fill="hold"/>
                                        <p:tgtEl>
                                          <p:spTgt spid="18842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500"/>
                            </p:stCondLst>
                            <p:childTnLst>
                              <p:par>
                                <p:cTn id="26" presetID="2" presetClass="entr" presetSubtype="1" fill="hold" grpId="0" nodeType="afterEffect">
                                  <p:stCondLst>
                                    <p:cond delay="0"/>
                                  </p:stCondLst>
                                  <p:childTnLst>
                                    <p:set>
                                      <p:cBhvr>
                                        <p:cTn id="27" dur="1" fill="hold">
                                          <p:stCondLst>
                                            <p:cond delay="0"/>
                                          </p:stCondLst>
                                        </p:cTn>
                                        <p:tgtEl>
                                          <p:spTgt spid="188429"/>
                                        </p:tgtEl>
                                        <p:attrNameLst>
                                          <p:attrName>style.visibility</p:attrName>
                                        </p:attrNameLst>
                                      </p:cBhvr>
                                      <p:to>
                                        <p:strVal val="visible"/>
                                      </p:to>
                                    </p:set>
                                    <p:anim calcmode="lin" valueType="num">
                                      <p:cBhvr additive="base">
                                        <p:cTn id="28" dur="500" fill="hold"/>
                                        <p:tgtEl>
                                          <p:spTgt spid="188429"/>
                                        </p:tgtEl>
                                        <p:attrNameLst>
                                          <p:attrName>ppt_x</p:attrName>
                                        </p:attrNameLst>
                                      </p:cBhvr>
                                      <p:tavLst>
                                        <p:tav tm="0">
                                          <p:val>
                                            <p:strVal val="#ppt_x"/>
                                          </p:val>
                                        </p:tav>
                                        <p:tav tm="100000">
                                          <p:val>
                                            <p:strVal val="#ppt_x"/>
                                          </p:val>
                                        </p:tav>
                                      </p:tavLst>
                                    </p:anim>
                                    <p:anim calcmode="lin" valueType="num">
                                      <p:cBhvr additive="base">
                                        <p:cTn id="29" dur="500" fill="hold"/>
                                        <p:tgtEl>
                                          <p:spTgt spid="188429"/>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88420"/>
                                        </p:tgtEl>
                                        <p:attrNameLst>
                                          <p:attrName>style.visibility</p:attrName>
                                        </p:attrNameLst>
                                      </p:cBhvr>
                                      <p:to>
                                        <p:strVal val="visible"/>
                                      </p:to>
                                    </p:set>
                                    <p:animEffect transition="in" filter="wipe(left)">
                                      <p:cBhvr>
                                        <p:cTn id="33" dur="500"/>
                                        <p:tgtEl>
                                          <p:spTgt spid="188420"/>
                                        </p:tgtEl>
                                      </p:cBhvr>
                                    </p:animEffect>
                                  </p:childTnLst>
                                </p:cTn>
                              </p:par>
                            </p:childTnLst>
                          </p:cTn>
                        </p:par>
                        <p:par>
                          <p:cTn id="34" fill="hold" nodeType="afterGroup">
                            <p:stCondLst>
                              <p:cond delay="3500"/>
                            </p:stCondLst>
                            <p:childTnLst>
                              <p:par>
                                <p:cTn id="35" presetID="2" presetClass="entr" presetSubtype="8" fill="hold" grpId="0" nodeType="afterEffect">
                                  <p:stCondLst>
                                    <p:cond delay="0"/>
                                  </p:stCondLst>
                                  <p:childTnLst>
                                    <p:set>
                                      <p:cBhvr>
                                        <p:cTn id="36" dur="1" fill="hold">
                                          <p:stCondLst>
                                            <p:cond delay="0"/>
                                          </p:stCondLst>
                                        </p:cTn>
                                        <p:tgtEl>
                                          <p:spTgt spid="188424"/>
                                        </p:tgtEl>
                                        <p:attrNameLst>
                                          <p:attrName>style.visibility</p:attrName>
                                        </p:attrNameLst>
                                      </p:cBhvr>
                                      <p:to>
                                        <p:strVal val="visible"/>
                                      </p:to>
                                    </p:set>
                                    <p:anim calcmode="lin" valueType="num">
                                      <p:cBhvr additive="base">
                                        <p:cTn id="37" dur="500" fill="hold"/>
                                        <p:tgtEl>
                                          <p:spTgt spid="188424"/>
                                        </p:tgtEl>
                                        <p:attrNameLst>
                                          <p:attrName>ppt_x</p:attrName>
                                        </p:attrNameLst>
                                      </p:cBhvr>
                                      <p:tavLst>
                                        <p:tav tm="0">
                                          <p:val>
                                            <p:strVal val="0-#ppt_w/2"/>
                                          </p:val>
                                        </p:tav>
                                        <p:tav tm="100000">
                                          <p:val>
                                            <p:strVal val="#ppt_x"/>
                                          </p:val>
                                        </p:tav>
                                      </p:tavLst>
                                    </p:anim>
                                    <p:anim calcmode="lin" valueType="num">
                                      <p:cBhvr additive="base">
                                        <p:cTn id="38" dur="500" fill="hold"/>
                                        <p:tgtEl>
                                          <p:spTgt spid="18842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000"/>
                            </p:stCondLst>
                            <p:childTnLst>
                              <p:par>
                                <p:cTn id="40" presetID="2" presetClass="entr" presetSubtype="1" fill="hold" grpId="0" nodeType="afterEffect">
                                  <p:stCondLst>
                                    <p:cond delay="0"/>
                                  </p:stCondLst>
                                  <p:childTnLst>
                                    <p:set>
                                      <p:cBhvr>
                                        <p:cTn id="41" dur="1" fill="hold">
                                          <p:stCondLst>
                                            <p:cond delay="0"/>
                                          </p:stCondLst>
                                        </p:cTn>
                                        <p:tgtEl>
                                          <p:spTgt spid="188428"/>
                                        </p:tgtEl>
                                        <p:attrNameLst>
                                          <p:attrName>style.visibility</p:attrName>
                                        </p:attrNameLst>
                                      </p:cBhvr>
                                      <p:to>
                                        <p:strVal val="visible"/>
                                      </p:to>
                                    </p:set>
                                    <p:anim calcmode="lin" valueType="num">
                                      <p:cBhvr additive="base">
                                        <p:cTn id="42" dur="500" fill="hold"/>
                                        <p:tgtEl>
                                          <p:spTgt spid="188428"/>
                                        </p:tgtEl>
                                        <p:attrNameLst>
                                          <p:attrName>ppt_x</p:attrName>
                                        </p:attrNameLst>
                                      </p:cBhvr>
                                      <p:tavLst>
                                        <p:tav tm="0">
                                          <p:val>
                                            <p:strVal val="#ppt_x"/>
                                          </p:val>
                                        </p:tav>
                                        <p:tav tm="100000">
                                          <p:val>
                                            <p:strVal val="#ppt_x"/>
                                          </p:val>
                                        </p:tav>
                                      </p:tavLst>
                                    </p:anim>
                                    <p:anim calcmode="lin" valueType="num">
                                      <p:cBhvr additive="base">
                                        <p:cTn id="43" dur="500" fill="hold"/>
                                        <p:tgtEl>
                                          <p:spTgt spid="188428"/>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88421"/>
                                        </p:tgtEl>
                                        <p:attrNameLst>
                                          <p:attrName>style.visibility</p:attrName>
                                        </p:attrNameLst>
                                      </p:cBhvr>
                                      <p:to>
                                        <p:strVal val="visible"/>
                                      </p:to>
                                    </p:set>
                                    <p:animEffect transition="in" filter="wipe(left)">
                                      <p:cBhvr>
                                        <p:cTn id="47" dur="500"/>
                                        <p:tgtEl>
                                          <p:spTgt spid="188421"/>
                                        </p:tgtEl>
                                      </p:cBhvr>
                                    </p:animEffect>
                                  </p:childTnLst>
                                </p:cTn>
                              </p:par>
                            </p:childTnLst>
                          </p:cTn>
                        </p:par>
                        <p:par>
                          <p:cTn id="48" fill="hold" nodeType="afterGroup">
                            <p:stCondLst>
                              <p:cond delay="5000"/>
                            </p:stCondLst>
                            <p:childTnLst>
                              <p:par>
                                <p:cTn id="49" presetID="2" presetClass="entr" presetSubtype="8" fill="hold" grpId="0" nodeType="afterEffect">
                                  <p:stCondLst>
                                    <p:cond delay="0"/>
                                  </p:stCondLst>
                                  <p:childTnLst>
                                    <p:set>
                                      <p:cBhvr>
                                        <p:cTn id="50" dur="1" fill="hold">
                                          <p:stCondLst>
                                            <p:cond delay="0"/>
                                          </p:stCondLst>
                                        </p:cTn>
                                        <p:tgtEl>
                                          <p:spTgt spid="188425"/>
                                        </p:tgtEl>
                                        <p:attrNameLst>
                                          <p:attrName>style.visibility</p:attrName>
                                        </p:attrNameLst>
                                      </p:cBhvr>
                                      <p:to>
                                        <p:strVal val="visible"/>
                                      </p:to>
                                    </p:set>
                                    <p:anim calcmode="lin" valueType="num">
                                      <p:cBhvr additive="base">
                                        <p:cTn id="51" dur="500" fill="hold"/>
                                        <p:tgtEl>
                                          <p:spTgt spid="188425"/>
                                        </p:tgtEl>
                                        <p:attrNameLst>
                                          <p:attrName>ppt_x</p:attrName>
                                        </p:attrNameLst>
                                      </p:cBhvr>
                                      <p:tavLst>
                                        <p:tav tm="0">
                                          <p:val>
                                            <p:strVal val="0-#ppt_w/2"/>
                                          </p:val>
                                        </p:tav>
                                        <p:tav tm="100000">
                                          <p:val>
                                            <p:strVal val="#ppt_x"/>
                                          </p:val>
                                        </p:tav>
                                      </p:tavLst>
                                    </p:anim>
                                    <p:anim calcmode="lin" valueType="num">
                                      <p:cBhvr additive="base">
                                        <p:cTn id="52" dur="500" fill="hold"/>
                                        <p:tgtEl>
                                          <p:spTgt spid="188425"/>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500"/>
                            </p:stCondLst>
                            <p:childTnLst>
                              <p:par>
                                <p:cTn id="54" presetID="2" presetClass="entr" presetSubtype="1" fill="hold" grpId="0" nodeType="afterEffect">
                                  <p:stCondLst>
                                    <p:cond delay="0"/>
                                  </p:stCondLst>
                                  <p:childTnLst>
                                    <p:set>
                                      <p:cBhvr>
                                        <p:cTn id="55" dur="1" fill="hold">
                                          <p:stCondLst>
                                            <p:cond delay="0"/>
                                          </p:stCondLst>
                                        </p:cTn>
                                        <p:tgtEl>
                                          <p:spTgt spid="188427"/>
                                        </p:tgtEl>
                                        <p:attrNameLst>
                                          <p:attrName>style.visibility</p:attrName>
                                        </p:attrNameLst>
                                      </p:cBhvr>
                                      <p:to>
                                        <p:strVal val="visible"/>
                                      </p:to>
                                    </p:set>
                                    <p:anim calcmode="lin" valueType="num">
                                      <p:cBhvr additive="base">
                                        <p:cTn id="56" dur="500" fill="hold"/>
                                        <p:tgtEl>
                                          <p:spTgt spid="188427"/>
                                        </p:tgtEl>
                                        <p:attrNameLst>
                                          <p:attrName>ppt_x</p:attrName>
                                        </p:attrNameLst>
                                      </p:cBhvr>
                                      <p:tavLst>
                                        <p:tav tm="0">
                                          <p:val>
                                            <p:strVal val="#ppt_x"/>
                                          </p:val>
                                        </p:tav>
                                        <p:tav tm="100000">
                                          <p:val>
                                            <p:strVal val="#ppt_x"/>
                                          </p:val>
                                        </p:tav>
                                      </p:tavLst>
                                    </p:anim>
                                    <p:anim calcmode="lin" valueType="num">
                                      <p:cBhvr additive="base">
                                        <p:cTn id="57" dur="500" fill="hold"/>
                                        <p:tgtEl>
                                          <p:spTgt spid="188427"/>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8422"/>
                                        </p:tgtEl>
                                        <p:attrNameLst>
                                          <p:attrName>style.visibility</p:attrName>
                                        </p:attrNameLst>
                                      </p:cBhvr>
                                      <p:to>
                                        <p:strVal val="visible"/>
                                      </p:to>
                                    </p:set>
                                    <p:animEffect transition="in" filter="wipe(left)">
                                      <p:cBhvr>
                                        <p:cTn id="61" dur="500"/>
                                        <p:tgtEl>
                                          <p:spTgt spid="188422"/>
                                        </p:tgtEl>
                                      </p:cBhvr>
                                    </p:animEffect>
                                  </p:childTnLst>
                                </p:cTn>
                              </p:par>
                            </p:childTnLst>
                          </p:cTn>
                        </p:par>
                        <p:par>
                          <p:cTn id="62" fill="hold" nodeType="afterGroup">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188426"/>
                                        </p:tgtEl>
                                        <p:attrNameLst>
                                          <p:attrName>style.visibility</p:attrName>
                                        </p:attrNameLst>
                                      </p:cBhvr>
                                      <p:to>
                                        <p:strVal val="visible"/>
                                      </p:to>
                                    </p:set>
                                    <p:anim calcmode="lin" valueType="num">
                                      <p:cBhvr additive="base">
                                        <p:cTn id="65" dur="500" fill="hold"/>
                                        <p:tgtEl>
                                          <p:spTgt spid="188426"/>
                                        </p:tgtEl>
                                        <p:attrNameLst>
                                          <p:attrName>ppt_x</p:attrName>
                                        </p:attrNameLst>
                                      </p:cBhvr>
                                      <p:tavLst>
                                        <p:tav tm="0">
                                          <p:val>
                                            <p:strVal val="0-#ppt_w/2"/>
                                          </p:val>
                                        </p:tav>
                                        <p:tav tm="100000">
                                          <p:val>
                                            <p:strVal val="#ppt_x"/>
                                          </p:val>
                                        </p:tav>
                                      </p:tavLst>
                                    </p:anim>
                                    <p:anim calcmode="lin" valueType="num">
                                      <p:cBhvr additive="base">
                                        <p:cTn id="66" dur="500" fill="hold"/>
                                        <p:tgtEl>
                                          <p:spTgt spid="188426"/>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7000"/>
                            </p:stCondLst>
                            <p:childTnLst>
                              <p:par>
                                <p:cTn id="68" presetID="15" presetClass="entr" presetSubtype="0" fill="hold" nodeType="afterEffect">
                                  <p:stCondLst>
                                    <p:cond delay="0"/>
                                  </p:stCondLst>
                                  <p:childTnLst>
                                    <p:set>
                                      <p:cBhvr>
                                        <p:cTn id="69" dur="1" fill="hold">
                                          <p:stCondLst>
                                            <p:cond delay="0"/>
                                          </p:stCondLst>
                                        </p:cTn>
                                        <p:tgtEl>
                                          <p:spTgt spid="188431"/>
                                        </p:tgtEl>
                                        <p:attrNameLst>
                                          <p:attrName>style.visibility</p:attrName>
                                        </p:attrNameLst>
                                      </p:cBhvr>
                                      <p:to>
                                        <p:strVal val="visible"/>
                                      </p:to>
                                    </p:set>
                                    <p:anim calcmode="lin" valueType="num">
                                      <p:cBhvr>
                                        <p:cTn id="70" dur="1000" fill="hold"/>
                                        <p:tgtEl>
                                          <p:spTgt spid="188431"/>
                                        </p:tgtEl>
                                        <p:attrNameLst>
                                          <p:attrName>ppt_w</p:attrName>
                                        </p:attrNameLst>
                                      </p:cBhvr>
                                      <p:tavLst>
                                        <p:tav tm="0">
                                          <p:val>
                                            <p:fltVal val="0"/>
                                          </p:val>
                                        </p:tav>
                                        <p:tav tm="100000">
                                          <p:val>
                                            <p:strVal val="#ppt_w"/>
                                          </p:val>
                                        </p:tav>
                                      </p:tavLst>
                                    </p:anim>
                                    <p:anim calcmode="lin" valueType="num">
                                      <p:cBhvr>
                                        <p:cTn id="71" dur="1000" fill="hold"/>
                                        <p:tgtEl>
                                          <p:spTgt spid="188431"/>
                                        </p:tgtEl>
                                        <p:attrNameLst>
                                          <p:attrName>ppt_h</p:attrName>
                                        </p:attrNameLst>
                                      </p:cBhvr>
                                      <p:tavLst>
                                        <p:tav tm="0">
                                          <p:val>
                                            <p:fltVal val="0"/>
                                          </p:val>
                                        </p:tav>
                                        <p:tav tm="100000">
                                          <p:val>
                                            <p:strVal val="#ppt_h"/>
                                          </p:val>
                                        </p:tav>
                                      </p:tavLst>
                                    </p:anim>
                                    <p:anim calcmode="lin" valueType="num">
                                      <p:cBhvr>
                                        <p:cTn id="72" dur="1000" fill="hold"/>
                                        <p:tgtEl>
                                          <p:spTgt spid="188431"/>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1884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nimBg="1"/>
      <p:bldP spid="188420" grpId="0" animBg="1"/>
      <p:bldP spid="188421" grpId="0" animBg="1"/>
      <p:bldP spid="188422" grpId="0" animBg="1"/>
      <p:bldP spid="188423" grpId="0" autoUpdateAnimBg="0"/>
      <p:bldP spid="188424" grpId="0" autoUpdateAnimBg="0"/>
      <p:bldP spid="188425" grpId="0" autoUpdateAnimBg="0"/>
      <p:bldP spid="188426" grpId="0" autoUpdateAnimBg="0"/>
      <p:bldP spid="188427" grpId="0" autoUpdateAnimBg="0"/>
      <p:bldP spid="188428" grpId="0" autoUpdateAnimBg="0"/>
      <p:bldP spid="188429" grpId="0" autoUpdateAnimBg="0"/>
      <p:bldP spid="188430" grpId="0" autoUpdateAnimBg="0"/>
      <p:bldP spid="18843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s-AR" b="1" i="1" smtClean="0">
                <a:latin typeface="Arial" charset="0"/>
              </a:rPr>
              <a:t>Internet - Estadísticas </a:t>
            </a:r>
            <a:endParaRPr lang="es-ES" b="1" i="1" smtClean="0">
              <a:latin typeface="Arial" charset="0"/>
            </a:endParaRPr>
          </a:p>
        </p:txBody>
      </p:sp>
      <p:pic>
        <p:nvPicPr>
          <p:cNvPr id="1026" name="Picture 2" descr="world internet st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6636882"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39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s-AR" b="1" i="1" smtClean="0">
                <a:latin typeface="Arial" charset="0"/>
              </a:rPr>
              <a:t>Internet - Estadísticas </a:t>
            </a:r>
            <a:endParaRPr lang="es-ES" b="1" i="1" smtClean="0">
              <a:latin typeface="Arial"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063005520"/>
              </p:ext>
            </p:extLst>
          </p:nvPr>
        </p:nvGraphicFramePr>
        <p:xfrm>
          <a:off x="611560" y="1412776"/>
          <a:ext cx="7848870" cy="4545509"/>
        </p:xfrm>
        <a:graphic>
          <a:graphicData uri="http://schemas.openxmlformats.org/drawingml/2006/table">
            <a:tbl>
              <a:tblPr/>
              <a:tblGrid>
                <a:gridCol w="2441872"/>
                <a:gridCol w="959306"/>
                <a:gridCol w="872097"/>
                <a:gridCol w="1002911"/>
                <a:gridCol w="959306"/>
                <a:gridCol w="959306"/>
                <a:gridCol w="654072"/>
              </a:tblGrid>
              <a:tr h="398465">
                <a:tc gridSpan="7">
                  <a:txBody>
                    <a:bodyPr/>
                    <a:lstStyle/>
                    <a:p>
                      <a:pPr algn="ctr"/>
                      <a:r>
                        <a:rPr lang="en-US" sz="1200" b="1">
                          <a:latin typeface="Arial"/>
                        </a:rPr>
                        <a:t>WORLD INTERNET USAGE AND POPULATION STATISTICS</a:t>
                      </a:r>
                      <a:br>
                        <a:rPr lang="en-US" sz="1200" b="1">
                          <a:latin typeface="Arial"/>
                        </a:rPr>
                      </a:br>
                      <a:r>
                        <a:rPr lang="en-US" sz="1200" b="1">
                          <a:latin typeface="Arial"/>
                        </a:rPr>
                        <a:t>JUNE 30, 2016 - Update</a:t>
                      </a:r>
                      <a:endParaRPr lang="en-US" sz="1200"/>
                    </a:p>
                  </a:txBody>
                  <a:tcPr marL="18796" marR="18796" marT="18796" marB="18796" anchor="ctr">
                    <a:lnL>
                      <a:noFill/>
                    </a:lnL>
                    <a:lnR>
                      <a:noFill/>
                    </a:lnR>
                    <a:lnT>
                      <a:noFill/>
                    </a:lnT>
                    <a:lnB>
                      <a:noFill/>
                    </a:lnB>
                    <a:solidFill>
                      <a:srgbClr val="CCCC99"/>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939776">
                <a:tc>
                  <a:txBody>
                    <a:bodyPr/>
                    <a:lstStyle/>
                    <a:p>
                      <a:pPr algn="ctr"/>
                      <a:r>
                        <a:rPr lang="es-AR" sz="1200" b="1">
                          <a:latin typeface="Arial"/>
                        </a:rPr>
                        <a:t>World Regions</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Population</a:t>
                      </a:r>
                      <a:br>
                        <a:rPr lang="es-AR" sz="1200" b="1">
                          <a:latin typeface="Arial"/>
                        </a:rPr>
                      </a:br>
                      <a:r>
                        <a:rPr lang="es-AR" sz="1200" b="1">
                          <a:latin typeface="Arial"/>
                        </a:rPr>
                        <a:t>( 2016 Est.)</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Population</a:t>
                      </a:r>
                      <a:br>
                        <a:rPr lang="es-AR" sz="1200" b="1">
                          <a:latin typeface="Arial"/>
                        </a:rPr>
                      </a:br>
                      <a:r>
                        <a:rPr lang="es-AR" sz="1200" b="1">
                          <a:latin typeface="Arial"/>
                        </a:rPr>
                        <a:t>% of World</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Internet Users</a:t>
                      </a:r>
                      <a:br>
                        <a:rPr lang="es-AR" sz="1200" b="1">
                          <a:latin typeface="Arial"/>
                        </a:rPr>
                      </a:br>
                      <a:r>
                        <a:rPr lang="es-AR" sz="1200" b="1">
                          <a:latin typeface="Arial"/>
                        </a:rPr>
                        <a:t>30 June 2016</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Penetration</a:t>
                      </a:r>
                      <a:br>
                        <a:rPr lang="es-AR" sz="1200" b="1">
                          <a:latin typeface="Arial"/>
                        </a:rPr>
                      </a:br>
                      <a:r>
                        <a:rPr lang="es-AR" sz="1200" b="1">
                          <a:latin typeface="Arial"/>
                        </a:rPr>
                        <a:t>(% Population)</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Growth</a:t>
                      </a:r>
                      <a:br>
                        <a:rPr lang="es-AR" sz="1200" b="1">
                          <a:latin typeface="Arial"/>
                        </a:rPr>
                      </a:br>
                      <a:r>
                        <a:rPr lang="es-AR" sz="1200" b="1">
                          <a:latin typeface="Arial"/>
                        </a:rPr>
                        <a:t>2000-2016</a:t>
                      </a:r>
                      <a:endParaRPr lang="es-AR" sz="1200"/>
                    </a:p>
                  </a:txBody>
                  <a:tcPr marL="18796" marR="18796" marT="18796" marB="18796" anchor="ctr">
                    <a:lnL>
                      <a:noFill/>
                    </a:lnL>
                    <a:lnR>
                      <a:noFill/>
                    </a:lnR>
                    <a:lnT>
                      <a:noFill/>
                    </a:lnT>
                    <a:lnB>
                      <a:noFill/>
                    </a:lnB>
                    <a:solidFill>
                      <a:srgbClr val="CCCC99"/>
                    </a:solidFill>
                  </a:tcPr>
                </a:tc>
                <a:tc>
                  <a:txBody>
                    <a:bodyPr/>
                    <a:lstStyle/>
                    <a:p>
                      <a:pPr algn="ctr"/>
                      <a:r>
                        <a:rPr lang="es-AR" sz="1200" b="1">
                          <a:latin typeface="Arial"/>
                        </a:rPr>
                        <a:t>Users %</a:t>
                      </a:r>
                      <a:br>
                        <a:rPr lang="es-AR" sz="1200" b="1">
                          <a:latin typeface="Arial"/>
                        </a:rPr>
                      </a:br>
                      <a:r>
                        <a:rPr lang="es-AR" sz="1200" b="1">
                          <a:latin typeface="Arial"/>
                        </a:rPr>
                        <a:t>of Table</a:t>
                      </a:r>
                      <a:endParaRPr lang="es-AR" sz="1200"/>
                    </a:p>
                  </a:txBody>
                  <a:tcPr marL="18796" marR="18796" marT="18796" marB="18796" anchor="ctr">
                    <a:lnL>
                      <a:noFill/>
                    </a:lnL>
                    <a:lnR>
                      <a:noFill/>
                    </a:lnR>
                    <a:lnT>
                      <a:noFill/>
                    </a:lnT>
                    <a:lnB>
                      <a:noFill/>
                    </a:lnB>
                    <a:solidFill>
                      <a:srgbClr val="CCCC99"/>
                    </a:solidFill>
                  </a:tcPr>
                </a:tc>
              </a:tr>
              <a:tr h="398465">
                <a:tc>
                  <a:txBody>
                    <a:bodyPr/>
                    <a:lstStyle/>
                    <a:p>
                      <a:pPr algn="ctr"/>
                      <a:r>
                        <a:rPr lang="es-AR" sz="1200" b="1">
                          <a:latin typeface="Arial"/>
                          <a:hlinkClick r:id="rId2"/>
                        </a:rPr>
                        <a:t>Africa</a:t>
                      </a:r>
                      <a:endParaRPr lang="es-AR" sz="1200"/>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1,185,529,578</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16.2 %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b="1">
                          <a:solidFill>
                            <a:schemeClr val="bg1"/>
                          </a:solidFill>
                          <a:latin typeface="Arial"/>
                        </a:rPr>
                        <a:t>339,283,342</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28.6 %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7,415.6%</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9.4 %</a:t>
                      </a:r>
                      <a:endParaRPr lang="es-AR" sz="1200">
                        <a:solidFill>
                          <a:schemeClr val="bg1"/>
                        </a:solidFill>
                      </a:endParaRPr>
                    </a:p>
                  </a:txBody>
                  <a:tcPr marL="18796" marR="18796" marT="18796" marB="18796" anchor="ctr">
                    <a:lnL>
                      <a:noFill/>
                    </a:lnL>
                    <a:lnR>
                      <a:noFill/>
                    </a:lnR>
                    <a:lnT>
                      <a:noFill/>
                    </a:lnT>
                    <a:lnB>
                      <a:noFill/>
                    </a:lnB>
                    <a:solidFill>
                      <a:srgbClr val="FFFFFF"/>
                    </a:solidFill>
                  </a:tcPr>
                </a:tc>
              </a:tr>
              <a:tr h="398465">
                <a:tc>
                  <a:txBody>
                    <a:bodyPr/>
                    <a:lstStyle/>
                    <a:p>
                      <a:pPr algn="ctr"/>
                      <a:r>
                        <a:rPr lang="es-AR" sz="1200" b="1">
                          <a:latin typeface="Arial"/>
                          <a:hlinkClick r:id="rId3"/>
                        </a:rPr>
                        <a:t>Asia</a:t>
                      </a:r>
                      <a:endParaRPr lang="es-AR" sz="1200"/>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4,052,652,889</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55.2 %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b="1">
                          <a:solidFill>
                            <a:schemeClr val="bg1"/>
                          </a:solidFill>
                          <a:latin typeface="Arial"/>
                        </a:rPr>
                        <a:t>1,792,163,654</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44.2 %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1,467.9%</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49.6 %</a:t>
                      </a:r>
                      <a:endParaRPr lang="es-AR" sz="1200">
                        <a:solidFill>
                          <a:schemeClr val="bg1"/>
                        </a:solidFill>
                      </a:endParaRPr>
                    </a:p>
                  </a:txBody>
                  <a:tcPr marL="18796" marR="18796" marT="18796" marB="18796" anchor="ctr">
                    <a:lnL>
                      <a:noFill/>
                    </a:lnL>
                    <a:lnR>
                      <a:noFill/>
                    </a:lnR>
                    <a:lnT>
                      <a:noFill/>
                    </a:lnT>
                    <a:lnB>
                      <a:noFill/>
                    </a:lnB>
                    <a:solidFill>
                      <a:srgbClr val="F1F1F1"/>
                    </a:solidFill>
                  </a:tcPr>
                </a:tc>
              </a:tr>
              <a:tr h="398465">
                <a:tc>
                  <a:txBody>
                    <a:bodyPr/>
                    <a:lstStyle/>
                    <a:p>
                      <a:pPr algn="ctr"/>
                      <a:r>
                        <a:rPr lang="es-AR" sz="1200" b="1">
                          <a:latin typeface="Arial"/>
                          <a:hlinkClick r:id="rId4"/>
                        </a:rPr>
                        <a:t>Europe</a:t>
                      </a:r>
                      <a:endParaRPr lang="es-AR" sz="1200"/>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832,073,224</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dirty="0">
                          <a:solidFill>
                            <a:schemeClr val="bg1"/>
                          </a:solidFill>
                          <a:latin typeface="Arial"/>
                        </a:rPr>
                        <a:t>11.3 %</a:t>
                      </a:r>
                      <a:endParaRPr lang="es-AR" sz="1200" dirty="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b="1">
                          <a:solidFill>
                            <a:schemeClr val="bg1"/>
                          </a:solidFill>
                          <a:latin typeface="Arial"/>
                        </a:rPr>
                        <a:t>614,979,903</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73.9 %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485.2%</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17.0 %</a:t>
                      </a:r>
                      <a:endParaRPr lang="es-AR" sz="1200">
                        <a:solidFill>
                          <a:schemeClr val="bg1"/>
                        </a:solidFill>
                      </a:endParaRPr>
                    </a:p>
                  </a:txBody>
                  <a:tcPr marL="18796" marR="18796" marT="18796" marB="18796" anchor="ctr">
                    <a:lnL>
                      <a:noFill/>
                    </a:lnL>
                    <a:lnR>
                      <a:noFill/>
                    </a:lnR>
                    <a:lnT>
                      <a:noFill/>
                    </a:lnT>
                    <a:lnB>
                      <a:noFill/>
                    </a:lnB>
                    <a:solidFill>
                      <a:srgbClr val="FFFFFF"/>
                    </a:solidFill>
                  </a:tcPr>
                </a:tc>
              </a:tr>
              <a:tr h="398465">
                <a:tc>
                  <a:txBody>
                    <a:bodyPr/>
                    <a:lstStyle/>
                    <a:p>
                      <a:pPr algn="ctr"/>
                      <a:r>
                        <a:rPr lang="es-AR" sz="1200" b="1">
                          <a:latin typeface="Arial"/>
                          <a:hlinkClick r:id="rId5"/>
                        </a:rPr>
                        <a:t>Latin America / Caribbean</a:t>
                      </a:r>
                      <a:endParaRPr lang="es-AR" sz="1200"/>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626,054,392</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8.5 %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b="1">
                          <a:solidFill>
                            <a:schemeClr val="bg1"/>
                          </a:solidFill>
                          <a:latin typeface="Arial"/>
                        </a:rPr>
                        <a:t>384,751,302</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61.5 %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2,029.4%</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10.7 %</a:t>
                      </a:r>
                      <a:endParaRPr lang="es-AR" sz="1200">
                        <a:solidFill>
                          <a:schemeClr val="bg1"/>
                        </a:solidFill>
                      </a:endParaRPr>
                    </a:p>
                  </a:txBody>
                  <a:tcPr marL="18796" marR="18796" marT="18796" marB="18796" anchor="ctr">
                    <a:lnL>
                      <a:noFill/>
                    </a:lnL>
                    <a:lnR>
                      <a:noFill/>
                    </a:lnR>
                    <a:lnT>
                      <a:noFill/>
                    </a:lnT>
                    <a:lnB>
                      <a:noFill/>
                    </a:lnB>
                    <a:solidFill>
                      <a:srgbClr val="F1F1F1"/>
                    </a:solidFill>
                  </a:tcPr>
                </a:tc>
              </a:tr>
              <a:tr h="398465">
                <a:tc>
                  <a:txBody>
                    <a:bodyPr/>
                    <a:lstStyle/>
                    <a:p>
                      <a:pPr algn="ctr"/>
                      <a:r>
                        <a:rPr lang="es-AR" sz="1200" b="1">
                          <a:latin typeface="Arial"/>
                          <a:hlinkClick r:id="rId6"/>
                        </a:rPr>
                        <a:t>Middle East</a:t>
                      </a:r>
                      <a:endParaRPr lang="es-AR" sz="1200"/>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246,700,900</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3.4 %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b="1">
                          <a:solidFill>
                            <a:schemeClr val="bg1"/>
                          </a:solidFill>
                          <a:latin typeface="Arial"/>
                        </a:rPr>
                        <a:t>132,589,765</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53.7 %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3,936.5%</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3.7 %</a:t>
                      </a:r>
                      <a:endParaRPr lang="es-AR" sz="1200">
                        <a:solidFill>
                          <a:schemeClr val="bg1"/>
                        </a:solidFill>
                      </a:endParaRPr>
                    </a:p>
                  </a:txBody>
                  <a:tcPr marL="18796" marR="18796" marT="18796" marB="18796" anchor="ctr">
                    <a:lnL>
                      <a:noFill/>
                    </a:lnL>
                    <a:lnR>
                      <a:noFill/>
                    </a:lnR>
                    <a:lnT>
                      <a:noFill/>
                    </a:lnT>
                    <a:lnB>
                      <a:noFill/>
                    </a:lnB>
                    <a:solidFill>
                      <a:srgbClr val="FFFFFF"/>
                    </a:solidFill>
                  </a:tcPr>
                </a:tc>
              </a:tr>
              <a:tr h="398465">
                <a:tc>
                  <a:txBody>
                    <a:bodyPr/>
                    <a:lstStyle/>
                    <a:p>
                      <a:pPr algn="ctr"/>
                      <a:r>
                        <a:rPr lang="es-AR" sz="1200" b="1">
                          <a:latin typeface="Arial"/>
                          <a:hlinkClick r:id="rId7"/>
                        </a:rPr>
                        <a:t>North America</a:t>
                      </a:r>
                      <a:endParaRPr lang="es-AR" sz="1200"/>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359,492,293</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4.9 %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b="1">
                          <a:solidFill>
                            <a:schemeClr val="bg1"/>
                          </a:solidFill>
                          <a:latin typeface="Arial"/>
                        </a:rPr>
                        <a:t>320,067,193</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89.0 %</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196.1%</a:t>
                      </a:r>
                      <a:endParaRPr lang="es-AR" sz="1200">
                        <a:solidFill>
                          <a:schemeClr val="bg1"/>
                        </a:solidFill>
                      </a:endParaRPr>
                    </a:p>
                  </a:txBody>
                  <a:tcPr marL="18796" marR="18796" marT="18796" marB="18796" anchor="ctr">
                    <a:lnL>
                      <a:noFill/>
                    </a:lnL>
                    <a:lnR>
                      <a:noFill/>
                    </a:lnR>
                    <a:lnT>
                      <a:noFill/>
                    </a:lnT>
                    <a:lnB>
                      <a:noFill/>
                    </a:lnB>
                    <a:solidFill>
                      <a:srgbClr val="F1F1F1"/>
                    </a:solidFill>
                  </a:tcPr>
                </a:tc>
                <a:tc>
                  <a:txBody>
                    <a:bodyPr/>
                    <a:lstStyle/>
                    <a:p>
                      <a:pPr algn="r"/>
                      <a:r>
                        <a:rPr lang="es-AR" sz="1200">
                          <a:solidFill>
                            <a:schemeClr val="bg1"/>
                          </a:solidFill>
                          <a:latin typeface="Arial"/>
                        </a:rPr>
                        <a:t>8.9 %</a:t>
                      </a:r>
                      <a:endParaRPr lang="es-AR" sz="1200">
                        <a:solidFill>
                          <a:schemeClr val="bg1"/>
                        </a:solidFill>
                      </a:endParaRPr>
                    </a:p>
                  </a:txBody>
                  <a:tcPr marL="18796" marR="18796" marT="18796" marB="18796" anchor="ctr">
                    <a:lnL>
                      <a:noFill/>
                    </a:lnL>
                    <a:lnR>
                      <a:noFill/>
                    </a:lnR>
                    <a:lnT>
                      <a:noFill/>
                    </a:lnT>
                    <a:lnB>
                      <a:noFill/>
                    </a:lnB>
                    <a:solidFill>
                      <a:srgbClr val="F1F1F1"/>
                    </a:solidFill>
                  </a:tcPr>
                </a:tc>
              </a:tr>
              <a:tr h="398465">
                <a:tc>
                  <a:txBody>
                    <a:bodyPr/>
                    <a:lstStyle/>
                    <a:p>
                      <a:pPr algn="ctr"/>
                      <a:r>
                        <a:rPr lang="es-AR" sz="1200" b="1">
                          <a:latin typeface="Arial"/>
                          <a:hlinkClick r:id="rId8"/>
                        </a:rPr>
                        <a:t>Oceania / Australia</a:t>
                      </a:r>
                      <a:endParaRPr lang="es-AR" sz="1200"/>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37,590,704</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0.5 %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b="1">
                          <a:solidFill>
                            <a:schemeClr val="bg1"/>
                          </a:solidFill>
                          <a:latin typeface="Arial"/>
                        </a:rPr>
                        <a:t>27,540,654</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73.3 %</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261.4%</a:t>
                      </a:r>
                      <a:endParaRPr lang="es-AR" sz="1200">
                        <a:solidFill>
                          <a:schemeClr val="bg1"/>
                        </a:solidFill>
                      </a:endParaRPr>
                    </a:p>
                  </a:txBody>
                  <a:tcPr marL="18796" marR="18796" marT="18796" marB="18796" anchor="ctr">
                    <a:lnL>
                      <a:noFill/>
                    </a:lnL>
                    <a:lnR>
                      <a:noFill/>
                    </a:lnR>
                    <a:lnT>
                      <a:noFill/>
                    </a:lnT>
                    <a:lnB>
                      <a:noFill/>
                    </a:lnB>
                    <a:solidFill>
                      <a:srgbClr val="FFFFFF"/>
                    </a:solidFill>
                  </a:tcPr>
                </a:tc>
                <a:tc>
                  <a:txBody>
                    <a:bodyPr/>
                    <a:lstStyle/>
                    <a:p>
                      <a:pPr algn="r"/>
                      <a:r>
                        <a:rPr lang="es-AR" sz="1200">
                          <a:solidFill>
                            <a:schemeClr val="bg1"/>
                          </a:solidFill>
                          <a:latin typeface="Arial"/>
                        </a:rPr>
                        <a:t>0.8 %</a:t>
                      </a:r>
                      <a:endParaRPr lang="es-AR" sz="1200">
                        <a:solidFill>
                          <a:schemeClr val="bg1"/>
                        </a:solidFill>
                      </a:endParaRPr>
                    </a:p>
                  </a:txBody>
                  <a:tcPr marL="18796" marR="18796" marT="18796" marB="18796" anchor="ctr">
                    <a:lnL>
                      <a:noFill/>
                    </a:lnL>
                    <a:lnR>
                      <a:noFill/>
                    </a:lnR>
                    <a:lnT>
                      <a:noFill/>
                    </a:lnT>
                    <a:lnB>
                      <a:noFill/>
                    </a:lnB>
                    <a:solidFill>
                      <a:srgbClr val="FFFFFF"/>
                    </a:solidFill>
                  </a:tcPr>
                </a:tc>
              </a:tr>
              <a:tr h="398465">
                <a:tc>
                  <a:txBody>
                    <a:bodyPr/>
                    <a:lstStyle/>
                    <a:p>
                      <a:pPr algn="ctr"/>
                      <a:r>
                        <a:rPr lang="es-AR" sz="1200" b="1">
                          <a:latin typeface="Arial"/>
                          <a:hlinkClick r:id="rId9"/>
                        </a:rPr>
                        <a:t>WORLD TOTAL</a:t>
                      </a:r>
                      <a:endParaRPr lang="es-AR" sz="1200"/>
                    </a:p>
                  </a:txBody>
                  <a:tcPr marL="18796" marR="18796" marT="18796" marB="18796" anchor="ctr">
                    <a:lnL>
                      <a:noFill/>
                    </a:lnL>
                    <a:lnR>
                      <a:noFill/>
                    </a:lnR>
                    <a:lnT>
                      <a:noFill/>
                    </a:lnT>
                    <a:lnB>
                      <a:noFill/>
                    </a:lnB>
                    <a:solidFill>
                      <a:srgbClr val="CCFFFF"/>
                    </a:solidFill>
                  </a:tcPr>
                </a:tc>
                <a:tc>
                  <a:txBody>
                    <a:bodyPr/>
                    <a:lstStyle/>
                    <a:p>
                      <a:pPr algn="r"/>
                      <a:r>
                        <a:rPr lang="es-AR" sz="1200" b="1">
                          <a:solidFill>
                            <a:schemeClr val="bg1"/>
                          </a:solidFill>
                          <a:latin typeface="Arial"/>
                        </a:rPr>
                        <a:t>7,340,093,980</a:t>
                      </a:r>
                      <a:endParaRPr lang="es-AR" sz="1200">
                        <a:solidFill>
                          <a:schemeClr val="bg1"/>
                        </a:solidFill>
                      </a:endParaRPr>
                    </a:p>
                  </a:txBody>
                  <a:tcPr marL="18796" marR="18796" marT="18796" marB="18796" anchor="ctr">
                    <a:lnL>
                      <a:noFill/>
                    </a:lnL>
                    <a:lnR>
                      <a:noFill/>
                    </a:lnR>
                    <a:lnT>
                      <a:noFill/>
                    </a:lnT>
                    <a:lnB>
                      <a:noFill/>
                    </a:lnB>
                    <a:solidFill>
                      <a:srgbClr val="CCFFFF"/>
                    </a:solidFill>
                  </a:tcPr>
                </a:tc>
                <a:tc>
                  <a:txBody>
                    <a:bodyPr/>
                    <a:lstStyle/>
                    <a:p>
                      <a:pPr algn="r"/>
                      <a:r>
                        <a:rPr lang="es-AR" sz="1200" b="1">
                          <a:solidFill>
                            <a:schemeClr val="bg1"/>
                          </a:solidFill>
                          <a:latin typeface="Arial"/>
                        </a:rPr>
                        <a:t>100.0 %</a:t>
                      </a:r>
                      <a:endParaRPr lang="es-AR" sz="1200">
                        <a:solidFill>
                          <a:schemeClr val="bg1"/>
                        </a:solidFill>
                      </a:endParaRPr>
                    </a:p>
                  </a:txBody>
                  <a:tcPr marL="18796" marR="18796" marT="18796" marB="18796" anchor="ctr">
                    <a:lnL>
                      <a:noFill/>
                    </a:lnL>
                    <a:lnR>
                      <a:noFill/>
                    </a:lnR>
                    <a:lnT>
                      <a:noFill/>
                    </a:lnT>
                    <a:lnB>
                      <a:noFill/>
                    </a:lnB>
                    <a:solidFill>
                      <a:srgbClr val="CCFFFF"/>
                    </a:solidFill>
                  </a:tcPr>
                </a:tc>
                <a:tc>
                  <a:txBody>
                    <a:bodyPr/>
                    <a:lstStyle/>
                    <a:p>
                      <a:pPr algn="r"/>
                      <a:r>
                        <a:rPr lang="es-AR" sz="1200" b="1">
                          <a:solidFill>
                            <a:schemeClr val="bg1"/>
                          </a:solidFill>
                          <a:latin typeface="Arial"/>
                        </a:rPr>
                        <a:t>3,611,375,813</a:t>
                      </a:r>
                      <a:endParaRPr lang="es-AR" sz="1200">
                        <a:solidFill>
                          <a:schemeClr val="bg1"/>
                        </a:solidFill>
                      </a:endParaRPr>
                    </a:p>
                  </a:txBody>
                  <a:tcPr marL="18796" marR="18796" marT="18796" marB="18796" anchor="ctr">
                    <a:lnL>
                      <a:noFill/>
                    </a:lnL>
                    <a:lnR>
                      <a:noFill/>
                    </a:lnR>
                    <a:lnT>
                      <a:noFill/>
                    </a:lnT>
                    <a:lnB>
                      <a:noFill/>
                    </a:lnB>
                    <a:solidFill>
                      <a:srgbClr val="CCFFFF"/>
                    </a:solidFill>
                  </a:tcPr>
                </a:tc>
                <a:tc>
                  <a:txBody>
                    <a:bodyPr/>
                    <a:lstStyle/>
                    <a:p>
                      <a:pPr algn="r"/>
                      <a:r>
                        <a:rPr lang="es-AR" sz="1200" b="1">
                          <a:solidFill>
                            <a:schemeClr val="bg1"/>
                          </a:solidFill>
                          <a:latin typeface="Arial"/>
                        </a:rPr>
                        <a:t>49.2 %</a:t>
                      </a:r>
                      <a:endParaRPr lang="es-AR" sz="1200">
                        <a:solidFill>
                          <a:schemeClr val="bg1"/>
                        </a:solidFill>
                      </a:endParaRPr>
                    </a:p>
                  </a:txBody>
                  <a:tcPr marL="18796" marR="18796" marT="18796" marB="18796" anchor="ctr">
                    <a:lnL>
                      <a:noFill/>
                    </a:lnL>
                    <a:lnR>
                      <a:noFill/>
                    </a:lnR>
                    <a:lnT>
                      <a:noFill/>
                    </a:lnT>
                    <a:lnB>
                      <a:noFill/>
                    </a:lnB>
                    <a:solidFill>
                      <a:srgbClr val="CCFFFF"/>
                    </a:solidFill>
                  </a:tcPr>
                </a:tc>
                <a:tc>
                  <a:txBody>
                    <a:bodyPr/>
                    <a:lstStyle/>
                    <a:p>
                      <a:pPr algn="r"/>
                      <a:r>
                        <a:rPr lang="es-AR" sz="1200" b="1">
                          <a:solidFill>
                            <a:schemeClr val="bg1"/>
                          </a:solidFill>
                          <a:latin typeface="Arial"/>
                        </a:rPr>
                        <a:t>900.4%</a:t>
                      </a:r>
                      <a:endParaRPr lang="es-AR" sz="1200">
                        <a:solidFill>
                          <a:schemeClr val="bg1"/>
                        </a:solidFill>
                      </a:endParaRPr>
                    </a:p>
                  </a:txBody>
                  <a:tcPr marL="18796" marR="18796" marT="18796" marB="18796" anchor="ctr">
                    <a:lnL>
                      <a:noFill/>
                    </a:lnL>
                    <a:lnR>
                      <a:noFill/>
                    </a:lnR>
                    <a:lnT>
                      <a:noFill/>
                    </a:lnT>
                    <a:lnB>
                      <a:noFill/>
                    </a:lnB>
                    <a:solidFill>
                      <a:srgbClr val="CCFFFF"/>
                    </a:solidFill>
                  </a:tcPr>
                </a:tc>
                <a:tc>
                  <a:txBody>
                    <a:bodyPr/>
                    <a:lstStyle/>
                    <a:p>
                      <a:pPr algn="r"/>
                      <a:r>
                        <a:rPr lang="es-AR" sz="1200" b="1" dirty="0">
                          <a:solidFill>
                            <a:schemeClr val="bg1"/>
                          </a:solidFill>
                          <a:latin typeface="Arial"/>
                        </a:rPr>
                        <a:t>100.0 %</a:t>
                      </a:r>
                      <a:endParaRPr lang="es-AR" sz="1200" dirty="0">
                        <a:solidFill>
                          <a:schemeClr val="bg1"/>
                        </a:solidFill>
                      </a:endParaRPr>
                    </a:p>
                  </a:txBody>
                  <a:tcPr marL="18796" marR="18796" marT="18796" marB="18796" anchor="ctr">
                    <a:lnL>
                      <a:noFill/>
                    </a:lnL>
                    <a:lnR>
                      <a:noFill/>
                    </a:lnR>
                    <a:lnT>
                      <a:noFill/>
                    </a:lnT>
                    <a:lnB>
                      <a:noFill/>
                    </a:lnB>
                    <a:solidFill>
                      <a:srgbClr val="CCFFFF"/>
                    </a:solidFill>
                  </a:tcPr>
                </a:tc>
              </a:tr>
            </a:tbl>
          </a:graphicData>
        </a:graphic>
      </p:graphicFrame>
    </p:spTree>
    <p:extLst>
      <p:ext uri="{BB962C8B-B14F-4D97-AF65-F5344CB8AC3E}">
        <p14:creationId xmlns:p14="http://schemas.microsoft.com/office/powerpoint/2010/main" val="2830137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s-AR" b="1" i="1" smtClean="0">
                <a:latin typeface="Arial" charset="0"/>
              </a:rPr>
              <a:t>Internet - Estadísticas </a:t>
            </a:r>
            <a:endParaRPr lang="es-ES" b="1" i="1" smtClean="0">
              <a:latin typeface="Arial" charset="0"/>
            </a:endParaRPr>
          </a:p>
        </p:txBody>
      </p:sp>
      <p:pic>
        <p:nvPicPr>
          <p:cNvPr id="14338" name="Picture 2" descr="world internet pene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776"/>
            <a:ext cx="561261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2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fontScale="92500" lnSpcReduction="10000"/>
          </a:bodyPr>
          <a:lstStyle/>
          <a:p>
            <a:r>
              <a:rPr lang="es-ES" dirty="0" smtClean="0"/>
              <a:t>Las ventas a consumidores en línea creció más de un 25%, llegando a 225 mil millones de dólares.</a:t>
            </a:r>
          </a:p>
          <a:p>
            <a:r>
              <a:rPr lang="es-ES" dirty="0" smtClean="0"/>
              <a:t>A medida que los consumidores ganan en confianza, están adquiriendo bienes costosos en línea (electrónicos, muebles y ropa).</a:t>
            </a:r>
          </a:p>
          <a:p>
            <a:r>
              <a:rPr lang="es-ES" dirty="0" smtClean="0"/>
              <a:t>La cantidad de individuos en línea en USA se incrementó a 200 millones sobre un total poblacional de 300 millones de personas.</a:t>
            </a:r>
          </a:p>
          <a:p>
            <a:r>
              <a:rPr lang="es-ES" dirty="0" smtClean="0"/>
              <a:t>El 65% de los hogares estadounidenses tienen conexión a Internet.</a:t>
            </a:r>
          </a:p>
          <a:p>
            <a:r>
              <a:rPr lang="es-ES" dirty="0" smtClean="0"/>
              <a:t>La cantidad de personas que han comprado algo en línea en USA llegó a 116 millones de personas.</a:t>
            </a:r>
          </a:p>
        </p:txBody>
      </p:sp>
      <p:sp>
        <p:nvSpPr>
          <p:cNvPr id="3" name="2 Título"/>
          <p:cNvSpPr>
            <a:spLocks noGrp="1"/>
          </p:cNvSpPr>
          <p:nvPr>
            <p:ph type="title"/>
          </p:nvPr>
        </p:nvSpPr>
        <p:spPr>
          <a:xfrm>
            <a:off x="457200" y="274638"/>
            <a:ext cx="8229600" cy="582594"/>
          </a:xfrm>
        </p:spPr>
        <p:txBody>
          <a:bodyPr>
            <a:normAutofit fontScale="90000"/>
          </a:bodyPr>
          <a:lstStyle/>
          <a:p>
            <a:r>
              <a:rPr lang="es-ES" dirty="0" smtClean="0"/>
              <a:t>La revolución acaba de empezar</a:t>
            </a:r>
            <a:endParaRPr lang="es-ES" dirty="0"/>
          </a:p>
        </p:txBody>
      </p:sp>
    </p:spTree>
    <p:extLst>
      <p:ext uri="{BB962C8B-B14F-4D97-AF65-F5344CB8AC3E}">
        <p14:creationId xmlns:p14="http://schemas.microsoft.com/office/powerpoint/2010/main" val="316193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s-AR" b="1" i="1" smtClean="0">
                <a:latin typeface="Arial" charset="0"/>
              </a:rPr>
              <a:t>Internet - Estadísticas </a:t>
            </a:r>
            <a:endParaRPr lang="es-ES" b="1" i="1" smtClean="0">
              <a:latin typeface="Arial" charset="0"/>
            </a:endParaRPr>
          </a:p>
        </p:txBody>
      </p:sp>
      <p:pic>
        <p:nvPicPr>
          <p:cNvPr id="15362" name="Picture 2" descr="world internet us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854606"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385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s-AR" b="1" i="1" smtClean="0">
                <a:latin typeface="Arial" charset="0"/>
              </a:rPr>
              <a:t>Navegantes por edad</a:t>
            </a:r>
            <a:endParaRPr lang="es-ES" b="1" i="1" smtClean="0">
              <a:latin typeface="Arial" charset="0"/>
            </a:endParaRPr>
          </a:p>
        </p:txBody>
      </p:sp>
      <p:sp>
        <p:nvSpPr>
          <p:cNvPr id="197635" name="Rectangle 3"/>
          <p:cNvSpPr>
            <a:spLocks noGrp="1" noChangeArrowheads="1"/>
          </p:cNvSpPr>
          <p:nvPr>
            <p:ph type="body" idx="1"/>
          </p:nvPr>
        </p:nvSpPr>
        <p:spPr/>
        <p:txBody>
          <a:bodyPr/>
          <a:lstStyle/>
          <a:p>
            <a:pPr eaLnBrk="1" hangingPunct="1">
              <a:defRPr/>
            </a:pPr>
            <a:r>
              <a:rPr lang="es-AR" sz="2400" b="1" i="1" smtClean="0">
                <a:latin typeface="Arial" charset="0"/>
              </a:rPr>
              <a:t>Los jóvenes han crecido rodeados de nuevas posibilidades de tecnología interactiva, y la han ido incorporando en sus vidas, en forma de nuevas exigencias, costumbres y oportunidades.</a:t>
            </a:r>
          </a:p>
          <a:p>
            <a:pPr eaLnBrk="1" hangingPunct="1">
              <a:defRPr/>
            </a:pPr>
            <a:r>
              <a:rPr lang="es-AR" sz="2400" b="1" i="1" smtClean="0">
                <a:latin typeface="Arial" charset="0"/>
              </a:rPr>
              <a:t>Los mayores tuvieron que luchar contra modelos anteriores de pensamiento, con las costumbres y las estructuras existentes.</a:t>
            </a:r>
          </a:p>
          <a:p>
            <a:pPr eaLnBrk="1" hangingPunct="1">
              <a:defRPr/>
            </a:pPr>
            <a:r>
              <a:rPr lang="es-AR" sz="2400" b="1" i="1" smtClean="0">
                <a:latin typeface="Arial" charset="0"/>
              </a:rPr>
              <a:t>Son prisioneros de sus conocimientos, sus hábitos, los modelos de pensamiento e incluso de su cultura.</a:t>
            </a:r>
          </a:p>
        </p:txBody>
      </p:sp>
    </p:spTree>
    <p:extLst>
      <p:ext uri="{BB962C8B-B14F-4D97-AF65-F5344CB8AC3E}">
        <p14:creationId xmlns:p14="http://schemas.microsoft.com/office/powerpoint/2010/main" val="3796098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 calcmode="lin" valueType="num">
                                      <p:cBhvr additive="base">
                                        <p:cTn id="7" dur="500" fill="hold"/>
                                        <p:tgtEl>
                                          <p:spTgt spid="197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635">
                                            <p:txEl>
                                              <p:pRg st="1" end="1"/>
                                            </p:txEl>
                                          </p:spTgt>
                                        </p:tgtEl>
                                        <p:attrNameLst>
                                          <p:attrName>style.visibility</p:attrName>
                                        </p:attrNameLst>
                                      </p:cBhvr>
                                      <p:to>
                                        <p:strVal val="visible"/>
                                      </p:to>
                                    </p:set>
                                    <p:anim calcmode="lin" valueType="num">
                                      <p:cBhvr additive="base">
                                        <p:cTn id="13" dur="500" fill="hold"/>
                                        <p:tgtEl>
                                          <p:spTgt spid="197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7635">
                                            <p:txEl>
                                              <p:pRg st="2" end="2"/>
                                            </p:txEl>
                                          </p:spTgt>
                                        </p:tgtEl>
                                        <p:attrNameLst>
                                          <p:attrName>style.visibility</p:attrName>
                                        </p:attrNameLst>
                                      </p:cBhvr>
                                      <p:to>
                                        <p:strVal val="visible"/>
                                      </p:to>
                                    </p:set>
                                    <p:anim calcmode="lin" valueType="num">
                                      <p:cBhvr additive="base">
                                        <p:cTn id="19" dur="500" fill="hold"/>
                                        <p:tgtEl>
                                          <p:spTgt spid="197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s-AR" b="1" i="1" smtClean="0">
                <a:latin typeface="Arial" charset="0"/>
              </a:rPr>
              <a:t>Navegantes por edad</a:t>
            </a:r>
            <a:endParaRPr lang="es-ES" b="1" i="1" smtClean="0">
              <a:latin typeface="Arial" charset="0"/>
            </a:endParaRPr>
          </a:p>
        </p:txBody>
      </p:sp>
      <p:sp>
        <p:nvSpPr>
          <p:cNvPr id="198659" name="Rectangle 3"/>
          <p:cNvSpPr>
            <a:spLocks noGrp="1" noChangeArrowheads="1"/>
          </p:cNvSpPr>
          <p:nvPr>
            <p:ph type="body" idx="1"/>
          </p:nvPr>
        </p:nvSpPr>
        <p:spPr/>
        <p:txBody>
          <a:bodyPr/>
          <a:lstStyle/>
          <a:p>
            <a:pPr eaLnBrk="1" hangingPunct="1">
              <a:lnSpc>
                <a:spcPct val="40000"/>
              </a:lnSpc>
              <a:buFont typeface="Wingdings" pitchFamily="2" charset="2"/>
              <a:buNone/>
              <a:defRPr/>
            </a:pPr>
            <a:endParaRPr lang="es-AR" sz="2400" b="1" i="1" smtClean="0">
              <a:latin typeface="Arial" charset="0"/>
            </a:endParaRPr>
          </a:p>
          <a:p>
            <a:pPr eaLnBrk="1" hangingPunct="1">
              <a:lnSpc>
                <a:spcPct val="90000"/>
              </a:lnSpc>
              <a:defRPr/>
            </a:pPr>
            <a:r>
              <a:rPr lang="es-AR" sz="2400" b="1" i="1" smtClean="0">
                <a:latin typeface="Arial" charset="0"/>
              </a:rPr>
              <a:t>Los mayores se comportan en forma diferente ante Internet, lo usan (1) por alguna razón y (2) aplican modelos de conducta. Si el medio no satisface estos criterios, no lo usan.</a:t>
            </a:r>
          </a:p>
          <a:p>
            <a:pPr eaLnBrk="1" hangingPunct="1">
              <a:lnSpc>
                <a:spcPct val="90000"/>
              </a:lnSpc>
              <a:defRPr/>
            </a:pPr>
            <a:r>
              <a:rPr lang="es-AR" sz="2400" b="1" i="1" smtClean="0">
                <a:latin typeface="Arial" charset="0"/>
              </a:rPr>
              <a:t>Cuando descubren los enormes potenciales de Internet, se van transformando en usuarios más activos.</a:t>
            </a:r>
          </a:p>
          <a:p>
            <a:pPr eaLnBrk="1" hangingPunct="1">
              <a:lnSpc>
                <a:spcPct val="90000"/>
              </a:lnSpc>
              <a:defRPr/>
            </a:pPr>
            <a:r>
              <a:rPr lang="es-AR" sz="2400" b="1" i="1" smtClean="0">
                <a:latin typeface="Arial" charset="0"/>
              </a:rPr>
              <a:t>Esta tendencia irá revirtiendo, ya que los jóvenes de hoy, que nacieron con internet,  irán madurando, conservando sus hábitos actuales, creando una nueva cultura “internet intensiva”.</a:t>
            </a:r>
            <a:endParaRPr lang="es-ES" sz="2400" b="1" i="1" smtClean="0">
              <a:latin typeface="Arial" charset="0"/>
            </a:endParaRPr>
          </a:p>
        </p:txBody>
      </p:sp>
    </p:spTree>
    <p:extLst>
      <p:ext uri="{BB962C8B-B14F-4D97-AF65-F5344CB8AC3E}">
        <p14:creationId xmlns:p14="http://schemas.microsoft.com/office/powerpoint/2010/main" val="473973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anim calcmode="lin" valueType="num">
                                      <p:cBhvr additive="base">
                                        <p:cTn id="7"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9">
                                            <p:txEl>
                                              <p:pRg st="3" end="3"/>
                                            </p:txEl>
                                          </p:spTgt>
                                        </p:tgtEl>
                                        <p:attrNameLst>
                                          <p:attrName>style.visibility</p:attrName>
                                        </p:attrNameLst>
                                      </p:cBhvr>
                                      <p:to>
                                        <p:strVal val="visible"/>
                                      </p:to>
                                    </p:set>
                                    <p:anim calcmode="lin" valueType="num">
                                      <p:cBhvr additive="base">
                                        <p:cTn id="19" dur="500" fill="hold"/>
                                        <p:tgtEl>
                                          <p:spTgt spid="1986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s-AR" b="1" i="1" smtClean="0">
                <a:latin typeface="Arial" charset="0"/>
              </a:rPr>
              <a:t>Navegantes por ingresos</a:t>
            </a:r>
            <a:endParaRPr lang="es-ES" b="1" i="1" smtClean="0">
              <a:latin typeface="Arial" charset="0"/>
            </a:endParaRPr>
          </a:p>
        </p:txBody>
      </p:sp>
      <p:sp>
        <p:nvSpPr>
          <p:cNvPr id="199683" name="Rectangle 3"/>
          <p:cNvSpPr>
            <a:spLocks noGrp="1" noChangeArrowheads="1"/>
          </p:cNvSpPr>
          <p:nvPr>
            <p:ph type="body" idx="1"/>
          </p:nvPr>
        </p:nvSpPr>
        <p:spPr/>
        <p:txBody>
          <a:bodyPr/>
          <a:lstStyle/>
          <a:p>
            <a:pPr eaLnBrk="1" hangingPunct="1">
              <a:defRPr/>
            </a:pPr>
            <a:endParaRPr lang="es-AR" sz="2400" b="1" i="1" smtClean="0">
              <a:latin typeface="Arial" charset="0"/>
            </a:endParaRPr>
          </a:p>
          <a:p>
            <a:pPr eaLnBrk="1" hangingPunct="1">
              <a:defRPr/>
            </a:pPr>
            <a:r>
              <a:rPr lang="es-AR" sz="2400" b="1" i="1" smtClean="0">
                <a:latin typeface="Arial" charset="0"/>
              </a:rPr>
              <a:t>Aunque los costos de navegar aun son considerables, existe una tendencia a multiplicar la capacidad del medio y reducir sus costos.</a:t>
            </a:r>
          </a:p>
          <a:p>
            <a:pPr eaLnBrk="1" hangingPunct="1">
              <a:defRPr/>
            </a:pPr>
            <a:r>
              <a:rPr lang="es-AR" sz="2400" b="1" i="1" smtClean="0">
                <a:latin typeface="Arial" charset="0"/>
              </a:rPr>
              <a:t>Los ingresos siguen siendo un factor crítico para el acceso a Internet, en especial en los países mas pobres.</a:t>
            </a:r>
          </a:p>
          <a:p>
            <a:pPr eaLnBrk="1" hangingPunct="1">
              <a:defRPr/>
            </a:pPr>
            <a:r>
              <a:rPr lang="es-AR" sz="2400" b="1" i="1" smtClean="0">
                <a:latin typeface="Arial" charset="0"/>
              </a:rPr>
              <a:t>Se está produciendo un crecimiento de “medios públicos” para acceso.</a:t>
            </a:r>
          </a:p>
        </p:txBody>
      </p:sp>
    </p:spTree>
    <p:extLst>
      <p:ext uri="{BB962C8B-B14F-4D97-AF65-F5344CB8AC3E}">
        <p14:creationId xmlns:p14="http://schemas.microsoft.com/office/powerpoint/2010/main" val="202495945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 calcmode="lin" valueType="num">
                                      <p:cBhvr additive="base">
                                        <p:cTn id="7" dur="500" fill="hold"/>
                                        <p:tgtEl>
                                          <p:spTgt spid="1996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83">
                                            <p:txEl>
                                              <p:pRg st="2" end="2"/>
                                            </p:txEl>
                                          </p:spTgt>
                                        </p:tgtEl>
                                        <p:attrNameLst>
                                          <p:attrName>style.visibility</p:attrName>
                                        </p:attrNameLst>
                                      </p:cBhvr>
                                      <p:to>
                                        <p:strVal val="visible"/>
                                      </p:to>
                                    </p:set>
                                    <p:anim calcmode="lin" valueType="num">
                                      <p:cBhvr additive="base">
                                        <p:cTn id="13" dur="500" fill="hold"/>
                                        <p:tgtEl>
                                          <p:spTgt spid="1996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683">
                                            <p:txEl>
                                              <p:pRg st="3" end="3"/>
                                            </p:txEl>
                                          </p:spTgt>
                                        </p:tgtEl>
                                        <p:attrNameLst>
                                          <p:attrName>style.visibility</p:attrName>
                                        </p:attrNameLst>
                                      </p:cBhvr>
                                      <p:to>
                                        <p:strVal val="visible"/>
                                      </p:to>
                                    </p:set>
                                    <p:anim calcmode="lin" valueType="num">
                                      <p:cBhvr additive="base">
                                        <p:cTn id="19" dur="500" fill="hold"/>
                                        <p:tgtEl>
                                          <p:spTgt spid="199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s-AR" sz="3600" b="1" i="1" smtClean="0">
                <a:latin typeface="Arial" charset="0"/>
              </a:rPr>
              <a:t>Funciones de Internet</a:t>
            </a:r>
            <a:endParaRPr lang="es-ES" sz="3600" b="1" i="1" smtClean="0">
              <a:latin typeface="Arial" charset="0"/>
            </a:endParaRPr>
          </a:p>
        </p:txBody>
      </p:sp>
      <p:sp>
        <p:nvSpPr>
          <p:cNvPr id="203779" name="Rectangle 3"/>
          <p:cNvSpPr>
            <a:spLocks noGrp="1" noChangeArrowheads="1"/>
          </p:cNvSpPr>
          <p:nvPr>
            <p:ph type="body" idx="1"/>
          </p:nvPr>
        </p:nvSpPr>
        <p:spPr>
          <a:xfrm>
            <a:off x="941388" y="1981200"/>
            <a:ext cx="7745412" cy="4114800"/>
          </a:xfrm>
        </p:spPr>
        <p:txBody>
          <a:bodyPr/>
          <a:lstStyle/>
          <a:p>
            <a:pPr eaLnBrk="1" hangingPunct="1">
              <a:defRPr/>
            </a:pPr>
            <a:r>
              <a:rPr lang="es-AR" sz="2400" b="1" i="1" smtClean="0">
                <a:latin typeface="Arial" charset="0"/>
              </a:rPr>
              <a:t>Crear nuevas posibilidades de negocios y de comunicación al permitir nuevas formas de contacto entre proveedores y usuarios.</a:t>
            </a:r>
          </a:p>
          <a:p>
            <a:pPr eaLnBrk="1" hangingPunct="1">
              <a:buFont typeface="Wingdings" pitchFamily="2" charset="2"/>
              <a:buNone/>
              <a:defRPr/>
            </a:pPr>
            <a:endParaRPr lang="es-AR" sz="2400" b="1" i="1" smtClean="0">
              <a:latin typeface="Arial" charset="0"/>
            </a:endParaRPr>
          </a:p>
          <a:p>
            <a:pPr eaLnBrk="1" hangingPunct="1">
              <a:defRPr/>
            </a:pPr>
            <a:r>
              <a:rPr lang="es-AR" sz="2400" b="1" i="1" smtClean="0">
                <a:latin typeface="Arial" charset="0"/>
              </a:rPr>
              <a:t>Cubre 4 áreas principales de aplicación :</a:t>
            </a:r>
          </a:p>
          <a:p>
            <a:pPr lvl="1" eaLnBrk="1" hangingPunct="1">
              <a:buFont typeface="Wingdings" pitchFamily="2" charset="2"/>
              <a:buChar char="Ø"/>
              <a:defRPr/>
            </a:pPr>
            <a:r>
              <a:rPr lang="es-AR" sz="2400" b="1" i="1" smtClean="0">
                <a:latin typeface="Arial" charset="0"/>
              </a:rPr>
              <a:t>Función de Información.</a:t>
            </a:r>
          </a:p>
          <a:p>
            <a:pPr lvl="1" eaLnBrk="1" hangingPunct="1">
              <a:buFont typeface="Wingdings" pitchFamily="2" charset="2"/>
              <a:buChar char="Ø"/>
              <a:defRPr/>
            </a:pPr>
            <a:r>
              <a:rPr lang="es-AR" sz="2400" b="1" i="1" smtClean="0">
                <a:latin typeface="Arial" charset="0"/>
              </a:rPr>
              <a:t>Función de Comunicación.</a:t>
            </a:r>
          </a:p>
          <a:p>
            <a:pPr lvl="1" eaLnBrk="1" hangingPunct="1">
              <a:buFont typeface="Wingdings" pitchFamily="2" charset="2"/>
              <a:buChar char="Ø"/>
              <a:defRPr/>
            </a:pPr>
            <a:r>
              <a:rPr lang="es-AR" sz="2400" b="1" i="1" smtClean="0">
                <a:latin typeface="Arial" charset="0"/>
              </a:rPr>
              <a:t>Función Comercial.</a:t>
            </a:r>
          </a:p>
          <a:p>
            <a:pPr lvl="1" eaLnBrk="1" hangingPunct="1">
              <a:buFont typeface="Wingdings" pitchFamily="2" charset="2"/>
              <a:buChar char="Ø"/>
              <a:defRPr/>
            </a:pPr>
            <a:r>
              <a:rPr lang="es-AR" sz="2400" b="1" i="1" smtClean="0">
                <a:latin typeface="Arial" charset="0"/>
              </a:rPr>
              <a:t>Función de Infraestructura.</a:t>
            </a:r>
          </a:p>
        </p:txBody>
      </p:sp>
    </p:spTree>
    <p:extLst>
      <p:ext uri="{BB962C8B-B14F-4D97-AF65-F5344CB8AC3E}">
        <p14:creationId xmlns:p14="http://schemas.microsoft.com/office/powerpoint/2010/main" val="57412420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 calcmode="lin" valueType="num">
                                      <p:cBhvr additive="base">
                                        <p:cTn id="13"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03779">
                                            <p:txEl>
                                              <p:pRg st="3" end="3"/>
                                            </p:txEl>
                                          </p:spTgt>
                                        </p:tgtEl>
                                        <p:attrNameLst>
                                          <p:attrName>style.visibility</p:attrName>
                                        </p:attrNameLst>
                                      </p:cBhvr>
                                      <p:to>
                                        <p:strVal val="visible"/>
                                      </p:to>
                                    </p:set>
                                    <p:anim calcmode="lin" valueType="num">
                                      <p:cBhvr additive="base">
                                        <p:cTn id="17"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377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03779">
                                            <p:txEl>
                                              <p:pRg st="4" end="4"/>
                                            </p:txEl>
                                          </p:spTgt>
                                        </p:tgtEl>
                                        <p:attrNameLst>
                                          <p:attrName>style.visibility</p:attrName>
                                        </p:attrNameLst>
                                      </p:cBhvr>
                                      <p:to>
                                        <p:strVal val="visible"/>
                                      </p:to>
                                    </p:set>
                                    <p:anim calcmode="lin" valueType="num">
                                      <p:cBhvr additive="base">
                                        <p:cTn id="2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377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3779">
                                            <p:txEl>
                                              <p:pRg st="5" end="5"/>
                                            </p:txEl>
                                          </p:spTgt>
                                        </p:tgtEl>
                                        <p:attrNameLst>
                                          <p:attrName>style.visibility</p:attrName>
                                        </p:attrNameLst>
                                      </p:cBhvr>
                                      <p:to>
                                        <p:strVal val="visible"/>
                                      </p:to>
                                    </p:set>
                                    <p:anim calcmode="lin" valueType="num">
                                      <p:cBhvr additive="base">
                                        <p:cTn id="25"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3779">
                                            <p:txEl>
                                              <p:pRg st="6" end="6"/>
                                            </p:txEl>
                                          </p:spTgt>
                                        </p:tgtEl>
                                        <p:attrNameLst>
                                          <p:attrName>style.visibility</p:attrName>
                                        </p:attrNameLst>
                                      </p:cBhvr>
                                      <p:to>
                                        <p:strVal val="visible"/>
                                      </p:to>
                                    </p:set>
                                    <p:anim calcmode="lin" valueType="num">
                                      <p:cBhvr additive="base">
                                        <p:cTn id="29"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37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404813"/>
            <a:ext cx="8642350" cy="1023923"/>
          </a:xfrm>
        </p:spPr>
        <p:txBody>
          <a:bodyPr/>
          <a:lstStyle/>
          <a:p>
            <a:r>
              <a:rPr lang="es-MX" sz="2800" dirty="0" smtClean="0">
                <a:solidFill>
                  <a:schemeClr val="bg2">
                    <a:lumMod val="50000"/>
                  </a:schemeClr>
                </a:solidFill>
              </a:rPr>
              <a:t>Ocho características únicas de la tecnología del e-</a:t>
            </a:r>
            <a:r>
              <a:rPr lang="es-MX" sz="2800" dirty="0" err="1" smtClean="0">
                <a:solidFill>
                  <a:schemeClr val="bg2">
                    <a:lumMod val="50000"/>
                  </a:schemeClr>
                </a:solidFill>
              </a:rPr>
              <a:t>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428736"/>
            <a:ext cx="8229600" cy="4578555"/>
          </a:xfrm>
        </p:spPr>
        <p:txBody>
          <a:bodyPr>
            <a:normAutofit lnSpcReduction="10000"/>
          </a:bodyPr>
          <a:lstStyle/>
          <a:p>
            <a:pPr>
              <a:spcBef>
                <a:spcPct val="70000"/>
              </a:spcBef>
            </a:pPr>
            <a:r>
              <a:rPr lang="es-MX" dirty="0" smtClean="0"/>
              <a:t>Ubicuidad.</a:t>
            </a:r>
            <a:endParaRPr lang="es-MX" dirty="0"/>
          </a:p>
          <a:p>
            <a:pPr>
              <a:spcBef>
                <a:spcPct val="70000"/>
              </a:spcBef>
            </a:pPr>
            <a:r>
              <a:rPr lang="es-MX" dirty="0" smtClean="0"/>
              <a:t>Alcance Global.</a:t>
            </a:r>
            <a:endParaRPr lang="es-MX" dirty="0"/>
          </a:p>
          <a:p>
            <a:pPr>
              <a:spcBef>
                <a:spcPct val="70000"/>
              </a:spcBef>
            </a:pPr>
            <a:r>
              <a:rPr lang="es-MX" dirty="0" smtClean="0"/>
              <a:t>Estándares universales.</a:t>
            </a:r>
            <a:endParaRPr lang="es-MX" dirty="0"/>
          </a:p>
          <a:p>
            <a:pPr>
              <a:spcBef>
                <a:spcPct val="70000"/>
              </a:spcBef>
            </a:pPr>
            <a:r>
              <a:rPr lang="es-MX" dirty="0" smtClean="0"/>
              <a:t>Riqueza.</a:t>
            </a:r>
          </a:p>
          <a:p>
            <a:pPr>
              <a:spcBef>
                <a:spcPct val="70000"/>
              </a:spcBef>
            </a:pPr>
            <a:r>
              <a:rPr lang="es-MX" dirty="0" smtClean="0"/>
              <a:t>Interactividad.</a:t>
            </a:r>
          </a:p>
          <a:p>
            <a:pPr>
              <a:spcBef>
                <a:spcPct val="70000"/>
              </a:spcBef>
            </a:pPr>
            <a:r>
              <a:rPr lang="es-MX" dirty="0" smtClean="0"/>
              <a:t>Densidad de la información.</a:t>
            </a:r>
          </a:p>
          <a:p>
            <a:pPr>
              <a:spcBef>
                <a:spcPct val="70000"/>
              </a:spcBef>
            </a:pPr>
            <a:r>
              <a:rPr lang="en-US" dirty="0" smtClean="0"/>
              <a:t>Tecnología social.</a:t>
            </a:r>
            <a:endParaRPr lang="en-US" dirty="0"/>
          </a:p>
        </p:txBody>
      </p:sp>
    </p:spTree>
    <p:extLst>
      <p:ext uri="{BB962C8B-B14F-4D97-AF65-F5344CB8AC3E}">
        <p14:creationId xmlns:p14="http://schemas.microsoft.com/office/powerpoint/2010/main" val="2337414963"/>
      </p:ext>
    </p:extLst>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404813"/>
            <a:ext cx="8642350" cy="1023923"/>
          </a:xfrm>
        </p:spPr>
        <p:txBody>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428736"/>
            <a:ext cx="8229600" cy="4578555"/>
          </a:xfrm>
        </p:spPr>
        <p:txBody>
          <a:bodyPr>
            <a:normAutofit fontScale="92500" lnSpcReduction="10000"/>
          </a:bodyPr>
          <a:lstStyle/>
          <a:p>
            <a:pPr>
              <a:spcBef>
                <a:spcPct val="70000"/>
              </a:spcBef>
            </a:pPr>
            <a:r>
              <a:rPr lang="es-MX" u="sng" dirty="0" smtClean="0"/>
              <a:t>Ubicuidad</a:t>
            </a:r>
            <a:r>
              <a:rPr lang="es-ES" dirty="0" smtClean="0"/>
              <a:t>: la tecnología de Internet/Web está disponible en todos lados, en el trabajo, en los hogares y en cualquier otro lugar a través de los dispositivos móviles, en cualquier momento</a:t>
            </a:r>
            <a:r>
              <a:rPr lang="en-US" dirty="0" smtClean="0"/>
              <a:t>.</a:t>
            </a:r>
          </a:p>
          <a:p>
            <a:pPr>
              <a:spcBef>
                <a:spcPct val="70000"/>
              </a:spcBef>
            </a:pPr>
            <a:r>
              <a:rPr lang="en-US" dirty="0" smtClean="0"/>
              <a:t>El mercado se extiende más allá de los límites tradicionales y se elimina la ubicación temporal y geográfica. Se crea el “Marketspace” o espacio de mercado, (lugar de mercado extendido más allá de las límites tradicionales sin ubicación temporal ni geográfica) pudiéndose realizar comprar en cualquier parte.  Se reducen los costos de compra.</a:t>
            </a:r>
          </a:p>
          <a:p>
            <a:pPr>
              <a:spcBef>
                <a:spcPct val="70000"/>
              </a:spcBef>
            </a:pPr>
            <a:endParaRPr lang="en-US" dirty="0"/>
          </a:p>
        </p:txBody>
      </p:sp>
    </p:spTree>
    <p:extLst>
      <p:ext uri="{BB962C8B-B14F-4D97-AF65-F5344CB8AC3E}">
        <p14:creationId xmlns:p14="http://schemas.microsoft.com/office/powerpoint/2010/main" val="445931141"/>
      </p:ext>
    </p:extLst>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404813"/>
            <a:ext cx="8642350" cy="1023923"/>
          </a:xfrm>
        </p:spPr>
        <p:txBody>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428736"/>
            <a:ext cx="8229600" cy="4578555"/>
          </a:xfrm>
        </p:spPr>
        <p:txBody>
          <a:bodyPr>
            <a:normAutofit lnSpcReduction="10000"/>
          </a:bodyPr>
          <a:lstStyle/>
          <a:p>
            <a:pPr>
              <a:spcBef>
                <a:spcPct val="70000"/>
              </a:spcBef>
            </a:pPr>
            <a:r>
              <a:rPr lang="es-MX" u="sng" dirty="0" smtClean="0"/>
              <a:t>Alcance global</a:t>
            </a:r>
            <a:r>
              <a:rPr lang="es-ES" dirty="0" smtClean="0"/>
              <a:t>: la tecnología se extiende más allá de los límites nacionales, alrededor de la Tierra</a:t>
            </a:r>
            <a:r>
              <a:rPr lang="en-US" dirty="0" smtClean="0"/>
              <a:t>.</a:t>
            </a:r>
          </a:p>
          <a:p>
            <a:pPr>
              <a:spcBef>
                <a:spcPct val="70000"/>
              </a:spcBef>
            </a:pPr>
            <a:r>
              <a:rPr lang="en-US" dirty="0" smtClean="0"/>
              <a:t>Se habilita el comercio a través de los límites culturales y nacionales sin problemas ni modificaciones. El “Marketspace” incluye potencialmente miles de millones de clientes y millones de negocios en todo el mundo.</a:t>
            </a:r>
          </a:p>
          <a:p>
            <a:pPr>
              <a:spcBef>
                <a:spcPct val="70000"/>
              </a:spcBef>
            </a:pPr>
            <a:r>
              <a:rPr lang="en-US" dirty="0" smtClean="0"/>
              <a:t>Más de 1200 millones en 2007 de un total de 6700 millones, 18%.</a:t>
            </a:r>
            <a:endParaRPr lang="en-US" dirty="0"/>
          </a:p>
        </p:txBody>
      </p:sp>
    </p:spTree>
    <p:extLst>
      <p:ext uri="{BB962C8B-B14F-4D97-AF65-F5344CB8AC3E}">
        <p14:creationId xmlns:p14="http://schemas.microsoft.com/office/powerpoint/2010/main" val="16379156"/>
      </p:ext>
    </p:extLst>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fontScale="85000" lnSpcReduction="20000"/>
          </a:bodyPr>
          <a:lstStyle/>
          <a:p>
            <a:pPr>
              <a:spcBef>
                <a:spcPct val="70000"/>
              </a:spcBef>
            </a:pPr>
            <a:r>
              <a:rPr lang="es-MX" u="sng" dirty="0" smtClean="0"/>
              <a:t>Estándares universales</a:t>
            </a:r>
            <a:r>
              <a:rPr lang="es-ES" dirty="0" smtClean="0"/>
              <a:t>: reducen los </a:t>
            </a:r>
            <a:r>
              <a:rPr lang="es-ES" i="1" u="sng" dirty="0" smtClean="0"/>
              <a:t>costos de entrada</a:t>
            </a:r>
            <a:r>
              <a:rPr lang="es-ES" dirty="0" smtClean="0"/>
              <a:t> al mercado</a:t>
            </a:r>
            <a:r>
              <a:rPr lang="en-US" dirty="0" smtClean="0"/>
              <a:t> que es el costo que deben pagar los comerciantes sólo por llevar los bienes al mercado. </a:t>
            </a:r>
          </a:p>
          <a:p>
            <a:pPr>
              <a:spcBef>
                <a:spcPct val="70000"/>
              </a:spcBef>
            </a:pPr>
            <a:r>
              <a:rPr lang="en-US" dirty="0" smtClean="0"/>
              <a:t>Para los </a:t>
            </a:r>
            <a:r>
              <a:rPr lang="en-US" dirty="0" err="1" smtClean="0"/>
              <a:t>consumidores</a:t>
            </a:r>
            <a:r>
              <a:rPr lang="en-US" dirty="0" smtClean="0"/>
              <a:t> los </a:t>
            </a:r>
            <a:r>
              <a:rPr lang="en-US" dirty="0" err="1" smtClean="0"/>
              <a:t>estándares</a:t>
            </a:r>
            <a:r>
              <a:rPr lang="en-US" dirty="0" smtClean="0"/>
              <a:t> </a:t>
            </a:r>
            <a:r>
              <a:rPr lang="en-US" dirty="0" err="1" smtClean="0"/>
              <a:t>universales</a:t>
            </a:r>
            <a:r>
              <a:rPr lang="en-US" dirty="0" smtClean="0"/>
              <a:t> reducen los </a:t>
            </a:r>
            <a:r>
              <a:rPr lang="en-US" i="1" u="sng" dirty="0" smtClean="0"/>
              <a:t>costos de </a:t>
            </a:r>
            <a:r>
              <a:rPr lang="en-US" i="1" u="sng" dirty="0" err="1" smtClean="0"/>
              <a:t>búsqueda</a:t>
            </a:r>
            <a:r>
              <a:rPr lang="en-US" dirty="0" smtClean="0"/>
              <a:t>: el </a:t>
            </a:r>
            <a:r>
              <a:rPr lang="en-US" dirty="0" err="1" smtClean="0"/>
              <a:t>esfuerzo</a:t>
            </a:r>
            <a:r>
              <a:rPr lang="en-US" dirty="0" smtClean="0"/>
              <a:t> </a:t>
            </a:r>
            <a:r>
              <a:rPr lang="en-US" dirty="0" err="1" smtClean="0"/>
              <a:t>requerido</a:t>
            </a:r>
            <a:r>
              <a:rPr lang="en-US" dirty="0" smtClean="0"/>
              <a:t> </a:t>
            </a:r>
            <a:r>
              <a:rPr lang="en-US" dirty="0" err="1" smtClean="0"/>
              <a:t>para</a:t>
            </a:r>
            <a:r>
              <a:rPr lang="en-US" dirty="0" smtClean="0"/>
              <a:t> </a:t>
            </a:r>
            <a:r>
              <a:rPr lang="en-US" dirty="0" err="1" smtClean="0"/>
              <a:t>encontrar</a:t>
            </a:r>
            <a:r>
              <a:rPr lang="en-US" dirty="0" smtClean="0"/>
              <a:t> los </a:t>
            </a:r>
            <a:r>
              <a:rPr lang="en-US" dirty="0" err="1" smtClean="0"/>
              <a:t>productos</a:t>
            </a:r>
            <a:r>
              <a:rPr lang="en-US" dirty="0" smtClean="0"/>
              <a:t> </a:t>
            </a:r>
            <a:r>
              <a:rPr lang="en-US" dirty="0" err="1" smtClean="0"/>
              <a:t>adecuados</a:t>
            </a:r>
            <a:r>
              <a:rPr lang="en-US" dirty="0" smtClean="0"/>
              <a:t>.</a:t>
            </a:r>
          </a:p>
          <a:p>
            <a:pPr>
              <a:spcBef>
                <a:spcPct val="70000"/>
              </a:spcBef>
            </a:pPr>
            <a:r>
              <a:rPr lang="en-US" dirty="0" smtClean="0"/>
              <a:t>Al </a:t>
            </a:r>
            <a:r>
              <a:rPr lang="en-US" dirty="0" err="1" smtClean="0"/>
              <a:t>crear</a:t>
            </a:r>
            <a:r>
              <a:rPr lang="en-US" dirty="0" smtClean="0"/>
              <a:t> un sólo espacio de mercado </a:t>
            </a:r>
            <a:r>
              <a:rPr lang="en-US" dirty="0" err="1" smtClean="0"/>
              <a:t>mundial</a:t>
            </a:r>
            <a:r>
              <a:rPr lang="en-US" dirty="0" smtClean="0"/>
              <a:t>, en el que los </a:t>
            </a:r>
            <a:r>
              <a:rPr lang="en-US" dirty="0" err="1" smtClean="0"/>
              <a:t>precios</a:t>
            </a:r>
            <a:r>
              <a:rPr lang="en-US" dirty="0" smtClean="0"/>
              <a:t> y </a:t>
            </a:r>
            <a:r>
              <a:rPr lang="en-US" dirty="0" err="1" smtClean="0"/>
              <a:t>descripciones</a:t>
            </a:r>
            <a:r>
              <a:rPr lang="en-US" dirty="0" smtClean="0"/>
              <a:t> de los </a:t>
            </a:r>
            <a:r>
              <a:rPr lang="en-US" dirty="0" err="1" smtClean="0"/>
              <a:t>productos</a:t>
            </a:r>
            <a:r>
              <a:rPr lang="en-US" dirty="0" smtClean="0"/>
              <a:t> se </a:t>
            </a:r>
            <a:r>
              <a:rPr lang="en-US" dirty="0" err="1" smtClean="0"/>
              <a:t>pueden</a:t>
            </a:r>
            <a:r>
              <a:rPr lang="en-US" dirty="0" smtClean="0"/>
              <a:t> </a:t>
            </a:r>
            <a:r>
              <a:rPr lang="en-US" dirty="0" err="1" smtClean="0"/>
              <a:t>mostrar</a:t>
            </a:r>
            <a:r>
              <a:rPr lang="en-US" dirty="0" smtClean="0"/>
              <a:t> en forma </a:t>
            </a:r>
            <a:r>
              <a:rPr lang="en-US" dirty="0" err="1" smtClean="0"/>
              <a:t>económica</a:t>
            </a:r>
            <a:r>
              <a:rPr lang="en-US" dirty="0" smtClean="0"/>
              <a:t>, el </a:t>
            </a:r>
            <a:r>
              <a:rPr lang="en-US" i="1" u="sng" dirty="0" err="1" smtClean="0"/>
              <a:t>descubrimiento</a:t>
            </a:r>
            <a:r>
              <a:rPr lang="en-US" i="1" u="sng" dirty="0" smtClean="0"/>
              <a:t> de </a:t>
            </a:r>
            <a:r>
              <a:rPr lang="en-US" i="1" u="sng" dirty="0" err="1" smtClean="0"/>
              <a:t>precios</a:t>
            </a:r>
            <a:r>
              <a:rPr lang="en-US" i="1" u="sng" dirty="0" smtClean="0"/>
              <a:t> </a:t>
            </a:r>
            <a:r>
              <a:rPr lang="en-US" dirty="0" smtClean="0"/>
              <a:t>es más simple, </a:t>
            </a:r>
            <a:r>
              <a:rPr lang="en-US" dirty="0" err="1" smtClean="0"/>
              <a:t>rápido</a:t>
            </a:r>
            <a:r>
              <a:rPr lang="en-US" dirty="0" smtClean="0"/>
              <a:t> y </a:t>
            </a:r>
            <a:r>
              <a:rPr lang="en-US" dirty="0" err="1" smtClean="0"/>
              <a:t>preciso</a:t>
            </a:r>
            <a:r>
              <a:rPr lang="en-US" dirty="0" smtClean="0"/>
              <a:t>.</a:t>
            </a:r>
          </a:p>
          <a:p>
            <a:pPr>
              <a:spcBef>
                <a:spcPct val="70000"/>
              </a:spcBef>
            </a:pPr>
            <a:r>
              <a:rPr lang="en-US" dirty="0" smtClean="0"/>
              <a:t>Los </a:t>
            </a:r>
            <a:r>
              <a:rPr lang="en-US" dirty="0" err="1" smtClean="0"/>
              <a:t>usuarios</a:t>
            </a:r>
            <a:r>
              <a:rPr lang="en-US" dirty="0" smtClean="0"/>
              <a:t> de Internet, </a:t>
            </a:r>
            <a:r>
              <a:rPr lang="en-US" dirty="0" err="1" smtClean="0"/>
              <a:t>tanto</a:t>
            </a:r>
            <a:r>
              <a:rPr lang="en-US" dirty="0" smtClean="0"/>
              <a:t> </a:t>
            </a:r>
            <a:r>
              <a:rPr lang="en-US" dirty="0" err="1" smtClean="0"/>
              <a:t>empresas</a:t>
            </a:r>
            <a:r>
              <a:rPr lang="en-US" dirty="0" smtClean="0"/>
              <a:t> </a:t>
            </a:r>
            <a:r>
              <a:rPr lang="en-US" dirty="0" err="1" smtClean="0"/>
              <a:t>como</a:t>
            </a:r>
            <a:r>
              <a:rPr lang="en-US" dirty="0" smtClean="0"/>
              <a:t> </a:t>
            </a:r>
            <a:r>
              <a:rPr lang="en-US" dirty="0" err="1" smtClean="0"/>
              <a:t>individuos</a:t>
            </a:r>
            <a:r>
              <a:rPr lang="en-US" dirty="0" smtClean="0"/>
              <a:t>, </a:t>
            </a:r>
            <a:r>
              <a:rPr lang="en-US" dirty="0" err="1" smtClean="0"/>
              <a:t>experimentan</a:t>
            </a:r>
            <a:r>
              <a:rPr lang="en-US" dirty="0" smtClean="0"/>
              <a:t> los </a:t>
            </a:r>
            <a:r>
              <a:rPr lang="en-US" i="1" u="sng" dirty="0" err="1" smtClean="0"/>
              <a:t>factores</a:t>
            </a:r>
            <a:r>
              <a:rPr lang="en-US" i="1" u="sng" dirty="0" smtClean="0"/>
              <a:t> </a:t>
            </a:r>
            <a:r>
              <a:rPr lang="en-US" i="1" u="sng" dirty="0" err="1" smtClean="0"/>
              <a:t>externos</a:t>
            </a:r>
            <a:r>
              <a:rPr lang="en-US" i="1" u="sng" dirty="0" smtClean="0"/>
              <a:t> de la red</a:t>
            </a:r>
            <a:r>
              <a:rPr lang="en-US" dirty="0" smtClean="0"/>
              <a:t>: </a:t>
            </a:r>
            <a:r>
              <a:rPr lang="en-US" dirty="0" err="1" smtClean="0"/>
              <a:t>beneficios</a:t>
            </a:r>
            <a:r>
              <a:rPr lang="en-US" dirty="0" smtClean="0"/>
              <a:t> </a:t>
            </a:r>
            <a:r>
              <a:rPr lang="en-US" dirty="0" err="1" smtClean="0"/>
              <a:t>surgidos</a:t>
            </a:r>
            <a:r>
              <a:rPr lang="en-US" dirty="0" smtClean="0"/>
              <a:t> de la </a:t>
            </a:r>
            <a:r>
              <a:rPr lang="en-US" dirty="0" err="1" smtClean="0"/>
              <a:t>utilización</a:t>
            </a:r>
            <a:r>
              <a:rPr lang="en-US" dirty="0" smtClean="0"/>
              <a:t> de la </a:t>
            </a:r>
            <a:r>
              <a:rPr lang="en-US" dirty="0" err="1" smtClean="0"/>
              <a:t>misma</a:t>
            </a:r>
            <a:r>
              <a:rPr lang="en-US" dirty="0" smtClean="0"/>
              <a:t> </a:t>
            </a:r>
            <a:r>
              <a:rPr lang="en-US" dirty="0" err="1" smtClean="0"/>
              <a:t>tecnología</a:t>
            </a:r>
            <a:r>
              <a:rPr lang="en-US" dirty="0" smtClean="0"/>
              <a:t> por parte de </a:t>
            </a:r>
            <a:r>
              <a:rPr lang="en-US" dirty="0" err="1" smtClean="0"/>
              <a:t>todos</a:t>
            </a:r>
            <a:r>
              <a:rPr lang="en-US" dirty="0" smtClean="0"/>
              <a:t>.</a:t>
            </a:r>
            <a:endParaRPr lang="en-US" dirty="0"/>
          </a:p>
        </p:txBody>
      </p:sp>
    </p:spTree>
    <p:extLst>
      <p:ext uri="{BB962C8B-B14F-4D97-AF65-F5344CB8AC3E}">
        <p14:creationId xmlns:p14="http://schemas.microsoft.com/office/powerpoint/2010/main" val="111586400"/>
      </p:ext>
    </p:extLst>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a:bodyPr>
          <a:lstStyle/>
          <a:p>
            <a:pPr>
              <a:spcBef>
                <a:spcPct val="70000"/>
              </a:spcBef>
            </a:pPr>
            <a:r>
              <a:rPr lang="es-MX" u="sng" dirty="0" smtClean="0"/>
              <a:t>Riqueza</a:t>
            </a:r>
            <a:r>
              <a:rPr lang="es-ES" dirty="0" smtClean="0"/>
              <a:t>: Internet tiene el potencial de poder ofrecer mucho más riqueza de información que los medios tradicionales, como los impresos, la radio y la televisión, debido a que es </a:t>
            </a:r>
            <a:r>
              <a:rPr lang="es-ES" b="1" u="sng" dirty="0" smtClean="0"/>
              <a:t>INTERACTIVA </a:t>
            </a:r>
            <a:r>
              <a:rPr lang="es-ES" dirty="0" smtClean="0"/>
              <a:t> y puede adaptar el mensaje a cada usuario</a:t>
            </a:r>
            <a:r>
              <a:rPr lang="en-US" dirty="0" smtClean="0"/>
              <a:t>.</a:t>
            </a:r>
          </a:p>
          <a:p>
            <a:pPr>
              <a:spcBef>
                <a:spcPct val="70000"/>
              </a:spcBef>
            </a:pPr>
            <a:r>
              <a:rPr lang="en-US" dirty="0" smtClean="0"/>
              <a:t>La </a:t>
            </a:r>
            <a:r>
              <a:rPr lang="en-US" dirty="0" err="1" smtClean="0"/>
              <a:t>riqueza</a:t>
            </a:r>
            <a:r>
              <a:rPr lang="en-US" dirty="0" smtClean="0"/>
              <a:t> se </a:t>
            </a:r>
            <a:r>
              <a:rPr lang="en-US" dirty="0" err="1" smtClean="0"/>
              <a:t>refiere</a:t>
            </a:r>
            <a:r>
              <a:rPr lang="en-US" dirty="0" smtClean="0"/>
              <a:t> a la </a:t>
            </a:r>
            <a:r>
              <a:rPr lang="en-US" dirty="0" err="1" smtClean="0"/>
              <a:t>complejidad</a:t>
            </a:r>
            <a:r>
              <a:rPr lang="en-US" dirty="0" smtClean="0"/>
              <a:t> y el </a:t>
            </a:r>
            <a:r>
              <a:rPr lang="en-US" dirty="0" err="1" smtClean="0"/>
              <a:t>contenido</a:t>
            </a:r>
            <a:r>
              <a:rPr lang="en-US" dirty="0" smtClean="0"/>
              <a:t> de un </a:t>
            </a:r>
            <a:r>
              <a:rPr lang="en-US" dirty="0" err="1" smtClean="0"/>
              <a:t>mensaje</a:t>
            </a:r>
            <a:r>
              <a:rPr lang="en-US" dirty="0" smtClean="0"/>
              <a:t>.</a:t>
            </a:r>
            <a:endParaRPr lang="en-US" dirty="0"/>
          </a:p>
        </p:txBody>
      </p:sp>
    </p:spTree>
    <p:extLst>
      <p:ext uri="{BB962C8B-B14F-4D97-AF65-F5344CB8AC3E}">
        <p14:creationId xmlns:p14="http://schemas.microsoft.com/office/powerpoint/2010/main" val="925793250"/>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fontScale="92500" lnSpcReduction="20000"/>
          </a:bodyPr>
          <a:lstStyle/>
          <a:p>
            <a:r>
              <a:rPr lang="es-ES" dirty="0" smtClean="0"/>
              <a:t>El comercio B2B se expandió a más de 3600 millones de dólares.</a:t>
            </a:r>
          </a:p>
          <a:p>
            <a:r>
              <a:rPr lang="es-ES" dirty="0" smtClean="0"/>
              <a:t>Expansión de la Banda Ancha.</a:t>
            </a:r>
          </a:p>
          <a:p>
            <a:r>
              <a:rPr lang="es-ES" dirty="0" smtClean="0"/>
              <a:t>Las ofertas públicas iniciales (IPOs, por sus siglas en inglés) regresaron luego de la crisis de las punto com o dot-com, con más de 200 IPOs que recaudaron más de 43 mil millones, un 37% más que el año anterior. </a:t>
            </a:r>
          </a:p>
          <a:p>
            <a:r>
              <a:rPr lang="es-ES" dirty="0" smtClean="0"/>
              <a:t>Google, Apple, Amazon, e*trade, encabezaron el rebote de las acciones.</a:t>
            </a:r>
          </a:p>
          <a:p>
            <a:r>
              <a:rPr lang="es-ES" dirty="0" smtClean="0"/>
              <a:t>El valor de la acción de Google llegó al máximo en 2007 con un valor de USD 697 mucho más que su precio de oferta pública en 2005 que había sido de USD 85.</a:t>
            </a:r>
          </a:p>
          <a:p>
            <a:endParaRPr lang="es-ES" dirty="0"/>
          </a:p>
        </p:txBody>
      </p:sp>
      <p:sp>
        <p:nvSpPr>
          <p:cNvPr id="3" name="2 Título"/>
          <p:cNvSpPr>
            <a:spLocks noGrp="1"/>
          </p:cNvSpPr>
          <p:nvPr>
            <p:ph type="title"/>
          </p:nvPr>
        </p:nvSpPr>
        <p:spPr>
          <a:xfrm>
            <a:off x="457200" y="274638"/>
            <a:ext cx="8229600" cy="582594"/>
          </a:xfrm>
        </p:spPr>
        <p:txBody>
          <a:bodyPr>
            <a:normAutofit fontScale="90000"/>
          </a:bodyPr>
          <a:lstStyle/>
          <a:p>
            <a:r>
              <a:rPr lang="es-ES" dirty="0" smtClean="0"/>
              <a:t>La revolución acaba de empezar</a:t>
            </a:r>
            <a:endParaRPr lang="es-ES" dirty="0"/>
          </a:p>
        </p:txBody>
      </p:sp>
    </p:spTree>
    <p:extLst>
      <p:ext uri="{BB962C8B-B14F-4D97-AF65-F5344CB8AC3E}">
        <p14:creationId xmlns:p14="http://schemas.microsoft.com/office/powerpoint/2010/main" val="854946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a:bodyPr>
          <a:lstStyle/>
          <a:p>
            <a:pPr>
              <a:spcBef>
                <a:spcPct val="70000"/>
              </a:spcBef>
            </a:pPr>
            <a:r>
              <a:rPr lang="es-MX" u="sng" dirty="0" smtClean="0"/>
              <a:t>Interactividad</a:t>
            </a:r>
            <a:r>
              <a:rPr lang="es-ES" dirty="0" smtClean="0"/>
              <a:t>: tecnología que permite la comunicación de 2 vías entre el comerciante y el cliente</a:t>
            </a:r>
            <a:r>
              <a:rPr lang="en-US" dirty="0" smtClean="0"/>
              <a:t>.</a:t>
            </a:r>
          </a:p>
          <a:p>
            <a:pPr>
              <a:spcBef>
                <a:spcPct val="70000"/>
              </a:spcBef>
            </a:pPr>
            <a:r>
              <a:rPr lang="en-US" dirty="0" err="1" smtClean="0"/>
              <a:t>Permite</a:t>
            </a:r>
            <a:r>
              <a:rPr lang="en-US" dirty="0" smtClean="0"/>
              <a:t> que un </a:t>
            </a:r>
            <a:r>
              <a:rPr lang="en-US" dirty="0" err="1" smtClean="0"/>
              <a:t>comerciante</a:t>
            </a:r>
            <a:r>
              <a:rPr lang="en-US" dirty="0" smtClean="0"/>
              <a:t> on line se </a:t>
            </a:r>
            <a:r>
              <a:rPr lang="en-US" dirty="0" err="1" smtClean="0"/>
              <a:t>comprometa</a:t>
            </a:r>
            <a:r>
              <a:rPr lang="en-US" dirty="0" smtClean="0"/>
              <a:t> con un </a:t>
            </a:r>
            <a:r>
              <a:rPr lang="en-US" dirty="0" err="1" smtClean="0"/>
              <a:t>cliente</a:t>
            </a:r>
            <a:r>
              <a:rPr lang="en-US" dirty="0" smtClean="0"/>
              <a:t> en </a:t>
            </a:r>
            <a:r>
              <a:rPr lang="en-US" dirty="0" err="1" smtClean="0"/>
              <a:t>formas</a:t>
            </a:r>
            <a:r>
              <a:rPr lang="en-US" dirty="0" smtClean="0"/>
              <a:t> </a:t>
            </a:r>
            <a:r>
              <a:rPr lang="en-US" dirty="0" err="1" smtClean="0"/>
              <a:t>similares</a:t>
            </a:r>
            <a:r>
              <a:rPr lang="en-US" dirty="0" smtClean="0"/>
              <a:t> a </a:t>
            </a:r>
            <a:r>
              <a:rPr lang="en-US" dirty="0" err="1" smtClean="0"/>
              <a:t>una</a:t>
            </a:r>
            <a:r>
              <a:rPr lang="en-US" dirty="0" smtClean="0"/>
              <a:t> </a:t>
            </a:r>
            <a:r>
              <a:rPr lang="en-US" dirty="0" err="1" smtClean="0"/>
              <a:t>experiencia</a:t>
            </a:r>
            <a:r>
              <a:rPr lang="en-US" dirty="0" smtClean="0"/>
              <a:t> </a:t>
            </a:r>
            <a:r>
              <a:rPr lang="en-US" dirty="0" err="1" smtClean="0"/>
              <a:t>cara</a:t>
            </a:r>
            <a:r>
              <a:rPr lang="en-US" dirty="0" smtClean="0"/>
              <a:t> a </a:t>
            </a:r>
            <a:r>
              <a:rPr lang="en-US" dirty="0" err="1" smtClean="0"/>
              <a:t>cara</a:t>
            </a:r>
            <a:r>
              <a:rPr lang="en-US" dirty="0" smtClean="0"/>
              <a:t>, </a:t>
            </a:r>
            <a:r>
              <a:rPr lang="en-US" dirty="0" err="1" smtClean="0"/>
              <a:t>pero</a:t>
            </a:r>
            <a:r>
              <a:rPr lang="en-US" dirty="0" smtClean="0"/>
              <a:t> a </a:t>
            </a:r>
            <a:r>
              <a:rPr lang="en-US" dirty="0" err="1" smtClean="0"/>
              <a:t>una</a:t>
            </a:r>
            <a:r>
              <a:rPr lang="en-US" dirty="0" smtClean="0"/>
              <a:t> </a:t>
            </a:r>
            <a:r>
              <a:rPr lang="en-US" dirty="0" err="1" smtClean="0"/>
              <a:t>escala</a:t>
            </a:r>
            <a:r>
              <a:rPr lang="en-US" dirty="0" smtClean="0"/>
              <a:t> global mucho más </a:t>
            </a:r>
            <a:r>
              <a:rPr lang="en-US" dirty="0" err="1" smtClean="0"/>
              <a:t>masiva</a:t>
            </a:r>
            <a:r>
              <a:rPr lang="en-US" dirty="0" smtClean="0"/>
              <a:t>.</a:t>
            </a:r>
            <a:endParaRPr lang="en-US" dirty="0"/>
          </a:p>
        </p:txBody>
      </p:sp>
    </p:spTree>
    <p:extLst>
      <p:ext uri="{BB962C8B-B14F-4D97-AF65-F5344CB8AC3E}">
        <p14:creationId xmlns:p14="http://schemas.microsoft.com/office/powerpoint/2010/main" val="670399154"/>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fontScale="85000" lnSpcReduction="20000"/>
          </a:bodyPr>
          <a:lstStyle/>
          <a:p>
            <a:pPr>
              <a:spcBef>
                <a:spcPct val="70000"/>
              </a:spcBef>
            </a:pPr>
            <a:r>
              <a:rPr lang="es-MX" u="sng" dirty="0" smtClean="0"/>
              <a:t>Densidad de la información</a:t>
            </a:r>
            <a:r>
              <a:rPr lang="es-ES" dirty="0" smtClean="0"/>
              <a:t>: en los mercados de comercio electrónico, los precios y los costos se vuelven más transparentes</a:t>
            </a:r>
            <a:r>
              <a:rPr lang="en-US" dirty="0" smtClean="0"/>
              <a:t>.</a:t>
            </a:r>
          </a:p>
          <a:p>
            <a:pPr>
              <a:spcBef>
                <a:spcPct val="70000"/>
              </a:spcBef>
            </a:pPr>
            <a:r>
              <a:rPr lang="en-US" dirty="0" smtClean="0"/>
              <a:t>La </a:t>
            </a:r>
            <a:r>
              <a:rPr lang="en-US" i="1" u="sng" dirty="0" err="1" smtClean="0"/>
              <a:t>transparencia</a:t>
            </a:r>
            <a:r>
              <a:rPr lang="en-US" i="1" u="sng" dirty="0" smtClean="0"/>
              <a:t> de </a:t>
            </a:r>
            <a:r>
              <a:rPr lang="en-US" i="1" u="sng" dirty="0" err="1" smtClean="0"/>
              <a:t>precios</a:t>
            </a:r>
            <a:r>
              <a:rPr lang="en-US" i="1" u="sng" dirty="0" smtClean="0"/>
              <a:t> </a:t>
            </a:r>
            <a:r>
              <a:rPr lang="en-US" dirty="0" smtClean="0"/>
              <a:t>se </a:t>
            </a:r>
            <a:r>
              <a:rPr lang="en-US" dirty="0" err="1" smtClean="0"/>
              <a:t>refiere</a:t>
            </a:r>
            <a:r>
              <a:rPr lang="en-US" dirty="0" smtClean="0"/>
              <a:t> a la </a:t>
            </a:r>
            <a:r>
              <a:rPr lang="en-US" dirty="0" err="1" smtClean="0"/>
              <a:t>facilidad</a:t>
            </a:r>
            <a:r>
              <a:rPr lang="en-US" dirty="0" smtClean="0"/>
              <a:t> con que los </a:t>
            </a:r>
            <a:r>
              <a:rPr lang="en-US" dirty="0" err="1" smtClean="0"/>
              <a:t>consumidores</a:t>
            </a:r>
            <a:r>
              <a:rPr lang="en-US" dirty="0" smtClean="0"/>
              <a:t> </a:t>
            </a:r>
            <a:r>
              <a:rPr lang="en-US" dirty="0" err="1" smtClean="0"/>
              <a:t>pueden</a:t>
            </a:r>
            <a:r>
              <a:rPr lang="en-US" dirty="0" smtClean="0"/>
              <a:t> </a:t>
            </a:r>
            <a:r>
              <a:rPr lang="en-US" dirty="0" err="1" smtClean="0"/>
              <a:t>encontrar</a:t>
            </a:r>
            <a:r>
              <a:rPr lang="en-US" dirty="0" smtClean="0"/>
              <a:t> la </a:t>
            </a:r>
            <a:r>
              <a:rPr lang="en-US" dirty="0" err="1" smtClean="0"/>
              <a:t>variedad</a:t>
            </a:r>
            <a:r>
              <a:rPr lang="en-US" dirty="0" smtClean="0"/>
              <a:t> de </a:t>
            </a:r>
            <a:r>
              <a:rPr lang="en-US" dirty="0" err="1" smtClean="0"/>
              <a:t>precios</a:t>
            </a:r>
            <a:r>
              <a:rPr lang="en-US" dirty="0" smtClean="0"/>
              <a:t> en un mercado.</a:t>
            </a:r>
          </a:p>
          <a:p>
            <a:pPr>
              <a:spcBef>
                <a:spcPct val="70000"/>
              </a:spcBef>
            </a:pPr>
            <a:r>
              <a:rPr lang="en-US" dirty="0" smtClean="0"/>
              <a:t>La </a:t>
            </a:r>
            <a:r>
              <a:rPr lang="en-US" i="1" u="sng" dirty="0" err="1" smtClean="0"/>
              <a:t>transparencia</a:t>
            </a:r>
            <a:r>
              <a:rPr lang="en-US" i="1" u="sng" dirty="0" smtClean="0"/>
              <a:t> de costos </a:t>
            </a:r>
            <a:r>
              <a:rPr lang="en-US" dirty="0" smtClean="0"/>
              <a:t>es la </a:t>
            </a:r>
            <a:r>
              <a:rPr lang="en-US" dirty="0" err="1" smtClean="0"/>
              <a:t>habilidad</a:t>
            </a:r>
            <a:r>
              <a:rPr lang="en-US" dirty="0" smtClean="0"/>
              <a:t> de los </a:t>
            </a:r>
            <a:r>
              <a:rPr lang="en-US" dirty="0" err="1" smtClean="0"/>
              <a:t>consumidores</a:t>
            </a:r>
            <a:r>
              <a:rPr lang="en-US" dirty="0" smtClean="0"/>
              <a:t> </a:t>
            </a:r>
            <a:r>
              <a:rPr lang="en-US" dirty="0" err="1" smtClean="0"/>
              <a:t>para</a:t>
            </a:r>
            <a:r>
              <a:rPr lang="en-US" dirty="0" smtClean="0"/>
              <a:t> </a:t>
            </a:r>
            <a:r>
              <a:rPr lang="en-US" dirty="0" err="1" smtClean="0"/>
              <a:t>descubrir</a:t>
            </a:r>
            <a:r>
              <a:rPr lang="en-US" dirty="0" smtClean="0"/>
              <a:t> los costos </a:t>
            </a:r>
            <a:r>
              <a:rPr lang="en-US" dirty="0" err="1" smtClean="0"/>
              <a:t>reales</a:t>
            </a:r>
            <a:r>
              <a:rPr lang="en-US" dirty="0" smtClean="0"/>
              <a:t> que pagan los comerciantes por los </a:t>
            </a:r>
            <a:r>
              <a:rPr lang="en-US" dirty="0" err="1" smtClean="0"/>
              <a:t>productos</a:t>
            </a:r>
            <a:r>
              <a:rPr lang="en-US" dirty="0" smtClean="0"/>
              <a:t> </a:t>
            </a:r>
            <a:r>
              <a:rPr lang="en-US" dirty="0" err="1" smtClean="0"/>
              <a:t>ofrecidos</a:t>
            </a:r>
            <a:r>
              <a:rPr lang="en-US" dirty="0" smtClean="0"/>
              <a:t>.</a:t>
            </a:r>
          </a:p>
          <a:p>
            <a:pPr>
              <a:spcBef>
                <a:spcPct val="70000"/>
              </a:spcBef>
            </a:pPr>
            <a:r>
              <a:rPr lang="en-US" dirty="0" smtClean="0"/>
              <a:t>Los comerciantes en </a:t>
            </a:r>
            <a:r>
              <a:rPr lang="en-US" dirty="0" err="1" smtClean="0"/>
              <a:t>línea</a:t>
            </a:r>
            <a:r>
              <a:rPr lang="en-US" dirty="0" smtClean="0"/>
              <a:t> </a:t>
            </a:r>
            <a:r>
              <a:rPr lang="en-US" dirty="0" err="1" smtClean="0"/>
              <a:t>pueden</a:t>
            </a:r>
            <a:r>
              <a:rPr lang="en-US" dirty="0" smtClean="0"/>
              <a:t> </a:t>
            </a:r>
            <a:r>
              <a:rPr lang="en-US" dirty="0" err="1" smtClean="0"/>
              <a:t>descubrir</a:t>
            </a:r>
            <a:r>
              <a:rPr lang="en-US" dirty="0" smtClean="0"/>
              <a:t> mucho más </a:t>
            </a:r>
            <a:r>
              <a:rPr lang="en-US" dirty="0" err="1" smtClean="0"/>
              <a:t>acerca</a:t>
            </a:r>
            <a:r>
              <a:rPr lang="en-US" dirty="0" smtClean="0"/>
              <a:t> de los </a:t>
            </a:r>
            <a:r>
              <a:rPr lang="en-US" dirty="0" err="1" smtClean="0"/>
              <a:t>consumidores</a:t>
            </a:r>
            <a:r>
              <a:rPr lang="en-US" dirty="0" smtClean="0"/>
              <a:t>, </a:t>
            </a:r>
            <a:r>
              <a:rPr lang="en-US" dirty="0" err="1" smtClean="0"/>
              <a:t>esto</a:t>
            </a:r>
            <a:r>
              <a:rPr lang="en-US" dirty="0" smtClean="0"/>
              <a:t> les </a:t>
            </a:r>
            <a:r>
              <a:rPr lang="en-US" dirty="0" err="1" smtClean="0"/>
              <a:t>permite</a:t>
            </a:r>
            <a:r>
              <a:rPr lang="en-US" dirty="0" smtClean="0"/>
              <a:t> </a:t>
            </a:r>
            <a:r>
              <a:rPr lang="en-US" dirty="0" err="1" smtClean="0"/>
              <a:t>segmentar</a:t>
            </a:r>
            <a:r>
              <a:rPr lang="en-US" dirty="0" smtClean="0"/>
              <a:t> el mercado en </a:t>
            </a:r>
            <a:r>
              <a:rPr lang="en-US" dirty="0" err="1" smtClean="0"/>
              <a:t>grupos</a:t>
            </a:r>
            <a:r>
              <a:rPr lang="en-US" dirty="0" smtClean="0"/>
              <a:t> </a:t>
            </a:r>
            <a:r>
              <a:rPr lang="en-US" dirty="0" err="1" smtClean="0"/>
              <a:t>dispuestos</a:t>
            </a:r>
            <a:r>
              <a:rPr lang="en-US" dirty="0" smtClean="0"/>
              <a:t> a pagar </a:t>
            </a:r>
            <a:r>
              <a:rPr lang="en-US" dirty="0" err="1" smtClean="0"/>
              <a:t>distintos</a:t>
            </a:r>
            <a:r>
              <a:rPr lang="en-US" dirty="0" smtClean="0"/>
              <a:t> </a:t>
            </a:r>
            <a:r>
              <a:rPr lang="en-US" dirty="0" err="1" smtClean="0"/>
              <a:t>precios</a:t>
            </a:r>
            <a:r>
              <a:rPr lang="en-US" dirty="0" smtClean="0"/>
              <a:t> </a:t>
            </a:r>
            <a:r>
              <a:rPr lang="en-US" dirty="0" err="1" smtClean="0"/>
              <a:t>permitiendo</a:t>
            </a:r>
            <a:r>
              <a:rPr lang="en-US" dirty="0" smtClean="0"/>
              <a:t> la </a:t>
            </a:r>
            <a:r>
              <a:rPr lang="en-US" i="1" u="sng" dirty="0" err="1" smtClean="0"/>
              <a:t>discriminación</a:t>
            </a:r>
            <a:r>
              <a:rPr lang="en-US" i="1" u="sng" dirty="0" smtClean="0"/>
              <a:t> de </a:t>
            </a:r>
            <a:r>
              <a:rPr lang="en-US" i="1" u="sng" dirty="0" err="1" smtClean="0"/>
              <a:t>precios</a:t>
            </a:r>
            <a:r>
              <a:rPr lang="en-US" dirty="0" smtClean="0"/>
              <a:t>: vender los </a:t>
            </a:r>
            <a:r>
              <a:rPr lang="en-US" dirty="0" err="1" smtClean="0"/>
              <a:t>mismos</a:t>
            </a:r>
            <a:r>
              <a:rPr lang="en-US" dirty="0" smtClean="0"/>
              <a:t> bienes, a </a:t>
            </a:r>
            <a:r>
              <a:rPr lang="en-US" dirty="0" err="1" smtClean="0"/>
              <a:t>distintos</a:t>
            </a:r>
            <a:r>
              <a:rPr lang="en-US" dirty="0" smtClean="0"/>
              <a:t> </a:t>
            </a:r>
            <a:r>
              <a:rPr lang="en-US" dirty="0" err="1" smtClean="0"/>
              <a:t>grupos</a:t>
            </a:r>
            <a:r>
              <a:rPr lang="en-US" dirty="0" smtClean="0"/>
              <a:t>, a </a:t>
            </a:r>
            <a:r>
              <a:rPr lang="en-US" dirty="0" err="1" smtClean="0"/>
              <a:t>distintos</a:t>
            </a:r>
            <a:r>
              <a:rPr lang="en-US" dirty="0" smtClean="0"/>
              <a:t> </a:t>
            </a:r>
            <a:r>
              <a:rPr lang="en-US" dirty="0" err="1" smtClean="0"/>
              <a:t>precios</a:t>
            </a:r>
            <a:r>
              <a:rPr lang="en-US" dirty="0" smtClean="0"/>
              <a:t>.</a:t>
            </a:r>
          </a:p>
        </p:txBody>
      </p:sp>
    </p:spTree>
    <p:extLst>
      <p:ext uri="{BB962C8B-B14F-4D97-AF65-F5344CB8AC3E}">
        <p14:creationId xmlns:p14="http://schemas.microsoft.com/office/powerpoint/2010/main" val="3743410746"/>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fontScale="92500" lnSpcReduction="20000"/>
          </a:bodyPr>
          <a:lstStyle/>
          <a:p>
            <a:pPr>
              <a:spcBef>
                <a:spcPct val="70000"/>
              </a:spcBef>
            </a:pPr>
            <a:r>
              <a:rPr lang="es-MX" u="sng" dirty="0" smtClean="0"/>
              <a:t>Personalización</a:t>
            </a:r>
            <a:r>
              <a:rPr lang="es-MX" dirty="0" smtClean="0"/>
              <a:t>: se pueden dirigir los mensajes de marketing a individuos específicos, ajustando el mensaje al nombre de una persona, sus intereses y compras anteriores.</a:t>
            </a:r>
          </a:p>
          <a:p>
            <a:pPr>
              <a:spcBef>
                <a:spcPct val="70000"/>
              </a:spcBef>
            </a:pPr>
            <a:r>
              <a:rPr lang="es-MX" u="sng" dirty="0" smtClean="0"/>
              <a:t>Adecuación</a:t>
            </a:r>
            <a:r>
              <a:rPr lang="es-MX" dirty="0" smtClean="0"/>
              <a:t>: permite cambiar el producto o servicio entregado basándose en las preferencias o el comportamiento anterior del usuario.</a:t>
            </a:r>
          </a:p>
          <a:p>
            <a:pPr>
              <a:spcBef>
                <a:spcPct val="70000"/>
              </a:spcBef>
            </a:pPr>
            <a:r>
              <a:rPr lang="es-MX" dirty="0" smtClean="0"/>
              <a:t>La versión en línea de </a:t>
            </a:r>
            <a:r>
              <a:rPr lang="es-MX" dirty="0" err="1" smtClean="0"/>
              <a:t>The</a:t>
            </a:r>
            <a:r>
              <a:rPr lang="es-MX" dirty="0" smtClean="0"/>
              <a:t> Wall </a:t>
            </a:r>
            <a:r>
              <a:rPr lang="es-MX" dirty="0" err="1" smtClean="0"/>
              <a:t>Street</a:t>
            </a:r>
            <a:r>
              <a:rPr lang="es-MX" dirty="0" smtClean="0"/>
              <a:t> </a:t>
            </a:r>
            <a:r>
              <a:rPr lang="es-MX" dirty="0" err="1" smtClean="0"/>
              <a:t>Journal</a:t>
            </a:r>
            <a:r>
              <a:rPr lang="es-MX" dirty="0" smtClean="0"/>
              <a:t> permite seleccionar el tipo de noticias que desea ver primero, y puede avisarle la ocurrencia de determinados sucesos. </a:t>
            </a:r>
          </a:p>
          <a:p>
            <a:pPr>
              <a:spcBef>
                <a:spcPct val="70000"/>
              </a:spcBef>
            </a:pPr>
            <a:r>
              <a:rPr lang="es-MX" dirty="0" smtClean="0">
                <a:solidFill>
                  <a:srgbClr val="FF0000"/>
                </a:solidFill>
              </a:rPr>
              <a:t>La personalización permite que las firmas identifiquen con precisión los segmentos del mercado.</a:t>
            </a:r>
            <a:endParaRPr lang="en-US" dirty="0" smtClean="0">
              <a:solidFill>
                <a:srgbClr val="FF0000"/>
              </a:solidFill>
            </a:endParaRPr>
          </a:p>
        </p:txBody>
      </p:sp>
    </p:spTree>
    <p:extLst>
      <p:ext uri="{BB962C8B-B14F-4D97-AF65-F5344CB8AC3E}">
        <p14:creationId xmlns:p14="http://schemas.microsoft.com/office/powerpoint/2010/main" val="339145470"/>
      </p:ext>
    </p:extLst>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0825" y="285729"/>
            <a:ext cx="8642350" cy="714380"/>
          </a:xfrm>
        </p:spPr>
        <p:txBody>
          <a:bodyPr>
            <a:normAutofit fontScale="90000"/>
          </a:bodyPr>
          <a:lstStyle/>
          <a:p>
            <a:r>
              <a:rPr lang="es-MX" sz="2800" dirty="0" smtClean="0">
                <a:solidFill>
                  <a:schemeClr val="bg2">
                    <a:lumMod val="50000"/>
                  </a:schemeClr>
                </a:solidFill>
              </a:rPr>
              <a:t>Ocho características únicas de la tecnología del e-commerce</a:t>
            </a:r>
            <a:endParaRPr lang="en-US" sz="2800" dirty="0">
              <a:solidFill>
                <a:schemeClr val="bg2">
                  <a:lumMod val="50000"/>
                </a:schemeClr>
              </a:solidFill>
            </a:endParaRPr>
          </a:p>
        </p:txBody>
      </p:sp>
      <p:sp>
        <p:nvSpPr>
          <p:cNvPr id="135171" name="Rectangle 3"/>
          <p:cNvSpPr>
            <a:spLocks noGrp="1" noChangeArrowheads="1"/>
          </p:cNvSpPr>
          <p:nvPr>
            <p:ph type="body" idx="1"/>
          </p:nvPr>
        </p:nvSpPr>
        <p:spPr>
          <a:xfrm>
            <a:off x="457200" y="1071546"/>
            <a:ext cx="8229600" cy="5357850"/>
          </a:xfrm>
        </p:spPr>
        <p:txBody>
          <a:bodyPr>
            <a:normAutofit fontScale="85000" lnSpcReduction="20000"/>
          </a:bodyPr>
          <a:lstStyle/>
          <a:p>
            <a:pPr>
              <a:spcBef>
                <a:spcPct val="70000"/>
              </a:spcBef>
            </a:pPr>
            <a:r>
              <a:rPr lang="es-MX" u="sng" dirty="0" smtClean="0"/>
              <a:t>Tecnología social</a:t>
            </a:r>
            <a:r>
              <a:rPr lang="es-MX" dirty="0" smtClean="0"/>
              <a:t>: generación de contenido por parte de los usuarios y redes sociales.</a:t>
            </a:r>
          </a:p>
          <a:p>
            <a:pPr>
              <a:spcBef>
                <a:spcPct val="70000"/>
              </a:spcBef>
            </a:pPr>
            <a:r>
              <a:rPr lang="es-MX" dirty="0" smtClean="0"/>
              <a:t>Todos los medios masivos antiguos (radio, tv y gráficos), utilizan un modelo de emisión (de uno a varios) donde los expertos (redactores profesionales, editores, directores, actores y productores) crean el contenido en una ubicación central y las audiencias se concentran en enormes agregados para consumir un producto estandarizado.</a:t>
            </a:r>
          </a:p>
          <a:p>
            <a:pPr>
              <a:spcBef>
                <a:spcPct val="70000"/>
              </a:spcBef>
            </a:pPr>
            <a:r>
              <a:rPr lang="es-MX" dirty="0" smtClean="0"/>
              <a:t>Las nuevas tecnologías tienen el potencial para invertir este modelo antiguo, proporcionando a los usuarios el poder para crear y distribuir contenido en gran escala permitiendo que los usuarios programen su propio consumo de contenido.</a:t>
            </a:r>
          </a:p>
          <a:p>
            <a:pPr>
              <a:spcBef>
                <a:spcPct val="70000"/>
              </a:spcBef>
            </a:pPr>
            <a:r>
              <a:rPr lang="es-MX" dirty="0" smtClean="0"/>
              <a:t>Internet proporciona un modelo de comunicación masiva de muchos a muchos que es ÚNICO.</a:t>
            </a:r>
            <a:endParaRPr lang="en-US" dirty="0" smtClean="0"/>
          </a:p>
        </p:txBody>
      </p:sp>
    </p:spTree>
    <p:extLst>
      <p:ext uri="{BB962C8B-B14F-4D97-AF65-F5344CB8AC3E}">
        <p14:creationId xmlns:p14="http://schemas.microsoft.com/office/powerpoint/2010/main" val="687228481"/>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16832"/>
            <a:ext cx="8229600" cy="4090459"/>
          </a:xfrm>
        </p:spPr>
        <p:txBody>
          <a:bodyPr/>
          <a:lstStyle/>
          <a:p>
            <a:r>
              <a:rPr lang="es-AR" dirty="0" smtClean="0"/>
              <a:t>Ley de Moore</a:t>
            </a:r>
          </a:p>
          <a:p>
            <a:endParaRPr lang="es-AR" dirty="0"/>
          </a:p>
          <a:p>
            <a:endParaRPr lang="es-AR" dirty="0" smtClean="0"/>
          </a:p>
          <a:p>
            <a:r>
              <a:rPr lang="es-AR" dirty="0" smtClean="0"/>
              <a:t>Ley de </a:t>
            </a:r>
            <a:r>
              <a:rPr lang="es-AR" dirty="0" err="1" smtClean="0"/>
              <a:t>Coase</a:t>
            </a:r>
            <a:r>
              <a:rPr lang="es-AR" dirty="0" smtClean="0"/>
              <a:t> </a:t>
            </a:r>
          </a:p>
          <a:p>
            <a:endParaRPr lang="es-AR" dirty="0"/>
          </a:p>
          <a:p>
            <a:endParaRPr lang="es-AR" dirty="0" smtClean="0"/>
          </a:p>
          <a:p>
            <a:r>
              <a:rPr lang="es-AR" dirty="0" smtClean="0"/>
              <a:t>Ley de </a:t>
            </a:r>
            <a:r>
              <a:rPr lang="es-AR" dirty="0" err="1" smtClean="0"/>
              <a:t>Metcalfe</a:t>
            </a:r>
            <a:endParaRPr lang="es-AR" dirty="0" smtClean="0"/>
          </a:p>
          <a:p>
            <a:endParaRPr lang="es-AR" dirty="0"/>
          </a:p>
        </p:txBody>
      </p:sp>
      <p:sp>
        <p:nvSpPr>
          <p:cNvPr id="3" name="2 Título"/>
          <p:cNvSpPr>
            <a:spLocks noGrp="1"/>
          </p:cNvSpPr>
          <p:nvPr>
            <p:ph type="title"/>
          </p:nvPr>
        </p:nvSpPr>
        <p:spPr/>
        <p:txBody>
          <a:bodyPr>
            <a:normAutofit fontScale="90000"/>
          </a:bodyPr>
          <a:lstStyle/>
          <a:p>
            <a:r>
              <a:rPr lang="es-AR" dirty="0" smtClean="0"/>
              <a:t>Leyes acerca del funcionamiento de Internet</a:t>
            </a:r>
            <a:endParaRPr lang="es-AR" dirty="0"/>
          </a:p>
        </p:txBody>
      </p:sp>
    </p:spTree>
    <p:extLst>
      <p:ext uri="{BB962C8B-B14F-4D97-AF65-F5344CB8AC3E}">
        <p14:creationId xmlns:p14="http://schemas.microsoft.com/office/powerpoint/2010/main" val="84250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a:lnSpc>
                <a:spcPct val="90000"/>
              </a:lnSpc>
            </a:pPr>
            <a:r>
              <a:rPr lang="es-ES_tradnl" sz="3600" dirty="0"/>
              <a:t>Expresa que aproximadamente cada </a:t>
            </a:r>
            <a:r>
              <a:rPr lang="es-ES_tradnl" sz="3600" b="1" dirty="0">
                <a:solidFill>
                  <a:srgbClr val="FF3300"/>
                </a:solidFill>
              </a:rPr>
              <a:t>18 meses</a:t>
            </a:r>
            <a:r>
              <a:rPr lang="es-ES_tradnl" sz="3600" dirty="0"/>
              <a:t> se duplica el número de transistores en un circuito integrado. Es una ley empírica, formulada por el co-fundador de Intel, Gordon Moore el 19 de Abril de 1965, cuyo cumplimiento se ha podido constatar hasta hoy. </a:t>
            </a:r>
            <a:endParaRPr lang="es-ES" sz="3600" dirty="0"/>
          </a:p>
        </p:txBody>
      </p:sp>
      <p:sp>
        <p:nvSpPr>
          <p:cNvPr id="32770" name="Rectangle 2"/>
          <p:cNvSpPr>
            <a:spLocks noGrp="1" noChangeArrowheads="1"/>
          </p:cNvSpPr>
          <p:nvPr>
            <p:ph type="title"/>
          </p:nvPr>
        </p:nvSpPr>
        <p:spPr/>
        <p:txBody>
          <a:bodyPr/>
          <a:lstStyle/>
          <a:p>
            <a:r>
              <a:rPr lang="es-AR" sz="4800" u="sng" dirty="0"/>
              <a:t>Ley de Moore</a:t>
            </a:r>
            <a:endParaRPr lang="es-ES" sz="4800" u="sng"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457200" y="1125538"/>
            <a:ext cx="8229600" cy="4970462"/>
          </a:xfrm>
        </p:spPr>
        <p:txBody>
          <a:bodyPr/>
          <a:lstStyle/>
          <a:p>
            <a:pPr>
              <a:lnSpc>
                <a:spcPct val="90000"/>
              </a:lnSpc>
            </a:pPr>
            <a:r>
              <a:rPr lang="es-ES_tradnl" dirty="0"/>
              <a:t>Es un dispositivo electrónico semiconductor que cumple funciones de amplificador, oscilador, conmutador o rectificador. </a:t>
            </a:r>
          </a:p>
          <a:p>
            <a:pPr>
              <a:lnSpc>
                <a:spcPct val="90000"/>
              </a:lnSpc>
            </a:pPr>
            <a:r>
              <a:rPr lang="es-ES_tradnl" dirty="0"/>
              <a:t>El término "transistor" es la contracción en inglés de </a:t>
            </a:r>
            <a:r>
              <a:rPr lang="es-ES_tradnl" i="1" dirty="0"/>
              <a:t>transfer resistor</a:t>
            </a:r>
            <a:r>
              <a:rPr lang="es-ES_tradnl" dirty="0"/>
              <a:t> (“resistencia de transferencia"). </a:t>
            </a:r>
          </a:p>
          <a:p>
            <a:pPr>
              <a:lnSpc>
                <a:spcPct val="90000"/>
              </a:lnSpc>
            </a:pPr>
            <a:r>
              <a:rPr lang="es-ES_tradnl" dirty="0"/>
              <a:t>Actualmente se los encuentra prácticamente en todos los artefactos domésticos de uso diario. </a:t>
            </a:r>
          </a:p>
        </p:txBody>
      </p:sp>
      <p:sp>
        <p:nvSpPr>
          <p:cNvPr id="87042" name="Rectangle 2"/>
          <p:cNvSpPr>
            <a:spLocks noGrp="1" noChangeArrowheads="1"/>
          </p:cNvSpPr>
          <p:nvPr>
            <p:ph type="title"/>
          </p:nvPr>
        </p:nvSpPr>
        <p:spPr>
          <a:xfrm>
            <a:off x="457200" y="381000"/>
            <a:ext cx="8229600" cy="600075"/>
          </a:xfrm>
        </p:spPr>
        <p:txBody>
          <a:bodyPr>
            <a:normAutofit fontScale="90000"/>
          </a:bodyPr>
          <a:lstStyle/>
          <a:p>
            <a:r>
              <a:rPr lang="es-ES_tradnl" sz="4000" dirty="0"/>
              <a:t>Transistores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81000"/>
            <a:ext cx="8229600" cy="600075"/>
          </a:xfrm>
        </p:spPr>
        <p:txBody>
          <a:bodyPr>
            <a:normAutofit fontScale="90000"/>
          </a:bodyPr>
          <a:lstStyle/>
          <a:p>
            <a:r>
              <a:rPr lang="es-ES_tradnl" sz="4000" dirty="0"/>
              <a:t>Transistores</a:t>
            </a:r>
          </a:p>
        </p:txBody>
      </p:sp>
      <p:pic>
        <p:nvPicPr>
          <p:cNvPr id="88069" name="Picture 5" descr="Archivo:Transistor-photo.JPG">
            <a:hlinkClick r:id="rId2"/>
          </p:cNvPr>
          <p:cNvPicPr>
            <a:picLocks noChangeAspect="1" noChangeArrowheads="1"/>
          </p:cNvPicPr>
          <p:nvPr/>
        </p:nvPicPr>
        <p:blipFill>
          <a:blip r:embed="rId3" cstate="print"/>
          <a:srcRect/>
          <a:stretch>
            <a:fillRect/>
          </a:stretch>
        </p:blipFill>
        <p:spPr bwMode="auto">
          <a:xfrm>
            <a:off x="1763713" y="1989138"/>
            <a:ext cx="5761037" cy="3027362"/>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457200" y="1125538"/>
            <a:ext cx="8229600" cy="4970462"/>
          </a:xfrm>
        </p:spPr>
        <p:txBody>
          <a:bodyPr/>
          <a:lstStyle/>
          <a:p>
            <a:pPr>
              <a:lnSpc>
                <a:spcPct val="90000"/>
              </a:lnSpc>
            </a:pPr>
            <a:r>
              <a:rPr lang="es-ES_tradnl" dirty="0"/>
              <a:t>Son pequeñas pastillas de </a:t>
            </a:r>
            <a:r>
              <a:rPr lang="es-ES_tradnl" b="1" dirty="0">
                <a:solidFill>
                  <a:srgbClr val="FF3300"/>
                </a:solidFill>
              </a:rPr>
              <a:t>SILICIO</a:t>
            </a:r>
            <a:r>
              <a:rPr lang="es-ES_tradnl" dirty="0"/>
              <a:t>, de algunos milímetros cuadrados de área, sobre las que se fabrican circuitos eléctricos con base a dispositivos constituidos por semiconductores.</a:t>
            </a:r>
          </a:p>
          <a:p>
            <a:pPr>
              <a:lnSpc>
                <a:spcPct val="90000"/>
              </a:lnSpc>
            </a:pPr>
            <a:r>
              <a:rPr lang="es-ES_tradnl" dirty="0"/>
              <a:t>Están protegidas dentro de un encapsulado de plástico o cerámica. </a:t>
            </a:r>
          </a:p>
          <a:p>
            <a:pPr>
              <a:lnSpc>
                <a:spcPct val="90000"/>
              </a:lnSpc>
            </a:pPr>
            <a:r>
              <a:rPr lang="es-ES_tradnl" dirty="0"/>
              <a:t>El encapsulado posee conductores metálicos apropiados para hacer conexión entre la pastilla y un circuito impreso. </a:t>
            </a:r>
          </a:p>
        </p:txBody>
      </p:sp>
      <p:sp>
        <p:nvSpPr>
          <p:cNvPr id="89090" name="Rectangle 2"/>
          <p:cNvSpPr>
            <a:spLocks noGrp="1" noChangeArrowheads="1"/>
          </p:cNvSpPr>
          <p:nvPr>
            <p:ph type="title"/>
          </p:nvPr>
        </p:nvSpPr>
        <p:spPr>
          <a:xfrm>
            <a:off x="457200" y="381000"/>
            <a:ext cx="8229600" cy="600075"/>
          </a:xfrm>
        </p:spPr>
        <p:txBody>
          <a:bodyPr>
            <a:normAutofit fontScale="90000"/>
          </a:bodyPr>
          <a:lstStyle/>
          <a:p>
            <a:r>
              <a:rPr lang="es-ES_tradnl" sz="4000" dirty="0"/>
              <a:t>Circuitos Integrados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381000"/>
            <a:ext cx="8229600" cy="600075"/>
          </a:xfrm>
        </p:spPr>
        <p:txBody>
          <a:bodyPr>
            <a:normAutofit fontScale="90000"/>
          </a:bodyPr>
          <a:lstStyle/>
          <a:p>
            <a:r>
              <a:rPr lang="es-ES_tradnl" sz="4000" dirty="0"/>
              <a:t>Circuitos Integrados</a:t>
            </a:r>
          </a:p>
        </p:txBody>
      </p:sp>
      <p:sp>
        <p:nvSpPr>
          <p:cNvPr id="90117" name="Rectangle 5"/>
          <p:cNvSpPr>
            <a:spLocks noChangeArrowheads="1"/>
          </p:cNvSpPr>
          <p:nvPr/>
        </p:nvSpPr>
        <p:spPr bwMode="auto">
          <a:xfrm>
            <a:off x="0" y="503238"/>
            <a:ext cx="9144000" cy="5853112"/>
          </a:xfrm>
          <a:prstGeom prst="rect">
            <a:avLst/>
          </a:prstGeom>
          <a:noFill/>
          <a:ln w="9525">
            <a:noFill/>
            <a:miter lim="800000"/>
            <a:headEnd/>
            <a:tailEnd/>
          </a:ln>
          <a:effectLst/>
        </p:spPr>
        <p:txBody>
          <a:bodyPr anchor="ctr">
            <a:spAutoFit/>
          </a:bodyPr>
          <a:lstStyle/>
          <a:p>
            <a:r>
              <a:rPr lang="es-ES" dirty="0">
                <a:latin typeface="Arial" charset="0"/>
                <a:hlinkClick r:id="rId2"/>
              </a:rPr>
              <a:t>  </a:t>
            </a:r>
            <a:r>
              <a:rPr lang="es-ES" sz="36000" dirty="0">
                <a:latin typeface="Arial" charset="0"/>
              </a:rPr>
              <a:t> </a:t>
            </a:r>
            <a:r>
              <a:rPr lang="es-ES" dirty="0">
                <a:latin typeface="Arial" charset="0"/>
              </a:rPr>
              <a:t>                                                                                                                       </a:t>
            </a:r>
            <a:br>
              <a:rPr lang="es-ES" dirty="0">
                <a:latin typeface="Arial" charset="0"/>
              </a:rPr>
            </a:br>
            <a:endParaRPr lang="es-ES" dirty="0">
              <a:latin typeface="Arial" charset="0"/>
            </a:endParaRPr>
          </a:p>
        </p:txBody>
      </p:sp>
      <p:pic>
        <p:nvPicPr>
          <p:cNvPr id="90118" name="Picture 6" descr="Archivo:Microchips.jpg">
            <a:hlinkClick r:id="rId2"/>
          </p:cNvPr>
          <p:cNvPicPr>
            <a:picLocks noChangeAspect="1" noChangeArrowheads="1"/>
          </p:cNvPicPr>
          <p:nvPr/>
        </p:nvPicPr>
        <p:blipFill>
          <a:blip r:embed="rId3" cstate="print"/>
          <a:srcRect/>
          <a:stretch>
            <a:fillRect/>
          </a:stretch>
        </p:blipFill>
        <p:spPr bwMode="auto">
          <a:xfrm>
            <a:off x="827088" y="1125538"/>
            <a:ext cx="7620000" cy="5003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a:bodyPr>
          <a:lstStyle/>
          <a:p>
            <a:pPr>
              <a:buNone/>
            </a:pPr>
            <a:r>
              <a:rPr lang="es-ES" dirty="0" smtClean="0"/>
              <a:t>NEGOCIOS</a:t>
            </a:r>
          </a:p>
          <a:p>
            <a:r>
              <a:rPr lang="es-ES" dirty="0" smtClean="0"/>
              <a:t>Emergen nuevos modelos de negocios con base en las tecnologías sociales y el contenido generado por el consumidor, desde videos y fotografías hasta blogs. </a:t>
            </a:r>
          </a:p>
          <a:p>
            <a:r>
              <a:rPr lang="es-ES" dirty="0" smtClean="0"/>
              <a:t>El marketing de los motores de búsqueda compite con los medios de marketing y publicidad tradicionales, a medida que los consumidores usan cada vez más la Web.</a:t>
            </a:r>
          </a:p>
          <a:p>
            <a:r>
              <a:rPr lang="es-ES" dirty="0" smtClean="0"/>
              <a:t>El e-commerce de ventas minoristas a los consumidores crece a tasas de 2 dígitos.</a:t>
            </a:r>
          </a:p>
          <a:p>
            <a:endParaRPr lang="es-ES" dirty="0"/>
          </a:p>
        </p:txBody>
      </p:sp>
      <p:sp>
        <p:nvSpPr>
          <p:cNvPr id="3" name="2 Título"/>
          <p:cNvSpPr>
            <a:spLocks noGrp="1"/>
          </p:cNvSpPr>
          <p:nvPr>
            <p:ph type="title"/>
          </p:nvPr>
        </p:nvSpPr>
        <p:spPr>
          <a:xfrm>
            <a:off x="457200" y="274638"/>
            <a:ext cx="8229600" cy="582594"/>
          </a:xfrm>
        </p:spPr>
        <p:txBody>
          <a:bodyPr>
            <a:noAutofit/>
          </a:bodyPr>
          <a:lstStyle/>
          <a:p>
            <a:r>
              <a:rPr lang="es-ES" sz="3500" dirty="0" smtClean="0"/>
              <a:t>Principales tendencias e-commerce</a:t>
            </a:r>
            <a:endParaRPr lang="es-ES" sz="3500" dirty="0"/>
          </a:p>
        </p:txBody>
      </p:sp>
    </p:spTree>
    <p:extLst>
      <p:ext uri="{BB962C8B-B14F-4D97-AF65-F5344CB8AC3E}">
        <p14:creationId xmlns:p14="http://schemas.microsoft.com/office/powerpoint/2010/main" val="234271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57200" y="1125538"/>
            <a:ext cx="8229600" cy="4970462"/>
          </a:xfrm>
        </p:spPr>
        <p:txBody>
          <a:bodyPr/>
          <a:lstStyle/>
          <a:p>
            <a:pPr>
              <a:lnSpc>
                <a:spcPct val="90000"/>
              </a:lnSpc>
            </a:pPr>
            <a:r>
              <a:rPr lang="es-ES_tradnl" dirty="0"/>
              <a:t>En 1965 Gordon Moore afirmó que la tecnología tenía futuro, que el número de transistores por pulgada en circuitos integrados se </a:t>
            </a:r>
            <a:r>
              <a:rPr lang="es-ES_tradnl" u="sng" dirty="0"/>
              <a:t>duplicaba cada año</a:t>
            </a:r>
            <a:r>
              <a:rPr lang="es-ES_tradnl" dirty="0"/>
              <a:t> y que la tendencia continuaría durante las siguientes dos décadas.2</a:t>
            </a:r>
          </a:p>
          <a:p>
            <a:pPr>
              <a:lnSpc>
                <a:spcPct val="90000"/>
              </a:lnSpc>
            </a:pPr>
            <a:r>
              <a:rPr lang="es-ES_tradnl" dirty="0"/>
              <a:t>En 1975, modificó su propia ley al afirmar que el ritmo bajaría, y que la capacidad de integración se duplicaría aproximadamente cada 24 meses. </a:t>
            </a:r>
          </a:p>
        </p:txBody>
      </p:sp>
      <p:sp>
        <p:nvSpPr>
          <p:cNvPr id="91138" name="Rectangle 2"/>
          <p:cNvSpPr>
            <a:spLocks noGrp="1" noChangeArrowheads="1"/>
          </p:cNvSpPr>
          <p:nvPr>
            <p:ph type="title"/>
          </p:nvPr>
        </p:nvSpPr>
        <p:spPr>
          <a:xfrm>
            <a:off x="457200" y="381000"/>
            <a:ext cx="8229600" cy="600075"/>
          </a:xfrm>
        </p:spPr>
        <p:txBody>
          <a:bodyPr>
            <a:normAutofit fontScale="90000"/>
          </a:bodyPr>
          <a:lstStyle/>
          <a:p>
            <a:r>
              <a:rPr lang="es-ES_tradnl" sz="4000" dirty="0"/>
              <a:t>Ley de Moore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57200" y="1125538"/>
            <a:ext cx="8229600" cy="4970462"/>
          </a:xfrm>
        </p:spPr>
        <p:txBody>
          <a:bodyPr/>
          <a:lstStyle/>
          <a:p>
            <a:pPr>
              <a:lnSpc>
                <a:spcPct val="90000"/>
              </a:lnSpc>
            </a:pPr>
            <a:r>
              <a:rPr lang="es-ES_tradnl" dirty="0"/>
              <a:t>Esta progresión de crecimiento exponencial, duplicar la capacidad de los circuitos integrados cada dos años, es lo que se considera la Ley de Moore. </a:t>
            </a:r>
          </a:p>
          <a:p>
            <a:pPr>
              <a:lnSpc>
                <a:spcPct val="90000"/>
              </a:lnSpc>
            </a:pPr>
            <a:r>
              <a:rPr lang="es-ES_tradnl" dirty="0"/>
              <a:t>Sin embargo, el propio Moore ha puesto fecha de caducidad a su ley: </a:t>
            </a:r>
          </a:p>
          <a:p>
            <a:pPr>
              <a:lnSpc>
                <a:spcPct val="90000"/>
              </a:lnSpc>
            </a:pPr>
            <a:r>
              <a:rPr lang="es-ES_tradnl" dirty="0"/>
              <a:t>"Mi ley dejará de cumplirse dentro de 10 o 15 años -desde 2007-". </a:t>
            </a:r>
          </a:p>
          <a:p>
            <a:pPr>
              <a:lnSpc>
                <a:spcPct val="90000"/>
              </a:lnSpc>
            </a:pPr>
            <a:r>
              <a:rPr lang="es-ES_tradnl" dirty="0"/>
              <a:t>No obstante sostuvo que una nueva tecnología vendrá a suplir a la actual.</a:t>
            </a:r>
          </a:p>
        </p:txBody>
      </p:sp>
      <p:sp>
        <p:nvSpPr>
          <p:cNvPr id="92162" name="Rectangle 2"/>
          <p:cNvSpPr>
            <a:spLocks noGrp="1" noChangeArrowheads="1"/>
          </p:cNvSpPr>
          <p:nvPr>
            <p:ph type="title"/>
          </p:nvPr>
        </p:nvSpPr>
        <p:spPr>
          <a:xfrm>
            <a:off x="457200" y="381000"/>
            <a:ext cx="8229600" cy="600075"/>
          </a:xfrm>
        </p:spPr>
        <p:txBody>
          <a:bodyPr>
            <a:normAutofit fontScale="90000"/>
          </a:bodyPr>
          <a:lstStyle/>
          <a:p>
            <a:r>
              <a:rPr lang="es-ES_tradnl" sz="4000" dirty="0"/>
              <a:t>Ley de Moore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457200" y="1125538"/>
            <a:ext cx="8229600" cy="4970462"/>
          </a:xfrm>
        </p:spPr>
        <p:txBody>
          <a:bodyPr/>
          <a:lstStyle/>
          <a:p>
            <a:pPr>
              <a:lnSpc>
                <a:spcPct val="90000"/>
              </a:lnSpc>
            </a:pPr>
            <a:r>
              <a:rPr lang="es-ES_tradnl" dirty="0"/>
              <a:t>La consecuencia directa de la Ley de Moore es que los precios bajan al mismo tiempo que las prestaciones suben: </a:t>
            </a:r>
          </a:p>
          <a:p>
            <a:pPr>
              <a:lnSpc>
                <a:spcPct val="90000"/>
              </a:lnSpc>
            </a:pPr>
            <a:r>
              <a:rPr lang="es-ES_tradnl" dirty="0"/>
              <a:t>la computadora que hoy vale 1500 dólares costará la mitad al año siguiente y estará obsoleta en dos años. </a:t>
            </a:r>
          </a:p>
          <a:p>
            <a:pPr>
              <a:lnSpc>
                <a:spcPct val="90000"/>
              </a:lnSpc>
            </a:pPr>
            <a:r>
              <a:rPr lang="es-ES_tradnl" b="1" dirty="0">
                <a:solidFill>
                  <a:srgbClr val="FF0000"/>
                </a:solidFill>
              </a:rPr>
              <a:t>En 26 años el número de transistores en un chip se ha incrementado 3200 veces</a:t>
            </a:r>
            <a:r>
              <a:rPr lang="es-ES_tradnl" dirty="0">
                <a:solidFill>
                  <a:srgbClr val="FF0000"/>
                </a:solidFill>
              </a:rPr>
              <a:t>. </a:t>
            </a:r>
          </a:p>
        </p:txBody>
      </p:sp>
      <p:sp>
        <p:nvSpPr>
          <p:cNvPr id="94210" name="Rectangle 2"/>
          <p:cNvSpPr>
            <a:spLocks noGrp="1" noChangeArrowheads="1"/>
          </p:cNvSpPr>
          <p:nvPr>
            <p:ph type="title"/>
          </p:nvPr>
        </p:nvSpPr>
        <p:spPr>
          <a:xfrm>
            <a:off x="457200" y="381000"/>
            <a:ext cx="8229600" cy="600075"/>
          </a:xfrm>
        </p:spPr>
        <p:txBody>
          <a:bodyPr>
            <a:normAutofit fontScale="90000"/>
          </a:bodyPr>
          <a:lstStyle/>
          <a:p>
            <a:r>
              <a:rPr lang="es-ES_tradnl" sz="4000" dirty="0"/>
              <a:t>Ley de Moore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68313" y="188913"/>
            <a:ext cx="8229600" cy="600075"/>
          </a:xfrm>
        </p:spPr>
        <p:txBody>
          <a:bodyPr>
            <a:normAutofit fontScale="90000"/>
          </a:bodyPr>
          <a:lstStyle/>
          <a:p>
            <a:r>
              <a:rPr lang="es-ES_tradnl" sz="4000" dirty="0"/>
              <a:t>Ley de Moore</a:t>
            </a:r>
          </a:p>
        </p:txBody>
      </p:sp>
      <p:sp>
        <p:nvSpPr>
          <p:cNvPr id="117765" name="Rectangle 5"/>
          <p:cNvSpPr>
            <a:spLocks noChangeArrowheads="1"/>
          </p:cNvSpPr>
          <p:nvPr/>
        </p:nvSpPr>
        <p:spPr bwMode="auto">
          <a:xfrm>
            <a:off x="0" y="685800"/>
            <a:ext cx="9144000" cy="5487988"/>
          </a:xfrm>
          <a:prstGeom prst="rect">
            <a:avLst/>
          </a:prstGeom>
          <a:noFill/>
          <a:ln w="9525">
            <a:noFill/>
            <a:miter lim="800000"/>
            <a:headEnd/>
            <a:tailEnd/>
          </a:ln>
          <a:effectLst/>
        </p:spPr>
        <p:txBody>
          <a:bodyPr anchor="ctr">
            <a:spAutoFit/>
          </a:bodyPr>
          <a:lstStyle/>
          <a:p>
            <a:r>
              <a:rPr lang="es-ES" dirty="0">
                <a:latin typeface="Arial" charset="0"/>
                <a:hlinkClick r:id="rId2"/>
              </a:rPr>
              <a:t>  </a:t>
            </a:r>
            <a:r>
              <a:rPr lang="es-ES" sz="33600" dirty="0">
                <a:latin typeface="Arial" charset="0"/>
              </a:rPr>
              <a:t> </a:t>
            </a:r>
            <a:r>
              <a:rPr lang="es-ES" dirty="0">
                <a:latin typeface="Arial" charset="0"/>
              </a:rPr>
              <a:t>                                                                                                                       </a:t>
            </a:r>
            <a:br>
              <a:rPr lang="es-ES" dirty="0">
                <a:latin typeface="Arial" charset="0"/>
              </a:rPr>
            </a:br>
            <a:endParaRPr lang="es-ES" dirty="0">
              <a:latin typeface="Arial" charset="0"/>
            </a:endParaRPr>
          </a:p>
        </p:txBody>
      </p:sp>
      <p:pic>
        <p:nvPicPr>
          <p:cNvPr id="117766" name="Picture 6" descr="Archivo:Lei de moore 2006.svg.png">
            <a:hlinkClick r:id="rId2"/>
          </p:cNvPr>
          <p:cNvPicPr>
            <a:picLocks noChangeAspect="1" noChangeArrowheads="1"/>
          </p:cNvPicPr>
          <p:nvPr/>
        </p:nvPicPr>
        <p:blipFill>
          <a:blip r:embed="rId3" cstate="print"/>
          <a:srcRect/>
          <a:stretch>
            <a:fillRect/>
          </a:stretch>
        </p:blipFill>
        <p:spPr bwMode="auto">
          <a:xfrm>
            <a:off x="684213" y="836613"/>
            <a:ext cx="7620000" cy="53340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457200" y="1125538"/>
            <a:ext cx="8229600" cy="4970462"/>
          </a:xfrm>
        </p:spPr>
        <p:txBody>
          <a:bodyPr>
            <a:normAutofit fontScale="92500" lnSpcReduction="10000"/>
          </a:bodyPr>
          <a:lstStyle/>
          <a:p>
            <a:pPr>
              <a:lnSpc>
                <a:spcPct val="90000"/>
              </a:lnSpc>
            </a:pPr>
            <a:r>
              <a:rPr lang="es-ES_tradnl" sz="2800" dirty="0"/>
              <a:t>En 2004, la industria de los semiconductores produjo más transistores (y a un costo más bajo) que la producción mundial de granos de arroz, según la Semiconductor Industry Association (Asociación de la Industria de los Semiconductores) de los Estados Unidos. </a:t>
            </a:r>
          </a:p>
          <a:p>
            <a:pPr>
              <a:lnSpc>
                <a:spcPct val="90000"/>
              </a:lnSpc>
            </a:pPr>
            <a:r>
              <a:rPr lang="es-ES_tradnl" sz="2800" dirty="0"/>
              <a:t>Gordon Moore solía estimar que el número de transistores vendidos en un año era igual al número de hormigas en el mundo, pero para el 2003 la industria producía cerca de 10.000.000.000.000.000.000 (10^19) transistores y cada hormiga necesitaba cargar 100 transistores a cuestas para conservar la precisión de esta analogía. </a:t>
            </a:r>
          </a:p>
        </p:txBody>
      </p:sp>
      <p:sp>
        <p:nvSpPr>
          <p:cNvPr id="96258" name="Rectangle 2"/>
          <p:cNvSpPr>
            <a:spLocks noGrp="1" noChangeArrowheads="1"/>
          </p:cNvSpPr>
          <p:nvPr>
            <p:ph type="title"/>
          </p:nvPr>
        </p:nvSpPr>
        <p:spPr>
          <a:xfrm>
            <a:off x="457200" y="381000"/>
            <a:ext cx="8229600" cy="600075"/>
          </a:xfrm>
        </p:spPr>
        <p:txBody>
          <a:bodyPr>
            <a:normAutofit fontScale="90000"/>
          </a:bodyPr>
          <a:lstStyle/>
          <a:p>
            <a:r>
              <a:rPr lang="es-ES_tradnl" sz="4000" dirty="0"/>
              <a:t>Ley de Moore en perspectiva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457200" y="1125538"/>
            <a:ext cx="8229600" cy="4970462"/>
          </a:xfrm>
        </p:spPr>
        <p:txBody>
          <a:bodyPr/>
          <a:lstStyle/>
          <a:p>
            <a:pPr>
              <a:lnSpc>
                <a:spcPct val="90000"/>
              </a:lnSpc>
              <a:buFont typeface="Wingdings" pitchFamily="2" charset="2"/>
              <a:buNone/>
            </a:pPr>
            <a:endParaRPr lang="es-ES_tradnl" sz="2400" dirty="0"/>
          </a:p>
          <a:p>
            <a:pPr>
              <a:lnSpc>
                <a:spcPct val="90000"/>
              </a:lnSpc>
            </a:pPr>
            <a:r>
              <a:rPr lang="es-ES_tradnl" dirty="0"/>
              <a:t>En 1978, un vuelo comercial entre Nueva York y París costaba cerca de 900 dólares y tardaba 7 horas. Si se hubieran aplicado los mismos principios de la Ley de Moore a la industria de la aviación comercial de la misma forma que se han aplicado a la industria de los semiconductores desde 1978, ese vuelo habría costado cerca de un centavo de dólar y habría tardado menos de 1 segundo en realizarse.</a:t>
            </a:r>
          </a:p>
          <a:p>
            <a:pPr>
              <a:lnSpc>
                <a:spcPct val="90000"/>
              </a:lnSpc>
              <a:buFont typeface="Wingdings" pitchFamily="2" charset="2"/>
              <a:buChar char="•"/>
            </a:pPr>
            <a:endParaRPr lang="es-ES_tradnl" dirty="0"/>
          </a:p>
        </p:txBody>
      </p:sp>
      <p:sp>
        <p:nvSpPr>
          <p:cNvPr id="95234" name="Rectangle 2"/>
          <p:cNvSpPr>
            <a:spLocks noGrp="1" noChangeArrowheads="1"/>
          </p:cNvSpPr>
          <p:nvPr>
            <p:ph type="title"/>
          </p:nvPr>
        </p:nvSpPr>
        <p:spPr>
          <a:xfrm>
            <a:off x="457200" y="381000"/>
            <a:ext cx="8229600" cy="600075"/>
          </a:xfrm>
        </p:spPr>
        <p:txBody>
          <a:bodyPr>
            <a:normAutofit fontScale="90000"/>
          </a:bodyPr>
          <a:lstStyle/>
          <a:p>
            <a:r>
              <a:rPr lang="es-ES_tradnl" sz="4000" dirty="0"/>
              <a:t>Ley de Moore en perspectiva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457200" y="1125538"/>
            <a:ext cx="8229600" cy="4970462"/>
          </a:xfrm>
        </p:spPr>
        <p:txBody>
          <a:bodyPr/>
          <a:lstStyle/>
          <a:p>
            <a:pPr>
              <a:lnSpc>
                <a:spcPct val="90000"/>
              </a:lnSpc>
              <a:buFont typeface="Wingdings" pitchFamily="2" charset="2"/>
              <a:buNone/>
            </a:pPr>
            <a:endParaRPr lang="es-ES_tradnl" sz="2400" dirty="0"/>
          </a:p>
          <a:p>
            <a:pPr>
              <a:lnSpc>
                <a:spcPct val="90000"/>
              </a:lnSpc>
            </a:pPr>
            <a:r>
              <a:rPr lang="es-ES_tradnl" dirty="0"/>
              <a:t>El valor de una red de comunicaciones aumenta proporcionalmente al cuadrado del número de usuarios del sistema (</a:t>
            </a:r>
            <a:r>
              <a:rPr lang="es-ES_tradnl" i="1" dirty="0" smtClean="0"/>
              <a:t>n</a:t>
            </a:r>
            <a:r>
              <a:rPr lang="es-ES_tradnl" baseline="30000" dirty="0"/>
              <a:t>2</a:t>
            </a:r>
            <a:r>
              <a:rPr lang="es-ES_tradnl" dirty="0" smtClean="0"/>
              <a:t>).</a:t>
            </a:r>
            <a:endParaRPr lang="es-ES_tradnl" dirty="0"/>
          </a:p>
          <a:p>
            <a:pPr>
              <a:lnSpc>
                <a:spcPct val="90000"/>
              </a:lnSpc>
            </a:pPr>
            <a:r>
              <a:rPr lang="es-ES_tradnl" dirty="0"/>
              <a:t>Formulada por primera vez por Robert Metcalfe en relación con Ethernet (estándar de redes de computadoras de área local), explica muchos de los efectos de red de las tecnologías y redes de comunicación, como Internet o la World Wide Web.</a:t>
            </a:r>
          </a:p>
        </p:txBody>
      </p:sp>
      <p:sp>
        <p:nvSpPr>
          <p:cNvPr id="97282"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57200" y="1125538"/>
            <a:ext cx="8229600" cy="4970462"/>
          </a:xfrm>
        </p:spPr>
        <p:txBody>
          <a:bodyPr/>
          <a:lstStyle/>
          <a:p>
            <a:pPr>
              <a:lnSpc>
                <a:spcPct val="90000"/>
              </a:lnSpc>
              <a:buFont typeface="Wingdings" pitchFamily="2" charset="2"/>
              <a:buNone/>
            </a:pPr>
            <a:endParaRPr lang="es-ES_tradnl" sz="2400" dirty="0"/>
          </a:p>
          <a:p>
            <a:pPr>
              <a:lnSpc>
                <a:spcPct val="90000"/>
              </a:lnSpc>
            </a:pPr>
            <a:r>
              <a:rPr lang="es-ES_tradnl" dirty="0"/>
              <a:t>Es común ilustrarla con el ejemplo de aparatos de fax: una única máquina de fax es inútil, pero su valor se incrementa con el número total de máquinas de fax de la red, debido a que aumenta el número de personas con las que se puede comunicar. </a:t>
            </a:r>
          </a:p>
        </p:txBody>
      </p:sp>
      <p:sp>
        <p:nvSpPr>
          <p:cNvPr id="98306"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457200" y="1125538"/>
            <a:ext cx="8229600" cy="4970462"/>
          </a:xfrm>
        </p:spPr>
        <p:txBody>
          <a:bodyPr/>
          <a:lstStyle/>
          <a:p>
            <a:pPr>
              <a:lnSpc>
                <a:spcPct val="90000"/>
              </a:lnSpc>
              <a:buFont typeface="Wingdings" pitchFamily="2" charset="2"/>
              <a:buNone/>
            </a:pPr>
            <a:endParaRPr lang="es-ES_tradnl" sz="2400" dirty="0"/>
          </a:p>
          <a:p>
            <a:pPr>
              <a:lnSpc>
                <a:spcPct val="90000"/>
              </a:lnSpc>
            </a:pPr>
            <a:r>
              <a:rPr lang="es-ES_tradnl" dirty="0"/>
              <a:t>Hay retractores de la Ley de Metcalfe ya que sostienen que exagera el beneficio. Un usuario no puede conectarse con él mismo, esto hace que el cálculo se reduzca al número de aristas de un </a:t>
            </a:r>
            <a:r>
              <a:rPr lang="es-ES_tradnl" b="1" dirty="0"/>
              <a:t>grafo completo</a:t>
            </a:r>
            <a:r>
              <a:rPr lang="es-ES_tradnl" dirty="0"/>
              <a:t> (aquél donde todas sus aristas conectan cada par de vértices) de </a:t>
            </a:r>
            <a:r>
              <a:rPr lang="es-ES_tradnl" i="1" dirty="0"/>
              <a:t>n</a:t>
            </a:r>
            <a:r>
              <a:rPr lang="es-ES_tradnl" dirty="0"/>
              <a:t> vértices.</a:t>
            </a:r>
          </a:p>
        </p:txBody>
      </p:sp>
      <p:sp>
        <p:nvSpPr>
          <p:cNvPr id="99330"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 Revisión</a:t>
            </a:r>
          </a:p>
        </p:txBody>
      </p:sp>
      <p:pic>
        <p:nvPicPr>
          <p:cNvPr id="99333" name="Picture 5" descr="120px-Complete_graph_K8">
            <a:hlinkClick r:id="rId2" tooltip="Complete graph K8.svg"/>
          </p:cNvPr>
          <p:cNvPicPr>
            <a:picLocks noChangeAspect="1" noChangeArrowheads="1"/>
          </p:cNvPicPr>
          <p:nvPr/>
        </p:nvPicPr>
        <p:blipFill>
          <a:blip r:embed="rId3" cstate="print"/>
          <a:srcRect/>
          <a:stretch>
            <a:fillRect/>
          </a:stretch>
        </p:blipFill>
        <p:spPr bwMode="auto">
          <a:xfrm>
            <a:off x="5867400" y="4724400"/>
            <a:ext cx="1143000" cy="11430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457200" y="1125538"/>
            <a:ext cx="8229600" cy="4970462"/>
          </a:xfrm>
        </p:spPr>
        <p:txBody>
          <a:bodyPr>
            <a:normAutofit/>
          </a:bodyPr>
          <a:lstStyle/>
          <a:p>
            <a:pPr>
              <a:lnSpc>
                <a:spcPct val="90000"/>
              </a:lnSpc>
              <a:buFont typeface="Wingdings" pitchFamily="2" charset="2"/>
              <a:buNone/>
            </a:pPr>
            <a:r>
              <a:rPr lang="es-ES_tradnl" dirty="0"/>
              <a:t>	En marzo de 2006, Odlyzko y Tilly sostuvieron que la Ley de Metcalfe sobreestimaba significativamente el valor de las conexiones añadidas. </a:t>
            </a:r>
          </a:p>
          <a:p>
            <a:pPr>
              <a:lnSpc>
                <a:spcPct val="90000"/>
              </a:lnSpc>
            </a:pPr>
            <a:r>
              <a:rPr lang="es-ES_tradnl" dirty="0"/>
              <a:t>La regla dice: "el valor de una red con </a:t>
            </a:r>
            <a:r>
              <a:rPr lang="es-ES_tradnl" i="1" dirty="0"/>
              <a:t>n</a:t>
            </a:r>
            <a:r>
              <a:rPr lang="es-ES_tradnl" dirty="0"/>
              <a:t> nodos no es el cuadrado de </a:t>
            </a:r>
            <a:r>
              <a:rPr lang="es-ES_tradnl" i="1" dirty="0"/>
              <a:t>n</a:t>
            </a:r>
            <a:r>
              <a:rPr lang="es-ES_tradnl" dirty="0"/>
              <a:t>, sino </a:t>
            </a:r>
            <a:r>
              <a:rPr lang="es-ES_tradnl" i="1" dirty="0"/>
              <a:t>n</a:t>
            </a:r>
            <a:r>
              <a:rPr lang="es-ES_tradnl" dirty="0"/>
              <a:t> veces el logaritmo de </a:t>
            </a:r>
            <a:r>
              <a:rPr lang="es-ES_tradnl" i="1" dirty="0"/>
              <a:t>n</a:t>
            </a:r>
            <a:r>
              <a:rPr lang="es-ES_tradnl" dirty="0"/>
              <a:t>." </a:t>
            </a:r>
          </a:p>
          <a:p>
            <a:pPr>
              <a:lnSpc>
                <a:spcPct val="90000"/>
              </a:lnSpc>
            </a:pPr>
            <a:r>
              <a:rPr lang="es-ES_tradnl" dirty="0"/>
              <a:t>No todas las conexiones potenciales en una red tienen el mismo valor. Por ej., la mayoría de personas telefonean a su familia más a menudo que a un ciudadano de otro país. </a:t>
            </a:r>
          </a:p>
        </p:txBody>
      </p:sp>
      <p:sp>
        <p:nvSpPr>
          <p:cNvPr id="100354"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 Revisión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a:bodyPr>
          <a:lstStyle/>
          <a:p>
            <a:pPr>
              <a:buNone/>
            </a:pPr>
            <a:r>
              <a:rPr lang="es-ES" dirty="0" smtClean="0"/>
              <a:t>NEGOCIOS</a:t>
            </a:r>
          </a:p>
          <a:p>
            <a:r>
              <a:rPr lang="es-ES" dirty="0" smtClean="0"/>
              <a:t>Los sitios en línea continúan reforzando su rentabilidad al refinar sus modelos de negocios.</a:t>
            </a:r>
          </a:p>
          <a:p>
            <a:r>
              <a:rPr lang="es-ES" dirty="0" smtClean="0"/>
              <a:t>La primera ola de e-commerce transformó el mundo de los negocios en libros, música, corretaje y viajes vía aérea. Las industrias que enfrentan una transformación similar son: marketing y publicidad, telecomunicaciones, entretenimiento, medios impresos, real state, hoteles y software.</a:t>
            </a:r>
          </a:p>
          <a:p>
            <a:endParaRPr lang="es-ES" dirty="0"/>
          </a:p>
        </p:txBody>
      </p:sp>
      <p:sp>
        <p:nvSpPr>
          <p:cNvPr id="3" name="2 Título"/>
          <p:cNvSpPr>
            <a:spLocks noGrp="1"/>
          </p:cNvSpPr>
          <p:nvPr>
            <p:ph type="title"/>
          </p:nvPr>
        </p:nvSpPr>
        <p:spPr>
          <a:xfrm>
            <a:off x="457200" y="274638"/>
            <a:ext cx="8229600" cy="582594"/>
          </a:xfrm>
        </p:spPr>
        <p:txBody>
          <a:bodyPr>
            <a:noAutofit/>
          </a:bodyPr>
          <a:lstStyle/>
          <a:p>
            <a:r>
              <a:rPr lang="es-ES" sz="3500" dirty="0" smtClean="0"/>
              <a:t>Principales tendencias e-commerce</a:t>
            </a:r>
            <a:endParaRPr lang="es-ES" sz="3500" dirty="0"/>
          </a:p>
        </p:txBody>
      </p:sp>
    </p:spTree>
    <p:extLst>
      <p:ext uri="{BB962C8B-B14F-4D97-AF65-F5344CB8AC3E}">
        <p14:creationId xmlns:p14="http://schemas.microsoft.com/office/powerpoint/2010/main" val="13430807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1125538"/>
            <a:ext cx="8229600" cy="4970462"/>
          </a:xfrm>
        </p:spPr>
        <p:txBody>
          <a:bodyPr>
            <a:normAutofit fontScale="92500" lnSpcReduction="10000"/>
          </a:bodyPr>
          <a:lstStyle/>
          <a:p>
            <a:pPr>
              <a:lnSpc>
                <a:spcPct val="90000"/>
              </a:lnSpc>
              <a:buFont typeface="Wingdings" pitchFamily="2" charset="2"/>
              <a:buNone/>
            </a:pPr>
            <a:r>
              <a:rPr lang="es-ES_tradnl" dirty="0"/>
              <a:t>	</a:t>
            </a:r>
            <a:r>
              <a:rPr lang="es-ES_tradnl" sz="3000" dirty="0"/>
              <a:t>Por el contrario, la Ley de Reed muestra que la Ley de Metcalfe </a:t>
            </a:r>
            <a:r>
              <a:rPr lang="es-ES_tradnl" sz="3000" b="1" dirty="0">
                <a:solidFill>
                  <a:srgbClr val="FF3300"/>
                </a:solidFill>
              </a:rPr>
              <a:t>minusvalora</a:t>
            </a:r>
            <a:r>
              <a:rPr lang="es-ES_tradnl" sz="3000" dirty="0"/>
              <a:t> el valor de las conexiones añadidas. </a:t>
            </a:r>
          </a:p>
          <a:p>
            <a:pPr>
              <a:lnSpc>
                <a:spcPct val="90000"/>
              </a:lnSpc>
              <a:buFont typeface="Wingdings" pitchFamily="2" charset="2"/>
              <a:buNone/>
            </a:pPr>
            <a:r>
              <a:rPr lang="es-ES_tradnl" sz="3000" dirty="0"/>
              <a:t>	No sólo es un miembro conectado a la red como un todo, sino que además a muchos </a:t>
            </a:r>
            <a:r>
              <a:rPr lang="es-ES_tradnl" sz="3000" b="1" dirty="0"/>
              <a:t>subconjuntos</a:t>
            </a:r>
            <a:r>
              <a:rPr lang="es-ES_tradnl" sz="3000" dirty="0"/>
              <a:t> de este todo. </a:t>
            </a:r>
          </a:p>
          <a:p>
            <a:pPr>
              <a:lnSpc>
                <a:spcPct val="90000"/>
              </a:lnSpc>
              <a:buFont typeface="Wingdings" pitchFamily="2" charset="2"/>
              <a:buNone/>
            </a:pPr>
            <a:r>
              <a:rPr lang="es-ES_tradnl" sz="3000" dirty="0"/>
              <a:t>	Estos subconjuntos añaden valor independiente del individuo o de la red como un todo. </a:t>
            </a:r>
          </a:p>
          <a:p>
            <a:pPr>
              <a:lnSpc>
                <a:spcPct val="90000"/>
              </a:lnSpc>
              <a:buFont typeface="Wingdings" pitchFamily="2" charset="2"/>
              <a:buNone/>
            </a:pPr>
            <a:r>
              <a:rPr lang="es-ES_tradnl" sz="3000" dirty="0"/>
              <a:t>	</a:t>
            </a:r>
            <a:r>
              <a:rPr lang="es-ES_tradnl" sz="3000" b="1" dirty="0"/>
              <a:t>Incluir los subconjuntos en el cálculo del valor de la red aumenta su valor con mayor velocidad que incluir sólo los nodos individuales</a:t>
            </a:r>
            <a:r>
              <a:rPr lang="es-ES_tradnl" sz="3000" dirty="0"/>
              <a:t>.</a:t>
            </a:r>
            <a:r>
              <a:rPr lang="es-ES_tradnl" dirty="0"/>
              <a:t> </a:t>
            </a:r>
          </a:p>
        </p:txBody>
      </p:sp>
      <p:sp>
        <p:nvSpPr>
          <p:cNvPr id="101378"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 Revisión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125538"/>
            <a:ext cx="8229600" cy="4970462"/>
          </a:xfrm>
        </p:spPr>
        <p:txBody>
          <a:bodyPr>
            <a:normAutofit/>
          </a:bodyPr>
          <a:lstStyle/>
          <a:p>
            <a:pPr>
              <a:lnSpc>
                <a:spcPct val="90000"/>
              </a:lnSpc>
            </a:pPr>
            <a:r>
              <a:rPr lang="es-ES_tradnl" dirty="0"/>
              <a:t>Puede aplicarse no sólo a las telecomunicaciones, sino también a casi cualquier sistema que intercambie información. </a:t>
            </a:r>
          </a:p>
          <a:p>
            <a:pPr>
              <a:lnSpc>
                <a:spcPct val="90000"/>
              </a:lnSpc>
              <a:buFont typeface="Wingdings" pitchFamily="2" charset="2"/>
              <a:buNone/>
            </a:pPr>
            <a:r>
              <a:rPr lang="es-ES_tradnl" dirty="0"/>
              <a:t>Ejemplos de estos sistemas pueden ser:</a:t>
            </a:r>
          </a:p>
          <a:p>
            <a:pPr>
              <a:lnSpc>
                <a:spcPct val="90000"/>
              </a:lnSpc>
            </a:pPr>
            <a:r>
              <a:rPr lang="es-ES_tradnl" dirty="0"/>
              <a:t>Teléfonos </a:t>
            </a:r>
          </a:p>
          <a:p>
            <a:pPr>
              <a:lnSpc>
                <a:spcPct val="90000"/>
              </a:lnSpc>
            </a:pPr>
            <a:r>
              <a:rPr lang="es-ES_tradnl" dirty="0"/>
              <a:t>Faxes</a:t>
            </a:r>
          </a:p>
          <a:p>
            <a:pPr>
              <a:lnSpc>
                <a:spcPct val="90000"/>
              </a:lnSpc>
            </a:pPr>
            <a:r>
              <a:rPr lang="es-ES_tradnl" dirty="0"/>
              <a:t>Sistemas Operativos </a:t>
            </a:r>
          </a:p>
          <a:p>
            <a:pPr>
              <a:lnSpc>
                <a:spcPct val="90000"/>
              </a:lnSpc>
            </a:pPr>
            <a:r>
              <a:rPr lang="es-ES_tradnl" dirty="0"/>
              <a:t>Aplicaciones </a:t>
            </a:r>
          </a:p>
          <a:p>
            <a:pPr>
              <a:lnSpc>
                <a:spcPct val="90000"/>
              </a:lnSpc>
            </a:pPr>
            <a:r>
              <a:rPr lang="es-ES_tradnl" dirty="0"/>
              <a:t>Redes sociales </a:t>
            </a:r>
          </a:p>
        </p:txBody>
      </p:sp>
      <p:sp>
        <p:nvSpPr>
          <p:cNvPr id="102402" name="Rectangle 2"/>
          <p:cNvSpPr>
            <a:spLocks noGrp="1" noChangeArrowheads="1"/>
          </p:cNvSpPr>
          <p:nvPr>
            <p:ph type="title"/>
          </p:nvPr>
        </p:nvSpPr>
        <p:spPr>
          <a:xfrm>
            <a:off x="457200" y="381000"/>
            <a:ext cx="8229600" cy="600075"/>
          </a:xfrm>
        </p:spPr>
        <p:txBody>
          <a:bodyPr>
            <a:normAutofit fontScale="90000"/>
          </a:bodyPr>
          <a:lstStyle/>
          <a:p>
            <a:r>
              <a:rPr lang="es-ES_tradnl" sz="4000" dirty="0"/>
              <a:t>2. Ley de Metcalfe. Aplicaciones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457200" y="1125538"/>
            <a:ext cx="8229600" cy="4970462"/>
          </a:xfrm>
        </p:spPr>
        <p:txBody>
          <a:bodyPr/>
          <a:lstStyle/>
          <a:p>
            <a:pPr>
              <a:lnSpc>
                <a:spcPct val="90000"/>
              </a:lnSpc>
            </a:pPr>
            <a:r>
              <a:rPr lang="es-ES_tradnl" dirty="0"/>
              <a:t>Ronald Coase fue el creador del concepto de los </a:t>
            </a:r>
            <a:r>
              <a:rPr lang="es-ES_tradnl" b="1" dirty="0"/>
              <a:t>costos de transacción.</a:t>
            </a:r>
          </a:p>
          <a:p>
            <a:pPr>
              <a:lnSpc>
                <a:spcPct val="90000"/>
              </a:lnSpc>
            </a:pPr>
            <a:r>
              <a:rPr lang="es-ES_tradnl" dirty="0"/>
              <a:t>Son los costos en los que incurren las empresas cuando, en vez de usar sus propios recursos internos, salen al mercado para encontrar esos productos y servicios.</a:t>
            </a:r>
          </a:p>
          <a:p>
            <a:pPr>
              <a:lnSpc>
                <a:spcPct val="90000"/>
              </a:lnSpc>
            </a:pPr>
            <a:r>
              <a:rPr lang="es-ES_tradnl" dirty="0"/>
              <a:t>Hace más de sesenta años, el economista </a:t>
            </a:r>
            <a:r>
              <a:rPr lang="es-ES_tradnl" b="1" dirty="0"/>
              <a:t>Ronald Coase se preguntó por qué existen las empresas</a:t>
            </a:r>
            <a:r>
              <a:rPr lang="es-ES_tradnl" dirty="0"/>
              <a:t>. </a:t>
            </a:r>
          </a:p>
        </p:txBody>
      </p:sp>
      <p:sp>
        <p:nvSpPr>
          <p:cNvPr id="104450"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457200" y="1125538"/>
            <a:ext cx="8229600" cy="4970462"/>
          </a:xfrm>
        </p:spPr>
        <p:txBody>
          <a:bodyPr/>
          <a:lstStyle/>
          <a:p>
            <a:pPr>
              <a:lnSpc>
                <a:spcPct val="90000"/>
              </a:lnSpc>
            </a:pPr>
            <a:r>
              <a:rPr lang="es-ES_tradnl" dirty="0"/>
              <a:t>Teoría de la Mano Invisible de Adam Smith: el mercado es el mejor mecanismo para emparejar oferta y demanda, fijar precios y extraer la máxima utilidad de los recursos finitos.</a:t>
            </a:r>
          </a:p>
          <a:p>
            <a:pPr>
              <a:lnSpc>
                <a:spcPct val="90000"/>
              </a:lnSpc>
            </a:pPr>
            <a:r>
              <a:rPr lang="es-ES_tradnl" dirty="0"/>
              <a:t>Las actividades económicas se pueden coordinar perfectamente mediante un </a:t>
            </a:r>
            <a:r>
              <a:rPr lang="es-ES_tradnl" u="sng" dirty="0"/>
              <a:t>sistema de precios</a:t>
            </a:r>
            <a:r>
              <a:rPr lang="es-ES_tradnl" dirty="0"/>
              <a:t> sin necesidad de ningún otro mecanismo de coordinación.</a:t>
            </a:r>
          </a:p>
        </p:txBody>
      </p:sp>
      <p:sp>
        <p:nvSpPr>
          <p:cNvPr id="105474"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Antecedentes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57200" y="1125538"/>
            <a:ext cx="8229600" cy="4970462"/>
          </a:xfrm>
        </p:spPr>
        <p:txBody>
          <a:bodyPr/>
          <a:lstStyle/>
          <a:p>
            <a:pPr>
              <a:lnSpc>
                <a:spcPct val="90000"/>
              </a:lnSpc>
            </a:pPr>
            <a:r>
              <a:rPr lang="es-ES_tradnl" dirty="0"/>
              <a:t>Coase se preguntó, ¿por qué los individuos no actuaban como compradores y vendedores independientes en lugar de reunirse en empresas con decenas de miles de trabajadores más? </a:t>
            </a:r>
          </a:p>
          <a:p>
            <a:pPr>
              <a:lnSpc>
                <a:spcPct val="90000"/>
              </a:lnSpc>
            </a:pPr>
            <a:r>
              <a:rPr lang="es-ES_tradnl" b="1" dirty="0"/>
              <a:t>El </a:t>
            </a:r>
            <a:r>
              <a:rPr lang="es-ES_tradnl" b="1" dirty="0" smtClean="0"/>
              <a:t>costo </a:t>
            </a:r>
            <a:r>
              <a:rPr lang="es-ES_tradnl" b="1" dirty="0"/>
              <a:t>y los desafíos de la información, comunicación, negociación y resolución de las transacciones entre las partes</a:t>
            </a:r>
            <a:r>
              <a:rPr lang="es-ES_tradnl" dirty="0"/>
              <a:t> son en muchas ocasiones prohibitivos. </a:t>
            </a:r>
          </a:p>
        </p:txBody>
      </p:sp>
      <p:sp>
        <p:nvSpPr>
          <p:cNvPr id="106498"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Antecedentes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457200" y="1125538"/>
            <a:ext cx="8229600" cy="4970462"/>
          </a:xfrm>
        </p:spPr>
        <p:txBody>
          <a:bodyPr>
            <a:normAutofit fontScale="92500" lnSpcReduction="10000"/>
          </a:bodyPr>
          <a:lstStyle/>
          <a:p>
            <a:pPr>
              <a:lnSpc>
                <a:spcPct val="90000"/>
              </a:lnSpc>
            </a:pPr>
            <a:r>
              <a:rPr lang="es-ES_tradnl" sz="3000" dirty="0"/>
              <a:t>Ante esta situación, convenía organizar, por lógica, la creación de valor en empresas. Para eso, había que basarse en una estructura de gestión (management) jerárquica para la toma de decisiones y la ejecución del trabajo. </a:t>
            </a:r>
          </a:p>
          <a:p>
            <a:pPr>
              <a:lnSpc>
                <a:spcPct val="90000"/>
              </a:lnSpc>
            </a:pPr>
            <a:r>
              <a:rPr lang="es-ES_tradnl" sz="3000" dirty="0"/>
              <a:t>Tomó como ejemplo a Ford y General Motors, explicando, a partir de los costos de transacción, la existencia de estas grandes empresas y de un modelo organizativo que parecía innecesario en un sistema de mercado perfecto, según el ideario de la </a:t>
            </a:r>
            <a:r>
              <a:rPr lang="es-ES_tradnl" sz="3000" b="1" dirty="0"/>
              <a:t>mano invisible</a:t>
            </a:r>
            <a:r>
              <a:rPr lang="es-ES_tradnl" sz="3000" dirty="0"/>
              <a:t> de </a:t>
            </a:r>
            <a:r>
              <a:rPr lang="es-ES_tradnl" sz="3000" b="1" dirty="0"/>
              <a:t>Adam Smith.</a:t>
            </a:r>
          </a:p>
        </p:txBody>
      </p:sp>
      <p:sp>
        <p:nvSpPr>
          <p:cNvPr id="107522"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Antecedentes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457200" y="1125538"/>
            <a:ext cx="8229600" cy="4970462"/>
          </a:xfrm>
        </p:spPr>
        <p:txBody>
          <a:bodyPr>
            <a:normAutofit fontScale="92500" lnSpcReduction="10000"/>
          </a:bodyPr>
          <a:lstStyle/>
          <a:p>
            <a:pPr>
              <a:lnSpc>
                <a:spcPct val="90000"/>
              </a:lnSpc>
            </a:pPr>
            <a:r>
              <a:rPr lang="es-ES_tradnl" sz="2700" dirty="0"/>
              <a:t>Coase dedujo que</a:t>
            </a:r>
            <a:r>
              <a:rPr lang="es-ES_tradnl" sz="2700" b="1" dirty="0"/>
              <a:t> existían diferentes costos de utilización del mecanismo de precios que no eran tenidos en cuenta</a:t>
            </a:r>
            <a:r>
              <a:rPr lang="es-ES_tradnl" sz="2700" dirty="0"/>
              <a:t> por la teoría de Smith, y que había que saber controlar y centralizar su gestión de alguna manera.</a:t>
            </a:r>
          </a:p>
          <a:p>
            <a:pPr>
              <a:lnSpc>
                <a:spcPct val="90000"/>
              </a:lnSpc>
            </a:pPr>
            <a:r>
              <a:rPr lang="es-ES_tradnl" sz="2700" dirty="0"/>
              <a:t>Producir una barra de pan, fabricar un automóvil o dirigir un servicio de urgencias, requerían de pasos donde la cooperación estrecha y el objetivo común resultaban fundamentales para producir un producto útil. No resultaba práctico descomponer la fabricación y el resto de procesos en una serie de transacciones negociadas de forma independiente. Cada transacción implicaría unos costos que superarían cualquier ahorro obtenido. </a:t>
            </a:r>
          </a:p>
        </p:txBody>
      </p:sp>
      <p:sp>
        <p:nvSpPr>
          <p:cNvPr id="108546"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Deducción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468313" y="981075"/>
            <a:ext cx="8229600" cy="4970463"/>
          </a:xfrm>
        </p:spPr>
        <p:txBody>
          <a:bodyPr>
            <a:normAutofit fontScale="92500" lnSpcReduction="10000"/>
          </a:bodyPr>
          <a:lstStyle/>
          <a:p>
            <a:pPr>
              <a:lnSpc>
                <a:spcPct val="90000"/>
              </a:lnSpc>
              <a:buFont typeface="Wingdings" pitchFamily="2" charset="2"/>
              <a:buNone/>
            </a:pPr>
            <a:r>
              <a:rPr lang="es-ES_tradnl" sz="2700" dirty="0"/>
              <a:t>Los costos de transacción se componen de:</a:t>
            </a:r>
          </a:p>
          <a:p>
            <a:pPr>
              <a:lnSpc>
                <a:spcPct val="90000"/>
              </a:lnSpc>
            </a:pPr>
            <a:r>
              <a:rPr lang="es-ES_tradnl" sz="2800" b="1" dirty="0"/>
              <a:t>costos de búsqueda</a:t>
            </a:r>
            <a:r>
              <a:rPr lang="es-ES_tradnl" sz="2800" dirty="0"/>
              <a:t> o de localización de los distintos proveedores</a:t>
            </a:r>
            <a:r>
              <a:rPr lang="es-ES_tradnl" dirty="0"/>
              <a:t>.</a:t>
            </a:r>
          </a:p>
          <a:p>
            <a:pPr>
              <a:lnSpc>
                <a:spcPct val="90000"/>
              </a:lnSpc>
            </a:pPr>
            <a:r>
              <a:rPr lang="es-ES_tradnl" sz="2800" b="1" dirty="0"/>
              <a:t>costos de contratación:</a:t>
            </a:r>
            <a:r>
              <a:rPr lang="es-ES_tradnl" sz="2800" dirty="0"/>
              <a:t> de negociación de las condiciones referentes a la búsqueda iniciada. Más los costos de redactar los contratos y de comprobar que están siendo cumplidos.</a:t>
            </a:r>
          </a:p>
          <a:p>
            <a:pPr>
              <a:lnSpc>
                <a:spcPct val="90000"/>
              </a:lnSpc>
            </a:pPr>
            <a:r>
              <a:rPr lang="es-ES_tradnl" sz="2800" b="1" dirty="0"/>
              <a:t>costos de coordinación:</a:t>
            </a:r>
            <a:r>
              <a:rPr lang="es-ES_tradnl" sz="2800" dirty="0"/>
              <a:t> se incurren para encajar los distintos productos y procesos. Se suman a éstos los costos de comunicaciones incrementado por las distancias geográficas. Supone, además, encontrar y gestionar talento, más la gestión de los procesos de producción, marketing y distribución.</a:t>
            </a:r>
            <a:r>
              <a:rPr lang="es-ES_tradnl" dirty="0"/>
              <a:t>  </a:t>
            </a:r>
          </a:p>
        </p:txBody>
      </p:sp>
      <p:sp>
        <p:nvSpPr>
          <p:cNvPr id="109570" name="Rectangle 2"/>
          <p:cNvSpPr>
            <a:spLocks noGrp="1" noChangeArrowheads="1"/>
          </p:cNvSpPr>
          <p:nvPr>
            <p:ph type="title"/>
          </p:nvPr>
        </p:nvSpPr>
        <p:spPr>
          <a:xfrm>
            <a:off x="457200" y="381000"/>
            <a:ext cx="8229600" cy="600075"/>
          </a:xfrm>
        </p:spPr>
        <p:txBody>
          <a:bodyPr>
            <a:normAutofit fontScale="90000"/>
          </a:bodyPr>
          <a:lstStyle/>
          <a:p>
            <a:r>
              <a:rPr lang="es-ES_tradnl" sz="4000" dirty="0"/>
              <a:t>3. Ley de Coase. Componentes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395288" y="981075"/>
            <a:ext cx="8229600" cy="5400675"/>
          </a:xfrm>
        </p:spPr>
        <p:txBody>
          <a:bodyPr>
            <a:normAutofit lnSpcReduction="10000"/>
          </a:bodyPr>
          <a:lstStyle/>
          <a:p>
            <a:pPr>
              <a:lnSpc>
                <a:spcPct val="90000"/>
              </a:lnSpc>
              <a:buFont typeface="Wingdings" pitchFamily="2" charset="2"/>
              <a:buNone/>
            </a:pPr>
            <a:r>
              <a:rPr lang="es-ES_tradnl" sz="2800" dirty="0"/>
              <a:t>	El resultado determinaba que lo más sensato era desempeñar el máximo número de funciones posible dentro de la propia empresa. </a:t>
            </a:r>
          </a:p>
          <a:p>
            <a:pPr>
              <a:lnSpc>
                <a:spcPct val="90000"/>
              </a:lnSpc>
              <a:buFont typeface="Wingdings" pitchFamily="2" charset="2"/>
              <a:buNone/>
            </a:pPr>
            <a:r>
              <a:rPr lang="es-ES_tradnl" sz="2800" dirty="0"/>
              <a:t>	Por esa razón, </a:t>
            </a:r>
            <a:r>
              <a:rPr lang="es-ES_tradnl" sz="2800" b="1" dirty="0"/>
              <a:t>se crearon las grandes firmas, para aligerar la carga de los </a:t>
            </a:r>
            <a:r>
              <a:rPr lang="es-ES_tradnl" sz="2800" b="1" dirty="0" smtClean="0"/>
              <a:t>costos </a:t>
            </a:r>
            <a:r>
              <a:rPr lang="es-ES_tradnl" sz="2800" b="1" dirty="0"/>
              <a:t>de transacción</a:t>
            </a:r>
            <a:r>
              <a:rPr lang="es-ES_tradnl" sz="2800" dirty="0"/>
              <a:t>. </a:t>
            </a:r>
          </a:p>
          <a:p>
            <a:pPr>
              <a:lnSpc>
                <a:spcPct val="90000"/>
              </a:lnSpc>
              <a:buFont typeface="Wingdings" pitchFamily="2" charset="2"/>
              <a:buNone/>
            </a:pPr>
            <a:r>
              <a:rPr lang="es-ES_tradnl" sz="2800" dirty="0"/>
              <a:t>  ¿por qué todas las empresas no se juntan hasta formar una sola empresa? </a:t>
            </a:r>
          </a:p>
          <a:p>
            <a:pPr>
              <a:lnSpc>
                <a:spcPct val="90000"/>
              </a:lnSpc>
              <a:buFont typeface="Wingdings" pitchFamily="2" charset="2"/>
              <a:buNone/>
            </a:pPr>
            <a:r>
              <a:rPr lang="es-ES_tradnl" sz="2800" dirty="0"/>
              <a:t>   Una gran empresa tendrá más dificultades para gestionar de manera eficiente los recursos, mientras las empresas pequeñas harán las cosas más baratas que las grandes (como el paso del tiempo ha demostrado).</a:t>
            </a:r>
            <a:r>
              <a:rPr lang="es-ES_tradnl" dirty="0"/>
              <a:t> </a:t>
            </a:r>
          </a:p>
        </p:txBody>
      </p:sp>
      <p:sp>
        <p:nvSpPr>
          <p:cNvPr id="110594"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Resultado</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468313" y="1700213"/>
            <a:ext cx="8229600" cy="4249737"/>
          </a:xfrm>
        </p:spPr>
        <p:txBody>
          <a:bodyPr/>
          <a:lstStyle/>
          <a:p>
            <a:pPr>
              <a:lnSpc>
                <a:spcPct val="90000"/>
              </a:lnSpc>
              <a:buFont typeface="Wingdings" pitchFamily="2" charset="2"/>
              <a:buNone/>
            </a:pPr>
            <a:r>
              <a:rPr lang="es-ES_tradnl" sz="2800" dirty="0"/>
              <a:t>	</a:t>
            </a:r>
            <a:r>
              <a:rPr lang="es-ES_tradnl" dirty="0"/>
              <a:t>Si tomamos en cuenta la variable tiempo, Ronald Coase fue en cierta medida el primero en predecir los cambios provocados por Internet. </a:t>
            </a:r>
          </a:p>
          <a:p>
            <a:pPr>
              <a:lnSpc>
                <a:spcPct val="90000"/>
              </a:lnSpc>
              <a:buFont typeface="Wingdings" pitchFamily="2" charset="2"/>
              <a:buNone/>
            </a:pPr>
            <a:r>
              <a:rPr lang="es-ES_tradnl" dirty="0"/>
              <a:t>	Éstos se asocian en parte a la reducción de los costos derivados de la colaboración fuera de los límites de una empresa.</a:t>
            </a:r>
          </a:p>
        </p:txBody>
      </p:sp>
      <p:sp>
        <p:nvSpPr>
          <p:cNvPr id="111618"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Resultado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078621"/>
          </a:xfrm>
        </p:spPr>
        <p:txBody>
          <a:bodyPr>
            <a:normAutofit lnSpcReduction="10000"/>
          </a:bodyPr>
          <a:lstStyle/>
          <a:p>
            <a:pPr>
              <a:buNone/>
            </a:pPr>
            <a:r>
              <a:rPr lang="es-ES" dirty="0" smtClean="0"/>
              <a:t>TECNOLOGÍA</a:t>
            </a:r>
          </a:p>
          <a:p>
            <a:r>
              <a:rPr lang="es-ES" dirty="0" smtClean="0"/>
              <a:t>Las conexiones inalámbricas crecen con rapidez. Wi-Fi, telefonía 3G y WiMax (</a:t>
            </a:r>
            <a:r>
              <a:rPr lang="es-ES" b="1" i="1" dirty="0" smtClean="0"/>
              <a:t>W</a:t>
            </a:r>
            <a:r>
              <a:rPr lang="es-ES" i="1" dirty="0" smtClean="0"/>
              <a:t>orldwide </a:t>
            </a:r>
            <a:r>
              <a:rPr lang="es-ES" b="1" i="1" dirty="0" smtClean="0"/>
              <a:t>I</a:t>
            </a:r>
            <a:r>
              <a:rPr lang="es-ES" i="1" dirty="0" smtClean="0"/>
              <a:t>nteroperability for </a:t>
            </a:r>
            <a:r>
              <a:rPr lang="es-ES" b="1" i="1" dirty="0" smtClean="0"/>
              <a:t>M</a:t>
            </a:r>
            <a:r>
              <a:rPr lang="es-ES" i="1" dirty="0" smtClean="0"/>
              <a:t>icrowave </a:t>
            </a:r>
            <a:r>
              <a:rPr lang="es-ES" b="1" i="1" dirty="0" smtClean="0"/>
              <a:t>A</a:t>
            </a:r>
            <a:r>
              <a:rPr lang="es-ES" i="1" dirty="0" smtClean="0"/>
              <a:t>ccess</a:t>
            </a:r>
            <a:r>
              <a:rPr lang="es-ES" dirty="0" smtClean="0"/>
              <a:t> (interoperabilidad mundial para acceso por microondas). Es una norma de transmisión de datos usando ondas de radio).</a:t>
            </a:r>
          </a:p>
          <a:p>
            <a:r>
              <a:rPr lang="es-ES" dirty="0" smtClean="0"/>
              <a:t>Celulares que soportan los servicios de Internet con música, video y tv digital.</a:t>
            </a:r>
          </a:p>
          <a:p>
            <a:r>
              <a:rPr lang="es-ES" dirty="0" smtClean="0"/>
              <a:t>La transmisión de video, radio y contenido generado por el usario. iTunes se convirtió en un sistema operativo dentro de Windows para reproducir música y video.</a:t>
            </a:r>
          </a:p>
          <a:p>
            <a:endParaRPr lang="es-ES" dirty="0" smtClean="0"/>
          </a:p>
          <a:p>
            <a:endParaRPr lang="es-ES" dirty="0"/>
          </a:p>
        </p:txBody>
      </p:sp>
      <p:sp>
        <p:nvSpPr>
          <p:cNvPr id="3" name="2 Título"/>
          <p:cNvSpPr>
            <a:spLocks noGrp="1"/>
          </p:cNvSpPr>
          <p:nvPr>
            <p:ph type="title"/>
          </p:nvPr>
        </p:nvSpPr>
        <p:spPr>
          <a:xfrm>
            <a:off x="457200" y="274638"/>
            <a:ext cx="8229600" cy="582594"/>
          </a:xfrm>
        </p:spPr>
        <p:txBody>
          <a:bodyPr>
            <a:noAutofit/>
          </a:bodyPr>
          <a:lstStyle/>
          <a:p>
            <a:r>
              <a:rPr lang="es-ES" sz="3500" dirty="0" smtClean="0"/>
              <a:t>Principales tendencias e-commerce</a:t>
            </a:r>
            <a:endParaRPr lang="es-ES" sz="3500" dirty="0"/>
          </a:p>
        </p:txBody>
      </p:sp>
    </p:spTree>
    <p:extLst>
      <p:ext uri="{BB962C8B-B14F-4D97-AF65-F5344CB8AC3E}">
        <p14:creationId xmlns:p14="http://schemas.microsoft.com/office/powerpoint/2010/main" val="15440865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68313" y="1052513"/>
            <a:ext cx="8229600" cy="5113337"/>
          </a:xfrm>
        </p:spPr>
        <p:txBody>
          <a:bodyPr/>
          <a:lstStyle/>
          <a:p>
            <a:pPr>
              <a:lnSpc>
                <a:spcPct val="90000"/>
              </a:lnSpc>
              <a:buFont typeface="Wingdings" pitchFamily="2" charset="2"/>
              <a:buNone/>
            </a:pPr>
            <a:r>
              <a:rPr lang="es-ES_tradnl" sz="2800" dirty="0"/>
              <a:t>	</a:t>
            </a:r>
            <a:r>
              <a:rPr lang="es-ES_tradnl" dirty="0"/>
              <a:t>Una empresa tenderá a expandirse hasta que los costos que supone organizar una transacción adicional dentro de la empresa igualen los costos que implica desempeñar esa misma función en el mercado abierto. Cuando cueste más barato realizar una transacción dentro de la empresa, es recomendable. </a:t>
            </a:r>
          </a:p>
          <a:p>
            <a:pPr>
              <a:lnSpc>
                <a:spcPct val="90000"/>
              </a:lnSpc>
              <a:buFont typeface="Wingdings" pitchFamily="2" charset="2"/>
              <a:buNone/>
            </a:pPr>
            <a:r>
              <a:rPr lang="es-ES_tradnl" dirty="0"/>
              <a:t>	En cambio, si resulta más económico salir al mercado, no hay que intentar hacerlo de forma interna. </a:t>
            </a:r>
          </a:p>
        </p:txBody>
      </p:sp>
      <p:sp>
        <p:nvSpPr>
          <p:cNvPr id="112642"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Enunciado</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68313" y="1052513"/>
            <a:ext cx="8229600" cy="5113337"/>
          </a:xfrm>
        </p:spPr>
        <p:txBody>
          <a:bodyPr/>
          <a:lstStyle/>
          <a:p>
            <a:pPr>
              <a:lnSpc>
                <a:spcPct val="90000"/>
              </a:lnSpc>
              <a:buFont typeface="Wingdings" pitchFamily="2" charset="2"/>
              <a:buNone/>
            </a:pPr>
            <a:r>
              <a:rPr lang="es-ES_tradnl" sz="2800" dirty="0"/>
              <a:t>	</a:t>
            </a:r>
            <a:r>
              <a:rPr lang="es-ES_tradnl" dirty="0"/>
              <a:t>Aplicando y reinterpretando la ley a la evolución en la utilización de Internet, junto con la transformación de las organizaciones por el uso intensivo de las tecnologías de la información y las comunicaciones, vemos que los costos de transacción han caído en picada.</a:t>
            </a:r>
          </a:p>
          <a:p>
            <a:pPr>
              <a:lnSpc>
                <a:spcPct val="90000"/>
              </a:lnSpc>
              <a:buFont typeface="Wingdings" pitchFamily="2" charset="2"/>
              <a:buNone/>
            </a:pPr>
            <a:r>
              <a:rPr lang="es-ES_tradnl" dirty="0"/>
              <a:t>   Muchos costos ahora son mayores en las empresas que en el mercado.  </a:t>
            </a:r>
          </a:p>
        </p:txBody>
      </p:sp>
      <p:sp>
        <p:nvSpPr>
          <p:cNvPr id="113666"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Consecuencias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468313" y="1052513"/>
            <a:ext cx="8229600" cy="5113337"/>
          </a:xfrm>
        </p:spPr>
        <p:txBody>
          <a:bodyPr>
            <a:normAutofit lnSpcReduction="10000"/>
          </a:bodyPr>
          <a:lstStyle/>
          <a:p>
            <a:pPr>
              <a:lnSpc>
                <a:spcPct val="90000"/>
              </a:lnSpc>
              <a:buFont typeface="Wingdings" pitchFamily="2" charset="2"/>
              <a:buNone/>
            </a:pPr>
            <a:r>
              <a:rPr lang="es-ES_tradnl" sz="2800" dirty="0"/>
              <a:t>	</a:t>
            </a:r>
            <a:r>
              <a:rPr lang="es-ES_tradnl" sz="2800" b="1" dirty="0"/>
              <a:t>La reducción de los costos de transacción externos tendiendo a cero</a:t>
            </a:r>
            <a:r>
              <a:rPr lang="es-ES_tradnl" sz="2800" dirty="0"/>
              <a:t>, especialmente a partir de la década de 1990, es lo que explica la reducción de la fricción en los mercados (los efectos en los costos de búsqueda, la velocidad en la comunicación, las economías de aprendizaje, bajo las nuevas reglas de la economía y del efecto red). </a:t>
            </a:r>
          </a:p>
          <a:p>
            <a:pPr>
              <a:lnSpc>
                <a:spcPct val="90000"/>
              </a:lnSpc>
              <a:buFont typeface="Wingdings" pitchFamily="2" charset="2"/>
              <a:buNone/>
            </a:pPr>
            <a:r>
              <a:rPr lang="es-ES_tradnl" sz="2800" dirty="0"/>
              <a:t>	El acceso a la información para la toma de decisiones es ahora sencillo y barato de conseguir, afectando de pleno a todo el proceso de toma de decisiones.</a:t>
            </a:r>
            <a:r>
              <a:rPr lang="es-ES_tradnl" sz="2000" dirty="0"/>
              <a:t> </a:t>
            </a:r>
          </a:p>
          <a:p>
            <a:pPr>
              <a:lnSpc>
                <a:spcPct val="90000"/>
              </a:lnSpc>
              <a:buFont typeface="Wingdings" pitchFamily="2" charset="2"/>
              <a:buNone/>
            </a:pPr>
            <a:endParaRPr lang="es-ES_tradnl" sz="2000" dirty="0"/>
          </a:p>
        </p:txBody>
      </p:sp>
      <p:sp>
        <p:nvSpPr>
          <p:cNvPr id="114690"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Consecuencias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468313" y="1052513"/>
            <a:ext cx="8229600" cy="5113337"/>
          </a:xfrm>
        </p:spPr>
        <p:txBody>
          <a:bodyPr>
            <a:normAutofit lnSpcReduction="10000"/>
          </a:bodyPr>
          <a:lstStyle/>
          <a:p>
            <a:pPr>
              <a:lnSpc>
                <a:spcPct val="90000"/>
              </a:lnSpc>
              <a:buFont typeface="Wingdings" pitchFamily="2" charset="2"/>
              <a:buNone/>
            </a:pPr>
            <a:r>
              <a:rPr lang="es-ES_tradnl" sz="3000" dirty="0"/>
              <a:t>	</a:t>
            </a:r>
            <a:r>
              <a:rPr lang="es-ES_tradnl" sz="2800" dirty="0"/>
              <a:t>Cuando Coase analizó el problema, comprendió que la razón de ser de una empresa estaba en que era menos costoso organizarse bajo un paraguas organizativo que utilizando un sistema de mercado en el que se debe negociar con proveedores externos todas las partes del proceso que quieres desarrollar, aprovechando de esta manera eficiencias que los individuos por sí mismos no podían alcanzar. </a:t>
            </a:r>
          </a:p>
          <a:p>
            <a:pPr>
              <a:lnSpc>
                <a:spcPct val="90000"/>
              </a:lnSpc>
              <a:buFont typeface="Wingdings" pitchFamily="2" charset="2"/>
              <a:buNone/>
            </a:pPr>
            <a:r>
              <a:rPr lang="es-ES_tradnl" sz="2800" dirty="0"/>
              <a:t>	Sesenta años después, la idea se ha cambiado, respetando la teoría de los costos de transacción, pero sin la necesidad de tener grandes empresas.</a:t>
            </a:r>
            <a:r>
              <a:rPr lang="es-ES_tradnl" dirty="0"/>
              <a:t> </a:t>
            </a:r>
          </a:p>
        </p:txBody>
      </p:sp>
      <p:sp>
        <p:nvSpPr>
          <p:cNvPr id="115714" name="Rectangle 2"/>
          <p:cNvSpPr>
            <a:spLocks noGrp="1" noChangeArrowheads="1"/>
          </p:cNvSpPr>
          <p:nvPr>
            <p:ph type="title"/>
          </p:nvPr>
        </p:nvSpPr>
        <p:spPr>
          <a:xfrm>
            <a:off x="468313" y="260350"/>
            <a:ext cx="8229600" cy="600075"/>
          </a:xfrm>
        </p:spPr>
        <p:txBody>
          <a:bodyPr>
            <a:normAutofit fontScale="90000"/>
          </a:bodyPr>
          <a:lstStyle/>
          <a:p>
            <a:r>
              <a:rPr lang="es-ES_tradnl" sz="4000" dirty="0"/>
              <a:t>3. Ley de Coase. Consecuencias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28670"/>
            <a:ext cx="8229600" cy="5643602"/>
          </a:xfrm>
        </p:spPr>
        <p:txBody>
          <a:bodyPr>
            <a:normAutofit fontScale="85000" lnSpcReduction="20000"/>
          </a:bodyPr>
          <a:lstStyle/>
          <a:p>
            <a:pPr>
              <a:buNone/>
            </a:pPr>
            <a:r>
              <a:rPr lang="es-ES" dirty="0" smtClean="0"/>
              <a:t>SOCIEDAD</a:t>
            </a:r>
          </a:p>
          <a:p>
            <a:r>
              <a:rPr lang="es-ES" dirty="0" smtClean="0"/>
              <a:t>Contenido generado por consumidores y usuarios: blogs, wikis, vidas virtuales y redes sociales.</a:t>
            </a:r>
          </a:p>
          <a:p>
            <a:r>
              <a:rPr lang="es-ES" dirty="0" smtClean="0"/>
              <a:t>Los medios tradicionales adoptan modelos interactivos en línea al perder suscriptores.</a:t>
            </a:r>
          </a:p>
          <a:p>
            <a:r>
              <a:rPr lang="es-ES" dirty="0" smtClean="0"/>
              <a:t>Crecen los conflictos y las cifras involucradas en cuanto a los derechos de </a:t>
            </a:r>
            <a:r>
              <a:rPr lang="es-ES" dirty="0" smtClean="0"/>
              <a:t>autor.</a:t>
            </a:r>
            <a:endParaRPr lang="es-ES" dirty="0" smtClean="0"/>
          </a:p>
          <a:p>
            <a:r>
              <a:rPr lang="es-ES" dirty="0" smtClean="0"/>
              <a:t>Crece la controversia sobre la regulación del contenido y los controles.</a:t>
            </a:r>
          </a:p>
          <a:p>
            <a:r>
              <a:rPr lang="es-ES" dirty="0" smtClean="0"/>
              <a:t>La vigilancia de las comunicaciones en Internet crece como parte de la “guerra contra el terrorismo”.</a:t>
            </a:r>
          </a:p>
          <a:p>
            <a:r>
              <a:rPr lang="es-ES" dirty="0" smtClean="0"/>
              <a:t>Aumentan las preocupaciones sobre la invasión de la privacidad individual, comercial y gubernamental.</a:t>
            </a:r>
          </a:p>
          <a:p>
            <a:r>
              <a:rPr lang="es-ES" dirty="0" smtClean="0"/>
              <a:t>Se incrementan el fraude, el abuso y el robo de identidad.</a:t>
            </a:r>
          </a:p>
          <a:p>
            <a:r>
              <a:rPr lang="es-ES" dirty="0" smtClean="0"/>
              <a:t>Crece el spam a pesar de las nuevas leyes y artilugios tecnológicos.</a:t>
            </a:r>
            <a:endParaRPr lang="es-ES" dirty="0"/>
          </a:p>
        </p:txBody>
      </p:sp>
      <p:sp>
        <p:nvSpPr>
          <p:cNvPr id="3" name="2 Título"/>
          <p:cNvSpPr>
            <a:spLocks noGrp="1"/>
          </p:cNvSpPr>
          <p:nvPr>
            <p:ph type="title"/>
          </p:nvPr>
        </p:nvSpPr>
        <p:spPr>
          <a:xfrm>
            <a:off x="457200" y="274638"/>
            <a:ext cx="8229600" cy="582594"/>
          </a:xfrm>
        </p:spPr>
        <p:txBody>
          <a:bodyPr>
            <a:noAutofit/>
          </a:bodyPr>
          <a:lstStyle/>
          <a:p>
            <a:r>
              <a:rPr lang="es-ES" sz="3500" dirty="0" smtClean="0"/>
              <a:t>Principales tendencias e-commerce</a:t>
            </a:r>
            <a:endParaRPr lang="es-ES" sz="3500" dirty="0"/>
          </a:p>
        </p:txBody>
      </p:sp>
    </p:spTree>
    <p:extLst>
      <p:ext uri="{BB962C8B-B14F-4D97-AF65-F5344CB8AC3E}">
        <p14:creationId xmlns:p14="http://schemas.microsoft.com/office/powerpoint/2010/main" val="250050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461</TotalTime>
  <Words>3987</Words>
  <Application>Microsoft Office PowerPoint</Application>
  <PresentationFormat>Presentación en pantalla (4:3)</PresentationFormat>
  <Paragraphs>489</Paragraphs>
  <Slides>83</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83</vt:i4>
      </vt:variant>
    </vt:vector>
  </HeadingPairs>
  <TitlesOfParts>
    <vt:vector size="85" baseType="lpstr">
      <vt:lpstr>Concurrencia</vt:lpstr>
      <vt:lpstr>Microsoft Clip Gallery</vt:lpstr>
      <vt:lpstr>Unidad 1 Historia de los Negocios en la Web</vt:lpstr>
      <vt:lpstr>La revolución acaba de empezar</vt:lpstr>
      <vt:lpstr>La revolución acaba de empezar</vt:lpstr>
      <vt:lpstr>La revolución acaba de empezar</vt:lpstr>
      <vt:lpstr>La revolución acaba de empezar</vt:lpstr>
      <vt:lpstr>Principales tendencias e-commerce</vt:lpstr>
      <vt:lpstr>Principales tendencias e-commerce</vt:lpstr>
      <vt:lpstr>Principales tendencias e-commerce</vt:lpstr>
      <vt:lpstr>Principales tendencias e-commerce</vt:lpstr>
      <vt:lpstr>Diferencia entre Internet y la WWW</vt:lpstr>
      <vt:lpstr>Diferencia entre Internet y la WWW</vt:lpstr>
      <vt:lpstr>Diferencia entre Internet y la WWW</vt:lpstr>
      <vt:lpstr>Mapa de Internet</vt:lpstr>
      <vt:lpstr>Comercio Electrónico - Historia</vt:lpstr>
      <vt:lpstr>Comercio Electrónico - Historia</vt:lpstr>
      <vt:lpstr>Comercio Electrónico o e-commerce</vt:lpstr>
      <vt:lpstr>Comercio Electrónico o e-commerce</vt:lpstr>
      <vt:lpstr>Diferencia entre e-commerce e e-business</vt:lpstr>
      <vt:lpstr>Diferencia entre e-commerce e e-business</vt:lpstr>
      <vt:lpstr>Diferencia entre e-commerce e e-business</vt:lpstr>
      <vt:lpstr>Diferencia entre e-commerce e e-business</vt:lpstr>
      <vt:lpstr>Diferencia entre e-commerce e e-business</vt:lpstr>
      <vt:lpstr>¿Por qué estudiar e-commerce?</vt:lpstr>
      <vt:lpstr>¿Por qué estudiar e-commerce?</vt:lpstr>
      <vt:lpstr>¿Por qué estudiar e-commerce?</vt:lpstr>
      <vt:lpstr>Compatibilidad de los procesos comerciales al tipo de comercio: Muy compatible con e-business</vt:lpstr>
      <vt:lpstr>Compatibilidad de los procesos comerciales al tipo de comercio: compatibles combinando  comercio electrónico y tradicional.</vt:lpstr>
      <vt:lpstr>Compatibilidad de los procesos comerciales al tipo de comercio: muy compatibles con comercio tradicional</vt:lpstr>
      <vt:lpstr>Ventajas del comercio electrónico</vt:lpstr>
      <vt:lpstr>Desventajas del comercio electrónico</vt:lpstr>
      <vt:lpstr>Nueva Economía  Características Generales ( I )</vt:lpstr>
      <vt:lpstr>Nueva Economía  Características Empresa ( II )</vt:lpstr>
      <vt:lpstr>Nueva Economía  Industria</vt:lpstr>
      <vt:lpstr>Nueva Economía  Mano de Obra</vt:lpstr>
      <vt:lpstr>La transformación Global</vt:lpstr>
      <vt:lpstr>Internet - Crecimiento</vt:lpstr>
      <vt:lpstr>Internet - Estadísticas </vt:lpstr>
      <vt:lpstr>Internet - Estadísticas </vt:lpstr>
      <vt:lpstr>Internet - Estadísticas </vt:lpstr>
      <vt:lpstr>Internet - Estadísticas </vt:lpstr>
      <vt:lpstr>Navegantes por edad</vt:lpstr>
      <vt:lpstr>Navegantes por edad</vt:lpstr>
      <vt:lpstr>Navegantes por ingresos</vt:lpstr>
      <vt:lpstr>Funciones de Internet</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Ocho características únicas de la tecnología del e-commerce</vt:lpstr>
      <vt:lpstr>Leyes acerca del funcionamiento de Internet</vt:lpstr>
      <vt:lpstr>Ley de Moore</vt:lpstr>
      <vt:lpstr>Transistores</vt:lpstr>
      <vt:lpstr>Transistores</vt:lpstr>
      <vt:lpstr>Circuitos Integrados</vt:lpstr>
      <vt:lpstr>Circuitos Integrados</vt:lpstr>
      <vt:lpstr>Ley de Moore</vt:lpstr>
      <vt:lpstr>Ley de Moore</vt:lpstr>
      <vt:lpstr>Ley de Moore</vt:lpstr>
      <vt:lpstr>Ley de Moore</vt:lpstr>
      <vt:lpstr>Ley de Moore en perspectiva</vt:lpstr>
      <vt:lpstr>Ley de Moore en perspectiva</vt:lpstr>
      <vt:lpstr>2. Ley de Metcalfe</vt:lpstr>
      <vt:lpstr>2. Ley de Metcalfe</vt:lpstr>
      <vt:lpstr>2. Ley de Metcalfe. Revisión</vt:lpstr>
      <vt:lpstr>2. Ley de Metcalfe. Revisión</vt:lpstr>
      <vt:lpstr>2. Ley de Metcalfe. Revisión</vt:lpstr>
      <vt:lpstr>2. Ley de Metcalfe. Aplicaciones</vt:lpstr>
      <vt:lpstr>3. Ley de Coase. </vt:lpstr>
      <vt:lpstr>3. Ley de Coase. Antecedentes </vt:lpstr>
      <vt:lpstr>3. Ley de Coase. Antecedentes </vt:lpstr>
      <vt:lpstr>3. Ley de Coase. Antecedentes </vt:lpstr>
      <vt:lpstr>3. Ley de Coase. Deducción</vt:lpstr>
      <vt:lpstr>3. Ley de Coase. Componentes</vt:lpstr>
      <vt:lpstr>3. Ley de Coase. Resultado</vt:lpstr>
      <vt:lpstr>3. Ley de Coase. Resultado</vt:lpstr>
      <vt:lpstr>3. Ley de Coase. Enunciado</vt:lpstr>
      <vt:lpstr>3. Ley de Coase. Consecuencias</vt:lpstr>
      <vt:lpstr>3. Ley de Coase. Consecuencias</vt:lpstr>
      <vt:lpstr>3. Ley de Coase. Consecuencias</vt:lpstr>
    </vt:vector>
  </TitlesOfParts>
  <Company>Windows XP Titan Ultimate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  Economía Digital</dc:title>
  <dc:creator>Admin</dc:creator>
  <cp:lastModifiedBy>uade</cp:lastModifiedBy>
  <cp:revision>60</cp:revision>
  <dcterms:created xsi:type="dcterms:W3CDTF">2010-03-04T14:44:23Z</dcterms:created>
  <dcterms:modified xsi:type="dcterms:W3CDTF">2016-08-02T16:23:37Z</dcterms:modified>
</cp:coreProperties>
</file>