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7" r:id="rId2"/>
    <p:sldId id="526" r:id="rId3"/>
    <p:sldId id="484" r:id="rId4"/>
    <p:sldId id="483" r:id="rId5"/>
    <p:sldId id="532" r:id="rId6"/>
    <p:sldId id="476" r:id="rId7"/>
    <p:sldId id="478" r:id="rId8"/>
    <p:sldId id="477" r:id="rId9"/>
    <p:sldId id="479" r:id="rId10"/>
    <p:sldId id="480" r:id="rId11"/>
    <p:sldId id="481" r:id="rId12"/>
    <p:sldId id="482" r:id="rId13"/>
    <p:sldId id="485" r:id="rId14"/>
    <p:sldId id="486" r:id="rId15"/>
    <p:sldId id="493" r:id="rId16"/>
    <p:sldId id="487" r:id="rId17"/>
    <p:sldId id="488" r:id="rId18"/>
    <p:sldId id="489" r:id="rId19"/>
    <p:sldId id="490" r:id="rId20"/>
    <p:sldId id="491" r:id="rId21"/>
    <p:sldId id="533" r:id="rId22"/>
    <p:sldId id="573" r:id="rId23"/>
    <p:sldId id="574" r:id="rId24"/>
    <p:sldId id="492" r:id="rId25"/>
    <p:sldId id="509" r:id="rId26"/>
    <p:sldId id="291" r:id="rId27"/>
    <p:sldId id="534" r:id="rId28"/>
    <p:sldId id="536" r:id="rId29"/>
    <p:sldId id="575" r:id="rId30"/>
    <p:sldId id="537" r:id="rId31"/>
    <p:sldId id="576" r:id="rId32"/>
    <p:sldId id="577" r:id="rId33"/>
    <p:sldId id="535" r:id="rId34"/>
    <p:sldId id="538" r:id="rId35"/>
    <p:sldId id="539" r:id="rId36"/>
    <p:sldId id="572" r:id="rId37"/>
    <p:sldId id="571" r:id="rId38"/>
    <p:sldId id="541" r:id="rId3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4578" autoAdjust="0"/>
    <p:restoredTop sz="86420" autoAdjust="0"/>
  </p:normalViewPr>
  <p:slideViewPr>
    <p:cSldViewPr>
      <p:cViewPr varScale="1">
        <p:scale>
          <a:sx n="73" d="100"/>
          <a:sy n="73" d="100"/>
        </p:scale>
        <p:origin x="-2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34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1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C11BB-BB3D-474D-B41C-3950044ED586}" type="datetimeFigureOut">
              <a:rPr lang="es-ES" smtClean="0"/>
              <a:t>15/8/17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5CDA9-4B35-B546-B38A-EEB0F408CEC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09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MP=</a:t>
            </a:r>
            <a:r>
              <a:rPr lang="es-ES" baseline="0" dirty="0" smtClean="0"/>
              <a:t> MATERIA PRIMA</a:t>
            </a:r>
          </a:p>
          <a:p>
            <a:r>
              <a:rPr lang="es-ES" baseline="0" dirty="0" smtClean="0"/>
              <a:t>MOD= MANO DE OBRA DIRECTA</a:t>
            </a:r>
          </a:p>
          <a:p>
            <a:r>
              <a:rPr lang="es-ES" baseline="0" dirty="0" smtClean="0"/>
              <a:t>CD= COSTO DE DISTRIBUCION</a:t>
            </a:r>
          </a:p>
          <a:p>
            <a:r>
              <a:rPr lang="es-ES" baseline="0" dirty="0" smtClean="0"/>
              <a:t>CF= CARGA FABRIL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CDA9-4B35-B546-B38A-EEB0F408CECA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03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B97FD08-B302-4576-868A-0E3099EA7769}" type="datetimeFigureOut">
              <a:rPr lang="es-AR" smtClean="0"/>
              <a:pPr/>
              <a:t>15/8/17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628800"/>
            <a:ext cx="6965245" cy="2592288"/>
          </a:xfrm>
        </p:spPr>
        <p:txBody>
          <a:bodyPr>
            <a:noAutofit/>
          </a:bodyPr>
          <a:lstStyle/>
          <a:p>
            <a: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  <a:t>Conceptos Generales</a:t>
            </a:r>
          </a:p>
        </p:txBody>
      </p:sp>
    </p:spTree>
    <p:extLst>
      <p:ext uri="{BB962C8B-B14F-4D97-AF65-F5344CB8AC3E}">
        <p14:creationId xmlns:p14="http://schemas.microsoft.com/office/powerpoint/2010/main" val="316972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la relación con la unidad de costeo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1988840"/>
            <a:ext cx="6696744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Unidad de costeo	</a:t>
            </a:r>
            <a:r>
              <a:rPr lang="es-AR" sz="2800" i="1" dirty="0" smtClean="0">
                <a:solidFill>
                  <a:schemeClr val="bg2">
                    <a:lumMod val="50000"/>
                  </a:schemeClr>
                </a:solidFill>
              </a:rPr>
              <a:t>	Unidad 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de costo</a:t>
            </a:r>
          </a:p>
        </p:txBody>
      </p:sp>
      <p:sp>
        <p:nvSpPr>
          <p:cNvPr id="4" name="3 Distinto de"/>
          <p:cNvSpPr/>
          <p:nvPr/>
        </p:nvSpPr>
        <p:spPr>
          <a:xfrm>
            <a:off x="4000496" y="2071678"/>
            <a:ext cx="914400" cy="360040"/>
          </a:xfrm>
          <a:prstGeom prst="mathNotEqual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00166" y="3062211"/>
            <a:ext cx="24288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Segmento de la empresa a la cual se le asignan costos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220072" y="3055600"/>
            <a:ext cx="194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Unidad de medida de los costos</a:t>
            </a:r>
          </a:p>
        </p:txBody>
      </p:sp>
      <p:sp>
        <p:nvSpPr>
          <p:cNvPr id="7" name="6 Flecha abajo"/>
          <p:cNvSpPr/>
          <p:nvPr/>
        </p:nvSpPr>
        <p:spPr>
          <a:xfrm>
            <a:off x="2182772" y="2549948"/>
            <a:ext cx="484632" cy="353291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Flecha abajo"/>
          <p:cNvSpPr/>
          <p:nvPr/>
        </p:nvSpPr>
        <p:spPr>
          <a:xfrm>
            <a:off x="5815560" y="2564904"/>
            <a:ext cx="484632" cy="353291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084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la relación con la unidad de costeo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2204864"/>
            <a:ext cx="6840760" cy="345638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Directo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Se relaciona únicamente con la unidad de costeo considerada.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Indirecto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Se relaciona con la unidad de costeo en análisis, pero también con alguna otra.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Ajeno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No se relaciona con la unidad de costeo considerada.</a:t>
            </a:r>
          </a:p>
        </p:txBody>
      </p:sp>
    </p:spTree>
    <p:extLst>
      <p:ext uri="{BB962C8B-B14F-4D97-AF65-F5344CB8AC3E}">
        <p14:creationId xmlns:p14="http://schemas.microsoft.com/office/powerpoint/2010/main" val="186699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el ciclo operativo de la empresa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916832"/>
            <a:ext cx="6840760" cy="345638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Costo de producción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Costo operativo compuesto por la materia prima, la mano de obra directa y la carga fabril.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Costo de distribución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Son todos los costos que tiene la empresa desde que el producto está terminado hasta que se cobra la factura de venta.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1691680" y="5301208"/>
            <a:ext cx="547260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577566" y="5147900"/>
            <a:ext cx="578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bg2">
                    <a:lumMod val="50000"/>
                  </a:schemeClr>
                </a:solidFill>
              </a:rPr>
              <a:t>I			 I			I</a:t>
            </a:r>
          </a:p>
          <a:p>
            <a:r>
              <a:rPr lang="es-AR" b="1" dirty="0">
                <a:solidFill>
                  <a:schemeClr val="bg2">
                    <a:lumMod val="50000"/>
                  </a:schemeClr>
                </a:solidFill>
              </a:rPr>
              <a:t>        MP + MOD + CF	</a:t>
            </a:r>
            <a:r>
              <a:rPr lang="es-A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PT</a:t>
            </a:r>
          </a:p>
          <a:p>
            <a:r>
              <a:rPr lang="es-AR" b="1" dirty="0">
                <a:solidFill>
                  <a:schemeClr val="bg2">
                    <a:lumMod val="50000"/>
                  </a:schemeClr>
                </a:solidFill>
              </a:rPr>
              <a:t>          PRODUCCION	          DISTRIBUCION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115616" y="544522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Compra de MP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963874" y="544522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Cobro factura</a:t>
            </a:r>
          </a:p>
        </p:txBody>
      </p:sp>
    </p:spTree>
    <p:extLst>
      <p:ext uri="{BB962C8B-B14F-4D97-AF65-F5344CB8AC3E}">
        <p14:creationId xmlns:p14="http://schemas.microsoft.com/office/powerpoint/2010/main" val="150250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la naturaleza del insumo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916832"/>
            <a:ext cx="7128792" cy="374441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Materia Prima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Recurso material utilizado en la producción de un bien.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Mano de Obra Directa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Recurso humano que transforma la materia prima en producto terminado.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Carga Fabril o Costos Indirectos de Fabricación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Todos aquellos costos que intervienen en la producción y no son identificados como MP ni MOD.</a:t>
            </a:r>
          </a:p>
        </p:txBody>
      </p:sp>
    </p:spTree>
    <p:extLst>
      <p:ext uri="{BB962C8B-B14F-4D97-AF65-F5344CB8AC3E}">
        <p14:creationId xmlns:p14="http://schemas.microsoft.com/office/powerpoint/2010/main" val="331790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la naturaleza del insumo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51720" y="2132856"/>
            <a:ext cx="4968552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	Materia Prima</a:t>
            </a:r>
          </a:p>
          <a:p>
            <a:pPr marL="0" indent="0">
              <a:buNone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+	</a:t>
            </a:r>
            <a:r>
              <a:rPr lang="es-AR" sz="2800" b="1" i="1" u="sng" dirty="0">
                <a:solidFill>
                  <a:schemeClr val="bg2">
                    <a:lumMod val="50000"/>
                  </a:schemeClr>
                </a:solidFill>
              </a:rPr>
              <a:t>Mano de Obra Directa</a:t>
            </a:r>
          </a:p>
          <a:p>
            <a:pPr marL="0" indent="0">
              <a:buNone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	Costo Primo</a:t>
            </a:r>
          </a:p>
          <a:p>
            <a:pPr marL="0" indent="0">
              <a:buNone/>
            </a:pPr>
            <a:endParaRPr lang="es-AR" sz="28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	Mano de Obra Directa</a:t>
            </a:r>
          </a:p>
          <a:p>
            <a:pPr marL="0" indent="0">
              <a:buNone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+ 	</a:t>
            </a:r>
            <a:r>
              <a:rPr lang="es-AR" sz="2800" b="1" i="1" u="sng" dirty="0">
                <a:solidFill>
                  <a:schemeClr val="bg2">
                    <a:lumMod val="50000"/>
                  </a:schemeClr>
                </a:solidFill>
              </a:rPr>
              <a:t>Carga Fabril		</a:t>
            </a:r>
          </a:p>
          <a:p>
            <a:pPr marL="0" indent="0">
              <a:buNone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	Costo de Conversión</a:t>
            </a:r>
          </a:p>
        </p:txBody>
      </p:sp>
    </p:spTree>
    <p:extLst>
      <p:ext uri="{BB962C8B-B14F-4D97-AF65-F5344CB8AC3E}">
        <p14:creationId xmlns:p14="http://schemas.microsoft.com/office/powerpoint/2010/main" val="64056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5961856" y="2085326"/>
            <a:ext cx="2270030" cy="24020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6084168" y="2276872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440160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Costo del producto terminado</a:t>
            </a:r>
          </a:p>
        </p:txBody>
      </p:sp>
      <p:sp>
        <p:nvSpPr>
          <p:cNvPr id="4" name="3 Circular"/>
          <p:cNvSpPr/>
          <p:nvPr/>
        </p:nvSpPr>
        <p:spPr>
          <a:xfrm>
            <a:off x="1115616" y="3573016"/>
            <a:ext cx="914400" cy="914400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26" name="Picture 2" descr="C:\Users\a\AppData\Local\Microsoft\Windows\INetCache\IE\0NIDUOJW\Fabrica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2449183" cy="25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99592" y="4797152"/>
            <a:ext cx="1270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Ex. Inicial</a:t>
            </a:r>
          </a:p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Productos</a:t>
            </a:r>
          </a:p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en Proceso</a:t>
            </a:r>
          </a:p>
        </p:txBody>
      </p:sp>
      <p:sp>
        <p:nvSpPr>
          <p:cNvPr id="7" name="6 Circular"/>
          <p:cNvSpPr/>
          <p:nvPr/>
        </p:nvSpPr>
        <p:spPr>
          <a:xfrm>
            <a:off x="6084168" y="4530824"/>
            <a:ext cx="914400" cy="914400"/>
          </a:xfrm>
          <a:prstGeom prst="pi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8" name="7 Circular"/>
          <p:cNvSpPr/>
          <p:nvPr/>
        </p:nvSpPr>
        <p:spPr>
          <a:xfrm>
            <a:off x="6084168" y="2276872"/>
            <a:ext cx="914400" cy="914400"/>
          </a:xfrm>
          <a:prstGeom prst="pi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6091305" y="3375066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Flecha derecha"/>
          <p:cNvSpPr/>
          <p:nvPr/>
        </p:nvSpPr>
        <p:spPr>
          <a:xfrm>
            <a:off x="2339752" y="3573016"/>
            <a:ext cx="43204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derecha"/>
          <p:cNvSpPr/>
          <p:nvPr/>
        </p:nvSpPr>
        <p:spPr>
          <a:xfrm>
            <a:off x="5436096" y="2542527"/>
            <a:ext cx="43204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derecha"/>
          <p:cNvSpPr/>
          <p:nvPr/>
        </p:nvSpPr>
        <p:spPr>
          <a:xfrm>
            <a:off x="5436096" y="3606057"/>
            <a:ext cx="43204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Flecha derecha"/>
          <p:cNvSpPr/>
          <p:nvPr/>
        </p:nvSpPr>
        <p:spPr>
          <a:xfrm>
            <a:off x="5436096" y="4744568"/>
            <a:ext cx="43204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CuadroTexto"/>
          <p:cNvSpPr txBox="1"/>
          <p:nvPr/>
        </p:nvSpPr>
        <p:spPr>
          <a:xfrm>
            <a:off x="2915816" y="5258817"/>
            <a:ext cx="230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Costo de Producción</a:t>
            </a:r>
          </a:p>
          <a:p>
            <a:pPr algn="ctr"/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MP + MOD + CF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7032794" y="2494637"/>
            <a:ext cx="12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Producto</a:t>
            </a:r>
          </a:p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Terminado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7020272" y="3502749"/>
            <a:ext cx="12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Producto</a:t>
            </a:r>
          </a:p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Terminado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020272" y="4509120"/>
            <a:ext cx="1270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Ex. Final</a:t>
            </a:r>
          </a:p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Productos</a:t>
            </a:r>
          </a:p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en Proceso</a:t>
            </a:r>
          </a:p>
        </p:txBody>
      </p:sp>
    </p:spTree>
    <p:extLst>
      <p:ext uri="{BB962C8B-B14F-4D97-AF65-F5344CB8AC3E}">
        <p14:creationId xmlns:p14="http://schemas.microsoft.com/office/powerpoint/2010/main" val="97521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5" grpId="0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la función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916832"/>
            <a:ext cx="7128792" cy="374441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Producción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Aquellos que intervienen en la fabricación del bien (MP, MOD).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Servicios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Brindan asistencia a la producción (mantenimiento, fuerza motriz).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Financieros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Distribución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Administración</a:t>
            </a:r>
            <a:endParaRPr lang="es-AR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7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908720"/>
            <a:ext cx="6965245" cy="1346501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el período en el que expiran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780928"/>
            <a:ext cx="7128792" cy="28803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Del Período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Se generan y consumen en el mismo período.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Futuros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Se generan en un período pero se consumen en períodos futuros.</a:t>
            </a:r>
          </a:p>
        </p:txBody>
      </p:sp>
    </p:spTree>
    <p:extLst>
      <p:ext uri="{BB962C8B-B14F-4D97-AF65-F5344CB8AC3E}">
        <p14:creationId xmlns:p14="http://schemas.microsoft.com/office/powerpoint/2010/main" val="378377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el tiempo en que se determinan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916832"/>
            <a:ext cx="7128792" cy="374441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Costos resultantes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Sistema por el cual se imputan los costos en función a lo incurrido al final del período del costeo.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Costos predeterminados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pPr lvl="1">
              <a:buClr>
                <a:schemeClr val="tx2"/>
              </a:buClr>
            </a:pPr>
            <a:r>
              <a:rPr lang="es-AR" sz="2400" b="1" i="1" dirty="0">
                <a:solidFill>
                  <a:schemeClr val="bg2">
                    <a:lumMod val="50000"/>
                  </a:schemeClr>
                </a:solidFill>
              </a:rPr>
              <a:t>Costos Estimados:</a:t>
            </a:r>
            <a:r>
              <a:rPr lang="es-AR" sz="2400" i="1" dirty="0">
                <a:solidFill>
                  <a:schemeClr val="bg2">
                    <a:lumMod val="50000"/>
                  </a:schemeClr>
                </a:solidFill>
              </a:rPr>
              <a:t>  Son calculados a priori, sin base científica.</a:t>
            </a:r>
            <a:endParaRPr lang="es-AR" sz="2400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AR" sz="2400" b="1" i="1" dirty="0">
                <a:solidFill>
                  <a:schemeClr val="bg2">
                    <a:lumMod val="50000"/>
                  </a:schemeClr>
                </a:solidFill>
              </a:rPr>
              <a:t>Costos Standard :  </a:t>
            </a:r>
            <a:r>
              <a:rPr lang="es-AR" sz="2400" i="1" dirty="0">
                <a:solidFill>
                  <a:schemeClr val="bg2">
                    <a:lumMod val="50000"/>
                  </a:schemeClr>
                </a:solidFill>
              </a:rPr>
              <a:t>Son calculados a priori, con base científica, estableciéndose estándares físicos y monetarios.</a:t>
            </a:r>
          </a:p>
        </p:txBody>
      </p:sp>
    </p:spTree>
    <p:extLst>
      <p:ext uri="{BB962C8B-B14F-4D97-AF65-F5344CB8AC3E}">
        <p14:creationId xmlns:p14="http://schemas.microsoft.com/office/powerpoint/2010/main" val="163391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872208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el sistema de producción y la unidad de costeo definida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852936"/>
            <a:ext cx="7128792" cy="2808312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Costos por Ordenes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Es posible seguir físicamente la producción a lo largo del proceso, hasta el producto terminado.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Costos por Procesos: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 El sistema de producción es constante y fluido, no pudiéndose aislar un componente.</a:t>
            </a:r>
            <a:endParaRPr lang="es-AR" sz="2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7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90872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¿Qué es la contabilidad</a:t>
            </a:r>
            <a:br>
              <a:rPr lang="es-AR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 de costos?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2345468"/>
            <a:ext cx="6696744" cy="36038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Estudia específicamente cómo deben relacionarse los recursos utilizados con los ingresos que tal asignación genera.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Forma parte de la contabilidad de gestión. </a:t>
            </a:r>
          </a:p>
        </p:txBody>
      </p:sp>
    </p:spTree>
    <p:extLst>
      <p:ext uri="{BB962C8B-B14F-4D97-AF65-F5344CB8AC3E}">
        <p14:creationId xmlns:p14="http://schemas.microsoft.com/office/powerpoint/2010/main" val="41744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872208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el tratamiento de los costos fijos de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852936"/>
            <a:ext cx="7128792" cy="2808312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Costeo por Absorción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Considera a los costos fijos de producción como costos del producto.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Costeo Variable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Considera a los costos fijos de producción como un costo del período.</a:t>
            </a:r>
            <a:endParaRPr lang="es-AR" sz="2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2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792088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la imputación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484784"/>
            <a:ext cx="7416824" cy="410445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AR" sz="2600" b="1" i="1" dirty="0">
                <a:solidFill>
                  <a:schemeClr val="bg2">
                    <a:lumMod val="50000"/>
                  </a:schemeClr>
                </a:solidFill>
              </a:rPr>
              <a:t>Costo </a:t>
            </a: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600" dirty="0">
                <a:solidFill>
                  <a:schemeClr val="bg2">
                    <a:lumMod val="50000"/>
                  </a:schemeClr>
                </a:solidFill>
              </a:rPr>
              <a:t>Sacrificio de valores que se realiza para adquirir bienes, derechos o servicios, con el objetivo de utilizarlos en la generación de ingresos</a:t>
            </a: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Clr>
                <a:schemeClr val="tx2"/>
              </a:buClr>
            </a:pPr>
            <a:r>
              <a:rPr lang="es-AR" sz="2600" b="1" i="1" dirty="0">
                <a:solidFill>
                  <a:schemeClr val="bg2">
                    <a:lumMod val="50000"/>
                  </a:schemeClr>
                </a:solidFill>
              </a:rPr>
              <a:t>Gasto</a:t>
            </a: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600" dirty="0">
                <a:solidFill>
                  <a:schemeClr val="bg2">
                    <a:lumMod val="50000"/>
                  </a:schemeClr>
                </a:solidFill>
              </a:rPr>
              <a:t>Costo expirado o consumido, que pierde su identidad cuando se lo hace jugar contra los ingresos de explotación.</a:t>
            </a:r>
          </a:p>
          <a:p>
            <a:pPr>
              <a:buClr>
                <a:schemeClr val="tx2"/>
              </a:buClr>
            </a:pPr>
            <a:r>
              <a:rPr lang="es-AR" sz="2600" b="1" i="1" dirty="0">
                <a:solidFill>
                  <a:schemeClr val="bg2">
                    <a:lumMod val="50000"/>
                  </a:schemeClr>
                </a:solidFill>
              </a:rPr>
              <a:t>Pérdida</a:t>
            </a: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MX" sz="2600" dirty="0">
                <a:solidFill>
                  <a:schemeClr val="bg2">
                    <a:lumMod val="50000"/>
                  </a:schemeClr>
                </a:solidFill>
              </a:rPr>
              <a:t>Desaparición contable de un costo, que figuraba activado, sin que simultáneamente se produzca un ingreso de explotación compensatorio</a:t>
            </a:r>
            <a:r>
              <a:rPr lang="es-AR" sz="2600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97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792088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Contabilidad de Costos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187624" y="1916832"/>
            <a:ext cx="7038524" cy="3912472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s-ES" b="1" i="1" dirty="0">
                <a:solidFill>
                  <a:schemeClr val="tx2">
                    <a:lumMod val="75000"/>
                  </a:schemeClr>
                </a:solidFill>
              </a:rPr>
              <a:t>Estados contables</a:t>
            </a:r>
          </a:p>
          <a:p>
            <a:pPr>
              <a:buClr>
                <a:schemeClr val="bg2">
                  <a:lumMod val="50000"/>
                </a:schemeClr>
              </a:buClr>
            </a:pPr>
            <a:endParaRPr lang="es-ES" sz="1200" i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s-ES" i="1" dirty="0">
                <a:solidFill>
                  <a:schemeClr val="tx2">
                    <a:lumMod val="75000"/>
                  </a:schemeClr>
                </a:solidFill>
              </a:rPr>
              <a:t>Aspecto patrimonial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s-ES" i="1" dirty="0">
                <a:solidFill>
                  <a:schemeClr val="tx2">
                    <a:lumMod val="75000"/>
                  </a:schemeClr>
                </a:solidFill>
              </a:rPr>
              <a:t>Aspecto económico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s-ES" i="1" dirty="0">
                <a:solidFill>
                  <a:schemeClr val="tx2">
                    <a:lumMod val="75000"/>
                  </a:schemeClr>
                </a:solidFill>
              </a:rPr>
              <a:t>Aspecto financiero</a:t>
            </a:r>
          </a:p>
          <a:p>
            <a:pPr>
              <a:buClr>
                <a:schemeClr val="bg2">
                  <a:lumMod val="50000"/>
                </a:schemeClr>
              </a:buClr>
            </a:pPr>
            <a:endParaRPr lang="es-ES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s-ES" b="1" i="1" dirty="0">
                <a:solidFill>
                  <a:schemeClr val="tx2">
                    <a:lumMod val="75000"/>
                  </a:schemeClr>
                </a:solidFill>
              </a:rPr>
              <a:t>Contabilidad patrimonial o financiera</a:t>
            </a:r>
          </a:p>
          <a:p>
            <a:pPr>
              <a:buClr>
                <a:schemeClr val="bg2">
                  <a:lumMod val="50000"/>
                </a:schemeClr>
              </a:buClr>
            </a:pPr>
            <a:endParaRPr lang="es-ES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s-ES" b="1" i="1" dirty="0">
                <a:solidFill>
                  <a:schemeClr val="tx2">
                    <a:lumMod val="75000"/>
                  </a:schemeClr>
                </a:solidFill>
              </a:rPr>
              <a:t>Contabilidad de gestión o gerencial o administrativa</a:t>
            </a:r>
          </a:p>
        </p:txBody>
      </p:sp>
    </p:spTree>
    <p:extLst>
      <p:ext uri="{BB962C8B-B14F-4D97-AF65-F5344CB8AC3E}">
        <p14:creationId xmlns:p14="http://schemas.microsoft.com/office/powerpoint/2010/main" val="256850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792088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Contabilidad de Costos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1187624" y="1484784"/>
            <a:ext cx="6624736" cy="475252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s-ES" sz="2600" b="1" i="1" dirty="0">
                <a:solidFill>
                  <a:schemeClr val="tx2">
                    <a:lumMod val="75000"/>
                  </a:schemeClr>
                </a:solidFill>
              </a:rPr>
              <a:t>Contabilidad de costos en particular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endParaRPr lang="es-ES" sz="1100" b="1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es-ES" sz="2400" i="1" dirty="0">
                <a:solidFill>
                  <a:schemeClr val="tx2">
                    <a:lumMod val="75000"/>
                  </a:schemeClr>
                </a:solidFill>
              </a:rPr>
              <a:t>Contabilidad dual </a:t>
            </a:r>
          </a:p>
          <a:p>
            <a:pPr lvl="3">
              <a:buClr>
                <a:schemeClr val="bg2">
                  <a:lumMod val="50000"/>
                </a:schemeClr>
              </a:buClr>
            </a:pPr>
            <a:r>
              <a:rPr lang="es-ES" sz="2200" i="1" dirty="0">
                <a:solidFill>
                  <a:schemeClr val="tx2">
                    <a:lumMod val="75000"/>
                  </a:schemeClr>
                </a:solidFill>
              </a:rPr>
              <a:t>Planeamiento</a:t>
            </a:r>
          </a:p>
          <a:p>
            <a:pPr lvl="3">
              <a:buClr>
                <a:schemeClr val="bg2">
                  <a:lumMod val="50000"/>
                </a:schemeClr>
              </a:buClr>
            </a:pPr>
            <a:r>
              <a:rPr lang="es-ES" sz="2200" i="1" dirty="0">
                <a:solidFill>
                  <a:schemeClr val="tx2">
                    <a:lumMod val="75000"/>
                  </a:schemeClr>
                </a:solidFill>
              </a:rPr>
              <a:t>Control </a:t>
            </a:r>
          </a:p>
          <a:p>
            <a:pPr marL="365760" lvl="1" indent="0">
              <a:buClr>
                <a:schemeClr val="bg2">
                  <a:lumMod val="50000"/>
                </a:schemeClr>
              </a:buClr>
              <a:buNone/>
            </a:pPr>
            <a:endParaRPr lang="es-ES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es-ES" sz="2400" i="1" dirty="0">
                <a:solidFill>
                  <a:schemeClr val="tx2">
                    <a:lumMod val="75000"/>
                  </a:schemeClr>
                </a:solidFill>
              </a:rPr>
              <a:t>Características de la contabilidad de costos</a:t>
            </a:r>
          </a:p>
          <a:p>
            <a:pPr lvl="3">
              <a:buClr>
                <a:schemeClr val="bg2">
                  <a:lumMod val="50000"/>
                </a:schemeClr>
              </a:buClr>
            </a:pPr>
            <a:r>
              <a:rPr lang="es-ES" sz="2200" i="1" dirty="0">
                <a:solidFill>
                  <a:schemeClr val="tx2">
                    <a:lumMod val="75000"/>
                  </a:schemeClr>
                </a:solidFill>
              </a:rPr>
              <a:t>Analítica</a:t>
            </a:r>
          </a:p>
          <a:p>
            <a:pPr lvl="3">
              <a:buClr>
                <a:schemeClr val="bg2">
                  <a:lumMod val="50000"/>
                </a:schemeClr>
              </a:buClr>
            </a:pPr>
            <a:r>
              <a:rPr lang="es-ES" sz="2200" i="1" dirty="0">
                <a:solidFill>
                  <a:schemeClr val="tx2">
                    <a:lumMod val="75000"/>
                  </a:schemeClr>
                </a:solidFill>
              </a:rPr>
              <a:t>Períodos de corta duración</a:t>
            </a:r>
          </a:p>
          <a:p>
            <a:pPr lvl="3">
              <a:buClr>
                <a:schemeClr val="bg2">
                  <a:lumMod val="50000"/>
                </a:schemeClr>
              </a:buClr>
            </a:pPr>
            <a:r>
              <a:rPr lang="es-ES" sz="2200" i="1" dirty="0">
                <a:solidFill>
                  <a:schemeClr val="tx2">
                    <a:lumMod val="75000"/>
                  </a:schemeClr>
                </a:solidFill>
              </a:rPr>
              <a:t>Igual importancia a las unidades que a los valores</a:t>
            </a:r>
          </a:p>
          <a:p>
            <a:pPr lvl="3">
              <a:buClr>
                <a:schemeClr val="bg2">
                  <a:lumMod val="50000"/>
                </a:schemeClr>
              </a:buClr>
            </a:pPr>
            <a:r>
              <a:rPr lang="es-ES" sz="2200" i="1" dirty="0">
                <a:solidFill>
                  <a:schemeClr val="tx2">
                    <a:lumMod val="75000"/>
                  </a:schemeClr>
                </a:solidFill>
              </a:rPr>
              <a:t>Procesa información fundamentalmente de operaciones internas</a:t>
            </a:r>
          </a:p>
          <a:p>
            <a:pPr lvl="3">
              <a:buClr>
                <a:schemeClr val="bg2">
                  <a:lumMod val="50000"/>
                </a:schemeClr>
              </a:buClr>
            </a:pPr>
            <a:r>
              <a:rPr lang="es-ES" sz="2200" i="1" dirty="0">
                <a:solidFill>
                  <a:schemeClr val="tx2">
                    <a:lumMod val="75000"/>
                  </a:schemeClr>
                </a:solidFill>
              </a:rPr>
              <a:t>Requiere de un sistema muy flexible</a:t>
            </a:r>
          </a:p>
          <a:p>
            <a:pPr lvl="3">
              <a:buClr>
                <a:schemeClr val="bg2">
                  <a:lumMod val="50000"/>
                </a:schemeClr>
              </a:buClr>
            </a:pPr>
            <a:r>
              <a:rPr lang="es-ES" sz="2200" i="1" dirty="0">
                <a:solidFill>
                  <a:schemeClr val="tx2">
                    <a:lumMod val="75000"/>
                  </a:schemeClr>
                </a:solidFill>
              </a:rPr>
              <a:t>Trabaja con predeterminaciones</a:t>
            </a:r>
          </a:p>
        </p:txBody>
      </p:sp>
    </p:spTree>
    <p:extLst>
      <p:ext uri="{BB962C8B-B14F-4D97-AF65-F5344CB8AC3E}">
        <p14:creationId xmlns:p14="http://schemas.microsoft.com/office/powerpoint/2010/main" val="238198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792088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Cuentas contables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5516"/>
              </p:ext>
            </p:extLst>
          </p:nvPr>
        </p:nvGraphicFramePr>
        <p:xfrm>
          <a:off x="1087114" y="1404322"/>
          <a:ext cx="7056786" cy="4333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52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323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2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Concepto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Cuenta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/>
                        <a:t>Estado Contable</a:t>
                      </a:r>
                      <a:endParaRPr lang="es-AR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/>
                        <a:t>Materia 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Materia 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ESP (BC)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/>
                        <a:t>Productos no terminados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Productos en Proceso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ESP (BC)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/>
                        <a:t>Productos terminados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Productos Terminados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ESP (BC)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/>
                        <a:t>Gastos no consumidos en la producción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Gastos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/>
                        <a:t>ER (RN)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AR" sz="1600" dirty="0"/>
                        <a:t>Sueldos devengados</a:t>
                      </a:r>
                      <a:r>
                        <a:rPr lang="es-AR" sz="1600" baseline="0" dirty="0"/>
                        <a:t> de mano de obra</a:t>
                      </a:r>
                      <a:endParaRPr lang="es-A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Productos</a:t>
                      </a:r>
                      <a:r>
                        <a:rPr lang="es-AR" sz="1600" baseline="0" dirty="0"/>
                        <a:t> en Proceso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ESP (BC)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600" baseline="0" dirty="0"/>
                        <a:t>Productos Terminados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ESP (BC)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CMV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/>
                        <a:t>Productos terminados vendidos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CMV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/>
                        <a:t>Improductividad de mano de obra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Gastos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/>
                        <a:t>ER (RN)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0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720080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Fórmulas a considerar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83644"/>
            <a:ext cx="7128792" cy="41599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MP incurrida = EI + Compras – EF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Costo de producción = MP + MOD + CF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Costo Primo = MP + MOD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Costo de Conversión = MOD + CF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Costo PT = EIPP + C. </a:t>
            </a:r>
            <a:r>
              <a:rPr lang="es-AR" sz="2800" b="1" i="1" dirty="0" err="1" smtClean="0">
                <a:solidFill>
                  <a:schemeClr val="bg2">
                    <a:lumMod val="50000"/>
                  </a:schemeClr>
                </a:solidFill>
              </a:rPr>
              <a:t>Prod</a:t>
            </a:r>
            <a:r>
              <a:rPr lang="es-AR" sz="2800" b="1" i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– EFPP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CPTV = EIPT + Costo PT – EFPT</a:t>
            </a:r>
          </a:p>
        </p:txBody>
      </p:sp>
    </p:spTree>
    <p:extLst>
      <p:ext uri="{BB962C8B-B14F-4D97-AF65-F5344CB8AC3E}">
        <p14:creationId xmlns:p14="http://schemas.microsoft.com/office/powerpoint/2010/main" val="175861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Ejercitación</a:t>
            </a:r>
            <a:endParaRPr lang="es-AR" dirty="0"/>
          </a:p>
        </p:txBody>
      </p:sp>
      <p:pic>
        <p:nvPicPr>
          <p:cNvPr id="10242" name="Picture 2" descr="C:\Users\Nico\AppData\Local\Microsoft\Windows\Temporary Internet Files\Content.IE5\9LWRG7FL\272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42" y="2119313"/>
            <a:ext cx="3503879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4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571480"/>
            <a:ext cx="7429552" cy="720080"/>
          </a:xfrm>
        </p:spPr>
        <p:txBody>
          <a:bodyPr>
            <a:noAutofit/>
          </a:bodyPr>
          <a:lstStyle/>
          <a:p>
            <a:r>
              <a:rPr lang="es-AR" sz="3200" b="1" i="1" dirty="0" smtClean="0">
                <a:solidFill>
                  <a:schemeClr val="bg2">
                    <a:lumMod val="50000"/>
                  </a:schemeClr>
                </a:solidFill>
              </a:rPr>
              <a:t>Ejercicio 1 - Variabilidad </a:t>
            </a:r>
            <a:r>
              <a:rPr lang="es-AR" sz="3200" b="1" i="1" dirty="0">
                <a:solidFill>
                  <a:schemeClr val="bg2">
                    <a:lumMod val="50000"/>
                  </a:schemeClr>
                </a:solidFill>
              </a:rPr>
              <a:t>de los costos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407076"/>
            <a:ext cx="7530630" cy="4879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La empresa Athos S.A. suministra la siguiente información relacionada con la producción de su único </a:t>
            </a:r>
            <a:r>
              <a:rPr lang="es-MX" sz="2000" i="1" dirty="0" smtClean="0">
                <a:solidFill>
                  <a:schemeClr val="tx2">
                    <a:lumMod val="75000"/>
                  </a:schemeClr>
                </a:solidFill>
              </a:rPr>
              <a:t>producto y solicita le calcules los costos totales y unitarios para cada nivel.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 Costos fijos totales			$ 60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 Costos variables unitarios		$ 20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 Costos semifijos totales:</a:t>
            </a:r>
            <a:r>
              <a:rPr lang="es-AR" sz="2000" i="1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	0 a 3 </a:t>
            </a:r>
            <a:r>
              <a:rPr lang="es-MX" sz="2000" i="1" dirty="0" smtClean="0">
                <a:solidFill>
                  <a:schemeClr val="tx2">
                    <a:lumMod val="75000"/>
                  </a:schemeClr>
                </a:solidFill>
              </a:rPr>
              <a:t>unidades</a:t>
            </a: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000" i="1" dirty="0" smtClean="0">
                <a:solidFill>
                  <a:schemeClr val="tx2">
                    <a:lumMod val="75000"/>
                  </a:schemeClr>
                </a:solidFill>
              </a:rPr>
              <a:t>      $ </a:t>
            </a: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30</a:t>
            </a:r>
            <a:r>
              <a:rPr lang="es-AR" sz="2000" i="1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4 a 6 unidades  $ 60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	7 y más unidades  $ 90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 Costos </a:t>
            </a:r>
            <a:r>
              <a:rPr lang="es-MX" sz="2000" i="1" dirty="0" err="1">
                <a:solidFill>
                  <a:schemeClr val="tx2">
                    <a:lumMod val="75000"/>
                  </a:schemeClr>
                </a:solidFill>
              </a:rPr>
              <a:t>semivariables</a:t>
            </a: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Clr>
                <a:schemeClr val="tx2"/>
              </a:buClr>
              <a:buNone/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	1 unidad	$ 30		2 unidades	$ 55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	3 unidades	$ 75		4 unidades	$ 90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	5 unidades	$ 100		6 unidades	$ 105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	7 unidades	$ 107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571480"/>
            <a:ext cx="7429552" cy="720080"/>
          </a:xfrm>
        </p:spPr>
        <p:txBody>
          <a:bodyPr>
            <a:noAutofit/>
          </a:bodyPr>
          <a:lstStyle/>
          <a:p>
            <a:r>
              <a:rPr lang="es-AR" sz="3200" b="1" i="1" dirty="0" smtClean="0">
                <a:solidFill>
                  <a:schemeClr val="bg2">
                    <a:lumMod val="50000"/>
                  </a:schemeClr>
                </a:solidFill>
              </a:rPr>
              <a:t>Ejercicio 2 - Según </a:t>
            </a:r>
            <a:r>
              <a:rPr lang="es-AR" sz="3200" b="1" i="1" dirty="0">
                <a:solidFill>
                  <a:schemeClr val="bg2">
                    <a:lumMod val="50000"/>
                  </a:schemeClr>
                </a:solidFill>
              </a:rPr>
              <a:t>la unidad de costeo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285860"/>
            <a:ext cx="7344816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La empresa Aramis S.R.L. fabrica tres tipos de camisas</a:t>
            </a: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1371600" lvl="4" indent="0"/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 seda</a:t>
            </a:r>
          </a:p>
          <a:p>
            <a:pPr marL="1371600" lvl="4" indent="0"/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 algodón</a:t>
            </a:r>
          </a:p>
          <a:p>
            <a:pPr marL="1371600" lvl="4" indent="0"/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 fibra</a:t>
            </a:r>
          </a:p>
          <a:p>
            <a:pPr marL="0" indent="0">
              <a:buNone/>
            </a:pP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Si </a:t>
            </a: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la camisa de seda es la unidad de costeo</a:t>
            </a: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. Determinar si los siguientes elementos son costos de producción o distribución, y directos, indirectos o ajenos.</a:t>
            </a:r>
          </a:p>
          <a:p>
            <a:pPr marL="0" indent="0">
              <a:buNone/>
            </a:pPr>
            <a:endParaRPr lang="es-MX" sz="11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Tela de seda utilizada para fabricar las camisas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Amortización de </a:t>
            </a: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maquinarias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1357298"/>
            <a:ext cx="7344816" cy="4786346"/>
          </a:xfrm>
        </p:spPr>
        <p:txBody>
          <a:bodyPr>
            <a:noAutofit/>
          </a:bodyPr>
          <a:lstStyle/>
          <a:p>
            <a:pPr lvl="0">
              <a:buClr>
                <a:schemeClr val="tx2"/>
              </a:buClr>
            </a:pP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Retribución del gerente de planta</a:t>
            </a:r>
            <a:endParaRPr lang="es-A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Tela de algodón para fabricar camisas</a:t>
            </a:r>
            <a:endParaRPr lang="es-A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Fuerza motriz</a:t>
            </a:r>
            <a:endParaRPr lang="es-A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Sueldos </a:t>
            </a: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del personal de mantenimiento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Mano de obra exclusiva para coser las camisas de seda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Consumo de gas para calefacción de la planta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Sueldo del jefe de control de calidad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Hilos de coser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Sueldos del personal de vigilancia de fábrica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Lubricantes para las máquinas de coser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857224" y="571480"/>
            <a:ext cx="74295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1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Ejercicio 2 - Según la unidad de costeo</a:t>
            </a:r>
            <a:endParaRPr kumimoji="0" lang="es-AR" sz="3200" b="1" i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04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90872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Objetivos de la contabilidad</a:t>
            </a:r>
            <a:br>
              <a:rPr lang="es-AR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 de costos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2345468"/>
            <a:ext cx="6696744" cy="3603812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Suministrar información para la 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toma de decisiones</a:t>
            </a:r>
          </a:p>
          <a:p>
            <a:pPr>
              <a:buClr>
                <a:schemeClr val="tx2"/>
              </a:buClr>
            </a:pP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Brindar datos para el 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planeamiento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AR" sz="2800" dirty="0" err="1">
                <a:solidFill>
                  <a:schemeClr val="bg2">
                    <a:lumMod val="50000"/>
                  </a:schemeClr>
                </a:solidFill>
              </a:rPr>
              <a:t>presupuestación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) y el 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control de gestión de la empresa</a:t>
            </a:r>
          </a:p>
          <a:p>
            <a:pPr>
              <a:buClr>
                <a:schemeClr val="tx2"/>
              </a:buClr>
            </a:pP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Obtener el valor de los 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inventarios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 y la 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determinación de resultados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, a través de los costos unitarios</a:t>
            </a:r>
          </a:p>
        </p:txBody>
      </p:sp>
    </p:spTree>
    <p:extLst>
      <p:ext uri="{BB962C8B-B14F-4D97-AF65-F5344CB8AC3E}">
        <p14:creationId xmlns:p14="http://schemas.microsoft.com/office/powerpoint/2010/main" val="33147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620688"/>
            <a:ext cx="7080191" cy="720080"/>
          </a:xfrm>
        </p:spPr>
        <p:txBody>
          <a:bodyPr>
            <a:noAutofit/>
          </a:bodyPr>
          <a:lstStyle/>
          <a:p>
            <a:r>
              <a:rPr lang="es-AR" sz="3600" b="1" i="1" dirty="0" smtClean="0">
                <a:solidFill>
                  <a:schemeClr val="bg2">
                    <a:lumMod val="50000"/>
                  </a:schemeClr>
                </a:solidFill>
              </a:rPr>
              <a:t>Ejercicio 3 - Según </a:t>
            </a:r>
            <a:r>
              <a:rPr lang="es-AR" sz="3600" b="1" i="1" dirty="0">
                <a:solidFill>
                  <a:schemeClr val="bg2">
                    <a:lumMod val="50000"/>
                  </a:schemeClr>
                </a:solidFill>
              </a:rPr>
              <a:t>la alternativa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1318538"/>
            <a:ext cx="7388324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Una persona dispone de $ 300.000 y se plantea dos alternativas excluyentes: Comprar un automóvil o alquilarlo</a:t>
            </a: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Te solicita le indiques cuál de ambas opciones es la que debería optar, calculando los costos hundidos, diferenciales e incremental para el lapso de un año.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Piensa que si opta por la segunda podrá realizar una inversión que le retribuirá una renta del 12% anual.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Necesita utilizar el automóvil </a:t>
            </a:r>
            <a:r>
              <a:rPr lang="es-AR" i="1" dirty="0">
                <a:solidFill>
                  <a:schemeClr val="tx2">
                    <a:lumMod val="75000"/>
                  </a:schemeClr>
                </a:solidFill>
              </a:rPr>
              <a:t>recorriendo en total 500 km por semana</a:t>
            </a:r>
            <a:r>
              <a:rPr lang="es-AR" i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7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1318538"/>
            <a:ext cx="7143800" cy="489654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En </a:t>
            </a: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caso de adquirir el automóvil, cuyo costo es de $ 300.000, piensa desprenderse de él transcurridos 5 años completos desde la compra y de acuerdo con la experiencia del mercado de usados, supone que el valor de su coche en esa época representará el 50% de su valor de compra.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El uso del automóvil propio genera los siguientes costos por km.: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marL="1005840" lvl="3" indent="0">
              <a:buClr>
                <a:schemeClr val="tx2"/>
              </a:buClr>
            </a:pPr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Nafta </a:t>
            </a:r>
            <a:r>
              <a:rPr lang="es-MX" sz="2400" i="1" dirty="0">
                <a:solidFill>
                  <a:schemeClr val="tx2">
                    <a:lumMod val="75000"/>
                  </a:schemeClr>
                </a:solidFill>
              </a:rPr>
              <a:t>$ 3 </a:t>
            </a:r>
            <a:endParaRPr lang="es-MX" sz="24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005840" lvl="3" indent="0">
              <a:buClr>
                <a:schemeClr val="tx2"/>
              </a:buClr>
            </a:pPr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 Neumáticos </a:t>
            </a:r>
            <a:r>
              <a:rPr lang="es-MX" sz="2400" i="1" dirty="0">
                <a:solidFill>
                  <a:schemeClr val="tx2">
                    <a:lumMod val="75000"/>
                  </a:schemeClr>
                </a:solidFill>
              </a:rPr>
              <a:t>$ </a:t>
            </a:r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0,2</a:t>
            </a:r>
          </a:p>
          <a:p>
            <a:pPr marL="1005840" lvl="3" indent="0">
              <a:buClr>
                <a:schemeClr val="tx2"/>
              </a:buClr>
            </a:pPr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 Mantenimiento </a:t>
            </a:r>
            <a:r>
              <a:rPr lang="es-MX" sz="2400" i="1" dirty="0">
                <a:solidFill>
                  <a:schemeClr val="tx2">
                    <a:lumMod val="75000"/>
                  </a:schemeClr>
                </a:solidFill>
              </a:rPr>
              <a:t>general $ 1</a:t>
            </a:r>
          </a:p>
          <a:p>
            <a:pPr>
              <a:buClr>
                <a:schemeClr val="tx2"/>
              </a:buClr>
            </a:pP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928662" y="620688"/>
            <a:ext cx="7080191" cy="720080"/>
          </a:xfrm>
        </p:spPr>
        <p:txBody>
          <a:bodyPr>
            <a:noAutofit/>
          </a:bodyPr>
          <a:lstStyle/>
          <a:p>
            <a:r>
              <a:rPr lang="es-AR" sz="3600" b="1" i="1" dirty="0" smtClean="0">
                <a:solidFill>
                  <a:schemeClr val="bg2">
                    <a:lumMod val="50000"/>
                  </a:schemeClr>
                </a:solidFill>
              </a:rPr>
              <a:t>Ejercicio 3 - Según </a:t>
            </a:r>
            <a:r>
              <a:rPr lang="es-AR" sz="3600" b="1" i="1" dirty="0">
                <a:solidFill>
                  <a:schemeClr val="bg2">
                    <a:lumMod val="50000"/>
                  </a:schemeClr>
                </a:solidFill>
              </a:rPr>
              <a:t>la alternativa</a:t>
            </a:r>
          </a:p>
        </p:txBody>
      </p:sp>
    </p:spTree>
    <p:extLst>
      <p:ext uri="{BB962C8B-B14F-4D97-AF65-F5344CB8AC3E}">
        <p14:creationId xmlns:p14="http://schemas.microsoft.com/office/powerpoint/2010/main" val="187037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1318538"/>
            <a:ext cx="7143800" cy="489654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La </a:t>
            </a: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posesión del automóvil genera los siguientes egresos anuales: </a:t>
            </a:r>
          </a:p>
          <a:p>
            <a:pPr marL="640080" lvl="2" indent="0">
              <a:buClr>
                <a:schemeClr val="tx2"/>
              </a:buClr>
            </a:pPr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 Patente</a:t>
            </a:r>
            <a:r>
              <a:rPr lang="es-MX" sz="2400" i="1" dirty="0">
                <a:solidFill>
                  <a:schemeClr val="tx2">
                    <a:lumMod val="75000"/>
                  </a:schemeClr>
                </a:solidFill>
              </a:rPr>
              <a:t>	$ </a:t>
            </a:r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12.000</a:t>
            </a:r>
          </a:p>
          <a:p>
            <a:pPr marL="640080" lvl="2" indent="0">
              <a:buClr>
                <a:schemeClr val="tx2"/>
              </a:buClr>
            </a:pPr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i="1" dirty="0">
                <a:solidFill>
                  <a:schemeClr val="tx2">
                    <a:lumMod val="75000"/>
                  </a:schemeClr>
                </a:solidFill>
              </a:rPr>
              <a:t>Seguros  </a:t>
            </a:r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	$ 10.000</a:t>
            </a:r>
          </a:p>
          <a:p>
            <a:pPr marL="640080" lvl="2" indent="0">
              <a:buClr>
                <a:schemeClr val="tx2"/>
              </a:buClr>
            </a:pPr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i="1" dirty="0" err="1" smtClean="0">
                <a:solidFill>
                  <a:schemeClr val="tx2">
                    <a:lumMod val="75000"/>
                  </a:schemeClr>
                </a:solidFill>
              </a:rPr>
              <a:t>Garage</a:t>
            </a:r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  	$ </a:t>
            </a:r>
            <a:r>
              <a:rPr lang="es-MX" sz="2400" i="1" dirty="0">
                <a:solidFill>
                  <a:schemeClr val="tx2">
                    <a:lumMod val="75000"/>
                  </a:schemeClr>
                </a:solidFill>
              </a:rPr>
              <a:t>72.000</a:t>
            </a:r>
            <a:endParaRPr lang="es-AR" sz="24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En caso de decidirse por el alquiler debe pagar una suma fija semanal de $ 2.000 y hacerse cargo únicamente de la nafta y mantener su cochera para guardarlo.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928662" y="620688"/>
            <a:ext cx="7080191" cy="720080"/>
          </a:xfrm>
        </p:spPr>
        <p:txBody>
          <a:bodyPr>
            <a:noAutofit/>
          </a:bodyPr>
          <a:lstStyle/>
          <a:p>
            <a:r>
              <a:rPr lang="es-AR" sz="3600" b="1" i="1" dirty="0" smtClean="0">
                <a:solidFill>
                  <a:schemeClr val="bg2">
                    <a:lumMod val="50000"/>
                  </a:schemeClr>
                </a:solidFill>
              </a:rPr>
              <a:t>Ejercicio 3 - Según </a:t>
            </a:r>
            <a:r>
              <a:rPr lang="es-AR" sz="3600" b="1" i="1" dirty="0">
                <a:solidFill>
                  <a:schemeClr val="bg2">
                    <a:lumMod val="50000"/>
                  </a:schemeClr>
                </a:solidFill>
              </a:rPr>
              <a:t>la alternativa</a:t>
            </a:r>
          </a:p>
        </p:txBody>
      </p:sp>
    </p:spTree>
    <p:extLst>
      <p:ext uri="{BB962C8B-B14F-4D97-AF65-F5344CB8AC3E}">
        <p14:creationId xmlns:p14="http://schemas.microsoft.com/office/powerpoint/2010/main" val="187037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571480"/>
            <a:ext cx="7286676" cy="720080"/>
          </a:xfrm>
        </p:spPr>
        <p:txBody>
          <a:bodyPr>
            <a:noAutofit/>
          </a:bodyPr>
          <a:lstStyle/>
          <a:p>
            <a:r>
              <a:rPr lang="es-AR" sz="3400" b="1" i="1" dirty="0" smtClean="0">
                <a:solidFill>
                  <a:schemeClr val="bg2">
                    <a:lumMod val="50000"/>
                  </a:schemeClr>
                </a:solidFill>
              </a:rPr>
              <a:t>Ejercicio 4 -Costo </a:t>
            </a:r>
            <a:r>
              <a:rPr lang="es-AR" sz="3400" b="1" i="1" dirty="0">
                <a:solidFill>
                  <a:schemeClr val="bg2">
                    <a:lumMod val="50000"/>
                  </a:schemeClr>
                </a:solidFill>
              </a:rPr>
              <a:t>– Gasto – Pérdida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285860"/>
            <a:ext cx="7286676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i="1" dirty="0">
                <a:solidFill>
                  <a:schemeClr val="tx2">
                    <a:lumMod val="75000"/>
                  </a:schemeClr>
                </a:solidFill>
              </a:rPr>
              <a:t>La empresa </a:t>
            </a:r>
            <a:r>
              <a:rPr lang="es-ES" i="1" dirty="0" err="1">
                <a:solidFill>
                  <a:schemeClr val="tx2">
                    <a:lumMod val="75000"/>
                  </a:schemeClr>
                </a:solidFill>
              </a:rPr>
              <a:t>Monster</a:t>
            </a:r>
            <a:r>
              <a:rPr lang="es-ES" i="1" dirty="0">
                <a:solidFill>
                  <a:schemeClr val="tx2">
                    <a:lumMod val="75000"/>
                  </a:schemeClr>
                </a:solidFill>
              </a:rPr>
              <a:t> S.A., se dedica a la fabricación de tazas, y brinda la siguiente </a:t>
            </a:r>
            <a:r>
              <a:rPr lang="es-ES" i="1" dirty="0" smtClean="0">
                <a:solidFill>
                  <a:schemeClr val="tx2">
                    <a:lumMod val="75000"/>
                  </a:schemeClr>
                </a:solidFill>
              </a:rPr>
              <a:t>información para que confecciones el Estado de Resultados e indiques los valores de Costo – Gasto y Pérdida, según la Contabilidad de Costos.</a:t>
            </a:r>
            <a:endParaRPr lang="es-AR" sz="11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ES" sz="1100" i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s-AR" sz="11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Se fabricaron 5.000 unidades, a un costo unitario de $ 5.-</a:t>
            </a:r>
            <a:endParaRPr lang="es-A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Se </a:t>
            </a: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vendieron 3.000 unidades a un precio unitario de $ 12.-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Al realizar el inventario al 31/12 se contaron 1.500 unidades, de las cuales 200 se encontraban inutilizadas, sin valor comercial.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1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571480"/>
            <a:ext cx="7286676" cy="720080"/>
          </a:xfrm>
        </p:spPr>
        <p:txBody>
          <a:bodyPr>
            <a:noAutofit/>
          </a:bodyPr>
          <a:lstStyle/>
          <a:p>
            <a:r>
              <a:rPr lang="es-AR" sz="3600" b="1" i="1" dirty="0" smtClean="0">
                <a:solidFill>
                  <a:schemeClr val="bg2">
                    <a:lumMod val="50000"/>
                  </a:schemeClr>
                </a:solidFill>
              </a:rPr>
              <a:t>Ejercicio 5 - Costo </a:t>
            </a:r>
            <a:r>
              <a:rPr lang="es-AR" sz="3600" b="1" i="1" dirty="0">
                <a:solidFill>
                  <a:schemeClr val="bg2">
                    <a:lumMod val="50000"/>
                  </a:schemeClr>
                </a:solidFill>
              </a:rPr>
              <a:t>de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28662" y="1285860"/>
            <a:ext cx="7358114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i="1" dirty="0">
                <a:solidFill>
                  <a:schemeClr val="tx2">
                    <a:lumMod val="75000"/>
                  </a:schemeClr>
                </a:solidFill>
              </a:rPr>
              <a:t>Estuches S.A. se dedica a la fabricación de envases de cartulina para la industria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farmacéutica y te solicite determines: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Costo por elemento y de producción.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Costo primo y de conversión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Estado de Resultados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Inventario final de productos terminados</a:t>
            </a:r>
          </a:p>
          <a:p>
            <a:pPr marL="457200" indent="-457200">
              <a:buFont typeface="+mj-lt"/>
              <a:buAutoNum type="arabicPeriod"/>
            </a:pP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sz="2200" i="1" dirty="0">
                <a:solidFill>
                  <a:schemeClr val="tx2">
                    <a:lumMod val="75000"/>
                  </a:schemeClr>
                </a:solidFill>
              </a:rPr>
              <a:t>Cartulinas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120.000 MP</a:t>
            </a: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>
                <a:solidFill>
                  <a:schemeClr val="tx2">
                    <a:lumMod val="75000"/>
                  </a:schemeClr>
                </a:solidFill>
              </a:rPr>
              <a:t>Sueldo operarios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66.000 MOD</a:t>
            </a: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>
                <a:solidFill>
                  <a:schemeClr val="tx2">
                    <a:lumMod val="75000"/>
                  </a:schemeClr>
                </a:solidFill>
              </a:rPr>
              <a:t>Fuerza  motriz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4.500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CF</a:t>
            </a: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>
                <a:solidFill>
                  <a:schemeClr val="tx2">
                    <a:lumMod val="75000"/>
                  </a:schemeClr>
                </a:solidFill>
              </a:rPr>
              <a:t>Aire comprimido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3.000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CF</a:t>
            </a: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  <a:buNone/>
            </a:pP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0100" y="1357298"/>
            <a:ext cx="7344816" cy="4536504"/>
          </a:xfrm>
        </p:spPr>
        <p:txBody>
          <a:bodyPr>
            <a:noAutofit/>
          </a:bodyPr>
          <a:lstStyle/>
          <a:p>
            <a:pPr lvl="0">
              <a:buClr>
                <a:schemeClr val="tx2"/>
              </a:buClr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Calefacción de fábrica $ 1.200 CF</a:t>
            </a:r>
            <a:endParaRPr lang="es-AR" sz="2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Tintas varias $ 45.000 Adhesivos y pe gamentos $ 32.000</a:t>
            </a:r>
            <a:r>
              <a:rPr lang="es-AR" sz="2200" i="1" dirty="0" smtClean="0">
                <a:solidFill>
                  <a:schemeClr val="tx2">
                    <a:lumMod val="75000"/>
                  </a:schemeClr>
                </a:solidFill>
              </a:rPr>
              <a:t> MP</a:t>
            </a:r>
          </a:p>
          <a:p>
            <a:pPr lvl="0">
              <a:buClr>
                <a:schemeClr val="tx2"/>
              </a:buClr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Intereses y gastos bancarios $ 8.000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CD</a:t>
            </a:r>
            <a:endParaRPr lang="es-AR" sz="2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Mano de obra indirecta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25.000 CF</a:t>
            </a:r>
            <a:endParaRPr lang="es-AR" sz="2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Mantenimiento de planta $ 9.000 Amortización </a:t>
            </a:r>
            <a:r>
              <a:rPr lang="es-MX" sz="2200" i="1" dirty="0">
                <a:solidFill>
                  <a:schemeClr val="tx2">
                    <a:lumMod val="75000"/>
                  </a:schemeClr>
                </a:solidFill>
              </a:rPr>
              <a:t>de edificios (80% fábrica, 20% oficinas)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5.000 CF 80% CD 20%</a:t>
            </a: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>
                <a:solidFill>
                  <a:schemeClr val="tx2">
                    <a:lumMod val="75000"/>
                  </a:schemeClr>
                </a:solidFill>
              </a:rPr>
              <a:t>Seguros de fábrica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2.500 CF</a:t>
            </a: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>
                <a:solidFill>
                  <a:schemeClr val="tx2">
                    <a:lumMod val="75000"/>
                  </a:schemeClr>
                </a:solidFill>
              </a:rPr>
              <a:t>Amortización equipos de oficina de administración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2.000 CD</a:t>
            </a: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>
                <a:solidFill>
                  <a:schemeClr val="tx2">
                    <a:lumMod val="75000"/>
                  </a:schemeClr>
                </a:solidFill>
              </a:rPr>
              <a:t>Gastos de investigación de mercado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15.000 CD</a:t>
            </a: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>
                <a:solidFill>
                  <a:schemeClr val="tx2">
                    <a:lumMod val="75000"/>
                  </a:schemeClr>
                </a:solidFill>
              </a:rPr>
              <a:t>Amortización maquinarias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8.000 CF</a:t>
            </a: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928662" y="571480"/>
            <a:ext cx="7286676" cy="720080"/>
          </a:xfrm>
        </p:spPr>
        <p:txBody>
          <a:bodyPr>
            <a:noAutofit/>
          </a:bodyPr>
          <a:lstStyle/>
          <a:p>
            <a:r>
              <a:rPr lang="es-AR" sz="3600" b="1" i="1" dirty="0" smtClean="0">
                <a:solidFill>
                  <a:schemeClr val="bg2">
                    <a:lumMod val="50000"/>
                  </a:schemeClr>
                </a:solidFill>
              </a:rPr>
              <a:t>Ejercicio 5 - Costo </a:t>
            </a:r>
            <a:r>
              <a:rPr lang="es-AR" sz="3600" b="1" i="1" dirty="0">
                <a:solidFill>
                  <a:schemeClr val="bg2">
                    <a:lumMod val="50000"/>
                  </a:schemeClr>
                </a:solidFill>
              </a:rPr>
              <a:t>de Producción</a:t>
            </a:r>
          </a:p>
        </p:txBody>
      </p:sp>
    </p:spTree>
    <p:extLst>
      <p:ext uri="{BB962C8B-B14F-4D97-AF65-F5344CB8AC3E}">
        <p14:creationId xmlns:p14="http://schemas.microsoft.com/office/powerpoint/2010/main" val="413467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2976" y="1412776"/>
            <a:ext cx="7245448" cy="4752528"/>
          </a:xfrm>
        </p:spPr>
        <p:txBody>
          <a:bodyPr>
            <a:noAutofit/>
          </a:bodyPr>
          <a:lstStyle/>
          <a:p>
            <a:pPr lvl="0">
              <a:buClr>
                <a:schemeClr val="tx2"/>
              </a:buClr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Papelería y útiles de oficina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2.500 CD</a:t>
            </a:r>
            <a:endParaRPr lang="es-AR" sz="2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Publicidad y promociones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6.000 CD</a:t>
            </a:r>
            <a:endParaRPr lang="es-AR" sz="2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Control de calidad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6.000 CD</a:t>
            </a:r>
            <a:endParaRPr lang="es-AR" sz="2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Otros gastos de administración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4.300 CD </a:t>
            </a:r>
            <a:endParaRPr lang="es-AR" sz="2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Otros gastos de fabricación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8.700 CF</a:t>
            </a:r>
            <a:endParaRPr lang="es-AR" sz="2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Otros gastos de comercialización $ </a:t>
            </a:r>
            <a:r>
              <a:rPr lang="es-MX" sz="2200" i="1" dirty="0" smtClean="0">
                <a:solidFill>
                  <a:schemeClr val="tx2">
                    <a:lumMod val="75000"/>
                  </a:schemeClr>
                </a:solidFill>
              </a:rPr>
              <a:t>9.600 CD</a:t>
            </a:r>
            <a:endParaRPr lang="es-MX" sz="2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AR" sz="2200" i="1" dirty="0" smtClean="0">
                <a:solidFill>
                  <a:schemeClr val="tx2">
                    <a:lumMod val="75000"/>
                  </a:schemeClr>
                </a:solidFill>
              </a:rPr>
              <a:t>No </a:t>
            </a:r>
            <a:r>
              <a:rPr lang="es-AR" sz="2200" i="1" dirty="0">
                <a:solidFill>
                  <a:schemeClr val="tx2">
                    <a:lumMod val="75000"/>
                  </a:schemeClr>
                </a:solidFill>
              </a:rPr>
              <a:t>había inventarios </a:t>
            </a:r>
            <a:r>
              <a:rPr lang="es-AR" sz="2200" i="1" dirty="0" err="1" smtClean="0">
                <a:solidFill>
                  <a:schemeClr val="tx2">
                    <a:lumMod val="75000"/>
                  </a:schemeClr>
                </a:solidFill>
              </a:rPr>
              <a:t>iniciales</a:t>
            </a:r>
            <a:endParaRPr lang="es-AR" sz="2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AR" sz="2200" i="1" dirty="0" smtClean="0">
                <a:solidFill>
                  <a:schemeClr val="tx2">
                    <a:lumMod val="75000"/>
                  </a:schemeClr>
                </a:solidFill>
              </a:rPr>
              <a:t>Se </a:t>
            </a:r>
            <a:r>
              <a:rPr lang="es-AR" sz="2200" i="1" dirty="0">
                <a:solidFill>
                  <a:schemeClr val="tx2">
                    <a:lumMod val="75000"/>
                  </a:schemeClr>
                </a:solidFill>
              </a:rPr>
              <a:t>vendió el 80% de la producción con un margen de utilidad del 60% del costo.</a:t>
            </a:r>
          </a:p>
          <a:p>
            <a:pPr marL="0" indent="0">
              <a:buNone/>
            </a:pP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928662" y="571480"/>
            <a:ext cx="7286676" cy="720080"/>
          </a:xfrm>
        </p:spPr>
        <p:txBody>
          <a:bodyPr>
            <a:noAutofit/>
          </a:bodyPr>
          <a:lstStyle/>
          <a:p>
            <a:r>
              <a:rPr lang="es-AR" sz="3600" b="1" i="1" dirty="0" smtClean="0">
                <a:solidFill>
                  <a:schemeClr val="bg2">
                    <a:lumMod val="50000"/>
                  </a:schemeClr>
                </a:solidFill>
              </a:rPr>
              <a:t>Ejercicio 5 - Costo </a:t>
            </a:r>
            <a:r>
              <a:rPr lang="es-AR" sz="3600" b="1" i="1" dirty="0">
                <a:solidFill>
                  <a:schemeClr val="bg2">
                    <a:lumMod val="50000"/>
                  </a:schemeClr>
                </a:solidFill>
              </a:rPr>
              <a:t>de Producción</a:t>
            </a:r>
          </a:p>
        </p:txBody>
      </p:sp>
    </p:spTree>
    <p:extLst>
      <p:ext uri="{BB962C8B-B14F-4D97-AF65-F5344CB8AC3E}">
        <p14:creationId xmlns:p14="http://schemas.microsoft.com/office/powerpoint/2010/main" val="250201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12776"/>
            <a:ext cx="7344816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La empresa JN S.R.L. suministra lo </a:t>
            </a:r>
            <a:r>
              <a:rPr lang="es-MX" i="1" dirty="0" smtClean="0">
                <a:solidFill>
                  <a:schemeClr val="tx2">
                    <a:lumMod val="75000"/>
                  </a:schemeClr>
                </a:solidFill>
              </a:rPr>
              <a:t>siguiente para que confecciones el Estado de Resultados:</a:t>
            </a:r>
            <a:endParaRPr lang="es-MX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MX" sz="11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Al comienzo del mes los inventarios iniciales son: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Materia prima			$ 30.000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Producción en proceso		$ 10.000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Productos terminados		$   5.000</a:t>
            </a:r>
          </a:p>
          <a:p>
            <a:pPr marL="365760" lvl="1" indent="0">
              <a:buClr>
                <a:schemeClr val="tx2"/>
              </a:buClr>
              <a:buNone/>
            </a:pP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Durante el mes: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Compra de materia prima			$ 80.000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Mano de obra directa incorporada		$ 30.000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Carga fabril del mes			$ 40.000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928662" y="571480"/>
            <a:ext cx="7286676" cy="720080"/>
          </a:xfrm>
        </p:spPr>
        <p:txBody>
          <a:bodyPr>
            <a:noAutofit/>
          </a:bodyPr>
          <a:lstStyle/>
          <a:p>
            <a:r>
              <a:rPr lang="es-AR" sz="3600" b="1" i="1" dirty="0" smtClean="0">
                <a:solidFill>
                  <a:schemeClr val="bg2">
                    <a:lumMod val="50000"/>
                  </a:schemeClr>
                </a:solidFill>
              </a:rPr>
              <a:t>Ejercicio 6 - Costo </a:t>
            </a:r>
            <a:r>
              <a:rPr lang="es-AR" sz="3600" b="1" i="1" dirty="0">
                <a:solidFill>
                  <a:schemeClr val="bg2">
                    <a:lumMod val="50000"/>
                  </a:schemeClr>
                </a:solidFill>
              </a:rPr>
              <a:t>de Producción</a:t>
            </a:r>
          </a:p>
        </p:txBody>
      </p:sp>
    </p:spTree>
    <p:extLst>
      <p:ext uri="{BB962C8B-B14F-4D97-AF65-F5344CB8AC3E}">
        <p14:creationId xmlns:p14="http://schemas.microsoft.com/office/powerpoint/2010/main" val="244657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12776"/>
            <a:ext cx="7344816" cy="4752528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Las existencias al finalizar el mes son: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Materia prima			$ 10.000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Producción en proceso		$ 30.000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Productos terminados		$ 15.000</a:t>
            </a:r>
          </a:p>
          <a:p>
            <a:pPr marL="365760" lvl="1" indent="0">
              <a:buClr>
                <a:schemeClr val="tx2"/>
              </a:buClr>
              <a:buNone/>
            </a:pP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 Las ventas realizadas, permitieron obtener una utilidad bruta del 30% de las ventas.</a:t>
            </a:r>
          </a:p>
          <a:p>
            <a:pPr marL="0" indent="0">
              <a:buClr>
                <a:schemeClr val="tx2"/>
              </a:buClr>
              <a:buNone/>
            </a:pP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MX" i="1" dirty="0">
                <a:solidFill>
                  <a:schemeClr val="tx2">
                    <a:lumMod val="75000"/>
                  </a:schemeClr>
                </a:solidFill>
              </a:rPr>
              <a:t> Los gastos de distribución fueron los siguientes:</a:t>
            </a: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Comercialización		3% de las ventas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Administración 		$ 24.000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2"/>
              </a:buClr>
            </a:pPr>
            <a:r>
              <a:rPr lang="es-MX" sz="2000" i="1" dirty="0">
                <a:solidFill>
                  <a:schemeClr val="tx2">
                    <a:lumMod val="75000"/>
                  </a:schemeClr>
                </a:solidFill>
              </a:rPr>
              <a:t>Financieros		$ 10.000</a:t>
            </a:r>
            <a:endParaRPr lang="es-AR" sz="2000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928662" y="571480"/>
            <a:ext cx="7286676" cy="720080"/>
          </a:xfrm>
        </p:spPr>
        <p:txBody>
          <a:bodyPr>
            <a:noAutofit/>
          </a:bodyPr>
          <a:lstStyle/>
          <a:p>
            <a:r>
              <a:rPr lang="es-AR" sz="3600" b="1" i="1" dirty="0" smtClean="0">
                <a:solidFill>
                  <a:schemeClr val="bg2">
                    <a:lumMod val="50000"/>
                  </a:schemeClr>
                </a:solidFill>
              </a:rPr>
              <a:t>Ejercicio 6 - Costo </a:t>
            </a:r>
            <a:r>
              <a:rPr lang="es-AR" sz="3600" b="1" i="1" dirty="0">
                <a:solidFill>
                  <a:schemeClr val="bg2">
                    <a:lumMod val="50000"/>
                  </a:schemeClr>
                </a:solidFill>
              </a:rPr>
              <a:t>de Producción</a:t>
            </a:r>
          </a:p>
        </p:txBody>
      </p:sp>
    </p:spTree>
    <p:extLst>
      <p:ext uri="{BB962C8B-B14F-4D97-AF65-F5344CB8AC3E}">
        <p14:creationId xmlns:p14="http://schemas.microsoft.com/office/powerpoint/2010/main" val="94777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908720"/>
            <a:ext cx="6965245" cy="1202485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¿Qué es un costo?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916832"/>
            <a:ext cx="6696744" cy="4032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Sacrificio económico necesario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 para la 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obtención de un bien o servicio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s-AR" sz="2800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buClr>
                <a:schemeClr val="tx2"/>
              </a:buClr>
            </a:pP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sacrificio económico” 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 Toda aquella afectación de un recurso susceptible de poseer valuación monetaria</a:t>
            </a:r>
          </a:p>
          <a:p>
            <a:pPr lvl="0">
              <a:buClr>
                <a:schemeClr val="tx2"/>
              </a:buClr>
            </a:pP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s-AR" sz="2800" b="1" dirty="0">
                <a:solidFill>
                  <a:schemeClr val="bg2">
                    <a:lumMod val="50000"/>
                  </a:schemeClr>
                </a:solidFill>
              </a:rPr>
              <a:t>necesario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” 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 Implica que la utilización del recurso debe ser eficiente</a:t>
            </a:r>
          </a:p>
        </p:txBody>
      </p:sp>
    </p:spTree>
    <p:extLst>
      <p:ext uri="{BB962C8B-B14F-4D97-AF65-F5344CB8AC3E}">
        <p14:creationId xmlns:p14="http://schemas.microsoft.com/office/powerpoint/2010/main" val="299907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a\AppData\Local\Microsoft\Windows\INetCache\IE\NKMN5DDO\pensand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143000"/>
            <a:ext cx="4667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97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/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la variabilidad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916832"/>
            <a:ext cx="7128792" cy="424847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Fijo: Permanece constante ante cualquier volumen de producción</a:t>
            </a:r>
          </a:p>
          <a:p>
            <a:pPr lvl="2">
              <a:buClr>
                <a:schemeClr val="tx2"/>
              </a:buClr>
            </a:pPr>
            <a:r>
              <a:rPr lang="es-AR" sz="2400" i="1" dirty="0">
                <a:solidFill>
                  <a:schemeClr val="bg2">
                    <a:lumMod val="50000"/>
                  </a:schemeClr>
                </a:solidFill>
              </a:rPr>
              <a:t>Fijo unitario: Disminuye ante la mayor producción</a:t>
            </a:r>
          </a:p>
          <a:p>
            <a:pPr marL="0" indent="0">
              <a:buNone/>
            </a:pP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AR" sz="2000" b="1" i="1" dirty="0"/>
              <a:t>$			$</a:t>
            </a:r>
          </a:p>
          <a:p>
            <a:pPr marL="0" indent="0">
              <a:buNone/>
            </a:pPr>
            <a:endParaRPr lang="es-AR" sz="2000" b="1" i="1" dirty="0"/>
          </a:p>
          <a:p>
            <a:pPr marL="0" indent="0">
              <a:buNone/>
            </a:pPr>
            <a:endParaRPr lang="es-AR" sz="2000" b="1" i="1" dirty="0"/>
          </a:p>
          <a:p>
            <a:pPr marL="0" indent="0">
              <a:buNone/>
            </a:pPr>
            <a:endParaRPr lang="es-AR" sz="2000" b="1" i="1" dirty="0"/>
          </a:p>
          <a:p>
            <a:pPr marL="0" indent="0">
              <a:buNone/>
            </a:pPr>
            <a:r>
              <a:rPr lang="es-AR" sz="2000" b="1" i="1" dirty="0"/>
              <a:t>			Q			Q</a:t>
            </a:r>
          </a:p>
          <a:p>
            <a:pPr marL="0" indent="0">
              <a:buNone/>
            </a:pPr>
            <a:r>
              <a:rPr lang="es-AR" sz="2000" b="1" i="1" dirty="0"/>
              <a:t>		</a:t>
            </a: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CFT</a:t>
            </a:r>
            <a:r>
              <a:rPr lang="es-AR" sz="2000" b="1" i="1" dirty="0"/>
              <a:t>			</a:t>
            </a: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CFU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411760" y="3789040"/>
            <a:ext cx="0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411760" y="5229200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48064" y="3789040"/>
            <a:ext cx="0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148064" y="5229200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411760" y="4725144"/>
            <a:ext cx="144016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Arco"/>
          <p:cNvSpPr/>
          <p:nvPr/>
        </p:nvSpPr>
        <p:spPr>
          <a:xfrm rot="10372350">
            <a:off x="5188066" y="3142665"/>
            <a:ext cx="2296258" cy="1948490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822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/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la variabilidad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916832"/>
            <a:ext cx="7128792" cy="424847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Variable: Aumenta o disminuye con el volumen de producción</a:t>
            </a:r>
          </a:p>
          <a:p>
            <a:pPr lvl="2">
              <a:buClr>
                <a:schemeClr val="tx2"/>
              </a:buClr>
            </a:pPr>
            <a:r>
              <a:rPr lang="es-AR" sz="2400" i="1" dirty="0">
                <a:solidFill>
                  <a:schemeClr val="bg2">
                    <a:lumMod val="50000"/>
                  </a:schemeClr>
                </a:solidFill>
              </a:rPr>
              <a:t>Variable unitario: Permanece constante por unidad</a:t>
            </a:r>
          </a:p>
          <a:p>
            <a:pPr marL="0" indent="0">
              <a:buNone/>
            </a:pP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AR" sz="2000" b="1" i="1" dirty="0"/>
              <a:t>$			$</a:t>
            </a:r>
          </a:p>
          <a:p>
            <a:pPr marL="0" indent="0">
              <a:buNone/>
            </a:pPr>
            <a:endParaRPr lang="es-AR" sz="2000" b="1" i="1" dirty="0"/>
          </a:p>
          <a:p>
            <a:pPr marL="0" indent="0">
              <a:buNone/>
            </a:pPr>
            <a:endParaRPr lang="es-AR" sz="2000" b="1" i="1" dirty="0"/>
          </a:p>
          <a:p>
            <a:pPr marL="0" indent="0">
              <a:buNone/>
            </a:pPr>
            <a:endParaRPr lang="es-AR" sz="2000" b="1" i="1" dirty="0"/>
          </a:p>
          <a:p>
            <a:pPr marL="0" indent="0">
              <a:buNone/>
            </a:pPr>
            <a:r>
              <a:rPr lang="es-AR" sz="2000" b="1" i="1" dirty="0"/>
              <a:t>			Q			Q</a:t>
            </a:r>
          </a:p>
          <a:p>
            <a:pPr marL="0" indent="0">
              <a:buNone/>
            </a:pPr>
            <a:r>
              <a:rPr lang="es-AR" sz="2000" b="1" i="1" dirty="0"/>
              <a:t>		</a:t>
            </a: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CVT</a:t>
            </a:r>
            <a:r>
              <a:rPr lang="es-AR" sz="2000" b="1" i="1" dirty="0"/>
              <a:t>			</a:t>
            </a: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CVU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411760" y="3789040"/>
            <a:ext cx="0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411760" y="5229200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48064" y="3789040"/>
            <a:ext cx="0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148064" y="5229200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148064" y="4725144"/>
            <a:ext cx="144016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2411760" y="4293096"/>
            <a:ext cx="1440160" cy="93610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2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/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la variabilidad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00808"/>
            <a:ext cx="6984776" cy="4536504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2"/>
              </a:buClr>
            </a:pP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Semifijo: Permanece constante por niveles de producción</a:t>
            </a:r>
          </a:p>
          <a:p>
            <a:pPr>
              <a:buClr>
                <a:schemeClr val="tx2"/>
              </a:buClr>
            </a:pPr>
            <a:r>
              <a:rPr lang="es-AR" sz="2800" i="1" dirty="0" err="1">
                <a:solidFill>
                  <a:schemeClr val="bg2">
                    <a:lumMod val="50000"/>
                  </a:schemeClr>
                </a:solidFill>
              </a:rPr>
              <a:t>Semivariable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Aumenta o disminuye con la producción pero no en forma proporcional</a:t>
            </a:r>
          </a:p>
          <a:p>
            <a:pPr marL="0" indent="0">
              <a:buClr>
                <a:schemeClr val="tx2"/>
              </a:buClr>
              <a:buNone/>
            </a:pPr>
            <a:endParaRPr lang="es-AR" sz="2600" b="1" i="1" dirty="0"/>
          </a:p>
          <a:p>
            <a:pPr marL="0" indent="0">
              <a:buNone/>
            </a:pPr>
            <a:r>
              <a:rPr lang="es-AR" sz="2600" b="1" i="1" dirty="0"/>
              <a:t>	$			$</a:t>
            </a:r>
          </a:p>
          <a:p>
            <a:pPr marL="0" indent="0">
              <a:buNone/>
            </a:pPr>
            <a:endParaRPr lang="es-AR" sz="2600" b="1" i="1" dirty="0"/>
          </a:p>
          <a:p>
            <a:pPr marL="0" indent="0">
              <a:buNone/>
            </a:pPr>
            <a:endParaRPr lang="es-AR" sz="2600" b="1" i="1" dirty="0"/>
          </a:p>
          <a:p>
            <a:pPr marL="0" indent="0">
              <a:buNone/>
            </a:pPr>
            <a:endParaRPr lang="es-AR" sz="2600" b="1" i="1" dirty="0"/>
          </a:p>
          <a:p>
            <a:pPr marL="0" indent="0">
              <a:buNone/>
            </a:pPr>
            <a:r>
              <a:rPr lang="es-AR" sz="2600" b="1" i="1" dirty="0"/>
              <a:t>			Q			Q</a:t>
            </a:r>
          </a:p>
          <a:p>
            <a:pPr marL="0" indent="0">
              <a:buNone/>
            </a:pPr>
            <a:r>
              <a:rPr lang="es-AR" sz="2800" b="1" i="1" dirty="0"/>
              <a:t>	     </a:t>
            </a:r>
            <a:r>
              <a:rPr lang="es-AR" sz="3600" b="1" i="1" dirty="0">
                <a:solidFill>
                  <a:schemeClr val="bg2">
                    <a:lumMod val="50000"/>
                  </a:schemeClr>
                </a:solidFill>
              </a:rPr>
              <a:t>CSFT</a:t>
            </a:r>
            <a:r>
              <a:rPr lang="es-AR" sz="2800" b="1" i="1" dirty="0"/>
              <a:t>		       </a:t>
            </a:r>
            <a:r>
              <a:rPr lang="es-AR" sz="3600" b="1" i="1" dirty="0">
                <a:solidFill>
                  <a:schemeClr val="bg2">
                    <a:lumMod val="50000"/>
                  </a:schemeClr>
                </a:solidFill>
              </a:rPr>
              <a:t>CSVT</a:t>
            </a:r>
          </a:p>
          <a:p>
            <a:pPr marL="0" indent="0">
              <a:buNone/>
            </a:pPr>
            <a:endParaRPr lang="es-AR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2411760" y="3573016"/>
            <a:ext cx="0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>
            <a:off x="2411760" y="5013176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148064" y="3573016"/>
            <a:ext cx="0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148064" y="5013176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angular"/>
          <p:cNvCxnSpPr/>
          <p:nvPr/>
        </p:nvCxnSpPr>
        <p:spPr>
          <a:xfrm flipV="1">
            <a:off x="2411760" y="4113076"/>
            <a:ext cx="1512168" cy="50405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/>
          <p:nvPr/>
        </p:nvCxnSpPr>
        <p:spPr>
          <a:xfrm flipV="1">
            <a:off x="5148064" y="4018175"/>
            <a:ext cx="1368152" cy="995001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00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1202485"/>
          </a:xfrm>
        </p:spPr>
        <p:txBody>
          <a:bodyPr/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Según la alternativa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988840"/>
            <a:ext cx="6840760" cy="345638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Hundido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Aquel que es común a ambas alternativas.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Diferencial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Costo de una alternativa pero no de la otra.</a:t>
            </a:r>
          </a:p>
          <a:p>
            <a:pPr>
              <a:buClr>
                <a:schemeClr val="tx2"/>
              </a:buClr>
            </a:pPr>
            <a:r>
              <a:rPr lang="es-AR" sz="2800" b="1" i="1" dirty="0">
                <a:solidFill>
                  <a:schemeClr val="bg2">
                    <a:lumMod val="50000"/>
                  </a:schemeClr>
                </a:solidFill>
              </a:rPr>
              <a:t>Incremental</a:t>
            </a:r>
            <a:r>
              <a:rPr lang="es-AR" sz="2800" i="1" dirty="0">
                <a:solidFill>
                  <a:schemeClr val="bg2">
                    <a:lumMod val="50000"/>
                  </a:schemeClr>
                </a:solidFill>
              </a:rPr>
              <a:t>: Exceso de los costos diferenciales</a:t>
            </a:r>
          </a:p>
          <a:p>
            <a:pPr marL="0" indent="0">
              <a:buNone/>
            </a:pPr>
            <a:endParaRPr lang="es-AR" sz="2800" b="1" i="1" dirty="0"/>
          </a:p>
        </p:txBody>
      </p:sp>
    </p:spTree>
    <p:extLst>
      <p:ext uri="{BB962C8B-B14F-4D97-AF65-F5344CB8AC3E}">
        <p14:creationId xmlns:p14="http://schemas.microsoft.com/office/powerpoint/2010/main" val="4643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4299</TotalTime>
  <Words>1659</Words>
  <Application>Microsoft Macintosh PowerPoint</Application>
  <PresentationFormat>Presentación en pantalla (4:3)</PresentationFormat>
  <Paragraphs>287</Paragraphs>
  <Slides>38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Chincheta</vt:lpstr>
      <vt:lpstr>Conceptos Generales</vt:lpstr>
      <vt:lpstr>¿Qué es la contabilidad  de costos?</vt:lpstr>
      <vt:lpstr>Objetivos de la contabilidad  de costos</vt:lpstr>
      <vt:lpstr>¿Qué es un costo?</vt:lpstr>
      <vt:lpstr>Presentación de PowerPoint</vt:lpstr>
      <vt:lpstr>Según la variabilidad</vt:lpstr>
      <vt:lpstr>Según la variabilidad</vt:lpstr>
      <vt:lpstr>Según la variabilidad</vt:lpstr>
      <vt:lpstr>Según la alternativa</vt:lpstr>
      <vt:lpstr>Según la relación con la unidad de costeo</vt:lpstr>
      <vt:lpstr>Según la relación con la unidad de costeo</vt:lpstr>
      <vt:lpstr>Según el ciclo operativo de la empresa</vt:lpstr>
      <vt:lpstr>Según la naturaleza del insumo</vt:lpstr>
      <vt:lpstr>Según la naturaleza del insumo</vt:lpstr>
      <vt:lpstr>Costo del producto terminado</vt:lpstr>
      <vt:lpstr>Según la función</vt:lpstr>
      <vt:lpstr>Según el período en el que expiran</vt:lpstr>
      <vt:lpstr>Según el tiempo en que se determinan</vt:lpstr>
      <vt:lpstr>Según el sistema de producción y la unidad de costeo definida</vt:lpstr>
      <vt:lpstr>Según el tratamiento de los costos fijos de producción</vt:lpstr>
      <vt:lpstr>Según la imputación</vt:lpstr>
      <vt:lpstr>Contabilidad de Costos</vt:lpstr>
      <vt:lpstr>Contabilidad de Costos</vt:lpstr>
      <vt:lpstr>Cuentas contables</vt:lpstr>
      <vt:lpstr>Fórmulas a considerar</vt:lpstr>
      <vt:lpstr>Ejercitación</vt:lpstr>
      <vt:lpstr>Ejercicio 1 - Variabilidad de los costos</vt:lpstr>
      <vt:lpstr>Ejercicio 2 - Según la unidad de costeo</vt:lpstr>
      <vt:lpstr>Presentación de PowerPoint</vt:lpstr>
      <vt:lpstr>Ejercicio 3 - Según la alternativa</vt:lpstr>
      <vt:lpstr>Ejercicio 3 - Según la alternativa</vt:lpstr>
      <vt:lpstr>Ejercicio 3 - Según la alternativa</vt:lpstr>
      <vt:lpstr>Ejercicio 4 -Costo – Gasto – Pérdida</vt:lpstr>
      <vt:lpstr>Ejercicio 5 - Costo de Producción</vt:lpstr>
      <vt:lpstr>Ejercicio 5 - Costo de Producción</vt:lpstr>
      <vt:lpstr>Ejercicio 5 - Costo de Producción</vt:lpstr>
      <vt:lpstr>Ejercicio 6 - Costo de Producción</vt:lpstr>
      <vt:lpstr>Ejercicio 6 - Costo de Producción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 1</dc:title>
  <dc:creator>Villa</dc:creator>
  <cp:lastModifiedBy>Martín Levy</cp:lastModifiedBy>
  <cp:revision>235</cp:revision>
  <dcterms:created xsi:type="dcterms:W3CDTF">2016-02-17T19:14:06Z</dcterms:created>
  <dcterms:modified xsi:type="dcterms:W3CDTF">2017-08-15T12:49:49Z</dcterms:modified>
</cp:coreProperties>
</file>