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527" r:id="rId2"/>
    <p:sldId id="494" r:id="rId3"/>
    <p:sldId id="495" r:id="rId4"/>
    <p:sldId id="496" r:id="rId5"/>
    <p:sldId id="544" r:id="rId6"/>
    <p:sldId id="545" r:id="rId7"/>
    <p:sldId id="546" r:id="rId8"/>
    <p:sldId id="547" r:id="rId9"/>
    <p:sldId id="497" r:id="rId10"/>
    <p:sldId id="498" r:id="rId11"/>
    <p:sldId id="499" r:id="rId12"/>
    <p:sldId id="500" r:id="rId13"/>
    <p:sldId id="501" r:id="rId14"/>
    <p:sldId id="502" r:id="rId15"/>
    <p:sldId id="503" r:id="rId16"/>
    <p:sldId id="504" r:id="rId17"/>
    <p:sldId id="505" r:id="rId18"/>
    <p:sldId id="506" r:id="rId19"/>
    <p:sldId id="548" r:id="rId20"/>
    <p:sldId id="542" r:id="rId21"/>
    <p:sldId id="549" r:id="rId22"/>
    <p:sldId id="559" r:id="rId23"/>
    <p:sldId id="560" r:id="rId24"/>
    <p:sldId id="561" r:id="rId25"/>
    <p:sldId id="562" r:id="rId26"/>
    <p:sldId id="507" r:id="rId27"/>
    <p:sldId id="508" r:id="rId28"/>
    <p:sldId id="292" r:id="rId29"/>
    <p:sldId id="550" r:id="rId30"/>
    <p:sldId id="551" r:id="rId31"/>
    <p:sldId id="552" r:id="rId32"/>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Estilo medio 4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20503" autoAdjust="0"/>
    <p:restoredTop sz="94660"/>
  </p:normalViewPr>
  <p:slideViewPr>
    <p:cSldViewPr>
      <p:cViewPr varScale="1">
        <p:scale>
          <a:sx n="61" d="100"/>
          <a:sy n="61" d="100"/>
        </p:scale>
        <p:origin x="-1110" y="-78"/>
      </p:cViewPr>
      <p:guideLst>
        <p:guide orient="horz" pos="2160"/>
        <p:guide pos="2880"/>
      </p:guideLst>
    </p:cSldViewPr>
  </p:slideViewPr>
  <p:notesTextViewPr>
    <p:cViewPr>
      <p:scale>
        <a:sx n="1" d="1"/>
        <a:sy n="1" d="1"/>
      </p:scale>
      <p:origin x="0" y="0"/>
    </p:cViewPr>
  </p:notesTextViewPr>
  <p:sorterViewPr>
    <p:cViewPr>
      <p:scale>
        <a:sx n="60" d="100"/>
        <a:sy n="6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s-ES"/>
              <a:t>Haga clic para modificar el estilo de título del patrón</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3B97FD08-B302-4576-868A-0E3099EA7769}" type="datetimeFigureOut">
              <a:rPr lang="es-AR" smtClean="0"/>
              <a:pPr/>
              <a:t>08/03/2017</a:t>
            </a:fld>
            <a:endParaRPr lang="es-AR"/>
          </a:p>
        </p:txBody>
      </p:sp>
      <p:sp>
        <p:nvSpPr>
          <p:cNvPr id="5" name="Footer Placeholder 4"/>
          <p:cNvSpPr>
            <a:spLocks noGrp="1"/>
          </p:cNvSpPr>
          <p:nvPr>
            <p:ph type="ftr" sz="quarter" idx="11"/>
          </p:nvPr>
        </p:nvSpPr>
        <p:spPr>
          <a:xfrm>
            <a:off x="1174044" y="5357592"/>
            <a:ext cx="5034845" cy="365125"/>
          </a:xfrm>
        </p:spPr>
        <p:txBody>
          <a:bodyPr/>
          <a:lstStyle/>
          <a:p>
            <a:endParaRPr lang="es-AR"/>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6C2E3F82-84F0-4310-9544-F884E1857493}" type="slidenum">
              <a:rPr lang="es-AR" smtClean="0"/>
              <a:pPr/>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3B97FD08-B302-4576-868A-0E3099EA7769}" type="datetimeFigureOut">
              <a:rPr lang="es-AR" smtClean="0"/>
              <a:pPr/>
              <a:t>08/03/2017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C2E3F82-84F0-4310-9544-F884E1857493}"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3B97FD08-B302-4576-868A-0E3099EA7769}" type="datetimeFigureOut">
              <a:rPr lang="es-AR" smtClean="0"/>
              <a:pPr/>
              <a:t>08/03/2017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C2E3F82-84F0-4310-9544-F884E1857493}" type="slidenum">
              <a:rPr lang="es-AR" smtClean="0"/>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3B97FD08-B302-4576-868A-0E3099EA7769}" type="datetimeFigureOut">
              <a:rPr lang="es-AR" smtClean="0"/>
              <a:pPr/>
              <a:t>08/03/2017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C2E3F82-84F0-4310-9544-F884E1857493}" type="slidenum">
              <a:rPr lang="es-AR" smtClean="0"/>
              <a:pPr/>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3B97FD08-B302-4576-868A-0E3099EA7769}" type="datetimeFigureOut">
              <a:rPr lang="es-AR" smtClean="0"/>
              <a:pPr/>
              <a:t>08/03/2017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C2E3F82-84F0-4310-9544-F884E1857493}" type="slidenum">
              <a:rPr lang="es-AR" smtClean="0"/>
              <a:pPr/>
              <a:t>‹Nº›</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5" name="Date Placeholder 4"/>
          <p:cNvSpPr>
            <a:spLocks noGrp="1"/>
          </p:cNvSpPr>
          <p:nvPr>
            <p:ph type="dt" sz="half" idx="10"/>
          </p:nvPr>
        </p:nvSpPr>
        <p:spPr/>
        <p:txBody>
          <a:bodyPr/>
          <a:lstStyle/>
          <a:p>
            <a:fld id="{3B97FD08-B302-4576-868A-0E3099EA7769}" type="datetimeFigureOut">
              <a:rPr lang="es-AR" smtClean="0"/>
              <a:pPr/>
              <a:t>08/03/2017</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C2E3F82-84F0-4310-9544-F884E1857493}" type="slidenum">
              <a:rPr lang="es-AR" smtClean="0"/>
              <a:pPr/>
              <a:t>‹Nº›</a:t>
            </a:fld>
            <a:endParaRPr lang="es-AR"/>
          </a:p>
        </p:txBody>
      </p:sp>
      <p:sp>
        <p:nvSpPr>
          <p:cNvPr id="9" name="Content Placeholder 8"/>
          <p:cNvSpPr>
            <a:spLocks noGrp="1"/>
          </p:cNvSpPr>
          <p:nvPr>
            <p:ph sz="quarter" idx="13"/>
          </p:nvPr>
        </p:nvSpPr>
        <p:spPr>
          <a:xfrm>
            <a:off x="1298448" y="2121407"/>
            <a:ext cx="3200400" cy="360273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7" name="Date Placeholder 6"/>
          <p:cNvSpPr>
            <a:spLocks noGrp="1"/>
          </p:cNvSpPr>
          <p:nvPr>
            <p:ph type="dt" sz="half" idx="10"/>
          </p:nvPr>
        </p:nvSpPr>
        <p:spPr/>
        <p:txBody>
          <a:bodyPr/>
          <a:lstStyle/>
          <a:p>
            <a:fld id="{3B97FD08-B302-4576-868A-0E3099EA7769}" type="datetimeFigureOut">
              <a:rPr lang="es-AR" smtClean="0"/>
              <a:pPr/>
              <a:t>08/03/2017</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6C2E3F82-84F0-4310-9544-F884E1857493}" type="slidenum">
              <a:rPr lang="es-AR" smtClean="0"/>
              <a:pPr/>
              <a:t>‹Nº›</a:t>
            </a:fld>
            <a:endParaRPr lang="es-AR"/>
          </a:p>
        </p:txBody>
      </p:sp>
      <p:sp>
        <p:nvSpPr>
          <p:cNvPr id="11" name="Content Placeholder 10"/>
          <p:cNvSpPr>
            <a:spLocks noGrp="1"/>
          </p:cNvSpPr>
          <p:nvPr>
            <p:ph sz="quarter" idx="13"/>
          </p:nvPr>
        </p:nvSpPr>
        <p:spPr>
          <a:xfrm>
            <a:off x="1298448" y="2944368"/>
            <a:ext cx="3227832" cy="277977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3B97FD08-B302-4576-868A-0E3099EA7769}" type="datetimeFigureOut">
              <a:rPr lang="es-AR" smtClean="0"/>
              <a:pPr/>
              <a:t>08/03/2017</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6C2E3F82-84F0-4310-9544-F884E1857493}" type="slidenum">
              <a:rPr lang="es-AR" smtClean="0"/>
              <a:pPr/>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97FD08-B302-4576-868A-0E3099EA7769}" type="datetimeFigureOut">
              <a:rPr lang="es-AR" smtClean="0"/>
              <a:pPr/>
              <a:t>08/03/2017</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6C2E3F82-84F0-4310-9544-F884E1857493}"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s-ES"/>
              <a:t>Haga clic para modificar el estilo de título del patrón</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a:xfrm rot="60000">
            <a:off x="6341698" y="5885672"/>
            <a:ext cx="1213821" cy="365125"/>
          </a:xfrm>
        </p:spPr>
        <p:txBody>
          <a:bodyPr/>
          <a:lstStyle/>
          <a:p>
            <a:fld id="{3B97FD08-B302-4576-868A-0E3099EA7769}" type="datetimeFigureOut">
              <a:rPr lang="es-AR" smtClean="0"/>
              <a:pPr/>
              <a:t>08/03/2017</a:t>
            </a:fld>
            <a:endParaRPr lang="es-AR"/>
          </a:p>
        </p:txBody>
      </p:sp>
      <p:sp>
        <p:nvSpPr>
          <p:cNvPr id="6" name="Footer Placeholder 5"/>
          <p:cNvSpPr>
            <a:spLocks noGrp="1"/>
          </p:cNvSpPr>
          <p:nvPr>
            <p:ph type="ftr" sz="quarter" idx="11"/>
          </p:nvPr>
        </p:nvSpPr>
        <p:spPr>
          <a:xfrm rot="-60000">
            <a:off x="914554" y="5829261"/>
            <a:ext cx="3522607" cy="365125"/>
          </a:xfrm>
        </p:spPr>
        <p:txBody>
          <a:bodyPr/>
          <a:lstStyle/>
          <a:p>
            <a:endParaRPr lang="es-AR"/>
          </a:p>
        </p:txBody>
      </p:sp>
      <p:sp>
        <p:nvSpPr>
          <p:cNvPr id="7" name="Slide Number Placeholder 6"/>
          <p:cNvSpPr>
            <a:spLocks noGrp="1"/>
          </p:cNvSpPr>
          <p:nvPr>
            <p:ph type="sldNum" sz="quarter" idx="12"/>
          </p:nvPr>
        </p:nvSpPr>
        <p:spPr>
          <a:xfrm rot="60000">
            <a:off x="7557313" y="5896961"/>
            <a:ext cx="554023" cy="365125"/>
          </a:xfrm>
        </p:spPr>
        <p:txBody>
          <a:bodyPr/>
          <a:lstStyle/>
          <a:p>
            <a:fld id="{6C2E3F82-84F0-4310-9544-F884E1857493}" type="slidenum">
              <a:rPr lang="es-AR" smtClean="0"/>
              <a:pPr/>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a:xfrm rot="60000">
            <a:off x="6345936" y="5888737"/>
            <a:ext cx="1213821" cy="365125"/>
          </a:xfrm>
        </p:spPr>
        <p:txBody>
          <a:bodyPr/>
          <a:lstStyle/>
          <a:p>
            <a:fld id="{3B97FD08-B302-4576-868A-0E3099EA7769}" type="datetimeFigureOut">
              <a:rPr lang="es-AR" smtClean="0"/>
              <a:pPr/>
              <a:t>08/03/2017</a:t>
            </a:fld>
            <a:endParaRPr lang="es-AR"/>
          </a:p>
        </p:txBody>
      </p:sp>
      <p:sp>
        <p:nvSpPr>
          <p:cNvPr id="6" name="Footer Placeholder 5"/>
          <p:cNvSpPr>
            <a:spLocks noGrp="1"/>
          </p:cNvSpPr>
          <p:nvPr>
            <p:ph type="ftr" sz="quarter" idx="11"/>
          </p:nvPr>
        </p:nvSpPr>
        <p:spPr>
          <a:xfrm rot="-60000">
            <a:off x="914569" y="5831037"/>
            <a:ext cx="3319043" cy="365125"/>
          </a:xfrm>
        </p:spPr>
        <p:txBody>
          <a:bodyPr/>
          <a:lstStyle/>
          <a:p>
            <a:endParaRPr lang="es-AR"/>
          </a:p>
        </p:txBody>
      </p:sp>
      <p:sp>
        <p:nvSpPr>
          <p:cNvPr id="7" name="Slide Number Placeholder 6"/>
          <p:cNvSpPr>
            <a:spLocks noGrp="1"/>
          </p:cNvSpPr>
          <p:nvPr>
            <p:ph type="sldNum" sz="quarter" idx="12"/>
          </p:nvPr>
        </p:nvSpPr>
        <p:spPr>
          <a:xfrm rot="60000">
            <a:off x="7562089" y="5900026"/>
            <a:ext cx="554023" cy="365125"/>
          </a:xfrm>
        </p:spPr>
        <p:txBody>
          <a:bodyPr/>
          <a:lstStyle/>
          <a:p>
            <a:fld id="{6C2E3F82-84F0-4310-9544-F884E1857493}" type="slidenum">
              <a:rPr lang="es-AR" smtClean="0"/>
              <a:pPr/>
              <a:t>‹Nº›</a:t>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3B97FD08-B302-4576-868A-0E3099EA7769}" type="datetimeFigureOut">
              <a:rPr lang="es-AR" smtClean="0"/>
              <a:pPr/>
              <a:t>08/03/2017</a:t>
            </a:fld>
            <a:endParaRPr lang="es-AR"/>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s-AR"/>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6C2E3F82-84F0-4310-9544-F884E1857493}" type="slidenum">
              <a:rPr lang="es-AR" smtClean="0"/>
              <a:pPr/>
              <a:t>‹Nº›</a:t>
            </a:fld>
            <a:endParaRPr lang="es-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1340768"/>
            <a:ext cx="6965245" cy="3816424"/>
          </a:xfrm>
        </p:spPr>
        <p:txBody>
          <a:bodyPr>
            <a:noAutofit/>
          </a:bodyPr>
          <a:lstStyle/>
          <a:p>
            <a:r>
              <a:rPr lang="es-AR" sz="6000" b="1" i="1" dirty="0">
                <a:solidFill>
                  <a:schemeClr val="bg2">
                    <a:lumMod val="50000"/>
                  </a:schemeClr>
                </a:solidFill>
              </a:rPr>
              <a:t>Elementos del costo industrial</a:t>
            </a:r>
            <a:br>
              <a:rPr lang="es-AR" sz="6000" b="1" i="1" dirty="0">
                <a:solidFill>
                  <a:schemeClr val="bg2">
                    <a:lumMod val="50000"/>
                  </a:schemeClr>
                </a:solidFill>
              </a:rPr>
            </a:br>
            <a:r>
              <a:rPr lang="es-AR" sz="6000" b="1" i="1" dirty="0">
                <a:solidFill>
                  <a:schemeClr val="bg2">
                    <a:lumMod val="50000"/>
                  </a:schemeClr>
                </a:solidFill>
              </a:rPr>
              <a:t/>
            </a:r>
            <a:br>
              <a:rPr lang="es-AR" sz="6000" b="1" i="1" dirty="0">
                <a:solidFill>
                  <a:schemeClr val="bg2">
                    <a:lumMod val="50000"/>
                  </a:schemeClr>
                </a:solidFill>
              </a:rPr>
            </a:br>
            <a:r>
              <a:rPr lang="es-AR" sz="6000" b="1" i="1" dirty="0">
                <a:solidFill>
                  <a:schemeClr val="bg2">
                    <a:lumMod val="50000"/>
                  </a:schemeClr>
                </a:solidFill>
              </a:rPr>
              <a:t>Materia Prima</a:t>
            </a:r>
          </a:p>
        </p:txBody>
      </p:sp>
    </p:spTree>
    <p:extLst>
      <p:ext uri="{BB962C8B-B14F-4D97-AF65-F5344CB8AC3E}">
        <p14:creationId xmlns="" xmlns:p14="http://schemas.microsoft.com/office/powerpoint/2010/main" val="2992584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692696"/>
            <a:ext cx="6965245" cy="936104"/>
          </a:xfrm>
        </p:spPr>
        <p:txBody>
          <a:bodyPr>
            <a:normAutofit/>
          </a:bodyPr>
          <a:lstStyle/>
          <a:p>
            <a:r>
              <a:rPr lang="es-AR" b="1" i="1" dirty="0">
                <a:solidFill>
                  <a:schemeClr val="bg2">
                    <a:lumMod val="50000"/>
                  </a:schemeClr>
                </a:solidFill>
              </a:rPr>
              <a:t>Gestión de stock</a:t>
            </a:r>
          </a:p>
        </p:txBody>
      </p:sp>
      <p:sp>
        <p:nvSpPr>
          <p:cNvPr id="3" name="2 Marcador de contenido"/>
          <p:cNvSpPr>
            <a:spLocks noGrp="1"/>
          </p:cNvSpPr>
          <p:nvPr>
            <p:ph idx="1"/>
          </p:nvPr>
        </p:nvSpPr>
        <p:spPr>
          <a:xfrm>
            <a:off x="1043608" y="1628800"/>
            <a:ext cx="7128792" cy="4248472"/>
          </a:xfrm>
        </p:spPr>
        <p:txBody>
          <a:bodyPr>
            <a:noAutofit/>
          </a:bodyPr>
          <a:lstStyle/>
          <a:p>
            <a:pPr marL="0" indent="0" algn="ctr">
              <a:buNone/>
            </a:pPr>
            <a:r>
              <a:rPr lang="es-AR" sz="3200" i="1" u="sng" dirty="0">
                <a:solidFill>
                  <a:schemeClr val="bg2">
                    <a:lumMod val="50000"/>
                  </a:schemeClr>
                </a:solidFill>
              </a:rPr>
              <a:t>Costo de adquisición</a:t>
            </a:r>
          </a:p>
          <a:p>
            <a:pPr marL="0" indent="0">
              <a:buNone/>
            </a:pPr>
            <a:r>
              <a:rPr lang="es-AR" i="1" dirty="0">
                <a:solidFill>
                  <a:schemeClr val="bg2">
                    <a:lumMod val="50000"/>
                  </a:schemeClr>
                </a:solidFill>
              </a:rPr>
              <a:t>Está conformado por los costos incurridos en los departamentos de compras y suministros, recepción y control de calidad de recepción.</a:t>
            </a:r>
          </a:p>
          <a:p>
            <a:pPr marL="0" indent="0">
              <a:buNone/>
            </a:pPr>
            <a:r>
              <a:rPr lang="es-AR" i="1" dirty="0">
                <a:solidFill>
                  <a:schemeClr val="bg2">
                    <a:lumMod val="50000"/>
                  </a:schemeClr>
                </a:solidFill>
              </a:rPr>
              <a:t>En este costo, también deben considerarse que el hecho de comprar mayores cantidades pueden beneficiarse con descuentos.</a:t>
            </a:r>
          </a:p>
          <a:p>
            <a:pPr marL="0" indent="0">
              <a:buNone/>
            </a:pPr>
            <a:r>
              <a:rPr lang="es-AR" i="1" dirty="0">
                <a:solidFill>
                  <a:schemeClr val="bg2">
                    <a:lumMod val="50000"/>
                  </a:schemeClr>
                </a:solidFill>
              </a:rPr>
              <a:t>Se determina mediante la siguiente fórmula:</a:t>
            </a:r>
          </a:p>
          <a:p>
            <a:pPr marL="0" indent="0" algn="ctr">
              <a:buNone/>
            </a:pPr>
            <a:r>
              <a:rPr lang="es-AR" sz="2800" b="1" i="1" dirty="0">
                <a:solidFill>
                  <a:schemeClr val="bg2">
                    <a:lumMod val="50000"/>
                  </a:schemeClr>
                </a:solidFill>
              </a:rPr>
              <a:t>CA = (D / Q) * r</a:t>
            </a:r>
          </a:p>
        </p:txBody>
      </p:sp>
    </p:spTree>
    <p:extLst>
      <p:ext uri="{BB962C8B-B14F-4D97-AF65-F5344CB8AC3E}">
        <p14:creationId xmlns="" xmlns:p14="http://schemas.microsoft.com/office/powerpoint/2010/main" val="3702454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692696"/>
            <a:ext cx="6965245" cy="792088"/>
          </a:xfrm>
        </p:spPr>
        <p:txBody>
          <a:bodyPr>
            <a:normAutofit/>
          </a:bodyPr>
          <a:lstStyle/>
          <a:p>
            <a:r>
              <a:rPr lang="es-AR" b="1" i="1" dirty="0">
                <a:solidFill>
                  <a:schemeClr val="bg2">
                    <a:lumMod val="50000"/>
                  </a:schemeClr>
                </a:solidFill>
              </a:rPr>
              <a:t>Gestión de stock</a:t>
            </a:r>
          </a:p>
        </p:txBody>
      </p:sp>
      <p:sp>
        <p:nvSpPr>
          <p:cNvPr id="3" name="2 Marcador de contenido"/>
          <p:cNvSpPr>
            <a:spLocks noGrp="1"/>
          </p:cNvSpPr>
          <p:nvPr>
            <p:ph idx="1"/>
          </p:nvPr>
        </p:nvSpPr>
        <p:spPr>
          <a:xfrm>
            <a:off x="1071538" y="1357298"/>
            <a:ext cx="7215238" cy="4752528"/>
          </a:xfrm>
        </p:spPr>
        <p:txBody>
          <a:bodyPr>
            <a:noAutofit/>
          </a:bodyPr>
          <a:lstStyle/>
          <a:p>
            <a:pPr marL="0" indent="0" algn="ctr">
              <a:buNone/>
            </a:pPr>
            <a:r>
              <a:rPr lang="es-AR" sz="2800" i="1" u="sng" dirty="0">
                <a:solidFill>
                  <a:schemeClr val="bg2">
                    <a:lumMod val="50000"/>
                  </a:schemeClr>
                </a:solidFill>
              </a:rPr>
              <a:t>Costo de posesión</a:t>
            </a:r>
          </a:p>
          <a:p>
            <a:pPr marL="0" indent="0">
              <a:buNone/>
            </a:pPr>
            <a:r>
              <a:rPr lang="es-AR" i="1" dirty="0">
                <a:solidFill>
                  <a:schemeClr val="bg2">
                    <a:lumMod val="50000"/>
                  </a:schemeClr>
                </a:solidFill>
              </a:rPr>
              <a:t>La guarda y conservación de los materiales, se expresa como un porcentaje del inventario y está formado por el costo del Departamento de Almacenes.</a:t>
            </a:r>
          </a:p>
          <a:p>
            <a:pPr marL="0" indent="0">
              <a:buNone/>
            </a:pPr>
            <a:r>
              <a:rPr lang="es-AR" i="1" dirty="0">
                <a:solidFill>
                  <a:schemeClr val="bg2">
                    <a:lumMod val="50000"/>
                  </a:schemeClr>
                </a:solidFill>
              </a:rPr>
              <a:t>En este costo, se deben gastos como alquiler de depósito, condiciones mínimas de mantenimiento, seguros, estiva, desuso, como así también un costo de inmovilización del capital o costo de oportunidad de otra alternativa.</a:t>
            </a:r>
          </a:p>
          <a:p>
            <a:pPr marL="0" indent="0">
              <a:buNone/>
            </a:pPr>
            <a:r>
              <a:rPr lang="es-AR" i="1" dirty="0">
                <a:solidFill>
                  <a:schemeClr val="bg2">
                    <a:lumMod val="50000"/>
                  </a:schemeClr>
                </a:solidFill>
              </a:rPr>
              <a:t>Se determina mediante la siguiente fórmula:</a:t>
            </a:r>
          </a:p>
          <a:p>
            <a:pPr marL="0" indent="0" algn="ctr">
              <a:buNone/>
            </a:pPr>
            <a:r>
              <a:rPr lang="es-AR" sz="2800" b="1" i="1" dirty="0">
                <a:solidFill>
                  <a:schemeClr val="bg2">
                    <a:lumMod val="50000"/>
                  </a:schemeClr>
                </a:solidFill>
              </a:rPr>
              <a:t>CP = (T / 100) * (Q / 2) * u</a:t>
            </a:r>
          </a:p>
        </p:txBody>
      </p:sp>
    </p:spTree>
    <p:extLst>
      <p:ext uri="{BB962C8B-B14F-4D97-AF65-F5344CB8AC3E}">
        <p14:creationId xmlns="" xmlns:p14="http://schemas.microsoft.com/office/powerpoint/2010/main" val="600404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692696"/>
            <a:ext cx="6965245" cy="792088"/>
          </a:xfrm>
        </p:spPr>
        <p:txBody>
          <a:bodyPr>
            <a:normAutofit/>
          </a:bodyPr>
          <a:lstStyle/>
          <a:p>
            <a:r>
              <a:rPr lang="es-AR" b="1" i="1" dirty="0">
                <a:solidFill>
                  <a:schemeClr val="bg2">
                    <a:lumMod val="50000"/>
                  </a:schemeClr>
                </a:solidFill>
              </a:rPr>
              <a:t>Gestión de stock</a:t>
            </a:r>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54435" y="2768211"/>
            <a:ext cx="6257925" cy="339709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4 CuadroTexto"/>
          <p:cNvSpPr txBox="1"/>
          <p:nvPr/>
        </p:nvSpPr>
        <p:spPr>
          <a:xfrm>
            <a:off x="1115616" y="1383216"/>
            <a:ext cx="6840760" cy="1384995"/>
          </a:xfrm>
          <a:prstGeom prst="rect">
            <a:avLst/>
          </a:prstGeom>
          <a:noFill/>
        </p:spPr>
        <p:txBody>
          <a:bodyPr wrap="square" rtlCol="0">
            <a:spAutoFit/>
          </a:bodyPr>
          <a:lstStyle/>
          <a:p>
            <a:pPr algn="ctr"/>
            <a:r>
              <a:rPr lang="es-AR" sz="2800" b="1" i="1" dirty="0">
                <a:solidFill>
                  <a:schemeClr val="bg2">
                    <a:lumMod val="50000"/>
                  </a:schemeClr>
                </a:solidFill>
              </a:rPr>
              <a:t>El menor costo total se tendrá donde:</a:t>
            </a:r>
          </a:p>
          <a:p>
            <a:pPr algn="ctr"/>
            <a:r>
              <a:rPr lang="es-AR" sz="2800" b="1" i="1" dirty="0">
                <a:solidFill>
                  <a:schemeClr val="bg2">
                    <a:lumMod val="50000"/>
                  </a:schemeClr>
                </a:solidFill>
              </a:rPr>
              <a:t>CA = CP</a:t>
            </a:r>
          </a:p>
          <a:p>
            <a:pPr algn="ctr"/>
            <a:r>
              <a:rPr lang="es-AR" sz="2800" b="1" i="1" dirty="0">
                <a:solidFill>
                  <a:schemeClr val="bg2">
                    <a:lumMod val="50000"/>
                  </a:schemeClr>
                </a:solidFill>
              </a:rPr>
              <a:t>A este punto se lo denomina LOTE OPTIMO</a:t>
            </a:r>
          </a:p>
        </p:txBody>
      </p:sp>
    </p:spTree>
    <p:extLst>
      <p:ext uri="{BB962C8B-B14F-4D97-AF65-F5344CB8AC3E}">
        <p14:creationId xmlns="" xmlns:p14="http://schemas.microsoft.com/office/powerpoint/2010/main" val="3599179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692696"/>
            <a:ext cx="6965245" cy="792088"/>
          </a:xfrm>
        </p:spPr>
        <p:txBody>
          <a:bodyPr>
            <a:normAutofit/>
          </a:bodyPr>
          <a:lstStyle/>
          <a:p>
            <a:r>
              <a:rPr lang="es-AR" b="1" i="1" dirty="0">
                <a:solidFill>
                  <a:schemeClr val="bg2">
                    <a:lumMod val="50000"/>
                  </a:schemeClr>
                </a:solidFill>
              </a:rPr>
              <a:t>Gestión de stock</a:t>
            </a:r>
          </a:p>
        </p:txBody>
      </p:sp>
      <p:sp>
        <p:nvSpPr>
          <p:cNvPr id="5" name="4 CuadroTexto"/>
          <p:cNvSpPr txBox="1"/>
          <p:nvPr/>
        </p:nvSpPr>
        <p:spPr>
          <a:xfrm>
            <a:off x="1115616" y="1538789"/>
            <a:ext cx="6984776" cy="4462760"/>
          </a:xfrm>
          <a:prstGeom prst="rect">
            <a:avLst/>
          </a:prstGeom>
          <a:noFill/>
        </p:spPr>
        <p:txBody>
          <a:bodyPr wrap="square" rtlCol="0">
            <a:spAutoFit/>
          </a:bodyPr>
          <a:lstStyle/>
          <a:p>
            <a:pPr algn="ctr"/>
            <a:r>
              <a:rPr lang="es-AR" sz="2800" i="1" dirty="0">
                <a:solidFill>
                  <a:schemeClr val="bg2">
                    <a:lumMod val="50000"/>
                  </a:schemeClr>
                </a:solidFill>
              </a:rPr>
              <a:t>Para determinar el lote óptimo, es decir, la cantidad ideal de unidades de materia prima por pedido, se calcula desde la igualdad</a:t>
            </a:r>
          </a:p>
          <a:p>
            <a:pPr algn="ctr"/>
            <a:endParaRPr lang="es-AR" sz="1000" i="1" dirty="0">
              <a:solidFill>
                <a:schemeClr val="bg2">
                  <a:lumMod val="50000"/>
                </a:schemeClr>
              </a:solidFill>
            </a:endParaRPr>
          </a:p>
          <a:p>
            <a:pPr algn="ctr"/>
            <a:r>
              <a:rPr lang="es-AR" sz="2800" b="1" i="1" dirty="0">
                <a:solidFill>
                  <a:schemeClr val="bg2">
                    <a:lumMod val="50000"/>
                  </a:schemeClr>
                </a:solidFill>
              </a:rPr>
              <a:t>CA = CP</a:t>
            </a:r>
          </a:p>
          <a:p>
            <a:pPr algn="ctr"/>
            <a:endParaRPr lang="es-AR" sz="1000" b="1" i="1" dirty="0">
              <a:solidFill>
                <a:schemeClr val="bg2">
                  <a:lumMod val="50000"/>
                </a:schemeClr>
              </a:solidFill>
            </a:endParaRPr>
          </a:p>
          <a:p>
            <a:r>
              <a:rPr lang="es-AR" sz="2800" b="1" i="1" dirty="0">
                <a:solidFill>
                  <a:schemeClr val="bg2">
                    <a:lumMod val="50000"/>
                  </a:schemeClr>
                </a:solidFill>
              </a:rPr>
              <a:t> T / 100 * Q / 2 * u = D / W * r</a:t>
            </a:r>
          </a:p>
          <a:p>
            <a:endParaRPr lang="es-AR" sz="1200" i="1" dirty="0">
              <a:solidFill>
                <a:schemeClr val="bg2">
                  <a:lumMod val="50000"/>
                </a:schemeClr>
              </a:solidFill>
            </a:endParaRPr>
          </a:p>
          <a:p>
            <a:r>
              <a:rPr lang="es-AR" sz="2800" i="1" dirty="0">
                <a:solidFill>
                  <a:schemeClr val="bg2">
                    <a:lumMod val="50000"/>
                  </a:schemeClr>
                </a:solidFill>
              </a:rPr>
              <a:t>Y despejando Q:</a:t>
            </a:r>
          </a:p>
          <a:p>
            <a:endParaRPr lang="es-AR" sz="2400" i="1" dirty="0">
              <a:solidFill>
                <a:schemeClr val="bg2">
                  <a:lumMod val="50000"/>
                </a:schemeClr>
              </a:solidFill>
            </a:endParaRPr>
          </a:p>
          <a:p>
            <a:pPr algn="ctr"/>
            <a:r>
              <a:rPr lang="es-AR" sz="2800" b="1" i="1" dirty="0">
                <a:solidFill>
                  <a:schemeClr val="bg2">
                    <a:lumMod val="50000"/>
                  </a:schemeClr>
                </a:solidFill>
              </a:rPr>
              <a:t>Q =    </a:t>
            </a:r>
            <a:r>
              <a:rPr lang="es-AR" sz="2800" b="1" i="1" u="sng" dirty="0">
                <a:solidFill>
                  <a:schemeClr val="bg2">
                    <a:lumMod val="50000"/>
                  </a:schemeClr>
                </a:solidFill>
              </a:rPr>
              <a:t>200 * D * r</a:t>
            </a:r>
          </a:p>
          <a:p>
            <a:pPr algn="ctr"/>
            <a:r>
              <a:rPr lang="es-AR" sz="2800" b="1" i="1" dirty="0">
                <a:solidFill>
                  <a:schemeClr val="bg2">
                    <a:lumMod val="50000"/>
                  </a:schemeClr>
                </a:solidFill>
              </a:rPr>
              <a:t>        T * u</a:t>
            </a:r>
          </a:p>
        </p:txBody>
      </p:sp>
      <p:cxnSp>
        <p:nvCxnSpPr>
          <p:cNvPr id="4" name="3 Conector recto"/>
          <p:cNvCxnSpPr/>
          <p:nvPr/>
        </p:nvCxnSpPr>
        <p:spPr>
          <a:xfrm>
            <a:off x="3923928" y="5712166"/>
            <a:ext cx="144016" cy="36004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9 Conector recto"/>
          <p:cNvCxnSpPr/>
          <p:nvPr/>
        </p:nvCxnSpPr>
        <p:spPr>
          <a:xfrm flipH="1">
            <a:off x="4067944" y="5424134"/>
            <a:ext cx="8384" cy="648072"/>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4067944" y="5424134"/>
            <a:ext cx="2088232"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281746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692696"/>
            <a:ext cx="6965245" cy="792088"/>
          </a:xfrm>
        </p:spPr>
        <p:txBody>
          <a:bodyPr>
            <a:normAutofit/>
          </a:bodyPr>
          <a:lstStyle/>
          <a:p>
            <a:r>
              <a:rPr lang="es-AR" b="1" i="1" dirty="0">
                <a:solidFill>
                  <a:schemeClr val="bg2">
                    <a:lumMod val="50000"/>
                  </a:schemeClr>
                </a:solidFill>
              </a:rPr>
              <a:t>Gestión de stock</a:t>
            </a:r>
          </a:p>
        </p:txBody>
      </p:sp>
      <p:sp>
        <p:nvSpPr>
          <p:cNvPr id="5" name="4 CuadroTexto"/>
          <p:cNvSpPr txBox="1"/>
          <p:nvPr/>
        </p:nvSpPr>
        <p:spPr>
          <a:xfrm>
            <a:off x="1115616" y="1538789"/>
            <a:ext cx="6984776" cy="4739759"/>
          </a:xfrm>
          <a:prstGeom prst="rect">
            <a:avLst/>
          </a:prstGeom>
          <a:noFill/>
        </p:spPr>
        <p:txBody>
          <a:bodyPr wrap="square" rtlCol="0">
            <a:spAutoFit/>
          </a:bodyPr>
          <a:lstStyle/>
          <a:p>
            <a:r>
              <a:rPr lang="es-AR" sz="2400" b="1" i="1" dirty="0">
                <a:solidFill>
                  <a:schemeClr val="bg2">
                    <a:lumMod val="50000"/>
                  </a:schemeClr>
                </a:solidFill>
              </a:rPr>
              <a:t>Stock Mínimo Primario</a:t>
            </a:r>
            <a:r>
              <a:rPr lang="es-AR" sz="2400" i="1" dirty="0">
                <a:solidFill>
                  <a:schemeClr val="bg2">
                    <a:lumMod val="50000"/>
                  </a:schemeClr>
                </a:solidFill>
              </a:rPr>
              <a:t> </a:t>
            </a:r>
          </a:p>
          <a:p>
            <a:pPr marL="914400" lvl="1" indent="-457200">
              <a:buFont typeface="Arial" panose="020B0604020202020204" pitchFamily="34" charset="0"/>
              <a:buChar char="•"/>
            </a:pPr>
            <a:r>
              <a:rPr lang="es-AR" sz="2400" i="1" dirty="0">
                <a:solidFill>
                  <a:schemeClr val="bg2">
                    <a:lumMod val="50000"/>
                  </a:schemeClr>
                </a:solidFill>
              </a:rPr>
              <a:t>Cantidad necesaria para aguardar el reaprovisionamiento, luego de realizarse el pedido.</a:t>
            </a:r>
          </a:p>
          <a:p>
            <a:pPr marL="914400" lvl="1" indent="-457200">
              <a:buFont typeface="Arial" panose="020B0604020202020204" pitchFamily="34" charset="0"/>
              <a:buChar char="•"/>
            </a:pPr>
            <a:r>
              <a:rPr lang="es-AR" sz="2400" i="1" dirty="0">
                <a:solidFill>
                  <a:schemeClr val="bg2">
                    <a:lumMod val="50000"/>
                  </a:schemeClr>
                </a:solidFill>
              </a:rPr>
              <a:t>Permite mantener la producción standard.</a:t>
            </a:r>
          </a:p>
          <a:p>
            <a:pPr marL="914400" lvl="1" indent="-457200">
              <a:buFont typeface="Arial" panose="020B0604020202020204" pitchFamily="34" charset="0"/>
              <a:buChar char="•"/>
            </a:pPr>
            <a:r>
              <a:rPr lang="es-AR" sz="2400" i="1" dirty="0">
                <a:solidFill>
                  <a:schemeClr val="bg2">
                    <a:lumMod val="50000"/>
                  </a:schemeClr>
                </a:solidFill>
              </a:rPr>
              <a:t>Tiene costo de inmovilización.</a:t>
            </a:r>
          </a:p>
          <a:p>
            <a:pPr lvl="1"/>
            <a:endParaRPr lang="es-AR" sz="2400" i="1" dirty="0">
              <a:solidFill>
                <a:schemeClr val="bg2">
                  <a:lumMod val="50000"/>
                </a:schemeClr>
              </a:solidFill>
            </a:endParaRPr>
          </a:p>
          <a:p>
            <a:pPr lvl="1" algn="ctr"/>
            <a:r>
              <a:rPr lang="es-AR" sz="2800" b="1" i="1" dirty="0" err="1">
                <a:solidFill>
                  <a:schemeClr val="bg2">
                    <a:lumMod val="50000"/>
                  </a:schemeClr>
                </a:solidFill>
              </a:rPr>
              <a:t>Smp</a:t>
            </a:r>
            <a:r>
              <a:rPr lang="es-AR" sz="2800" b="1" i="1" dirty="0">
                <a:solidFill>
                  <a:schemeClr val="bg2">
                    <a:lumMod val="50000"/>
                  </a:schemeClr>
                </a:solidFill>
              </a:rPr>
              <a:t> = C * D</a:t>
            </a:r>
          </a:p>
          <a:p>
            <a:pPr lvl="1"/>
            <a:endParaRPr lang="es-AR" sz="1000" i="1" dirty="0">
              <a:solidFill>
                <a:schemeClr val="bg2">
                  <a:lumMod val="50000"/>
                </a:schemeClr>
              </a:solidFill>
            </a:endParaRPr>
          </a:p>
          <a:p>
            <a:pPr lvl="1"/>
            <a:r>
              <a:rPr lang="es-AR" sz="2400" i="1" dirty="0">
                <a:solidFill>
                  <a:schemeClr val="bg2">
                    <a:lumMod val="50000"/>
                  </a:schemeClr>
                </a:solidFill>
              </a:rPr>
              <a:t>Donde:</a:t>
            </a:r>
          </a:p>
          <a:p>
            <a:pPr lvl="1"/>
            <a:r>
              <a:rPr lang="es-AR" sz="2400" i="1" dirty="0">
                <a:solidFill>
                  <a:schemeClr val="bg2">
                    <a:lumMod val="50000"/>
                  </a:schemeClr>
                </a:solidFill>
              </a:rPr>
              <a:t>C: Consumo diario</a:t>
            </a:r>
          </a:p>
          <a:p>
            <a:pPr lvl="1"/>
            <a:r>
              <a:rPr lang="es-AR" sz="2400" i="1" dirty="0">
                <a:solidFill>
                  <a:schemeClr val="bg2">
                    <a:lumMod val="50000"/>
                  </a:schemeClr>
                </a:solidFill>
              </a:rPr>
              <a:t>D: Plazo normal de entrega del proveedor (días)</a:t>
            </a:r>
          </a:p>
        </p:txBody>
      </p:sp>
    </p:spTree>
    <p:extLst>
      <p:ext uri="{BB962C8B-B14F-4D97-AF65-F5344CB8AC3E}">
        <p14:creationId xmlns="" xmlns:p14="http://schemas.microsoft.com/office/powerpoint/2010/main" val="3762099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692696"/>
            <a:ext cx="6965245" cy="792088"/>
          </a:xfrm>
        </p:spPr>
        <p:txBody>
          <a:bodyPr>
            <a:normAutofit/>
          </a:bodyPr>
          <a:lstStyle/>
          <a:p>
            <a:r>
              <a:rPr lang="es-AR" b="1" i="1" dirty="0">
                <a:solidFill>
                  <a:schemeClr val="bg2">
                    <a:lumMod val="50000"/>
                  </a:schemeClr>
                </a:solidFill>
              </a:rPr>
              <a:t>Gestión de stock</a:t>
            </a:r>
          </a:p>
        </p:txBody>
      </p:sp>
      <p:sp>
        <p:nvSpPr>
          <p:cNvPr id="5" name="4 CuadroTexto"/>
          <p:cNvSpPr txBox="1"/>
          <p:nvPr/>
        </p:nvSpPr>
        <p:spPr>
          <a:xfrm>
            <a:off x="1115616" y="1357298"/>
            <a:ext cx="6984776" cy="4539704"/>
          </a:xfrm>
          <a:prstGeom prst="rect">
            <a:avLst/>
          </a:prstGeom>
          <a:noFill/>
        </p:spPr>
        <p:txBody>
          <a:bodyPr wrap="square" rtlCol="0">
            <a:spAutoFit/>
          </a:bodyPr>
          <a:lstStyle/>
          <a:p>
            <a:r>
              <a:rPr lang="es-AR" sz="2400" b="1" i="1" dirty="0">
                <a:solidFill>
                  <a:schemeClr val="bg2">
                    <a:lumMod val="50000"/>
                  </a:schemeClr>
                </a:solidFill>
              </a:rPr>
              <a:t>Stock de Seguridad Primario</a:t>
            </a:r>
            <a:r>
              <a:rPr lang="es-AR" sz="2400" i="1" dirty="0">
                <a:solidFill>
                  <a:schemeClr val="bg2">
                    <a:lumMod val="50000"/>
                  </a:schemeClr>
                </a:solidFill>
              </a:rPr>
              <a:t> </a:t>
            </a:r>
          </a:p>
          <a:p>
            <a:pPr marL="914400" lvl="1" indent="-457200">
              <a:buFont typeface="Arial" panose="020B0604020202020204" pitchFamily="34" charset="0"/>
              <a:buChar char="•"/>
            </a:pPr>
            <a:r>
              <a:rPr lang="es-AR" sz="2400" i="1" dirty="0">
                <a:solidFill>
                  <a:schemeClr val="bg2">
                    <a:lumMod val="50000"/>
                  </a:schemeClr>
                </a:solidFill>
              </a:rPr>
              <a:t>Contempla la demora adicional en el reaprovisionamiento y el consumo adicional.</a:t>
            </a:r>
          </a:p>
          <a:p>
            <a:pPr marL="914400" lvl="1" indent="-457200">
              <a:buFont typeface="Arial" panose="020B0604020202020204" pitchFamily="34" charset="0"/>
              <a:buChar char="•"/>
            </a:pPr>
            <a:r>
              <a:rPr lang="es-AR" sz="2400" i="1" dirty="0">
                <a:solidFill>
                  <a:schemeClr val="bg2">
                    <a:lumMod val="50000"/>
                  </a:schemeClr>
                </a:solidFill>
              </a:rPr>
              <a:t>Útil en producción no estandarizada y con posibles picos.</a:t>
            </a:r>
          </a:p>
          <a:p>
            <a:pPr lvl="1"/>
            <a:endParaRPr lang="es-AR" sz="1100" i="1" dirty="0">
              <a:solidFill>
                <a:schemeClr val="bg2">
                  <a:lumMod val="50000"/>
                </a:schemeClr>
              </a:solidFill>
            </a:endParaRPr>
          </a:p>
          <a:p>
            <a:pPr lvl="1" algn="ctr"/>
            <a:r>
              <a:rPr lang="es-AR" sz="2800" b="1" i="1" dirty="0" err="1">
                <a:solidFill>
                  <a:schemeClr val="bg2">
                    <a:lumMod val="50000"/>
                  </a:schemeClr>
                </a:solidFill>
              </a:rPr>
              <a:t>Ssp</a:t>
            </a:r>
            <a:r>
              <a:rPr lang="es-AR" sz="2800" b="1" i="1" dirty="0">
                <a:solidFill>
                  <a:schemeClr val="bg2">
                    <a:lumMod val="50000"/>
                  </a:schemeClr>
                </a:solidFill>
              </a:rPr>
              <a:t> = (C  + c) * (D + d)</a:t>
            </a:r>
          </a:p>
          <a:p>
            <a:pPr lvl="1"/>
            <a:endParaRPr lang="es-AR" sz="1000" i="1" dirty="0">
              <a:solidFill>
                <a:schemeClr val="bg2">
                  <a:lumMod val="50000"/>
                </a:schemeClr>
              </a:solidFill>
            </a:endParaRPr>
          </a:p>
          <a:p>
            <a:pPr lvl="1"/>
            <a:r>
              <a:rPr lang="es-AR" sz="2400" i="1" dirty="0">
                <a:solidFill>
                  <a:schemeClr val="bg2">
                    <a:lumMod val="50000"/>
                  </a:schemeClr>
                </a:solidFill>
              </a:rPr>
              <a:t>Donde:</a:t>
            </a:r>
          </a:p>
          <a:p>
            <a:pPr lvl="1"/>
            <a:r>
              <a:rPr lang="es-AR" sz="2400" i="1" dirty="0">
                <a:solidFill>
                  <a:schemeClr val="bg2">
                    <a:lumMod val="50000"/>
                  </a:schemeClr>
                </a:solidFill>
              </a:rPr>
              <a:t>C: Consumo diario</a:t>
            </a:r>
          </a:p>
          <a:p>
            <a:pPr lvl="1"/>
            <a:r>
              <a:rPr lang="es-AR" sz="2400" i="1" dirty="0">
                <a:solidFill>
                  <a:schemeClr val="bg2">
                    <a:lumMod val="50000"/>
                  </a:schemeClr>
                </a:solidFill>
              </a:rPr>
              <a:t>c: Exceso del consumo sobre el normal</a:t>
            </a:r>
          </a:p>
          <a:p>
            <a:pPr lvl="1"/>
            <a:r>
              <a:rPr lang="es-AR" sz="2400" i="1" dirty="0">
                <a:solidFill>
                  <a:schemeClr val="bg2">
                    <a:lumMod val="50000"/>
                  </a:schemeClr>
                </a:solidFill>
              </a:rPr>
              <a:t>D: Plazo normal de entrega del proveedor</a:t>
            </a:r>
          </a:p>
          <a:p>
            <a:pPr lvl="1"/>
            <a:r>
              <a:rPr lang="es-AR" sz="2400" i="1" dirty="0">
                <a:solidFill>
                  <a:schemeClr val="bg2">
                    <a:lumMod val="50000"/>
                  </a:schemeClr>
                </a:solidFill>
              </a:rPr>
              <a:t>d: Exceso en el plazo de demora normal</a:t>
            </a:r>
          </a:p>
        </p:txBody>
      </p:sp>
    </p:spTree>
    <p:extLst>
      <p:ext uri="{BB962C8B-B14F-4D97-AF65-F5344CB8AC3E}">
        <p14:creationId xmlns="" xmlns:p14="http://schemas.microsoft.com/office/powerpoint/2010/main" val="3939577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692696"/>
            <a:ext cx="6965245" cy="792088"/>
          </a:xfrm>
        </p:spPr>
        <p:txBody>
          <a:bodyPr>
            <a:normAutofit/>
          </a:bodyPr>
          <a:lstStyle/>
          <a:p>
            <a:r>
              <a:rPr lang="es-AR" b="1" i="1" dirty="0">
                <a:solidFill>
                  <a:schemeClr val="bg2">
                    <a:lumMod val="50000"/>
                  </a:schemeClr>
                </a:solidFill>
              </a:rPr>
              <a:t>Gestión de stock</a:t>
            </a:r>
          </a:p>
        </p:txBody>
      </p:sp>
      <p:sp>
        <p:nvSpPr>
          <p:cNvPr id="5" name="4 CuadroTexto"/>
          <p:cNvSpPr txBox="1"/>
          <p:nvPr/>
        </p:nvSpPr>
        <p:spPr>
          <a:xfrm>
            <a:off x="1115616" y="1538789"/>
            <a:ext cx="6984776" cy="3801041"/>
          </a:xfrm>
          <a:prstGeom prst="rect">
            <a:avLst/>
          </a:prstGeom>
          <a:noFill/>
        </p:spPr>
        <p:txBody>
          <a:bodyPr wrap="square" rtlCol="0">
            <a:spAutoFit/>
          </a:bodyPr>
          <a:lstStyle/>
          <a:p>
            <a:r>
              <a:rPr lang="es-AR" sz="2400" b="1" i="1" dirty="0">
                <a:solidFill>
                  <a:schemeClr val="bg2">
                    <a:lumMod val="50000"/>
                  </a:schemeClr>
                </a:solidFill>
              </a:rPr>
              <a:t>Stock Mínimo Alternativo</a:t>
            </a:r>
            <a:endParaRPr lang="es-AR" sz="2400" i="1" dirty="0">
              <a:solidFill>
                <a:schemeClr val="bg2">
                  <a:lumMod val="50000"/>
                </a:schemeClr>
              </a:solidFill>
            </a:endParaRPr>
          </a:p>
          <a:p>
            <a:pPr marL="914400" lvl="1" indent="-457200">
              <a:buFont typeface="Arial" panose="020B0604020202020204" pitchFamily="34" charset="0"/>
              <a:buChar char="•"/>
            </a:pPr>
            <a:r>
              <a:rPr lang="es-AR" sz="2400" i="1" dirty="0">
                <a:solidFill>
                  <a:schemeClr val="bg2">
                    <a:lumMod val="50000"/>
                  </a:schemeClr>
                </a:solidFill>
              </a:rPr>
              <a:t>Mantiene en inventario solamente el exceso del consumo por sobre el normal y la demora normal del proveedor.</a:t>
            </a:r>
          </a:p>
          <a:p>
            <a:pPr marL="914400" lvl="1" indent="-457200">
              <a:buFont typeface="Arial" panose="020B0604020202020204" pitchFamily="34" charset="0"/>
              <a:buChar char="•"/>
            </a:pPr>
            <a:r>
              <a:rPr lang="es-AR" sz="2400" i="1" dirty="0">
                <a:solidFill>
                  <a:schemeClr val="bg2">
                    <a:lumMod val="50000"/>
                  </a:schemeClr>
                </a:solidFill>
              </a:rPr>
              <a:t>Riesgo de parada de planta.</a:t>
            </a:r>
          </a:p>
          <a:p>
            <a:pPr lvl="1"/>
            <a:endParaRPr lang="es-AR" sz="1100" i="1" dirty="0">
              <a:solidFill>
                <a:schemeClr val="bg2">
                  <a:lumMod val="50000"/>
                </a:schemeClr>
              </a:solidFill>
            </a:endParaRPr>
          </a:p>
          <a:p>
            <a:pPr lvl="1" algn="ctr"/>
            <a:r>
              <a:rPr lang="es-AR" sz="2800" b="1" i="1" dirty="0" err="1">
                <a:solidFill>
                  <a:schemeClr val="bg2">
                    <a:lumMod val="50000"/>
                  </a:schemeClr>
                </a:solidFill>
              </a:rPr>
              <a:t>Sma</a:t>
            </a:r>
            <a:r>
              <a:rPr lang="es-AR" sz="2800" b="1" i="1" dirty="0">
                <a:solidFill>
                  <a:schemeClr val="bg2">
                    <a:lumMod val="50000"/>
                  </a:schemeClr>
                </a:solidFill>
              </a:rPr>
              <a:t> = c * D</a:t>
            </a:r>
          </a:p>
          <a:p>
            <a:pPr lvl="1"/>
            <a:endParaRPr lang="es-AR" sz="1000" i="1" dirty="0">
              <a:solidFill>
                <a:schemeClr val="bg2">
                  <a:lumMod val="50000"/>
                </a:schemeClr>
              </a:solidFill>
            </a:endParaRPr>
          </a:p>
          <a:p>
            <a:pPr lvl="1"/>
            <a:r>
              <a:rPr lang="es-AR" sz="2400" i="1" dirty="0">
                <a:solidFill>
                  <a:schemeClr val="bg2">
                    <a:lumMod val="50000"/>
                  </a:schemeClr>
                </a:solidFill>
              </a:rPr>
              <a:t>Donde:</a:t>
            </a:r>
          </a:p>
          <a:p>
            <a:pPr lvl="1"/>
            <a:r>
              <a:rPr lang="es-AR" sz="2400" i="1" dirty="0">
                <a:solidFill>
                  <a:schemeClr val="bg2">
                    <a:lumMod val="50000"/>
                  </a:schemeClr>
                </a:solidFill>
              </a:rPr>
              <a:t>c: Exceso del consumo sobre el normal</a:t>
            </a:r>
          </a:p>
          <a:p>
            <a:pPr lvl="1"/>
            <a:r>
              <a:rPr lang="es-AR" sz="2400" i="1" dirty="0">
                <a:solidFill>
                  <a:schemeClr val="bg2">
                    <a:lumMod val="50000"/>
                  </a:schemeClr>
                </a:solidFill>
              </a:rPr>
              <a:t>D: Plazo normal de entrega del proveedor</a:t>
            </a:r>
          </a:p>
        </p:txBody>
      </p:sp>
    </p:spTree>
    <p:extLst>
      <p:ext uri="{BB962C8B-B14F-4D97-AF65-F5344CB8AC3E}">
        <p14:creationId xmlns="" xmlns:p14="http://schemas.microsoft.com/office/powerpoint/2010/main" val="497489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692696"/>
            <a:ext cx="6965245" cy="792088"/>
          </a:xfrm>
        </p:spPr>
        <p:txBody>
          <a:bodyPr>
            <a:normAutofit/>
          </a:bodyPr>
          <a:lstStyle/>
          <a:p>
            <a:r>
              <a:rPr lang="es-AR" b="1" i="1" dirty="0">
                <a:solidFill>
                  <a:schemeClr val="bg2">
                    <a:lumMod val="50000"/>
                  </a:schemeClr>
                </a:solidFill>
              </a:rPr>
              <a:t>Gestión de stock</a:t>
            </a:r>
          </a:p>
        </p:txBody>
      </p:sp>
      <p:sp>
        <p:nvSpPr>
          <p:cNvPr id="5" name="4 CuadroTexto"/>
          <p:cNvSpPr txBox="1"/>
          <p:nvPr/>
        </p:nvSpPr>
        <p:spPr>
          <a:xfrm>
            <a:off x="1115616" y="1538789"/>
            <a:ext cx="6984776" cy="3801041"/>
          </a:xfrm>
          <a:prstGeom prst="rect">
            <a:avLst/>
          </a:prstGeom>
          <a:noFill/>
        </p:spPr>
        <p:txBody>
          <a:bodyPr wrap="square" rtlCol="0">
            <a:spAutoFit/>
          </a:bodyPr>
          <a:lstStyle/>
          <a:p>
            <a:r>
              <a:rPr lang="es-AR" sz="2400" b="1" i="1" dirty="0">
                <a:solidFill>
                  <a:schemeClr val="bg2">
                    <a:lumMod val="50000"/>
                  </a:schemeClr>
                </a:solidFill>
              </a:rPr>
              <a:t>Stock de Seguridad Alternativo</a:t>
            </a:r>
            <a:r>
              <a:rPr lang="es-AR" sz="2400" i="1" dirty="0">
                <a:solidFill>
                  <a:schemeClr val="bg2">
                    <a:lumMod val="50000"/>
                  </a:schemeClr>
                </a:solidFill>
              </a:rPr>
              <a:t> </a:t>
            </a:r>
          </a:p>
          <a:p>
            <a:pPr marL="914400" lvl="1" indent="-457200">
              <a:buFont typeface="Arial" panose="020B0604020202020204" pitchFamily="34" charset="0"/>
              <a:buChar char="•"/>
            </a:pPr>
            <a:r>
              <a:rPr lang="es-AR" sz="2400" i="1" dirty="0">
                <a:solidFill>
                  <a:schemeClr val="bg2">
                    <a:lumMod val="50000"/>
                  </a:schemeClr>
                </a:solidFill>
              </a:rPr>
              <a:t>Igual que el Stock Mínimo Alternativo, considerando la demora máxima del proveedor.</a:t>
            </a:r>
          </a:p>
          <a:p>
            <a:pPr lvl="1"/>
            <a:endParaRPr lang="es-AR" sz="1100" i="1" dirty="0">
              <a:solidFill>
                <a:schemeClr val="bg2">
                  <a:lumMod val="50000"/>
                </a:schemeClr>
              </a:solidFill>
            </a:endParaRPr>
          </a:p>
          <a:p>
            <a:pPr lvl="1" algn="ctr"/>
            <a:r>
              <a:rPr lang="es-AR" sz="2800" b="1" i="1" dirty="0" err="1">
                <a:solidFill>
                  <a:schemeClr val="bg2">
                    <a:lumMod val="50000"/>
                  </a:schemeClr>
                </a:solidFill>
              </a:rPr>
              <a:t>Ssa</a:t>
            </a:r>
            <a:r>
              <a:rPr lang="es-AR" sz="2800" b="1" i="1" dirty="0">
                <a:solidFill>
                  <a:schemeClr val="bg2">
                    <a:lumMod val="50000"/>
                  </a:schemeClr>
                </a:solidFill>
              </a:rPr>
              <a:t> = c * (D + d)</a:t>
            </a:r>
          </a:p>
          <a:p>
            <a:pPr lvl="1"/>
            <a:endParaRPr lang="es-AR" sz="1000" i="1" dirty="0">
              <a:solidFill>
                <a:schemeClr val="bg2">
                  <a:lumMod val="50000"/>
                </a:schemeClr>
              </a:solidFill>
            </a:endParaRPr>
          </a:p>
          <a:p>
            <a:pPr lvl="1"/>
            <a:r>
              <a:rPr lang="es-AR" sz="2400" i="1" dirty="0">
                <a:solidFill>
                  <a:schemeClr val="bg2">
                    <a:lumMod val="50000"/>
                  </a:schemeClr>
                </a:solidFill>
              </a:rPr>
              <a:t>Donde:</a:t>
            </a:r>
          </a:p>
          <a:p>
            <a:pPr lvl="1"/>
            <a:r>
              <a:rPr lang="es-AR" sz="2400" i="1" dirty="0">
                <a:solidFill>
                  <a:schemeClr val="bg2">
                    <a:lumMod val="50000"/>
                  </a:schemeClr>
                </a:solidFill>
              </a:rPr>
              <a:t>c: Exceso del consumo sobre el normal</a:t>
            </a:r>
          </a:p>
          <a:p>
            <a:pPr lvl="1"/>
            <a:r>
              <a:rPr lang="es-AR" sz="2400" i="1" dirty="0">
                <a:solidFill>
                  <a:schemeClr val="bg2">
                    <a:lumMod val="50000"/>
                  </a:schemeClr>
                </a:solidFill>
              </a:rPr>
              <a:t>D: Plazo normal de entrega del proveedor</a:t>
            </a:r>
          </a:p>
          <a:p>
            <a:pPr lvl="1"/>
            <a:r>
              <a:rPr lang="es-AR" sz="2400" i="1" dirty="0">
                <a:solidFill>
                  <a:schemeClr val="bg2">
                    <a:lumMod val="50000"/>
                  </a:schemeClr>
                </a:solidFill>
              </a:rPr>
              <a:t>d: Exceso en el plazo de demora normal</a:t>
            </a:r>
          </a:p>
        </p:txBody>
      </p:sp>
    </p:spTree>
    <p:extLst>
      <p:ext uri="{BB962C8B-B14F-4D97-AF65-F5344CB8AC3E}">
        <p14:creationId xmlns="" xmlns:p14="http://schemas.microsoft.com/office/powerpoint/2010/main" val="2102800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692696"/>
            <a:ext cx="6965245" cy="792088"/>
          </a:xfrm>
        </p:spPr>
        <p:txBody>
          <a:bodyPr>
            <a:normAutofit/>
          </a:bodyPr>
          <a:lstStyle/>
          <a:p>
            <a:r>
              <a:rPr lang="es-AR" b="1" i="1" dirty="0">
                <a:solidFill>
                  <a:schemeClr val="bg2">
                    <a:lumMod val="50000"/>
                  </a:schemeClr>
                </a:solidFill>
              </a:rPr>
              <a:t>Gestión de stock</a:t>
            </a:r>
          </a:p>
        </p:txBody>
      </p:sp>
      <p:sp>
        <p:nvSpPr>
          <p:cNvPr id="5" name="4 CuadroTexto"/>
          <p:cNvSpPr txBox="1"/>
          <p:nvPr/>
        </p:nvSpPr>
        <p:spPr>
          <a:xfrm>
            <a:off x="571472" y="1538789"/>
            <a:ext cx="7786742" cy="4708981"/>
          </a:xfrm>
          <a:prstGeom prst="rect">
            <a:avLst/>
          </a:prstGeom>
          <a:noFill/>
        </p:spPr>
        <p:txBody>
          <a:bodyPr wrap="square" lIns="0" rtlCol="0">
            <a:spAutoFit/>
          </a:bodyPr>
          <a:lstStyle/>
          <a:p>
            <a:r>
              <a:rPr lang="es-AR" sz="2800" b="1" i="1" dirty="0">
                <a:solidFill>
                  <a:schemeClr val="bg2">
                    <a:lumMod val="50000"/>
                  </a:schemeClr>
                </a:solidFill>
              </a:rPr>
              <a:t>     Stock Normal</a:t>
            </a:r>
            <a:endParaRPr lang="es-AR" sz="2800" i="1" dirty="0">
              <a:solidFill>
                <a:schemeClr val="bg2">
                  <a:lumMod val="50000"/>
                </a:schemeClr>
              </a:solidFill>
            </a:endParaRPr>
          </a:p>
          <a:p>
            <a:pPr lvl="1"/>
            <a:endParaRPr lang="es-AR" sz="1000" i="1" dirty="0">
              <a:solidFill>
                <a:schemeClr val="bg2">
                  <a:lumMod val="50000"/>
                </a:schemeClr>
              </a:solidFill>
            </a:endParaRPr>
          </a:p>
          <a:p>
            <a:pPr lvl="1" algn="ctr"/>
            <a:r>
              <a:rPr lang="es-AR" sz="2800" b="1" i="1" dirty="0">
                <a:solidFill>
                  <a:schemeClr val="bg2">
                    <a:lumMod val="50000"/>
                  </a:schemeClr>
                </a:solidFill>
              </a:rPr>
              <a:t>Sn = </a:t>
            </a:r>
            <a:r>
              <a:rPr lang="es-AR" sz="2800" b="1" i="1" dirty="0" err="1">
                <a:solidFill>
                  <a:schemeClr val="bg2">
                    <a:lumMod val="50000"/>
                  </a:schemeClr>
                </a:solidFill>
              </a:rPr>
              <a:t>Sma</a:t>
            </a:r>
            <a:r>
              <a:rPr lang="es-AR" sz="2800" b="1" i="1" dirty="0">
                <a:solidFill>
                  <a:schemeClr val="bg2">
                    <a:lumMod val="50000"/>
                  </a:schemeClr>
                </a:solidFill>
              </a:rPr>
              <a:t> + ½ </a:t>
            </a:r>
            <a:r>
              <a:rPr lang="es-AR" sz="2800" b="1" i="1" dirty="0" err="1">
                <a:solidFill>
                  <a:schemeClr val="bg2">
                    <a:lumMod val="50000"/>
                  </a:schemeClr>
                </a:solidFill>
              </a:rPr>
              <a:t>Ssa</a:t>
            </a:r>
            <a:endParaRPr lang="es-AR" sz="2800" i="1" dirty="0">
              <a:solidFill>
                <a:schemeClr val="bg2">
                  <a:lumMod val="50000"/>
                </a:schemeClr>
              </a:solidFill>
            </a:endParaRPr>
          </a:p>
          <a:p>
            <a:pPr lvl="1"/>
            <a:endParaRPr lang="es-AR" sz="1200" b="1" i="1" dirty="0">
              <a:solidFill>
                <a:schemeClr val="bg2">
                  <a:lumMod val="50000"/>
                </a:schemeClr>
              </a:solidFill>
            </a:endParaRPr>
          </a:p>
          <a:p>
            <a:pPr lvl="1"/>
            <a:r>
              <a:rPr lang="es-AR" sz="2800" b="1" i="1" dirty="0">
                <a:solidFill>
                  <a:schemeClr val="bg2">
                    <a:lumMod val="50000"/>
                  </a:schemeClr>
                </a:solidFill>
              </a:rPr>
              <a:t>Punto de Repetido</a:t>
            </a:r>
          </a:p>
          <a:p>
            <a:pPr marL="914400" lvl="1" indent="-457200">
              <a:buFont typeface="Arial" panose="020B0604020202020204" pitchFamily="34" charset="0"/>
              <a:buChar char="•"/>
            </a:pPr>
            <a:r>
              <a:rPr lang="es-AR" sz="2800" i="1" dirty="0">
                <a:solidFill>
                  <a:schemeClr val="bg2">
                    <a:lumMod val="50000"/>
                  </a:schemeClr>
                </a:solidFill>
              </a:rPr>
              <a:t>Es el stock que debe existir en el almacén para hacer el pedido de compras.</a:t>
            </a:r>
          </a:p>
          <a:p>
            <a:pPr lvl="1"/>
            <a:endParaRPr lang="es-AR" sz="1000" i="1" dirty="0">
              <a:solidFill>
                <a:schemeClr val="bg2">
                  <a:lumMod val="50000"/>
                </a:schemeClr>
              </a:solidFill>
            </a:endParaRPr>
          </a:p>
          <a:p>
            <a:pPr lvl="1" algn="ctr"/>
            <a:r>
              <a:rPr lang="es-AR" sz="2800" b="1" i="1" dirty="0">
                <a:solidFill>
                  <a:schemeClr val="bg2">
                    <a:lumMod val="50000"/>
                  </a:schemeClr>
                </a:solidFill>
              </a:rPr>
              <a:t>Pr = [</a:t>
            </a:r>
            <a:r>
              <a:rPr lang="es-AR" sz="2800" b="1" i="1" dirty="0" err="1">
                <a:solidFill>
                  <a:schemeClr val="bg2">
                    <a:lumMod val="50000"/>
                  </a:schemeClr>
                </a:solidFill>
              </a:rPr>
              <a:t>Cmax</a:t>
            </a:r>
            <a:r>
              <a:rPr lang="es-AR" sz="2800" b="1" i="1" dirty="0">
                <a:solidFill>
                  <a:schemeClr val="bg2">
                    <a:lumMod val="50000"/>
                  </a:schemeClr>
                </a:solidFill>
              </a:rPr>
              <a:t> * (D + d)] + </a:t>
            </a:r>
            <a:r>
              <a:rPr lang="es-AR" sz="2800" b="1" i="1" dirty="0" err="1">
                <a:solidFill>
                  <a:schemeClr val="bg2">
                    <a:lumMod val="50000"/>
                  </a:schemeClr>
                </a:solidFill>
              </a:rPr>
              <a:t>Ssa</a:t>
            </a:r>
            <a:r>
              <a:rPr lang="es-AR" sz="2800" b="1" i="1" dirty="0">
                <a:solidFill>
                  <a:schemeClr val="bg2">
                    <a:lumMod val="50000"/>
                  </a:schemeClr>
                </a:solidFill>
              </a:rPr>
              <a:t> – R</a:t>
            </a:r>
          </a:p>
          <a:p>
            <a:pPr lvl="1"/>
            <a:r>
              <a:rPr lang="es-AR" sz="2400" i="1" dirty="0">
                <a:solidFill>
                  <a:schemeClr val="bg2">
                    <a:lumMod val="50000"/>
                  </a:schemeClr>
                </a:solidFill>
              </a:rPr>
              <a:t>Donde:</a:t>
            </a:r>
          </a:p>
          <a:p>
            <a:pPr lvl="1"/>
            <a:r>
              <a:rPr lang="es-AR" sz="2400" i="1" dirty="0" err="1">
                <a:solidFill>
                  <a:schemeClr val="bg2">
                    <a:lumMod val="50000"/>
                  </a:schemeClr>
                </a:solidFill>
              </a:rPr>
              <a:t>Cmax</a:t>
            </a:r>
            <a:r>
              <a:rPr lang="es-AR" sz="2400" i="1" dirty="0">
                <a:solidFill>
                  <a:schemeClr val="bg2">
                    <a:lumMod val="50000"/>
                  </a:schemeClr>
                </a:solidFill>
              </a:rPr>
              <a:t>: Consumo máximo del período</a:t>
            </a:r>
          </a:p>
          <a:p>
            <a:pPr lvl="1"/>
            <a:r>
              <a:rPr lang="es-AR" sz="2400" i="1" dirty="0">
                <a:solidFill>
                  <a:schemeClr val="bg2">
                    <a:lumMod val="50000"/>
                  </a:schemeClr>
                </a:solidFill>
              </a:rPr>
              <a:t>(D + d): Plazo máximo de entrega (normal + demora)</a:t>
            </a:r>
          </a:p>
          <a:p>
            <a:pPr lvl="1"/>
            <a:r>
              <a:rPr lang="es-AR" sz="2800" i="1" dirty="0">
                <a:solidFill>
                  <a:schemeClr val="bg2">
                    <a:lumMod val="50000"/>
                  </a:schemeClr>
                </a:solidFill>
              </a:rPr>
              <a:t>R: Reserva comprometida</a:t>
            </a:r>
          </a:p>
        </p:txBody>
      </p:sp>
    </p:spTree>
    <p:extLst>
      <p:ext uri="{BB962C8B-B14F-4D97-AF65-F5344CB8AC3E}">
        <p14:creationId xmlns="" xmlns:p14="http://schemas.microsoft.com/office/powerpoint/2010/main" val="1952664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692696"/>
            <a:ext cx="6965245" cy="720080"/>
          </a:xfrm>
        </p:spPr>
        <p:txBody>
          <a:bodyPr>
            <a:normAutofit fontScale="90000"/>
          </a:bodyPr>
          <a:lstStyle/>
          <a:p>
            <a:r>
              <a:rPr lang="es-AR" b="1" i="1" dirty="0">
                <a:solidFill>
                  <a:schemeClr val="bg2">
                    <a:lumMod val="50000"/>
                  </a:schemeClr>
                </a:solidFill>
              </a:rPr>
              <a:t>Fórmulas a considerar</a:t>
            </a:r>
          </a:p>
        </p:txBody>
      </p:sp>
      <p:sp>
        <p:nvSpPr>
          <p:cNvPr id="3" name="2 Marcador de contenido"/>
          <p:cNvSpPr>
            <a:spLocks noGrp="1"/>
          </p:cNvSpPr>
          <p:nvPr>
            <p:ph idx="1"/>
          </p:nvPr>
        </p:nvSpPr>
        <p:spPr>
          <a:xfrm>
            <a:off x="1763688" y="1556792"/>
            <a:ext cx="6480720" cy="4536504"/>
          </a:xfrm>
        </p:spPr>
        <p:txBody>
          <a:bodyPr>
            <a:noAutofit/>
          </a:bodyPr>
          <a:lstStyle/>
          <a:p>
            <a:pPr>
              <a:buClr>
                <a:schemeClr val="tx2"/>
              </a:buClr>
              <a:buFont typeface="Wingdings" panose="05000000000000000000" pitchFamily="2" charset="2"/>
              <a:buChar char="§"/>
            </a:pPr>
            <a:r>
              <a:rPr lang="es-AR" b="1" i="1" dirty="0">
                <a:solidFill>
                  <a:schemeClr val="bg2">
                    <a:lumMod val="50000"/>
                  </a:schemeClr>
                </a:solidFill>
              </a:rPr>
              <a:t>CA = (D / Q) * r</a:t>
            </a:r>
          </a:p>
          <a:p>
            <a:pPr>
              <a:buClr>
                <a:schemeClr val="tx2"/>
              </a:buClr>
              <a:buFont typeface="Wingdings" panose="05000000000000000000" pitchFamily="2" charset="2"/>
              <a:buChar char="§"/>
            </a:pPr>
            <a:r>
              <a:rPr lang="es-AR" b="1" i="1" dirty="0">
                <a:solidFill>
                  <a:schemeClr val="bg2">
                    <a:lumMod val="50000"/>
                  </a:schemeClr>
                </a:solidFill>
              </a:rPr>
              <a:t>CP = (T / 100) * (Q / 2) * u</a:t>
            </a:r>
          </a:p>
          <a:p>
            <a:pPr>
              <a:buClr>
                <a:schemeClr val="tx2"/>
              </a:buClr>
              <a:buFont typeface="Wingdings" panose="05000000000000000000" pitchFamily="2" charset="2"/>
              <a:buChar char="§"/>
            </a:pPr>
            <a:r>
              <a:rPr lang="es-AR" b="1" i="1" dirty="0">
                <a:solidFill>
                  <a:schemeClr val="bg2">
                    <a:lumMod val="50000"/>
                  </a:schemeClr>
                </a:solidFill>
              </a:rPr>
              <a:t>Q =    </a:t>
            </a:r>
            <a:r>
              <a:rPr lang="es-AR" b="1" i="1" u="sng" dirty="0">
                <a:solidFill>
                  <a:schemeClr val="bg2">
                    <a:lumMod val="50000"/>
                  </a:schemeClr>
                </a:solidFill>
              </a:rPr>
              <a:t>200 * D * r</a:t>
            </a:r>
          </a:p>
          <a:p>
            <a:pPr>
              <a:buClr>
                <a:schemeClr val="tx2"/>
              </a:buClr>
              <a:buFont typeface="Wingdings" panose="05000000000000000000" pitchFamily="2" charset="2"/>
              <a:buChar char="§"/>
            </a:pPr>
            <a:r>
              <a:rPr lang="es-AR" dirty="0">
                <a:solidFill>
                  <a:schemeClr val="bg2">
                    <a:lumMod val="50000"/>
                  </a:schemeClr>
                </a:solidFill>
              </a:rPr>
              <a:t>	</a:t>
            </a:r>
            <a:r>
              <a:rPr lang="es-AR" b="1" i="1" dirty="0">
                <a:solidFill>
                  <a:schemeClr val="bg2">
                    <a:lumMod val="50000"/>
                  </a:schemeClr>
                </a:solidFill>
              </a:rPr>
              <a:t>       T * u</a:t>
            </a:r>
          </a:p>
          <a:p>
            <a:pPr marL="342900" lvl="1" indent="-342900">
              <a:buClr>
                <a:schemeClr val="tx2"/>
              </a:buClr>
              <a:buFont typeface="Wingdings" panose="05000000000000000000" pitchFamily="2" charset="2"/>
              <a:buChar char="§"/>
            </a:pPr>
            <a:r>
              <a:rPr lang="es-AR" sz="2400" b="1" i="1" dirty="0" err="1">
                <a:solidFill>
                  <a:schemeClr val="bg2">
                    <a:lumMod val="50000"/>
                  </a:schemeClr>
                </a:solidFill>
              </a:rPr>
              <a:t>Smp</a:t>
            </a:r>
            <a:r>
              <a:rPr lang="es-AR" sz="2400" b="1" i="1" dirty="0">
                <a:solidFill>
                  <a:schemeClr val="bg2">
                    <a:lumMod val="50000"/>
                  </a:schemeClr>
                </a:solidFill>
              </a:rPr>
              <a:t> = C * D</a:t>
            </a:r>
          </a:p>
          <a:p>
            <a:pPr marL="342900" lvl="1" indent="-342900">
              <a:buClr>
                <a:schemeClr val="tx2"/>
              </a:buClr>
              <a:buFont typeface="Wingdings" panose="05000000000000000000" pitchFamily="2" charset="2"/>
              <a:buChar char="§"/>
            </a:pPr>
            <a:r>
              <a:rPr lang="es-AR" sz="2400" b="1" i="1" dirty="0" err="1">
                <a:solidFill>
                  <a:schemeClr val="bg2">
                    <a:lumMod val="50000"/>
                  </a:schemeClr>
                </a:solidFill>
              </a:rPr>
              <a:t>Ssp</a:t>
            </a:r>
            <a:r>
              <a:rPr lang="es-AR" sz="2400" b="1" i="1" dirty="0">
                <a:solidFill>
                  <a:schemeClr val="bg2">
                    <a:lumMod val="50000"/>
                  </a:schemeClr>
                </a:solidFill>
              </a:rPr>
              <a:t> = (C  + c) * (D + d)</a:t>
            </a:r>
          </a:p>
          <a:p>
            <a:pPr marL="342900" lvl="1" indent="-342900">
              <a:buClr>
                <a:schemeClr val="tx2"/>
              </a:buClr>
              <a:buFont typeface="Wingdings" panose="05000000000000000000" pitchFamily="2" charset="2"/>
              <a:buChar char="§"/>
            </a:pPr>
            <a:r>
              <a:rPr lang="es-AR" sz="2400" b="1" i="1" dirty="0" err="1">
                <a:solidFill>
                  <a:schemeClr val="bg2">
                    <a:lumMod val="50000"/>
                  </a:schemeClr>
                </a:solidFill>
              </a:rPr>
              <a:t>Sma</a:t>
            </a:r>
            <a:r>
              <a:rPr lang="es-AR" sz="2400" b="1" i="1" dirty="0">
                <a:solidFill>
                  <a:schemeClr val="bg2">
                    <a:lumMod val="50000"/>
                  </a:schemeClr>
                </a:solidFill>
              </a:rPr>
              <a:t> = c * D</a:t>
            </a:r>
          </a:p>
          <a:p>
            <a:pPr marL="342900" lvl="1" indent="-342900">
              <a:buClr>
                <a:schemeClr val="tx2"/>
              </a:buClr>
              <a:buFont typeface="Wingdings" panose="05000000000000000000" pitchFamily="2" charset="2"/>
              <a:buChar char="§"/>
            </a:pPr>
            <a:r>
              <a:rPr lang="es-AR" sz="2400" b="1" i="1" dirty="0" err="1">
                <a:solidFill>
                  <a:schemeClr val="bg2">
                    <a:lumMod val="50000"/>
                  </a:schemeClr>
                </a:solidFill>
              </a:rPr>
              <a:t>Ssa</a:t>
            </a:r>
            <a:r>
              <a:rPr lang="es-AR" sz="2400" b="1" i="1" dirty="0">
                <a:solidFill>
                  <a:schemeClr val="bg2">
                    <a:lumMod val="50000"/>
                  </a:schemeClr>
                </a:solidFill>
              </a:rPr>
              <a:t> = c * (D + d)</a:t>
            </a:r>
          </a:p>
          <a:p>
            <a:pPr marL="342900" lvl="1" indent="-342900">
              <a:buClr>
                <a:schemeClr val="tx2"/>
              </a:buClr>
              <a:buFont typeface="Wingdings" panose="05000000000000000000" pitchFamily="2" charset="2"/>
              <a:buChar char="§"/>
            </a:pPr>
            <a:r>
              <a:rPr lang="es-AR" sz="2400" b="1" i="1" dirty="0">
                <a:solidFill>
                  <a:schemeClr val="bg2">
                    <a:lumMod val="50000"/>
                  </a:schemeClr>
                </a:solidFill>
              </a:rPr>
              <a:t>Sn = </a:t>
            </a:r>
            <a:r>
              <a:rPr lang="es-AR" sz="2400" b="1" i="1" dirty="0" err="1">
                <a:solidFill>
                  <a:schemeClr val="bg2">
                    <a:lumMod val="50000"/>
                  </a:schemeClr>
                </a:solidFill>
              </a:rPr>
              <a:t>Sma</a:t>
            </a:r>
            <a:r>
              <a:rPr lang="es-AR" sz="2400" b="1" i="1" dirty="0">
                <a:solidFill>
                  <a:schemeClr val="bg2">
                    <a:lumMod val="50000"/>
                  </a:schemeClr>
                </a:solidFill>
              </a:rPr>
              <a:t> + ½ </a:t>
            </a:r>
            <a:r>
              <a:rPr lang="es-AR" sz="2400" b="1" i="1" dirty="0" err="1">
                <a:solidFill>
                  <a:schemeClr val="bg2">
                    <a:lumMod val="50000"/>
                  </a:schemeClr>
                </a:solidFill>
              </a:rPr>
              <a:t>Ssa</a:t>
            </a:r>
            <a:endParaRPr lang="es-AR" sz="2400" i="1" dirty="0">
              <a:solidFill>
                <a:schemeClr val="bg2">
                  <a:lumMod val="50000"/>
                </a:schemeClr>
              </a:solidFill>
            </a:endParaRPr>
          </a:p>
          <a:p>
            <a:pPr>
              <a:buClr>
                <a:schemeClr val="tx2"/>
              </a:buClr>
              <a:buFont typeface="Wingdings" panose="05000000000000000000" pitchFamily="2" charset="2"/>
              <a:buChar char="§"/>
            </a:pPr>
            <a:r>
              <a:rPr lang="es-AR" b="1" i="1" dirty="0">
                <a:solidFill>
                  <a:schemeClr val="bg2">
                    <a:lumMod val="50000"/>
                  </a:schemeClr>
                </a:solidFill>
              </a:rPr>
              <a:t>Pr = [</a:t>
            </a:r>
            <a:r>
              <a:rPr lang="es-AR" b="1" i="1" dirty="0" err="1">
                <a:solidFill>
                  <a:schemeClr val="bg2">
                    <a:lumMod val="50000"/>
                  </a:schemeClr>
                </a:solidFill>
              </a:rPr>
              <a:t>Cmax</a:t>
            </a:r>
            <a:r>
              <a:rPr lang="es-AR" b="1" i="1" dirty="0">
                <a:solidFill>
                  <a:schemeClr val="bg2">
                    <a:lumMod val="50000"/>
                  </a:schemeClr>
                </a:solidFill>
              </a:rPr>
              <a:t> * (D + d)] + </a:t>
            </a:r>
            <a:r>
              <a:rPr lang="es-AR" b="1" i="1" dirty="0" err="1">
                <a:solidFill>
                  <a:schemeClr val="bg2">
                    <a:lumMod val="50000"/>
                  </a:schemeClr>
                </a:solidFill>
              </a:rPr>
              <a:t>Ssa</a:t>
            </a:r>
            <a:r>
              <a:rPr lang="es-AR" b="1" i="1" dirty="0">
                <a:solidFill>
                  <a:schemeClr val="bg2">
                    <a:lumMod val="50000"/>
                  </a:schemeClr>
                </a:solidFill>
              </a:rPr>
              <a:t> – R</a:t>
            </a:r>
          </a:p>
        </p:txBody>
      </p:sp>
      <p:cxnSp>
        <p:nvCxnSpPr>
          <p:cNvPr id="4" name="3 Conector recto"/>
          <p:cNvCxnSpPr/>
          <p:nvPr/>
        </p:nvCxnSpPr>
        <p:spPr>
          <a:xfrm>
            <a:off x="2627784" y="2780928"/>
            <a:ext cx="144016" cy="36004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 name="4 Conector recto"/>
          <p:cNvCxnSpPr/>
          <p:nvPr/>
        </p:nvCxnSpPr>
        <p:spPr>
          <a:xfrm flipH="1">
            <a:off x="2771800" y="2492896"/>
            <a:ext cx="8384" cy="648072"/>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2771800" y="2492896"/>
            <a:ext cx="2088232"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849518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692696"/>
            <a:ext cx="6965245" cy="936104"/>
          </a:xfrm>
        </p:spPr>
        <p:txBody>
          <a:bodyPr>
            <a:normAutofit/>
          </a:bodyPr>
          <a:lstStyle/>
          <a:p>
            <a:r>
              <a:rPr lang="es-AR" b="1" i="1" dirty="0">
                <a:solidFill>
                  <a:schemeClr val="bg2">
                    <a:lumMod val="50000"/>
                  </a:schemeClr>
                </a:solidFill>
              </a:rPr>
              <a:t>Materia Prima</a:t>
            </a:r>
          </a:p>
        </p:txBody>
      </p:sp>
      <p:sp>
        <p:nvSpPr>
          <p:cNvPr id="3" name="2 Marcador de contenido"/>
          <p:cNvSpPr>
            <a:spLocks noGrp="1"/>
          </p:cNvSpPr>
          <p:nvPr>
            <p:ph idx="1"/>
          </p:nvPr>
        </p:nvSpPr>
        <p:spPr>
          <a:xfrm>
            <a:off x="1043608" y="1556792"/>
            <a:ext cx="7128792" cy="4608512"/>
          </a:xfrm>
        </p:spPr>
        <p:txBody>
          <a:bodyPr>
            <a:noAutofit/>
          </a:bodyPr>
          <a:lstStyle/>
          <a:p>
            <a:pPr marL="0" indent="0">
              <a:buNone/>
            </a:pPr>
            <a:r>
              <a:rPr lang="es-AR" sz="2600" i="1" dirty="0">
                <a:solidFill>
                  <a:schemeClr val="bg2">
                    <a:lumMod val="50000"/>
                  </a:schemeClr>
                </a:solidFill>
              </a:rPr>
              <a:t>Es el primer elemento del costo y en general forma una parte relevante del costo.</a:t>
            </a:r>
          </a:p>
          <a:p>
            <a:pPr marL="0" indent="0">
              <a:buNone/>
            </a:pPr>
            <a:r>
              <a:rPr lang="es-AR" sz="2600" i="1" dirty="0">
                <a:solidFill>
                  <a:schemeClr val="bg2">
                    <a:lumMod val="50000"/>
                  </a:schemeClr>
                </a:solidFill>
              </a:rPr>
              <a:t>Alcanza un 70% del costo total en la actividad industrial y un 30% en servicios.</a:t>
            </a:r>
          </a:p>
          <a:p>
            <a:pPr marL="0" indent="0">
              <a:buNone/>
            </a:pPr>
            <a:r>
              <a:rPr lang="es-AR" i="1" dirty="0">
                <a:solidFill>
                  <a:schemeClr val="bg2">
                    <a:lumMod val="50000"/>
                  </a:schemeClr>
                </a:solidFill>
              </a:rPr>
              <a:t>Se pueden clasificar en:</a:t>
            </a:r>
          </a:p>
          <a:p>
            <a:pPr>
              <a:buClr>
                <a:schemeClr val="tx2"/>
              </a:buClr>
            </a:pPr>
            <a:r>
              <a:rPr lang="es-AR" b="1" i="1" dirty="0">
                <a:solidFill>
                  <a:schemeClr val="bg2">
                    <a:lumMod val="50000"/>
                  </a:schemeClr>
                </a:solidFill>
              </a:rPr>
              <a:t>Directa</a:t>
            </a:r>
            <a:r>
              <a:rPr lang="es-AR" i="1" dirty="0">
                <a:solidFill>
                  <a:schemeClr val="bg2">
                    <a:lumMod val="50000"/>
                  </a:schemeClr>
                </a:solidFill>
              </a:rPr>
              <a:t>: Es fácilmente identificable en el proceso de producción.</a:t>
            </a:r>
          </a:p>
          <a:p>
            <a:pPr>
              <a:buClr>
                <a:schemeClr val="tx2"/>
              </a:buClr>
            </a:pPr>
            <a:r>
              <a:rPr lang="es-AR" b="1" i="1" dirty="0">
                <a:solidFill>
                  <a:schemeClr val="bg2">
                    <a:lumMod val="50000"/>
                  </a:schemeClr>
                </a:solidFill>
              </a:rPr>
              <a:t>Indirecta</a:t>
            </a:r>
            <a:r>
              <a:rPr lang="es-AR" i="1" dirty="0">
                <a:solidFill>
                  <a:schemeClr val="bg2">
                    <a:lumMod val="50000"/>
                  </a:schemeClr>
                </a:solidFill>
              </a:rPr>
              <a:t>: Generalmente no se incorporan al producto pero son necesarios en el proceso o su incidencia es menor, no resultando económico su identificación.</a:t>
            </a:r>
          </a:p>
        </p:txBody>
      </p:sp>
    </p:spTree>
    <p:extLst>
      <p:ext uri="{BB962C8B-B14F-4D97-AF65-F5344CB8AC3E}">
        <p14:creationId xmlns="" xmlns:p14="http://schemas.microsoft.com/office/powerpoint/2010/main" val="210712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b="1" i="1" dirty="0">
                <a:solidFill>
                  <a:schemeClr val="bg2">
                    <a:lumMod val="50000"/>
                  </a:schemeClr>
                </a:solidFill>
              </a:rPr>
              <a:t>Ejercitación</a:t>
            </a:r>
            <a:endParaRPr lang="es-AR" dirty="0"/>
          </a:p>
        </p:txBody>
      </p:sp>
      <p:pic>
        <p:nvPicPr>
          <p:cNvPr id="23554" name="Picture 2" descr="C:\Users\Nico\AppData\Local\Microsoft\Windows\Temporary Internet Files\Content.IE5\3W31HRNP\tarea[1].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699792" y="1916832"/>
            <a:ext cx="3816424" cy="381642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058644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692696"/>
            <a:ext cx="6965245" cy="648072"/>
          </a:xfrm>
        </p:spPr>
        <p:txBody>
          <a:bodyPr>
            <a:normAutofit/>
          </a:bodyPr>
          <a:lstStyle/>
          <a:p>
            <a:r>
              <a:rPr lang="es-AR" sz="3600" b="1" i="1" dirty="0" smtClean="0">
                <a:solidFill>
                  <a:schemeClr val="bg2">
                    <a:lumMod val="50000"/>
                  </a:schemeClr>
                </a:solidFill>
              </a:rPr>
              <a:t>Ejercicio 3 - Gestión </a:t>
            </a:r>
            <a:r>
              <a:rPr lang="es-AR" sz="3600" b="1" i="1" dirty="0">
                <a:solidFill>
                  <a:schemeClr val="bg2">
                    <a:lumMod val="50000"/>
                  </a:schemeClr>
                </a:solidFill>
              </a:rPr>
              <a:t>de Stocks</a:t>
            </a:r>
          </a:p>
        </p:txBody>
      </p:sp>
      <p:sp>
        <p:nvSpPr>
          <p:cNvPr id="3" name="2 Marcador de contenido"/>
          <p:cNvSpPr>
            <a:spLocks noGrp="1"/>
          </p:cNvSpPr>
          <p:nvPr>
            <p:ph idx="1"/>
          </p:nvPr>
        </p:nvSpPr>
        <p:spPr>
          <a:xfrm>
            <a:off x="1043608" y="1340768"/>
            <a:ext cx="7128792" cy="4752528"/>
          </a:xfrm>
        </p:spPr>
        <p:txBody>
          <a:bodyPr>
            <a:noAutofit/>
          </a:bodyPr>
          <a:lstStyle/>
          <a:p>
            <a:pPr marL="0" indent="0">
              <a:buNone/>
            </a:pPr>
            <a:r>
              <a:rPr lang="es-ES" i="1" dirty="0">
                <a:solidFill>
                  <a:schemeClr val="tx2">
                    <a:lumMod val="75000"/>
                  </a:schemeClr>
                </a:solidFill>
              </a:rPr>
              <a:t>Dado un consumo de 250 unidades anuales, en una empresa donde el costo de emitir cada pedido es de $ 1 y el costo de mantenimiento se calcula en un 5%, siendo el costo unitario de la materia prima de $ 4.</a:t>
            </a:r>
            <a:endParaRPr lang="es-AR" i="1" dirty="0">
              <a:solidFill>
                <a:schemeClr val="tx2">
                  <a:lumMod val="75000"/>
                </a:schemeClr>
              </a:solidFill>
            </a:endParaRPr>
          </a:p>
          <a:p>
            <a:pPr marL="0" indent="0">
              <a:buNone/>
            </a:pPr>
            <a:endParaRPr lang="es-MX" sz="1000" i="1" dirty="0">
              <a:solidFill>
                <a:schemeClr val="tx2">
                  <a:lumMod val="75000"/>
                </a:schemeClr>
              </a:solidFill>
            </a:endParaRPr>
          </a:p>
          <a:p>
            <a:pPr marL="0" indent="0">
              <a:buNone/>
            </a:pPr>
            <a:r>
              <a:rPr lang="es-MX" i="1" dirty="0">
                <a:solidFill>
                  <a:schemeClr val="tx2">
                    <a:lumMod val="75000"/>
                  </a:schemeClr>
                </a:solidFill>
              </a:rPr>
              <a:t>Se pide:</a:t>
            </a:r>
            <a:endParaRPr lang="es-AR" i="1" dirty="0">
              <a:solidFill>
                <a:schemeClr val="tx2">
                  <a:lumMod val="75000"/>
                </a:schemeClr>
              </a:solidFill>
            </a:endParaRPr>
          </a:p>
          <a:p>
            <a:pPr lvl="0">
              <a:buClr>
                <a:schemeClr val="tx2"/>
              </a:buClr>
            </a:pPr>
            <a:r>
              <a:rPr lang="es-MX" i="1" dirty="0">
                <a:solidFill>
                  <a:schemeClr val="tx2">
                    <a:lumMod val="75000"/>
                  </a:schemeClr>
                </a:solidFill>
              </a:rPr>
              <a:t>Determinar los costos de adquisición y los costos de posesión para 30, 40, 50, 60 y 70 unidades por pedido.</a:t>
            </a:r>
            <a:endParaRPr lang="es-AR" i="1" dirty="0">
              <a:solidFill>
                <a:schemeClr val="tx2">
                  <a:lumMod val="75000"/>
                </a:schemeClr>
              </a:solidFill>
            </a:endParaRPr>
          </a:p>
          <a:p>
            <a:pPr lvl="0">
              <a:buClr>
                <a:schemeClr val="tx2"/>
              </a:buClr>
            </a:pPr>
            <a:r>
              <a:rPr lang="es-MX" i="1" dirty="0">
                <a:solidFill>
                  <a:schemeClr val="tx2">
                    <a:lumMod val="75000"/>
                  </a:schemeClr>
                </a:solidFill>
              </a:rPr>
              <a:t>Graficar los costos de adquisición, los costos de posesión y la suma de ambos.</a:t>
            </a:r>
            <a:endParaRPr lang="es-AR" i="1" dirty="0">
              <a:solidFill>
                <a:schemeClr val="tx2">
                  <a:lumMod val="75000"/>
                </a:schemeClr>
              </a:solidFill>
            </a:endParaRPr>
          </a:p>
          <a:p>
            <a:pPr lvl="0">
              <a:buClr>
                <a:schemeClr val="tx2"/>
              </a:buClr>
            </a:pPr>
            <a:r>
              <a:rPr lang="es-MX" i="1" dirty="0">
                <a:solidFill>
                  <a:schemeClr val="tx2">
                    <a:lumMod val="75000"/>
                  </a:schemeClr>
                </a:solidFill>
              </a:rPr>
              <a:t>Determinar el lote óptimo.</a:t>
            </a:r>
            <a:endParaRPr lang="es-AR" i="1" dirty="0">
              <a:solidFill>
                <a:schemeClr val="tx2">
                  <a:lumMod val="75000"/>
                </a:schemeClr>
              </a:solidFill>
            </a:endParaRPr>
          </a:p>
        </p:txBody>
      </p:sp>
    </p:spTree>
    <p:extLst>
      <p:ext uri="{BB962C8B-B14F-4D97-AF65-F5344CB8AC3E}">
        <p14:creationId xmlns="" xmlns:p14="http://schemas.microsoft.com/office/powerpoint/2010/main" val="427954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692696"/>
            <a:ext cx="6965245" cy="648072"/>
          </a:xfrm>
        </p:spPr>
        <p:txBody>
          <a:bodyPr>
            <a:normAutofit/>
          </a:bodyPr>
          <a:lstStyle/>
          <a:p>
            <a:r>
              <a:rPr lang="es-AR" sz="3600" b="1" i="1" dirty="0" smtClean="0">
                <a:solidFill>
                  <a:schemeClr val="bg2">
                    <a:lumMod val="50000"/>
                  </a:schemeClr>
                </a:solidFill>
              </a:rPr>
              <a:t>Ejercicio 4 - Gestión </a:t>
            </a:r>
            <a:r>
              <a:rPr lang="es-AR" sz="3600" b="1" i="1" dirty="0">
                <a:solidFill>
                  <a:schemeClr val="bg2">
                    <a:lumMod val="50000"/>
                  </a:schemeClr>
                </a:solidFill>
              </a:rPr>
              <a:t>de Stocks</a:t>
            </a:r>
          </a:p>
        </p:txBody>
      </p:sp>
      <p:sp>
        <p:nvSpPr>
          <p:cNvPr id="3" name="2 Marcador de contenido"/>
          <p:cNvSpPr>
            <a:spLocks noGrp="1"/>
          </p:cNvSpPr>
          <p:nvPr>
            <p:ph idx="1"/>
          </p:nvPr>
        </p:nvSpPr>
        <p:spPr>
          <a:xfrm>
            <a:off x="1043608" y="1340768"/>
            <a:ext cx="7128792" cy="4752528"/>
          </a:xfrm>
        </p:spPr>
        <p:txBody>
          <a:bodyPr>
            <a:noAutofit/>
          </a:bodyPr>
          <a:lstStyle/>
          <a:p>
            <a:pPr marL="0" indent="0">
              <a:buNone/>
            </a:pPr>
            <a:r>
              <a:rPr lang="es-AR" i="1" dirty="0" smtClean="0">
                <a:solidFill>
                  <a:schemeClr val="tx2">
                    <a:lumMod val="75000"/>
                  </a:schemeClr>
                </a:solidFill>
              </a:rPr>
              <a:t>En base a los datos suministrados determinar:</a:t>
            </a:r>
          </a:p>
          <a:p>
            <a:pPr lvl="1">
              <a:buClr>
                <a:schemeClr val="tx2"/>
              </a:buClr>
            </a:pPr>
            <a:r>
              <a:rPr lang="es-AR" sz="2400" i="1" dirty="0" smtClean="0">
                <a:solidFill>
                  <a:schemeClr val="tx2">
                    <a:lumMod val="75000"/>
                  </a:schemeClr>
                </a:solidFill>
              </a:rPr>
              <a:t>La tasa de costo de posesión de los inventarios</a:t>
            </a:r>
          </a:p>
          <a:p>
            <a:pPr lvl="1">
              <a:buClr>
                <a:schemeClr val="tx2"/>
              </a:buClr>
            </a:pPr>
            <a:r>
              <a:rPr lang="es-AR" sz="2400" i="1" dirty="0" smtClean="0">
                <a:solidFill>
                  <a:schemeClr val="tx2">
                    <a:lumMod val="75000"/>
                  </a:schemeClr>
                </a:solidFill>
              </a:rPr>
              <a:t>El costo total mínimo</a:t>
            </a:r>
          </a:p>
          <a:p>
            <a:pPr lvl="1">
              <a:buClr>
                <a:schemeClr val="tx2"/>
              </a:buClr>
            </a:pPr>
            <a:r>
              <a:rPr lang="es-AR" sz="2400" i="1" dirty="0" smtClean="0">
                <a:solidFill>
                  <a:schemeClr val="tx2">
                    <a:lumMod val="75000"/>
                  </a:schemeClr>
                </a:solidFill>
              </a:rPr>
              <a:t>El stock mínimo primario</a:t>
            </a:r>
          </a:p>
          <a:p>
            <a:pPr lvl="1">
              <a:buClr>
                <a:schemeClr val="tx2"/>
              </a:buClr>
            </a:pPr>
            <a:r>
              <a:rPr lang="es-AR" sz="2400" i="1" dirty="0" smtClean="0">
                <a:solidFill>
                  <a:schemeClr val="tx2">
                    <a:lumMod val="75000"/>
                  </a:schemeClr>
                </a:solidFill>
              </a:rPr>
              <a:t>El stock de seguridad primario</a:t>
            </a:r>
          </a:p>
          <a:p>
            <a:pPr lvl="1">
              <a:buClr>
                <a:schemeClr val="tx2"/>
              </a:buClr>
            </a:pPr>
            <a:r>
              <a:rPr lang="es-AR" sz="2400" i="1" dirty="0" smtClean="0">
                <a:solidFill>
                  <a:schemeClr val="tx2">
                    <a:lumMod val="75000"/>
                  </a:schemeClr>
                </a:solidFill>
              </a:rPr>
              <a:t>El stock mínimo alternativo</a:t>
            </a:r>
          </a:p>
          <a:p>
            <a:pPr lvl="1">
              <a:buClr>
                <a:schemeClr val="tx2"/>
              </a:buClr>
            </a:pPr>
            <a:r>
              <a:rPr lang="es-AR" sz="2400" i="1" dirty="0" smtClean="0">
                <a:solidFill>
                  <a:schemeClr val="tx2">
                    <a:lumMod val="75000"/>
                  </a:schemeClr>
                </a:solidFill>
              </a:rPr>
              <a:t>El stock de seguridad alternativo</a:t>
            </a:r>
          </a:p>
          <a:p>
            <a:pPr lvl="1">
              <a:buClr>
                <a:schemeClr val="tx2"/>
              </a:buClr>
            </a:pPr>
            <a:r>
              <a:rPr lang="es-AR" sz="2400" i="1" dirty="0" smtClean="0">
                <a:solidFill>
                  <a:schemeClr val="tx2">
                    <a:lumMod val="75000"/>
                  </a:schemeClr>
                </a:solidFill>
              </a:rPr>
              <a:t>El stock normal</a:t>
            </a:r>
          </a:p>
          <a:p>
            <a:pPr marL="0" indent="0">
              <a:buNone/>
            </a:pPr>
            <a:endParaRPr lang="es-AR" b="1" i="1" dirty="0">
              <a:solidFill>
                <a:schemeClr val="tx2">
                  <a:lumMod val="75000"/>
                </a:schemeClr>
              </a:solidFill>
            </a:endParaRPr>
          </a:p>
        </p:txBody>
      </p:sp>
    </p:spTree>
    <p:extLst>
      <p:ext uri="{BB962C8B-B14F-4D97-AF65-F5344CB8AC3E}">
        <p14:creationId xmlns="" xmlns:p14="http://schemas.microsoft.com/office/powerpoint/2010/main" val="27806585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692696"/>
            <a:ext cx="6965245" cy="648072"/>
          </a:xfrm>
        </p:spPr>
        <p:txBody>
          <a:bodyPr>
            <a:normAutofit/>
          </a:bodyPr>
          <a:lstStyle/>
          <a:p>
            <a:r>
              <a:rPr lang="es-AR" sz="3600" b="1" i="1" dirty="0" smtClean="0">
                <a:solidFill>
                  <a:schemeClr val="bg2">
                    <a:lumMod val="50000"/>
                  </a:schemeClr>
                </a:solidFill>
              </a:rPr>
              <a:t>Ejercicio 4 - Gestión </a:t>
            </a:r>
            <a:r>
              <a:rPr lang="es-AR" sz="3600" b="1" i="1" dirty="0">
                <a:solidFill>
                  <a:schemeClr val="bg2">
                    <a:lumMod val="50000"/>
                  </a:schemeClr>
                </a:solidFill>
              </a:rPr>
              <a:t>de Stocks</a:t>
            </a:r>
          </a:p>
        </p:txBody>
      </p:sp>
      <p:sp>
        <p:nvSpPr>
          <p:cNvPr id="3" name="2 Marcador de contenido"/>
          <p:cNvSpPr>
            <a:spLocks noGrp="1"/>
          </p:cNvSpPr>
          <p:nvPr>
            <p:ph idx="1"/>
          </p:nvPr>
        </p:nvSpPr>
        <p:spPr>
          <a:xfrm>
            <a:off x="1043608" y="1340768"/>
            <a:ext cx="7128792" cy="4752528"/>
          </a:xfrm>
        </p:spPr>
        <p:txBody>
          <a:bodyPr>
            <a:noAutofit/>
          </a:bodyPr>
          <a:lstStyle/>
          <a:p>
            <a:pPr marL="0" indent="0">
              <a:buNone/>
            </a:pPr>
            <a:r>
              <a:rPr lang="es-AR" sz="2200" b="1" i="1" dirty="0" smtClean="0">
                <a:solidFill>
                  <a:schemeClr val="tx2">
                    <a:lumMod val="75000"/>
                  </a:schemeClr>
                </a:solidFill>
              </a:rPr>
              <a:t>Telares S.R.L </a:t>
            </a:r>
            <a:r>
              <a:rPr lang="es-AR" sz="2200" i="1" dirty="0" smtClean="0">
                <a:solidFill>
                  <a:schemeClr val="tx2">
                    <a:lumMod val="75000"/>
                  </a:schemeClr>
                </a:solidFill>
              </a:rPr>
              <a:t>es una empresa Pyme dedicada a la confección de manteles que realiza las compras de su única materia prima por la técnica de Lote Óptimo.</a:t>
            </a:r>
          </a:p>
          <a:p>
            <a:pPr marL="0" indent="0">
              <a:buNone/>
            </a:pPr>
            <a:r>
              <a:rPr lang="es-AR" sz="2200" i="1" dirty="0" smtClean="0">
                <a:solidFill>
                  <a:schemeClr val="tx2">
                    <a:lumMod val="75000"/>
                  </a:schemeClr>
                </a:solidFill>
              </a:rPr>
              <a:t>Normalmente </a:t>
            </a:r>
            <a:r>
              <a:rPr lang="es-AR" sz="2200" i="1" dirty="0">
                <a:solidFill>
                  <a:schemeClr val="tx2">
                    <a:lumMod val="75000"/>
                  </a:schemeClr>
                </a:solidFill>
              </a:rPr>
              <a:t>se utilizan en promedio 20.000 metros por semana, y extraordinariamente puede subir en 500 metros por semana.</a:t>
            </a:r>
          </a:p>
          <a:p>
            <a:pPr marL="0" indent="0">
              <a:buNone/>
            </a:pPr>
            <a:r>
              <a:rPr lang="es-AR" sz="2200" i="1" dirty="0">
                <a:solidFill>
                  <a:schemeClr val="tx2">
                    <a:lumMod val="75000"/>
                  </a:schemeClr>
                </a:solidFill>
              </a:rPr>
              <a:t>La cantidad que compra por vez es de 4.000 </a:t>
            </a:r>
            <a:r>
              <a:rPr lang="es-AR" sz="2200" i="1" dirty="0" err="1">
                <a:solidFill>
                  <a:schemeClr val="tx2">
                    <a:lumMod val="75000"/>
                  </a:schemeClr>
                </a:solidFill>
              </a:rPr>
              <a:t>mts</a:t>
            </a:r>
            <a:r>
              <a:rPr lang="es-AR" sz="2200" i="1" dirty="0">
                <a:solidFill>
                  <a:schemeClr val="tx2">
                    <a:lumMod val="75000"/>
                  </a:schemeClr>
                </a:solidFill>
              </a:rPr>
              <a:t>., el costo de la orden de compra es de $ 20 y el costo de inventario promedio es de 52 $/m</a:t>
            </a:r>
          </a:p>
          <a:p>
            <a:pPr marL="0" indent="0">
              <a:buNone/>
            </a:pPr>
            <a:r>
              <a:rPr lang="es-AR" sz="2200" i="1" dirty="0">
                <a:solidFill>
                  <a:schemeClr val="tx2">
                    <a:lumMod val="75000"/>
                  </a:schemeClr>
                </a:solidFill>
              </a:rPr>
              <a:t>El proveedor demora 12 días en entregar el producto existiendo registros de una prolongación a un máximo de 16 días (el año se considera de 52 semanas)</a:t>
            </a:r>
          </a:p>
        </p:txBody>
      </p:sp>
    </p:spTree>
    <p:extLst>
      <p:ext uri="{BB962C8B-B14F-4D97-AF65-F5344CB8AC3E}">
        <p14:creationId xmlns="" xmlns:p14="http://schemas.microsoft.com/office/powerpoint/2010/main" val="3445418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692696"/>
            <a:ext cx="6965245" cy="648072"/>
          </a:xfrm>
        </p:spPr>
        <p:txBody>
          <a:bodyPr>
            <a:normAutofit/>
          </a:bodyPr>
          <a:lstStyle/>
          <a:p>
            <a:r>
              <a:rPr lang="es-AR" sz="3600" b="1" i="1" dirty="0" smtClean="0">
                <a:solidFill>
                  <a:schemeClr val="bg2">
                    <a:lumMod val="50000"/>
                  </a:schemeClr>
                </a:solidFill>
              </a:rPr>
              <a:t>Ejercicio 5 - Gestión </a:t>
            </a:r>
            <a:r>
              <a:rPr lang="es-AR" sz="3600" b="1" i="1" dirty="0">
                <a:solidFill>
                  <a:schemeClr val="bg2">
                    <a:lumMod val="50000"/>
                  </a:schemeClr>
                </a:solidFill>
              </a:rPr>
              <a:t>de Stocks</a:t>
            </a:r>
          </a:p>
        </p:txBody>
      </p:sp>
      <p:sp>
        <p:nvSpPr>
          <p:cNvPr id="3" name="2 Marcador de contenido"/>
          <p:cNvSpPr>
            <a:spLocks noGrp="1"/>
          </p:cNvSpPr>
          <p:nvPr>
            <p:ph idx="1"/>
          </p:nvPr>
        </p:nvSpPr>
        <p:spPr>
          <a:xfrm>
            <a:off x="1043608" y="1340768"/>
            <a:ext cx="7314606" cy="4752528"/>
          </a:xfrm>
        </p:spPr>
        <p:txBody>
          <a:bodyPr>
            <a:noAutofit/>
          </a:bodyPr>
          <a:lstStyle/>
          <a:p>
            <a:pPr marL="0" indent="0">
              <a:buNone/>
            </a:pPr>
            <a:r>
              <a:rPr lang="es-AR" i="1" dirty="0">
                <a:solidFill>
                  <a:schemeClr val="tx2">
                    <a:lumMod val="75000"/>
                  </a:schemeClr>
                </a:solidFill>
              </a:rPr>
              <a:t>En base a los datos suministrados determinar:</a:t>
            </a:r>
          </a:p>
          <a:p>
            <a:pPr>
              <a:buClr>
                <a:schemeClr val="tx2"/>
              </a:buClr>
            </a:pPr>
            <a:r>
              <a:rPr lang="es-AR" i="1" dirty="0">
                <a:solidFill>
                  <a:schemeClr val="tx2">
                    <a:lumMod val="75000"/>
                  </a:schemeClr>
                </a:solidFill>
              </a:rPr>
              <a:t>Para cantidades en la compra de 300, 500, 600, 700 y 900 unidades los costos anuales de adquisición, posesión, y su suma.</a:t>
            </a:r>
          </a:p>
          <a:p>
            <a:pPr>
              <a:buClr>
                <a:schemeClr val="tx2"/>
              </a:buClr>
            </a:pPr>
            <a:r>
              <a:rPr lang="es-AR" i="1" dirty="0">
                <a:solidFill>
                  <a:schemeClr val="tx2">
                    <a:lumMod val="75000"/>
                  </a:schemeClr>
                </a:solidFill>
              </a:rPr>
              <a:t>Lote óptimo de compra</a:t>
            </a:r>
          </a:p>
          <a:p>
            <a:pPr>
              <a:buClr>
                <a:schemeClr val="tx2"/>
              </a:buClr>
            </a:pPr>
            <a:r>
              <a:rPr lang="es-AR" i="1" dirty="0">
                <a:solidFill>
                  <a:schemeClr val="tx2">
                    <a:lumMod val="75000"/>
                  </a:schemeClr>
                </a:solidFill>
              </a:rPr>
              <a:t>El costo de posesión y el costo de adquisición total mínimo</a:t>
            </a:r>
          </a:p>
          <a:p>
            <a:pPr marL="0" indent="0">
              <a:buNone/>
            </a:pPr>
            <a:r>
              <a:rPr lang="es-AR" i="1" dirty="0">
                <a:solidFill>
                  <a:schemeClr val="tx2">
                    <a:lumMod val="75000"/>
                  </a:schemeClr>
                </a:solidFill>
              </a:rPr>
              <a:t> </a:t>
            </a:r>
          </a:p>
          <a:p>
            <a:pPr marL="0" indent="0">
              <a:buNone/>
            </a:pPr>
            <a:r>
              <a:rPr lang="es-AR" i="1" dirty="0">
                <a:solidFill>
                  <a:schemeClr val="tx2">
                    <a:lumMod val="75000"/>
                  </a:schemeClr>
                </a:solidFill>
              </a:rPr>
              <a:t>No te Mojes S.R.L es una empresa que comercializa paraguas para hombres y mujeres. Vende 26.000 paraguas cada año. Los costos de mantenimiento de cada paraguas son de $ 10,40 al año. </a:t>
            </a:r>
          </a:p>
        </p:txBody>
      </p:sp>
    </p:spTree>
    <p:extLst>
      <p:ext uri="{BB962C8B-B14F-4D97-AF65-F5344CB8AC3E}">
        <p14:creationId xmlns="" xmlns:p14="http://schemas.microsoft.com/office/powerpoint/2010/main" val="1655555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692696"/>
            <a:ext cx="6965245" cy="648072"/>
          </a:xfrm>
        </p:spPr>
        <p:txBody>
          <a:bodyPr>
            <a:normAutofit/>
          </a:bodyPr>
          <a:lstStyle/>
          <a:p>
            <a:r>
              <a:rPr lang="es-AR" sz="3600" b="1" i="1" dirty="0" smtClean="0">
                <a:solidFill>
                  <a:schemeClr val="bg2">
                    <a:lumMod val="50000"/>
                  </a:schemeClr>
                </a:solidFill>
              </a:rPr>
              <a:t>Ejercicio 5 - Gestión </a:t>
            </a:r>
            <a:r>
              <a:rPr lang="es-AR" sz="3600" b="1" i="1" dirty="0">
                <a:solidFill>
                  <a:schemeClr val="bg2">
                    <a:lumMod val="50000"/>
                  </a:schemeClr>
                </a:solidFill>
              </a:rPr>
              <a:t>de Stocks</a:t>
            </a:r>
          </a:p>
        </p:txBody>
      </p:sp>
      <p:sp>
        <p:nvSpPr>
          <p:cNvPr id="3" name="2 Marcador de contenido"/>
          <p:cNvSpPr>
            <a:spLocks noGrp="1"/>
          </p:cNvSpPr>
          <p:nvPr>
            <p:ph idx="1"/>
          </p:nvPr>
        </p:nvSpPr>
        <p:spPr>
          <a:xfrm>
            <a:off x="1043608" y="1340768"/>
            <a:ext cx="7128792" cy="4752528"/>
          </a:xfrm>
        </p:spPr>
        <p:txBody>
          <a:bodyPr>
            <a:noAutofit/>
          </a:bodyPr>
          <a:lstStyle/>
          <a:p>
            <a:pPr marL="0" indent="0">
              <a:buNone/>
            </a:pPr>
            <a:r>
              <a:rPr lang="es-AR" i="1" dirty="0">
                <a:solidFill>
                  <a:schemeClr val="tx2">
                    <a:lumMod val="75000"/>
                  </a:schemeClr>
                </a:solidFill>
              </a:rPr>
              <a:t>No te Mojes S.R.L paga $ 104 cada paraguas a su proveedor “Días de Lluvia”. Sus costos de adquisición son de $ 72 por orden. </a:t>
            </a:r>
          </a:p>
          <a:p>
            <a:pPr marL="0" indent="0">
              <a:buNone/>
            </a:pPr>
            <a:endParaRPr lang="es-AR" i="1" dirty="0">
              <a:solidFill>
                <a:schemeClr val="tx2">
                  <a:lumMod val="75000"/>
                </a:schemeClr>
              </a:solidFill>
            </a:endParaRPr>
          </a:p>
        </p:txBody>
      </p:sp>
      <p:graphicFrame>
        <p:nvGraphicFramePr>
          <p:cNvPr id="4" name="3 Tabla"/>
          <p:cNvGraphicFramePr>
            <a:graphicFrameLocks noGrp="1"/>
          </p:cNvGraphicFramePr>
          <p:nvPr>
            <p:extLst>
              <p:ext uri="{D42A27DB-BD31-4B8C-83A1-F6EECF244321}">
                <p14:modId xmlns="" xmlns:p14="http://schemas.microsoft.com/office/powerpoint/2010/main" val="3576391527"/>
              </p:ext>
            </p:extLst>
          </p:nvPr>
        </p:nvGraphicFramePr>
        <p:xfrm>
          <a:off x="1115616" y="2636910"/>
          <a:ext cx="6984778" cy="3296428"/>
        </p:xfrm>
        <a:graphic>
          <a:graphicData uri="http://schemas.openxmlformats.org/drawingml/2006/table">
            <a:tbl>
              <a:tblPr firstRow="1" firstCol="1" bandRow="1">
                <a:tableStyleId>{5C22544A-7EE6-4342-B048-85BDC9FD1C3A}</a:tableStyleId>
              </a:tblPr>
              <a:tblGrid>
                <a:gridCol w="1281281">
                  <a:extLst>
                    <a:ext uri="{9D8B030D-6E8A-4147-A177-3AD203B41FA5}">
                      <a16:colId xmlns="" xmlns:a16="http://schemas.microsoft.com/office/drawing/2014/main" val="20000"/>
                    </a:ext>
                  </a:extLst>
                </a:gridCol>
                <a:gridCol w="1108965">
                  <a:extLst>
                    <a:ext uri="{9D8B030D-6E8A-4147-A177-3AD203B41FA5}">
                      <a16:colId xmlns="" xmlns:a16="http://schemas.microsoft.com/office/drawing/2014/main" val="20001"/>
                    </a:ext>
                  </a:extLst>
                </a:gridCol>
                <a:gridCol w="1208773">
                  <a:extLst>
                    <a:ext uri="{9D8B030D-6E8A-4147-A177-3AD203B41FA5}">
                      <a16:colId xmlns="" xmlns:a16="http://schemas.microsoft.com/office/drawing/2014/main" val="20002"/>
                    </a:ext>
                  </a:extLst>
                </a:gridCol>
                <a:gridCol w="1088493">
                  <a:extLst>
                    <a:ext uri="{9D8B030D-6E8A-4147-A177-3AD203B41FA5}">
                      <a16:colId xmlns="" xmlns:a16="http://schemas.microsoft.com/office/drawing/2014/main" val="20003"/>
                    </a:ext>
                  </a:extLst>
                </a:gridCol>
                <a:gridCol w="1208773">
                  <a:extLst>
                    <a:ext uri="{9D8B030D-6E8A-4147-A177-3AD203B41FA5}">
                      <a16:colId xmlns="" xmlns:a16="http://schemas.microsoft.com/office/drawing/2014/main" val="20004"/>
                    </a:ext>
                  </a:extLst>
                </a:gridCol>
                <a:gridCol w="1088493">
                  <a:extLst>
                    <a:ext uri="{9D8B030D-6E8A-4147-A177-3AD203B41FA5}">
                      <a16:colId xmlns="" xmlns:a16="http://schemas.microsoft.com/office/drawing/2014/main" val="20005"/>
                    </a:ext>
                  </a:extLst>
                </a:gridCol>
              </a:tblGrid>
              <a:tr h="369268">
                <a:tc>
                  <a:txBody>
                    <a:bodyPr/>
                    <a:lstStyle/>
                    <a:p>
                      <a:pPr algn="ctr">
                        <a:lnSpc>
                          <a:spcPct val="115000"/>
                        </a:lnSpc>
                        <a:spcAft>
                          <a:spcPts val="0"/>
                        </a:spcAft>
                      </a:pPr>
                      <a:r>
                        <a:rPr lang="es-AR" sz="1100" dirty="0">
                          <a:effectLst/>
                        </a:rPr>
                        <a:t>Q </a:t>
                      </a:r>
                      <a:endParaRPr lang="es-AR"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300 unidades</a:t>
                      </a:r>
                      <a:endParaRPr lang="es-A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500 unidades</a:t>
                      </a:r>
                      <a:endParaRPr lang="es-A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600 unidades</a:t>
                      </a:r>
                      <a:endParaRPr lang="es-A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700 unidades</a:t>
                      </a:r>
                      <a:endParaRPr lang="es-A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900 unidades</a:t>
                      </a:r>
                      <a:endParaRPr lang="es-AR" sz="1100">
                        <a:effectLst/>
                        <a:latin typeface="Calibri"/>
                        <a:ea typeface="Calibri"/>
                        <a:cs typeface="Times New Roman"/>
                      </a:endParaRPr>
                    </a:p>
                  </a:txBody>
                  <a:tcPr marL="68580" marR="68580" marT="0" marB="0"/>
                </a:tc>
                <a:extLst>
                  <a:ext uri="{0D108BD9-81ED-4DB2-BD59-A6C34878D82A}">
                    <a16:rowId xmlns="" xmlns:a16="http://schemas.microsoft.com/office/drawing/2014/main" val="10000"/>
                  </a:ext>
                </a:extLst>
              </a:tr>
              <a:tr h="292716">
                <a:tc>
                  <a:txBody>
                    <a:bodyPr/>
                    <a:lstStyle/>
                    <a:p>
                      <a:pPr algn="ctr">
                        <a:lnSpc>
                          <a:spcPct val="115000"/>
                        </a:lnSpc>
                        <a:spcAft>
                          <a:spcPts val="0"/>
                        </a:spcAft>
                      </a:pPr>
                      <a:r>
                        <a:rPr lang="es-AR" sz="1100" dirty="0">
                          <a:effectLst/>
                        </a:rPr>
                        <a:t>D </a:t>
                      </a:r>
                      <a:endParaRPr lang="es-AR"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extLst>
                  <a:ext uri="{0D108BD9-81ED-4DB2-BD59-A6C34878D82A}">
                    <a16:rowId xmlns="" xmlns:a16="http://schemas.microsoft.com/office/drawing/2014/main" val="10001"/>
                  </a:ext>
                </a:extLst>
              </a:tr>
              <a:tr h="292716">
                <a:tc>
                  <a:txBody>
                    <a:bodyPr/>
                    <a:lstStyle/>
                    <a:p>
                      <a:pPr algn="ctr">
                        <a:lnSpc>
                          <a:spcPct val="115000"/>
                        </a:lnSpc>
                        <a:spcAft>
                          <a:spcPts val="0"/>
                        </a:spcAft>
                      </a:pPr>
                      <a:r>
                        <a:rPr lang="es-AR" sz="1100" dirty="0">
                          <a:effectLst/>
                        </a:rPr>
                        <a:t>Q/2</a:t>
                      </a:r>
                      <a:endParaRPr lang="es-AR"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extLst>
                  <a:ext uri="{0D108BD9-81ED-4DB2-BD59-A6C34878D82A}">
                    <a16:rowId xmlns="" xmlns:a16="http://schemas.microsoft.com/office/drawing/2014/main" val="10002"/>
                  </a:ext>
                </a:extLst>
              </a:tr>
              <a:tr h="292716">
                <a:tc>
                  <a:txBody>
                    <a:bodyPr/>
                    <a:lstStyle/>
                    <a:p>
                      <a:pPr algn="ctr">
                        <a:lnSpc>
                          <a:spcPct val="115000"/>
                        </a:lnSpc>
                        <a:spcAft>
                          <a:spcPts val="0"/>
                        </a:spcAft>
                      </a:pPr>
                      <a:r>
                        <a:rPr lang="es-AR" sz="1100" dirty="0">
                          <a:effectLst/>
                        </a:rPr>
                        <a:t>D/Q</a:t>
                      </a:r>
                      <a:endParaRPr lang="es-AR"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extLst>
                  <a:ext uri="{0D108BD9-81ED-4DB2-BD59-A6C34878D82A}">
                    <a16:rowId xmlns="" xmlns:a16="http://schemas.microsoft.com/office/drawing/2014/main" val="10003"/>
                  </a:ext>
                </a:extLst>
              </a:tr>
              <a:tr h="292716">
                <a:tc>
                  <a:txBody>
                    <a:bodyPr/>
                    <a:lstStyle/>
                    <a:p>
                      <a:pPr algn="ctr">
                        <a:lnSpc>
                          <a:spcPct val="115000"/>
                        </a:lnSpc>
                        <a:spcAft>
                          <a:spcPts val="0"/>
                        </a:spcAft>
                      </a:pPr>
                      <a:r>
                        <a:rPr lang="es-AR" sz="1100" dirty="0">
                          <a:effectLst/>
                        </a:rPr>
                        <a:t>R</a:t>
                      </a:r>
                      <a:endParaRPr lang="es-AR"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extLst>
                  <a:ext uri="{0D108BD9-81ED-4DB2-BD59-A6C34878D82A}">
                    <a16:rowId xmlns="" xmlns:a16="http://schemas.microsoft.com/office/drawing/2014/main" val="10004"/>
                  </a:ext>
                </a:extLst>
              </a:tr>
              <a:tr h="292716">
                <a:tc>
                  <a:txBody>
                    <a:bodyPr/>
                    <a:lstStyle/>
                    <a:p>
                      <a:pPr algn="ctr">
                        <a:lnSpc>
                          <a:spcPct val="115000"/>
                        </a:lnSpc>
                        <a:spcAft>
                          <a:spcPts val="0"/>
                        </a:spcAft>
                      </a:pPr>
                      <a:r>
                        <a:rPr lang="es-AR" sz="1100" dirty="0">
                          <a:effectLst/>
                        </a:rPr>
                        <a:t>(D/Q).r</a:t>
                      </a:r>
                      <a:endParaRPr lang="es-AR"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extLst>
                  <a:ext uri="{0D108BD9-81ED-4DB2-BD59-A6C34878D82A}">
                    <a16:rowId xmlns="" xmlns:a16="http://schemas.microsoft.com/office/drawing/2014/main" val="10005"/>
                  </a:ext>
                </a:extLst>
              </a:tr>
              <a:tr h="292716">
                <a:tc>
                  <a:txBody>
                    <a:bodyPr/>
                    <a:lstStyle/>
                    <a:p>
                      <a:pPr algn="ctr">
                        <a:lnSpc>
                          <a:spcPct val="115000"/>
                        </a:lnSpc>
                        <a:spcAft>
                          <a:spcPts val="0"/>
                        </a:spcAft>
                      </a:pPr>
                      <a:r>
                        <a:rPr lang="es-AR" sz="1100" dirty="0">
                          <a:effectLst/>
                        </a:rPr>
                        <a:t>U</a:t>
                      </a:r>
                      <a:endParaRPr lang="es-AR"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extLst>
                  <a:ext uri="{0D108BD9-81ED-4DB2-BD59-A6C34878D82A}">
                    <a16:rowId xmlns="" xmlns:a16="http://schemas.microsoft.com/office/drawing/2014/main" val="10006"/>
                  </a:ext>
                </a:extLst>
              </a:tr>
              <a:tr h="292716">
                <a:tc>
                  <a:txBody>
                    <a:bodyPr/>
                    <a:lstStyle/>
                    <a:p>
                      <a:pPr algn="ctr">
                        <a:lnSpc>
                          <a:spcPct val="115000"/>
                        </a:lnSpc>
                        <a:spcAft>
                          <a:spcPts val="0"/>
                        </a:spcAft>
                      </a:pPr>
                      <a:r>
                        <a:rPr lang="es-AR" sz="1100" dirty="0">
                          <a:effectLst/>
                        </a:rPr>
                        <a:t>t</a:t>
                      </a:r>
                      <a:endParaRPr lang="es-AR"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extLst>
                  <a:ext uri="{0D108BD9-81ED-4DB2-BD59-A6C34878D82A}">
                    <a16:rowId xmlns="" xmlns:a16="http://schemas.microsoft.com/office/drawing/2014/main" val="10007"/>
                  </a:ext>
                </a:extLst>
              </a:tr>
              <a:tr h="292716">
                <a:tc>
                  <a:txBody>
                    <a:bodyPr/>
                    <a:lstStyle/>
                    <a:p>
                      <a:pPr algn="ctr">
                        <a:lnSpc>
                          <a:spcPct val="115000"/>
                        </a:lnSpc>
                        <a:spcAft>
                          <a:spcPts val="0"/>
                        </a:spcAft>
                      </a:pPr>
                      <a:r>
                        <a:rPr lang="es-AR" sz="1100" dirty="0" err="1">
                          <a:effectLst/>
                        </a:rPr>
                        <a:t>t.u</a:t>
                      </a:r>
                      <a:endParaRPr lang="es-AR"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extLst>
                  <a:ext uri="{0D108BD9-81ED-4DB2-BD59-A6C34878D82A}">
                    <a16:rowId xmlns="" xmlns:a16="http://schemas.microsoft.com/office/drawing/2014/main" val="10008"/>
                  </a:ext>
                </a:extLst>
              </a:tr>
              <a:tr h="292716">
                <a:tc>
                  <a:txBody>
                    <a:bodyPr/>
                    <a:lstStyle/>
                    <a:p>
                      <a:pPr algn="ctr">
                        <a:lnSpc>
                          <a:spcPct val="115000"/>
                        </a:lnSpc>
                        <a:spcAft>
                          <a:spcPts val="0"/>
                        </a:spcAft>
                      </a:pPr>
                      <a:r>
                        <a:rPr lang="es-AR" sz="1100" dirty="0">
                          <a:effectLst/>
                        </a:rPr>
                        <a:t>Q/2 . (</a:t>
                      </a:r>
                      <a:r>
                        <a:rPr lang="es-AR" sz="1100" dirty="0" err="1">
                          <a:effectLst/>
                        </a:rPr>
                        <a:t>t.u</a:t>
                      </a:r>
                      <a:r>
                        <a:rPr lang="es-AR" sz="1100" dirty="0">
                          <a:effectLst/>
                        </a:rPr>
                        <a:t>)</a:t>
                      </a:r>
                      <a:endParaRPr lang="es-AR"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extLst>
                  <a:ext uri="{0D108BD9-81ED-4DB2-BD59-A6C34878D82A}">
                    <a16:rowId xmlns="" xmlns:a16="http://schemas.microsoft.com/office/drawing/2014/main" val="10009"/>
                  </a:ext>
                </a:extLst>
              </a:tr>
              <a:tr h="292716">
                <a:tc>
                  <a:txBody>
                    <a:bodyPr/>
                    <a:lstStyle/>
                    <a:p>
                      <a:pPr algn="ctr">
                        <a:lnSpc>
                          <a:spcPct val="115000"/>
                        </a:lnSpc>
                        <a:spcAft>
                          <a:spcPts val="0"/>
                        </a:spcAft>
                      </a:pPr>
                      <a:r>
                        <a:rPr lang="es-AR" sz="1100" dirty="0">
                          <a:effectLst/>
                        </a:rPr>
                        <a:t>Costo Total</a:t>
                      </a:r>
                      <a:endParaRPr lang="es-AR"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s-AR" sz="1100" dirty="0">
                          <a:effectLst/>
                        </a:rPr>
                        <a:t> </a:t>
                      </a:r>
                      <a:endParaRPr lang="es-AR" sz="1100" dirty="0">
                        <a:effectLst/>
                        <a:latin typeface="Calibri"/>
                        <a:ea typeface="Calibri"/>
                        <a:cs typeface="Times New Roman"/>
                      </a:endParaRPr>
                    </a:p>
                  </a:txBody>
                  <a:tcPr marL="68580" marR="68580" marT="0" marB="0"/>
                </a:tc>
                <a:extLst>
                  <a:ext uri="{0D108BD9-81ED-4DB2-BD59-A6C34878D82A}">
                    <a16:rowId xmlns="" xmlns:a16="http://schemas.microsoft.com/office/drawing/2014/main" val="10010"/>
                  </a:ext>
                </a:extLst>
              </a:tr>
            </a:tbl>
          </a:graphicData>
        </a:graphic>
      </p:graphicFrame>
    </p:spTree>
    <p:extLst>
      <p:ext uri="{BB962C8B-B14F-4D97-AF65-F5344CB8AC3E}">
        <p14:creationId xmlns="" xmlns:p14="http://schemas.microsoft.com/office/powerpoint/2010/main" val="29932644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692696"/>
            <a:ext cx="6965245" cy="792088"/>
          </a:xfrm>
        </p:spPr>
        <p:txBody>
          <a:bodyPr>
            <a:normAutofit/>
          </a:bodyPr>
          <a:lstStyle/>
          <a:p>
            <a:r>
              <a:rPr lang="es-AR" b="1" i="1" dirty="0">
                <a:solidFill>
                  <a:schemeClr val="bg2">
                    <a:lumMod val="50000"/>
                  </a:schemeClr>
                </a:solidFill>
              </a:rPr>
              <a:t>Merma</a:t>
            </a:r>
          </a:p>
        </p:txBody>
      </p:sp>
      <p:sp>
        <p:nvSpPr>
          <p:cNvPr id="5" name="4 CuadroTexto"/>
          <p:cNvSpPr txBox="1"/>
          <p:nvPr/>
        </p:nvSpPr>
        <p:spPr>
          <a:xfrm>
            <a:off x="1115616" y="1538789"/>
            <a:ext cx="6984776" cy="3970318"/>
          </a:xfrm>
          <a:prstGeom prst="rect">
            <a:avLst/>
          </a:prstGeom>
          <a:noFill/>
        </p:spPr>
        <p:txBody>
          <a:bodyPr wrap="square" lIns="0" rtlCol="0">
            <a:spAutoFit/>
          </a:bodyPr>
          <a:lstStyle/>
          <a:p>
            <a:pPr algn="ctr"/>
            <a:r>
              <a:rPr lang="es-AR" sz="2800" i="1" dirty="0">
                <a:solidFill>
                  <a:schemeClr val="bg2">
                    <a:lumMod val="50000"/>
                  </a:schemeClr>
                </a:solidFill>
              </a:rPr>
              <a:t>Son los desperdicios lógicos de MP que surgen en el proceso productivo.</a:t>
            </a:r>
          </a:p>
          <a:p>
            <a:pPr algn="ctr"/>
            <a:endParaRPr lang="es-AR" sz="2800" i="1" dirty="0">
              <a:solidFill>
                <a:schemeClr val="bg2">
                  <a:lumMod val="50000"/>
                </a:schemeClr>
              </a:solidFill>
            </a:endParaRPr>
          </a:p>
          <a:p>
            <a:pPr algn="ctr"/>
            <a:endParaRPr lang="es-AR" sz="2800" i="1" dirty="0">
              <a:solidFill>
                <a:schemeClr val="bg2">
                  <a:lumMod val="50000"/>
                </a:schemeClr>
              </a:solidFill>
            </a:endParaRPr>
          </a:p>
          <a:p>
            <a:pPr algn="ctr"/>
            <a:endParaRPr lang="es-AR" sz="2800" i="1" dirty="0">
              <a:solidFill>
                <a:schemeClr val="bg2">
                  <a:lumMod val="50000"/>
                </a:schemeClr>
              </a:solidFill>
            </a:endParaRPr>
          </a:p>
          <a:p>
            <a:pPr algn="ctr"/>
            <a:endParaRPr lang="es-AR" sz="2800" i="1" dirty="0">
              <a:solidFill>
                <a:schemeClr val="bg2">
                  <a:lumMod val="50000"/>
                </a:schemeClr>
              </a:solidFill>
            </a:endParaRPr>
          </a:p>
          <a:p>
            <a:pPr algn="ctr"/>
            <a:endParaRPr lang="es-AR" sz="2800" i="1" dirty="0">
              <a:solidFill>
                <a:schemeClr val="bg2">
                  <a:lumMod val="50000"/>
                </a:schemeClr>
              </a:solidFill>
            </a:endParaRPr>
          </a:p>
          <a:p>
            <a:r>
              <a:rPr lang="es-AR" sz="2800" i="1" dirty="0">
                <a:solidFill>
                  <a:schemeClr val="bg2">
                    <a:lumMod val="50000"/>
                  </a:schemeClr>
                </a:solidFill>
              </a:rPr>
              <a:t>     </a:t>
            </a:r>
            <a:r>
              <a:rPr lang="es-AR" sz="2800" b="1" i="1" dirty="0">
                <a:solidFill>
                  <a:schemeClr val="bg2">
                    <a:lumMod val="50000"/>
                  </a:schemeClr>
                </a:solidFill>
              </a:rPr>
              <a:t>100%		    20%		   80%</a:t>
            </a:r>
          </a:p>
          <a:p>
            <a:r>
              <a:rPr lang="es-AR" sz="2800" i="1" dirty="0">
                <a:solidFill>
                  <a:schemeClr val="bg2">
                    <a:lumMod val="50000"/>
                  </a:schemeClr>
                </a:solidFill>
              </a:rPr>
              <a:t>      20 kg.		     4 kg.		  16 kg.</a:t>
            </a:r>
          </a:p>
        </p:txBody>
      </p:sp>
      <p:sp>
        <p:nvSpPr>
          <p:cNvPr id="3" name="2 Rectángulo redondeado"/>
          <p:cNvSpPr/>
          <p:nvPr/>
        </p:nvSpPr>
        <p:spPr>
          <a:xfrm>
            <a:off x="1403648" y="3212976"/>
            <a:ext cx="936104" cy="792088"/>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tx1"/>
                </a:solidFill>
              </a:rPr>
              <a:t>MP</a:t>
            </a:r>
          </a:p>
        </p:txBody>
      </p:sp>
      <p:sp>
        <p:nvSpPr>
          <p:cNvPr id="4" name="3 Pentágono regular"/>
          <p:cNvSpPr/>
          <p:nvPr/>
        </p:nvSpPr>
        <p:spPr>
          <a:xfrm>
            <a:off x="6660232" y="3090664"/>
            <a:ext cx="998144" cy="914400"/>
          </a:xfrm>
          <a:prstGeom prst="pentagon">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b="1" dirty="0">
                <a:solidFill>
                  <a:schemeClr val="tx1"/>
                </a:solidFill>
              </a:rPr>
              <a:t>PT</a:t>
            </a:r>
          </a:p>
        </p:txBody>
      </p:sp>
      <p:pic>
        <p:nvPicPr>
          <p:cNvPr id="6" name="Picture 2" descr="C:\Users\a\AppData\Local\Microsoft\Windows\INetCache\IE\0NIDUOJW\Fabrica[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563888" y="2587497"/>
            <a:ext cx="2052683" cy="1629465"/>
          </a:xfrm>
          <a:prstGeom prst="rect">
            <a:avLst/>
          </a:prstGeom>
          <a:noFill/>
          <a:extLst>
            <a:ext uri="{909E8E84-426E-40DD-AFC4-6F175D3DCCD1}">
              <a14:hiddenFill xmlns="" xmlns:a14="http://schemas.microsoft.com/office/drawing/2010/main">
                <a:solidFill>
                  <a:srgbClr val="FFFFFF"/>
                </a:solidFill>
              </a14:hiddenFill>
            </a:ext>
          </a:extLst>
        </p:spPr>
      </p:pic>
      <p:sp>
        <p:nvSpPr>
          <p:cNvPr id="7" name="6 Flecha derecha"/>
          <p:cNvSpPr/>
          <p:nvPr/>
        </p:nvSpPr>
        <p:spPr>
          <a:xfrm>
            <a:off x="2707555" y="3282704"/>
            <a:ext cx="48920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Flecha derecha"/>
          <p:cNvSpPr/>
          <p:nvPr/>
        </p:nvSpPr>
        <p:spPr>
          <a:xfrm>
            <a:off x="5940152" y="3305548"/>
            <a:ext cx="48920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Menos"/>
          <p:cNvSpPr/>
          <p:nvPr/>
        </p:nvSpPr>
        <p:spPr>
          <a:xfrm>
            <a:off x="3155801" y="4555976"/>
            <a:ext cx="408087" cy="457200"/>
          </a:xfrm>
          <a:prstGeom prst="mathMinus">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Igual que"/>
          <p:cNvSpPr/>
          <p:nvPr/>
        </p:nvSpPr>
        <p:spPr>
          <a:xfrm>
            <a:off x="5796136" y="4555976"/>
            <a:ext cx="388618" cy="410344"/>
          </a:xfrm>
          <a:prstGeom prst="mathEqual">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11" name="10 Menos"/>
          <p:cNvSpPr/>
          <p:nvPr/>
        </p:nvSpPr>
        <p:spPr>
          <a:xfrm>
            <a:off x="3155801" y="5060032"/>
            <a:ext cx="408087" cy="457200"/>
          </a:xfrm>
          <a:prstGeom prst="mathMinus">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11 Igual que"/>
          <p:cNvSpPr/>
          <p:nvPr/>
        </p:nvSpPr>
        <p:spPr>
          <a:xfrm>
            <a:off x="5796136" y="4962872"/>
            <a:ext cx="388618" cy="410344"/>
          </a:xfrm>
          <a:prstGeom prst="mathEqual">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Tree>
    <p:extLst>
      <p:ext uri="{BB962C8B-B14F-4D97-AF65-F5344CB8AC3E}">
        <p14:creationId xmlns="" xmlns:p14="http://schemas.microsoft.com/office/powerpoint/2010/main" val="363927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7" grpId="0" animBg="1"/>
      <p:bldP spid="8" grpId="0" animBg="1"/>
      <p:bldP spid="9" grpId="0" animBg="1"/>
      <p:bldP spid="10" grpId="0" animBg="1"/>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692696"/>
            <a:ext cx="6965245" cy="792088"/>
          </a:xfrm>
        </p:spPr>
        <p:txBody>
          <a:bodyPr>
            <a:normAutofit/>
          </a:bodyPr>
          <a:lstStyle/>
          <a:p>
            <a:r>
              <a:rPr lang="es-AR" b="1" i="1" dirty="0">
                <a:solidFill>
                  <a:schemeClr val="bg2">
                    <a:lumMod val="50000"/>
                  </a:schemeClr>
                </a:solidFill>
              </a:rPr>
              <a:t>Merma</a:t>
            </a:r>
          </a:p>
        </p:txBody>
      </p:sp>
      <p:sp>
        <p:nvSpPr>
          <p:cNvPr id="5" name="4 CuadroTexto"/>
          <p:cNvSpPr txBox="1"/>
          <p:nvPr/>
        </p:nvSpPr>
        <p:spPr>
          <a:xfrm>
            <a:off x="1115616" y="1538789"/>
            <a:ext cx="6984776" cy="4401205"/>
          </a:xfrm>
          <a:prstGeom prst="rect">
            <a:avLst/>
          </a:prstGeom>
          <a:noFill/>
        </p:spPr>
        <p:txBody>
          <a:bodyPr wrap="square" lIns="0" rtlCol="0">
            <a:spAutoFit/>
          </a:bodyPr>
          <a:lstStyle/>
          <a:p>
            <a:r>
              <a:rPr lang="es-AR" sz="2800" i="1" dirty="0">
                <a:solidFill>
                  <a:schemeClr val="bg2">
                    <a:lumMod val="50000"/>
                  </a:schemeClr>
                </a:solidFill>
              </a:rPr>
              <a:t>Cómo debería realizarse el cálculo para determinar cuánta MP se necesita para hacer 1.000 unidades de PT, considerando que el mismo tiene un rendimiento del 80% y culmina con 30kg de MP.</a:t>
            </a:r>
          </a:p>
          <a:p>
            <a:endParaRPr lang="es-AR" sz="2800" i="1" dirty="0">
              <a:solidFill>
                <a:schemeClr val="bg2">
                  <a:lumMod val="50000"/>
                </a:schemeClr>
              </a:solidFill>
            </a:endParaRPr>
          </a:p>
          <a:p>
            <a:r>
              <a:rPr lang="es-AR" sz="2800" i="1" dirty="0">
                <a:solidFill>
                  <a:schemeClr val="bg2">
                    <a:lumMod val="50000"/>
                  </a:schemeClr>
                </a:solidFill>
              </a:rPr>
              <a:t>	</a:t>
            </a:r>
            <a:r>
              <a:rPr lang="es-AR" sz="2800" b="1" i="1" dirty="0">
                <a:solidFill>
                  <a:schemeClr val="bg2">
                    <a:lumMod val="50000"/>
                  </a:schemeClr>
                </a:solidFill>
              </a:rPr>
              <a:t>1.000 x 30 + 20% = 36.000 kg.</a:t>
            </a:r>
          </a:p>
          <a:p>
            <a:endParaRPr lang="es-AR" sz="2800" b="1" i="1" dirty="0">
              <a:solidFill>
                <a:schemeClr val="bg2">
                  <a:lumMod val="50000"/>
                </a:schemeClr>
              </a:solidFill>
            </a:endParaRPr>
          </a:p>
          <a:p>
            <a:r>
              <a:rPr lang="es-AR" sz="2800" b="1" i="1" dirty="0">
                <a:solidFill>
                  <a:schemeClr val="bg2">
                    <a:lumMod val="50000"/>
                  </a:schemeClr>
                </a:solidFill>
              </a:rPr>
              <a:t>	  80% _______  30.000 kg</a:t>
            </a:r>
          </a:p>
          <a:p>
            <a:r>
              <a:rPr lang="es-AR" sz="2800" b="1" i="1" dirty="0">
                <a:solidFill>
                  <a:schemeClr val="bg2">
                    <a:lumMod val="50000"/>
                  </a:schemeClr>
                </a:solidFill>
              </a:rPr>
              <a:t>	100% _______  x = 37.500 kg</a:t>
            </a:r>
          </a:p>
        </p:txBody>
      </p:sp>
      <p:cxnSp>
        <p:nvCxnSpPr>
          <p:cNvPr id="4" name="3 Conector recto"/>
          <p:cNvCxnSpPr/>
          <p:nvPr/>
        </p:nvCxnSpPr>
        <p:spPr>
          <a:xfrm flipV="1">
            <a:off x="2699792" y="4077072"/>
            <a:ext cx="3816424" cy="57606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2699792" y="4077072"/>
            <a:ext cx="3816424" cy="57606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941608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b="1" i="1" dirty="0">
                <a:solidFill>
                  <a:schemeClr val="bg2">
                    <a:lumMod val="50000"/>
                  </a:schemeClr>
                </a:solidFill>
              </a:rPr>
              <a:t>Ejercitación</a:t>
            </a:r>
            <a:endParaRPr lang="es-AR" dirty="0"/>
          </a:p>
        </p:txBody>
      </p:sp>
      <p:pic>
        <p:nvPicPr>
          <p:cNvPr id="11268" name="Picture 4" descr="C:\Users\Nico\AppData\Local\Microsoft\Windows\Temporary Internet Files\Content.IE5\C7O8YMXY\evaluacion-fullinit_[1].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775155" y="2348880"/>
            <a:ext cx="3505200" cy="32194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842248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692696"/>
            <a:ext cx="6965245" cy="648072"/>
          </a:xfrm>
        </p:spPr>
        <p:txBody>
          <a:bodyPr>
            <a:normAutofit/>
          </a:bodyPr>
          <a:lstStyle/>
          <a:p>
            <a:r>
              <a:rPr lang="es-AR" sz="3600" b="1" i="1" dirty="0" smtClean="0">
                <a:solidFill>
                  <a:schemeClr val="bg2">
                    <a:lumMod val="50000"/>
                  </a:schemeClr>
                </a:solidFill>
              </a:rPr>
              <a:t>Ejercicio 6 - Merma</a:t>
            </a:r>
            <a:endParaRPr lang="es-AR" sz="3600" b="1" i="1" dirty="0">
              <a:solidFill>
                <a:schemeClr val="bg2">
                  <a:lumMod val="50000"/>
                </a:schemeClr>
              </a:solidFill>
            </a:endParaRPr>
          </a:p>
        </p:txBody>
      </p:sp>
      <p:sp>
        <p:nvSpPr>
          <p:cNvPr id="3" name="2 Marcador de contenido"/>
          <p:cNvSpPr>
            <a:spLocks noGrp="1"/>
          </p:cNvSpPr>
          <p:nvPr>
            <p:ph idx="1"/>
          </p:nvPr>
        </p:nvSpPr>
        <p:spPr>
          <a:xfrm>
            <a:off x="1043608" y="1340768"/>
            <a:ext cx="7128792" cy="4752528"/>
          </a:xfrm>
        </p:spPr>
        <p:txBody>
          <a:bodyPr>
            <a:noAutofit/>
          </a:bodyPr>
          <a:lstStyle/>
          <a:p>
            <a:pPr marL="0" indent="0">
              <a:buNone/>
            </a:pPr>
            <a:r>
              <a:rPr lang="es-ES" sz="2800" i="1" dirty="0">
                <a:solidFill>
                  <a:schemeClr val="tx2">
                    <a:lumMod val="75000"/>
                  </a:schemeClr>
                </a:solidFill>
              </a:rPr>
              <a:t>Calcular el costo de la materia prima MP1 necesaria para el producto PT1 que posee un solo insumo en base a la siguiente información:</a:t>
            </a:r>
            <a:endParaRPr lang="es-AR" sz="2800" i="1" dirty="0">
              <a:solidFill>
                <a:schemeClr val="tx2">
                  <a:lumMod val="75000"/>
                </a:schemeClr>
              </a:solidFill>
            </a:endParaRPr>
          </a:p>
          <a:p>
            <a:pPr>
              <a:buClr>
                <a:schemeClr val="tx2"/>
              </a:buClr>
            </a:pPr>
            <a:r>
              <a:rPr lang="es-MX" sz="2800" i="1" dirty="0">
                <a:solidFill>
                  <a:schemeClr val="tx2">
                    <a:lumMod val="75000"/>
                  </a:schemeClr>
                </a:solidFill>
              </a:rPr>
              <a:t>Cantidad final de MP1 por unidad de PT1: 2Kg.</a:t>
            </a:r>
            <a:endParaRPr lang="es-AR" sz="2800" i="1" dirty="0">
              <a:solidFill>
                <a:schemeClr val="tx2">
                  <a:lumMod val="75000"/>
                </a:schemeClr>
              </a:solidFill>
            </a:endParaRPr>
          </a:p>
          <a:p>
            <a:pPr>
              <a:buClr>
                <a:schemeClr val="tx2"/>
              </a:buClr>
            </a:pPr>
            <a:r>
              <a:rPr lang="es-MX" sz="2800" i="1" dirty="0">
                <a:solidFill>
                  <a:schemeClr val="tx2">
                    <a:lumMod val="75000"/>
                  </a:schemeClr>
                </a:solidFill>
              </a:rPr>
              <a:t>Precio MP1 por Kg. $ 15</a:t>
            </a:r>
            <a:endParaRPr lang="es-AR" sz="2800" i="1" dirty="0">
              <a:solidFill>
                <a:schemeClr val="tx2">
                  <a:lumMod val="75000"/>
                </a:schemeClr>
              </a:solidFill>
            </a:endParaRPr>
          </a:p>
          <a:p>
            <a:pPr>
              <a:buClr>
                <a:schemeClr val="tx2"/>
              </a:buClr>
            </a:pPr>
            <a:r>
              <a:rPr lang="es-MX" sz="2800" i="1" dirty="0">
                <a:solidFill>
                  <a:schemeClr val="tx2">
                    <a:lumMod val="75000"/>
                  </a:schemeClr>
                </a:solidFill>
              </a:rPr>
              <a:t>Rendimiento de materia prima: 80%</a:t>
            </a:r>
            <a:endParaRPr lang="es-AR" sz="2800" i="1" dirty="0">
              <a:solidFill>
                <a:schemeClr val="tx2">
                  <a:lumMod val="75000"/>
                </a:schemeClr>
              </a:solidFill>
            </a:endParaRPr>
          </a:p>
        </p:txBody>
      </p:sp>
    </p:spTree>
    <p:extLst>
      <p:ext uri="{BB962C8B-B14F-4D97-AF65-F5344CB8AC3E}">
        <p14:creationId xmlns="" xmlns:p14="http://schemas.microsoft.com/office/powerpoint/2010/main" val="3241700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692696"/>
            <a:ext cx="6965245" cy="936104"/>
          </a:xfrm>
        </p:spPr>
        <p:txBody>
          <a:bodyPr>
            <a:normAutofit/>
          </a:bodyPr>
          <a:lstStyle/>
          <a:p>
            <a:r>
              <a:rPr lang="es-AR" b="1" i="1" dirty="0">
                <a:solidFill>
                  <a:schemeClr val="bg2">
                    <a:lumMod val="50000"/>
                  </a:schemeClr>
                </a:solidFill>
              </a:rPr>
              <a:t>Costo de activación</a:t>
            </a:r>
          </a:p>
        </p:txBody>
      </p:sp>
      <p:sp>
        <p:nvSpPr>
          <p:cNvPr id="3" name="2 Marcador de contenido"/>
          <p:cNvSpPr>
            <a:spLocks noGrp="1"/>
          </p:cNvSpPr>
          <p:nvPr>
            <p:ph idx="1"/>
          </p:nvPr>
        </p:nvSpPr>
        <p:spPr>
          <a:xfrm>
            <a:off x="1043608" y="1844824"/>
            <a:ext cx="7128792" cy="3672408"/>
          </a:xfrm>
        </p:spPr>
        <p:txBody>
          <a:bodyPr>
            <a:noAutofit/>
          </a:bodyPr>
          <a:lstStyle/>
          <a:p>
            <a:pPr marL="0" indent="0">
              <a:buNone/>
            </a:pPr>
            <a:r>
              <a:rPr lang="es-AR" sz="2800" i="1" dirty="0">
                <a:solidFill>
                  <a:schemeClr val="bg2">
                    <a:lumMod val="50000"/>
                  </a:schemeClr>
                </a:solidFill>
              </a:rPr>
              <a:t>Para determinar el costo de la Materia Prima, se debe considerar el Principio Contable de Valuación al Costo, donde el precio de un bien está formado por:</a:t>
            </a:r>
          </a:p>
          <a:p>
            <a:pPr marL="0" indent="0" algn="ctr">
              <a:buNone/>
            </a:pPr>
            <a:r>
              <a:rPr lang="es-AR" sz="2800" i="1" dirty="0">
                <a:solidFill>
                  <a:schemeClr val="bg2">
                    <a:lumMod val="50000"/>
                  </a:schemeClr>
                </a:solidFill>
              </a:rPr>
              <a:t>Precio de compra</a:t>
            </a:r>
          </a:p>
          <a:p>
            <a:pPr marL="0" indent="0" algn="ctr">
              <a:buNone/>
            </a:pPr>
            <a:r>
              <a:rPr lang="es-AR" sz="2800" i="1" dirty="0">
                <a:solidFill>
                  <a:schemeClr val="bg2">
                    <a:lumMod val="50000"/>
                  </a:schemeClr>
                </a:solidFill>
              </a:rPr>
              <a:t>+ Gastos necesarios para su utilización</a:t>
            </a:r>
          </a:p>
          <a:p>
            <a:pPr marL="0" indent="0" algn="ctr">
              <a:buNone/>
            </a:pPr>
            <a:r>
              <a:rPr lang="es-AR" sz="2800" i="1" dirty="0">
                <a:solidFill>
                  <a:schemeClr val="bg2">
                    <a:lumMod val="50000"/>
                  </a:schemeClr>
                </a:solidFill>
              </a:rPr>
              <a:t>- Descuentos</a:t>
            </a:r>
          </a:p>
          <a:p>
            <a:pPr marL="0" indent="0">
              <a:buNone/>
            </a:pPr>
            <a:endParaRPr lang="es-AR" sz="2800" i="1" dirty="0">
              <a:solidFill>
                <a:schemeClr val="bg2">
                  <a:lumMod val="50000"/>
                </a:schemeClr>
              </a:solidFill>
            </a:endParaRPr>
          </a:p>
        </p:txBody>
      </p:sp>
    </p:spTree>
    <p:extLst>
      <p:ext uri="{BB962C8B-B14F-4D97-AF65-F5344CB8AC3E}">
        <p14:creationId xmlns="" xmlns:p14="http://schemas.microsoft.com/office/powerpoint/2010/main" val="97847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692696"/>
            <a:ext cx="6965245" cy="648072"/>
          </a:xfrm>
        </p:spPr>
        <p:txBody>
          <a:bodyPr>
            <a:normAutofit/>
          </a:bodyPr>
          <a:lstStyle/>
          <a:p>
            <a:r>
              <a:rPr lang="es-AR" sz="3600" b="1" i="1" dirty="0" smtClean="0">
                <a:solidFill>
                  <a:schemeClr val="bg2">
                    <a:lumMod val="50000"/>
                  </a:schemeClr>
                </a:solidFill>
              </a:rPr>
              <a:t>Ejercicio 7 - Merma</a:t>
            </a:r>
            <a:endParaRPr lang="es-AR" sz="3600" b="1" i="1" dirty="0">
              <a:solidFill>
                <a:schemeClr val="bg2">
                  <a:lumMod val="50000"/>
                </a:schemeClr>
              </a:solidFill>
            </a:endParaRPr>
          </a:p>
        </p:txBody>
      </p:sp>
      <p:sp>
        <p:nvSpPr>
          <p:cNvPr id="3" name="2 Marcador de contenido"/>
          <p:cNvSpPr>
            <a:spLocks noGrp="1"/>
          </p:cNvSpPr>
          <p:nvPr>
            <p:ph idx="1"/>
          </p:nvPr>
        </p:nvSpPr>
        <p:spPr>
          <a:xfrm>
            <a:off x="1043608" y="1340768"/>
            <a:ext cx="7128792" cy="4752528"/>
          </a:xfrm>
        </p:spPr>
        <p:txBody>
          <a:bodyPr>
            <a:noAutofit/>
          </a:bodyPr>
          <a:lstStyle/>
          <a:p>
            <a:pPr marL="0" indent="0">
              <a:buNone/>
            </a:pPr>
            <a:r>
              <a:rPr lang="es-ES" i="1" dirty="0">
                <a:solidFill>
                  <a:schemeClr val="tx2">
                    <a:lumMod val="75000"/>
                  </a:schemeClr>
                </a:solidFill>
              </a:rPr>
              <a:t>La empresa </a:t>
            </a:r>
            <a:r>
              <a:rPr lang="es-ES" i="1" dirty="0" err="1">
                <a:solidFill>
                  <a:schemeClr val="tx2">
                    <a:lumMod val="75000"/>
                  </a:schemeClr>
                </a:solidFill>
              </a:rPr>
              <a:t>Kida</a:t>
            </a:r>
            <a:r>
              <a:rPr lang="es-ES" i="1" dirty="0">
                <a:solidFill>
                  <a:schemeClr val="tx2">
                    <a:lumMod val="75000"/>
                  </a:schemeClr>
                </a:solidFill>
              </a:rPr>
              <a:t> S.A. tiene previsto producir para el próximo período 5.000 unidades de su producto SOL. Para cumplimentar la citada producción, la dirección tiene pensado solicitar un préstamo en el banco, con el fin de adquirir la materia prima MP2 necesaria, dado que se prevé un fuerte incremento en su precio.</a:t>
            </a:r>
            <a:endParaRPr lang="es-AR" i="1" dirty="0">
              <a:solidFill>
                <a:schemeClr val="tx2">
                  <a:lumMod val="75000"/>
                </a:schemeClr>
              </a:solidFill>
            </a:endParaRPr>
          </a:p>
          <a:p>
            <a:pPr>
              <a:buClr>
                <a:schemeClr val="tx2"/>
              </a:buClr>
            </a:pPr>
            <a:r>
              <a:rPr lang="es-MX" i="1" dirty="0">
                <a:solidFill>
                  <a:schemeClr val="tx2">
                    <a:lumMod val="75000"/>
                  </a:schemeClr>
                </a:solidFill>
              </a:rPr>
              <a:t>Cantidad final MP2 por unidad de SOL: 1 Kg.</a:t>
            </a:r>
            <a:endParaRPr lang="es-AR" i="1" dirty="0">
              <a:solidFill>
                <a:schemeClr val="tx2">
                  <a:lumMod val="75000"/>
                </a:schemeClr>
              </a:solidFill>
            </a:endParaRPr>
          </a:p>
          <a:p>
            <a:pPr>
              <a:buClr>
                <a:schemeClr val="tx2"/>
              </a:buClr>
            </a:pPr>
            <a:r>
              <a:rPr lang="es-MX" i="1" dirty="0">
                <a:solidFill>
                  <a:schemeClr val="tx2">
                    <a:lumMod val="75000"/>
                  </a:schemeClr>
                </a:solidFill>
              </a:rPr>
              <a:t>Precio de MP2 por cada bolsa de 50 Kg.: $ 500.</a:t>
            </a:r>
            <a:endParaRPr lang="es-AR" i="1" dirty="0">
              <a:solidFill>
                <a:schemeClr val="tx2">
                  <a:lumMod val="75000"/>
                </a:schemeClr>
              </a:solidFill>
            </a:endParaRPr>
          </a:p>
          <a:p>
            <a:pPr>
              <a:buClr>
                <a:schemeClr val="tx2"/>
              </a:buClr>
            </a:pPr>
            <a:r>
              <a:rPr lang="es-MX" i="1" dirty="0">
                <a:solidFill>
                  <a:schemeClr val="tx2">
                    <a:lumMod val="75000"/>
                  </a:schemeClr>
                </a:solidFill>
              </a:rPr>
              <a:t>Descuento por compra contado al por mayor de 2.000 Kg.: 10%.</a:t>
            </a:r>
            <a:endParaRPr lang="es-AR" i="1" dirty="0">
              <a:solidFill>
                <a:schemeClr val="tx2">
                  <a:lumMod val="75000"/>
                </a:schemeClr>
              </a:solidFill>
            </a:endParaRPr>
          </a:p>
          <a:p>
            <a:pPr>
              <a:buClr>
                <a:schemeClr val="tx2"/>
              </a:buClr>
            </a:pPr>
            <a:r>
              <a:rPr lang="es-MX" i="1" dirty="0">
                <a:solidFill>
                  <a:schemeClr val="tx2">
                    <a:lumMod val="75000"/>
                  </a:schemeClr>
                </a:solidFill>
              </a:rPr>
              <a:t>Desperdicio de unidad de SOL: 20%</a:t>
            </a:r>
            <a:endParaRPr lang="es-AR" i="1" dirty="0">
              <a:solidFill>
                <a:schemeClr val="tx2">
                  <a:lumMod val="75000"/>
                </a:schemeClr>
              </a:solidFill>
            </a:endParaRPr>
          </a:p>
        </p:txBody>
      </p:sp>
    </p:spTree>
    <p:extLst>
      <p:ext uri="{BB962C8B-B14F-4D97-AF65-F5344CB8AC3E}">
        <p14:creationId xmlns="" xmlns:p14="http://schemas.microsoft.com/office/powerpoint/2010/main" val="4235389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692696"/>
            <a:ext cx="6965245" cy="648072"/>
          </a:xfrm>
        </p:spPr>
        <p:txBody>
          <a:bodyPr>
            <a:normAutofit/>
          </a:bodyPr>
          <a:lstStyle/>
          <a:p>
            <a:r>
              <a:rPr lang="es-AR" sz="3600" b="1" i="1" dirty="0" smtClean="0">
                <a:solidFill>
                  <a:schemeClr val="bg2">
                    <a:lumMod val="50000"/>
                  </a:schemeClr>
                </a:solidFill>
              </a:rPr>
              <a:t>Ejercicio 8 - Merma</a:t>
            </a:r>
            <a:endParaRPr lang="es-AR" sz="3600" b="1" i="1" dirty="0">
              <a:solidFill>
                <a:schemeClr val="bg2">
                  <a:lumMod val="50000"/>
                </a:schemeClr>
              </a:solidFill>
            </a:endParaRPr>
          </a:p>
        </p:txBody>
      </p:sp>
      <p:sp>
        <p:nvSpPr>
          <p:cNvPr id="3" name="2 Marcador de contenido"/>
          <p:cNvSpPr>
            <a:spLocks noGrp="1"/>
          </p:cNvSpPr>
          <p:nvPr>
            <p:ph idx="1"/>
          </p:nvPr>
        </p:nvSpPr>
        <p:spPr>
          <a:xfrm>
            <a:off x="857224" y="1340768"/>
            <a:ext cx="7315176" cy="4752528"/>
          </a:xfrm>
        </p:spPr>
        <p:txBody>
          <a:bodyPr>
            <a:noAutofit/>
          </a:bodyPr>
          <a:lstStyle/>
          <a:p>
            <a:pPr>
              <a:buClr>
                <a:schemeClr val="tx2"/>
              </a:buClr>
            </a:pPr>
            <a:r>
              <a:rPr lang="es-ES" i="1" dirty="0">
                <a:solidFill>
                  <a:schemeClr val="tx2">
                    <a:lumMod val="75000"/>
                  </a:schemeClr>
                </a:solidFill>
              </a:rPr>
              <a:t>La principal materia prima que se utiliza en la fabricación de un producto cuesta $ 4,50 el kg. </a:t>
            </a:r>
          </a:p>
          <a:p>
            <a:pPr>
              <a:buClr>
                <a:schemeClr val="tx2"/>
              </a:buClr>
            </a:pPr>
            <a:r>
              <a:rPr lang="es-ES" i="1" dirty="0">
                <a:solidFill>
                  <a:schemeClr val="tx2">
                    <a:lumMod val="75000"/>
                  </a:schemeClr>
                </a:solidFill>
              </a:rPr>
              <a:t>En condiciones normales el 20% del material que se incorpora al proceso productivo se convierte en recortes, que se vende a $ 1 el kg. Del 80% restante se pierde la cuarta parte durante el resto de la fabricación (sin valor de recupero alguno). </a:t>
            </a:r>
          </a:p>
          <a:p>
            <a:pPr>
              <a:buClr>
                <a:schemeClr val="tx2"/>
              </a:buClr>
            </a:pPr>
            <a:r>
              <a:rPr lang="es-ES" i="1" dirty="0">
                <a:solidFill>
                  <a:schemeClr val="tx2">
                    <a:lumMod val="75000"/>
                  </a:schemeClr>
                </a:solidFill>
              </a:rPr>
              <a:t>El producto terminado al final del proceso pesa 4 kg.</a:t>
            </a:r>
          </a:p>
          <a:p>
            <a:pPr marL="0" indent="0">
              <a:buNone/>
            </a:pPr>
            <a:endParaRPr lang="es-AR" sz="900" i="1" dirty="0">
              <a:solidFill>
                <a:schemeClr val="tx2">
                  <a:lumMod val="75000"/>
                </a:schemeClr>
              </a:solidFill>
            </a:endParaRPr>
          </a:p>
          <a:p>
            <a:pPr marL="0" indent="0">
              <a:buNone/>
            </a:pPr>
            <a:r>
              <a:rPr lang="es-MX" i="1" dirty="0">
                <a:solidFill>
                  <a:schemeClr val="tx2">
                    <a:lumMod val="75000"/>
                  </a:schemeClr>
                </a:solidFill>
              </a:rPr>
              <a:t>Se solicita determinar cuál es el costo de la materia prima por cada unidad de producto terminado.</a:t>
            </a:r>
            <a:endParaRPr lang="es-AR" i="1" dirty="0">
              <a:solidFill>
                <a:schemeClr val="tx2">
                  <a:lumMod val="75000"/>
                </a:schemeClr>
              </a:solidFill>
            </a:endParaRPr>
          </a:p>
        </p:txBody>
      </p:sp>
    </p:spTree>
    <p:extLst>
      <p:ext uri="{BB962C8B-B14F-4D97-AF65-F5344CB8AC3E}">
        <p14:creationId xmlns="" xmlns:p14="http://schemas.microsoft.com/office/powerpoint/2010/main" val="3777161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692696"/>
            <a:ext cx="6965245" cy="936104"/>
          </a:xfrm>
        </p:spPr>
        <p:txBody>
          <a:bodyPr>
            <a:normAutofit/>
          </a:bodyPr>
          <a:lstStyle/>
          <a:p>
            <a:r>
              <a:rPr lang="es-AR" b="1" i="1" dirty="0">
                <a:solidFill>
                  <a:schemeClr val="bg2">
                    <a:lumMod val="50000"/>
                  </a:schemeClr>
                </a:solidFill>
              </a:rPr>
              <a:t>Costo de activación</a:t>
            </a:r>
          </a:p>
        </p:txBody>
      </p:sp>
      <p:sp>
        <p:nvSpPr>
          <p:cNvPr id="3" name="2 Marcador de contenido"/>
          <p:cNvSpPr>
            <a:spLocks noGrp="1"/>
          </p:cNvSpPr>
          <p:nvPr>
            <p:ph idx="1"/>
          </p:nvPr>
        </p:nvSpPr>
        <p:spPr>
          <a:xfrm>
            <a:off x="1043608" y="1844824"/>
            <a:ext cx="7128792" cy="3672408"/>
          </a:xfrm>
        </p:spPr>
        <p:txBody>
          <a:bodyPr>
            <a:noAutofit/>
          </a:bodyPr>
          <a:lstStyle/>
          <a:p>
            <a:pPr marL="0" indent="0">
              <a:buNone/>
            </a:pPr>
            <a:r>
              <a:rPr lang="es-AR" sz="2800" i="1" dirty="0">
                <a:solidFill>
                  <a:schemeClr val="bg2">
                    <a:lumMod val="50000"/>
                  </a:schemeClr>
                </a:solidFill>
              </a:rPr>
              <a:t>Conceptos que incrementan el valor:</a:t>
            </a:r>
          </a:p>
          <a:p>
            <a:pPr>
              <a:buClr>
                <a:schemeClr val="tx2"/>
              </a:buClr>
            </a:pPr>
            <a:r>
              <a:rPr lang="es-AR" sz="2800" i="1" dirty="0">
                <a:solidFill>
                  <a:schemeClr val="bg2">
                    <a:lumMod val="50000"/>
                  </a:schemeClr>
                </a:solidFill>
              </a:rPr>
              <a:t>Fletes</a:t>
            </a:r>
          </a:p>
          <a:p>
            <a:pPr>
              <a:buClr>
                <a:schemeClr val="tx2"/>
              </a:buClr>
            </a:pPr>
            <a:r>
              <a:rPr lang="es-AR" sz="2800" i="1" dirty="0">
                <a:solidFill>
                  <a:schemeClr val="bg2">
                    <a:lumMod val="50000"/>
                  </a:schemeClr>
                </a:solidFill>
              </a:rPr>
              <a:t>Seguros del bien transportado</a:t>
            </a:r>
          </a:p>
          <a:p>
            <a:pPr>
              <a:buClr>
                <a:schemeClr val="tx2"/>
              </a:buClr>
            </a:pPr>
            <a:r>
              <a:rPr lang="es-AR" sz="2800" i="1" dirty="0">
                <a:solidFill>
                  <a:schemeClr val="bg2">
                    <a:lumMod val="50000"/>
                  </a:schemeClr>
                </a:solidFill>
              </a:rPr>
              <a:t>Envases</a:t>
            </a:r>
          </a:p>
          <a:p>
            <a:pPr lvl="1">
              <a:buClr>
                <a:schemeClr val="tx2"/>
              </a:buClr>
            </a:pPr>
            <a:r>
              <a:rPr lang="es-AR" sz="2600" i="1" dirty="0">
                <a:solidFill>
                  <a:schemeClr val="bg2">
                    <a:lumMod val="50000"/>
                  </a:schemeClr>
                </a:solidFill>
              </a:rPr>
              <a:t>Retornable </a:t>
            </a:r>
            <a:r>
              <a:rPr lang="es-AR" sz="2600" i="1" dirty="0">
                <a:solidFill>
                  <a:schemeClr val="bg2">
                    <a:lumMod val="50000"/>
                  </a:schemeClr>
                </a:solidFill>
                <a:sym typeface="Wingdings" panose="05000000000000000000" pitchFamily="2" charset="2"/>
              </a:rPr>
              <a:t> No forma parte del costo</a:t>
            </a:r>
            <a:endParaRPr lang="es-AR" sz="2600" i="1" dirty="0">
              <a:solidFill>
                <a:schemeClr val="bg2">
                  <a:lumMod val="50000"/>
                </a:schemeClr>
              </a:solidFill>
            </a:endParaRPr>
          </a:p>
          <a:p>
            <a:pPr lvl="1">
              <a:buClr>
                <a:schemeClr val="tx2"/>
              </a:buClr>
            </a:pPr>
            <a:r>
              <a:rPr lang="es-AR" sz="2600" i="1" dirty="0">
                <a:solidFill>
                  <a:schemeClr val="bg2">
                    <a:lumMod val="50000"/>
                  </a:schemeClr>
                </a:solidFill>
              </a:rPr>
              <a:t>No Retornable </a:t>
            </a:r>
            <a:r>
              <a:rPr lang="es-AR" sz="2600" i="1" dirty="0">
                <a:solidFill>
                  <a:schemeClr val="bg2">
                    <a:lumMod val="50000"/>
                  </a:schemeClr>
                </a:solidFill>
                <a:sym typeface="Wingdings" panose="05000000000000000000" pitchFamily="2" charset="2"/>
              </a:rPr>
              <a:t> Es un costo</a:t>
            </a:r>
            <a:endParaRPr lang="es-AR" sz="2600" i="1" dirty="0">
              <a:solidFill>
                <a:schemeClr val="bg2">
                  <a:lumMod val="50000"/>
                </a:schemeClr>
              </a:solidFill>
            </a:endParaRPr>
          </a:p>
          <a:p>
            <a:pPr marL="0" indent="0">
              <a:buNone/>
            </a:pPr>
            <a:endParaRPr lang="es-AR" sz="2800" i="1" dirty="0">
              <a:solidFill>
                <a:schemeClr val="bg2">
                  <a:lumMod val="50000"/>
                </a:schemeClr>
              </a:solidFill>
            </a:endParaRPr>
          </a:p>
        </p:txBody>
      </p:sp>
    </p:spTree>
    <p:extLst>
      <p:ext uri="{BB962C8B-B14F-4D97-AF65-F5344CB8AC3E}">
        <p14:creationId xmlns="" xmlns:p14="http://schemas.microsoft.com/office/powerpoint/2010/main" val="197740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b="1" i="1" dirty="0">
                <a:solidFill>
                  <a:schemeClr val="bg2">
                    <a:lumMod val="50000"/>
                  </a:schemeClr>
                </a:solidFill>
              </a:rPr>
              <a:t>Ejercitación</a:t>
            </a:r>
            <a:endParaRPr lang="es-AR" dirty="0"/>
          </a:p>
        </p:txBody>
      </p:sp>
      <p:pic>
        <p:nvPicPr>
          <p:cNvPr id="25602" name="Picture 2" descr="C:\Users\Nico\AppData\Local\Microsoft\Windows\Temporary Internet Files\Content.IE5\QPAVW3R5\tarea1[1].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555776" y="1905000"/>
            <a:ext cx="3972272" cy="397227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936841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692696"/>
            <a:ext cx="6965245" cy="648072"/>
          </a:xfrm>
        </p:spPr>
        <p:txBody>
          <a:bodyPr>
            <a:normAutofit/>
          </a:bodyPr>
          <a:lstStyle/>
          <a:p>
            <a:r>
              <a:rPr lang="es-AR" sz="3600" b="1" i="1" dirty="0" smtClean="0">
                <a:solidFill>
                  <a:schemeClr val="bg2">
                    <a:lumMod val="50000"/>
                  </a:schemeClr>
                </a:solidFill>
              </a:rPr>
              <a:t>Ejercicio 1 - Costo </a:t>
            </a:r>
            <a:r>
              <a:rPr lang="es-AR" sz="3600" b="1" i="1" dirty="0">
                <a:solidFill>
                  <a:schemeClr val="bg2">
                    <a:lumMod val="50000"/>
                  </a:schemeClr>
                </a:solidFill>
              </a:rPr>
              <a:t>de la MP</a:t>
            </a:r>
          </a:p>
        </p:txBody>
      </p:sp>
      <p:sp>
        <p:nvSpPr>
          <p:cNvPr id="3" name="2 Marcador de contenido"/>
          <p:cNvSpPr>
            <a:spLocks noGrp="1"/>
          </p:cNvSpPr>
          <p:nvPr>
            <p:ph idx="1"/>
          </p:nvPr>
        </p:nvSpPr>
        <p:spPr>
          <a:xfrm>
            <a:off x="857224" y="1340768"/>
            <a:ext cx="7315176" cy="4752528"/>
          </a:xfrm>
        </p:spPr>
        <p:txBody>
          <a:bodyPr>
            <a:noAutofit/>
          </a:bodyPr>
          <a:lstStyle/>
          <a:p>
            <a:pPr marL="0" indent="0">
              <a:buNone/>
            </a:pPr>
            <a:r>
              <a:rPr lang="es-MX" sz="2000" i="1" dirty="0">
                <a:solidFill>
                  <a:schemeClr val="tx2">
                    <a:lumMod val="75000"/>
                  </a:schemeClr>
                </a:solidFill>
              </a:rPr>
              <a:t>La empresa El Molino S.A. recibe los siguientes materiales </a:t>
            </a:r>
            <a:r>
              <a:rPr lang="es-MX" sz="2000" i="1" dirty="0" smtClean="0">
                <a:solidFill>
                  <a:schemeClr val="tx2">
                    <a:lumMod val="75000"/>
                  </a:schemeClr>
                </a:solidFill>
              </a:rPr>
              <a:t>y te solicite calcules el costo de cada uno abonando a 10 y 30 días:</a:t>
            </a:r>
            <a:endParaRPr lang="es-AR" sz="2000" i="1" dirty="0">
              <a:solidFill>
                <a:schemeClr val="tx2">
                  <a:lumMod val="75000"/>
                </a:schemeClr>
              </a:solidFill>
            </a:endParaRPr>
          </a:p>
          <a:p>
            <a:pPr marL="0" indent="0">
              <a:buNone/>
            </a:pPr>
            <a:r>
              <a:rPr lang="es-MX" sz="2000" i="1" dirty="0">
                <a:solidFill>
                  <a:schemeClr val="tx2">
                    <a:lumMod val="75000"/>
                  </a:schemeClr>
                </a:solidFill>
              </a:rPr>
              <a:t> Artículo	</a:t>
            </a:r>
            <a:r>
              <a:rPr lang="es-MX" sz="2000" i="1" dirty="0" smtClean="0">
                <a:solidFill>
                  <a:schemeClr val="tx2">
                    <a:lumMod val="75000"/>
                  </a:schemeClr>
                </a:solidFill>
              </a:rPr>
              <a:t>Precio</a:t>
            </a:r>
            <a:r>
              <a:rPr lang="es-MX" sz="2000" i="1" dirty="0">
                <a:solidFill>
                  <a:schemeClr val="tx2">
                    <a:lumMod val="75000"/>
                  </a:schemeClr>
                </a:solidFill>
              </a:rPr>
              <a:t>		Peso por	Unidades</a:t>
            </a:r>
            <a:endParaRPr lang="es-AR" sz="2000" i="1" dirty="0">
              <a:solidFill>
                <a:schemeClr val="tx2">
                  <a:lumMod val="75000"/>
                </a:schemeClr>
              </a:solidFill>
            </a:endParaRPr>
          </a:p>
          <a:p>
            <a:pPr marL="0" indent="0">
              <a:buNone/>
            </a:pPr>
            <a:r>
              <a:rPr lang="es-MX" sz="2000" i="1" dirty="0">
                <a:solidFill>
                  <a:schemeClr val="tx2">
                    <a:lumMod val="75000"/>
                  </a:schemeClr>
                </a:solidFill>
              </a:rPr>
              <a:t>		Unitario		Unidad		Recibidas</a:t>
            </a:r>
            <a:endParaRPr lang="es-AR" sz="2000" i="1" dirty="0">
              <a:solidFill>
                <a:schemeClr val="tx2">
                  <a:lumMod val="75000"/>
                </a:schemeClr>
              </a:solidFill>
            </a:endParaRPr>
          </a:p>
          <a:p>
            <a:pPr marL="0" indent="0">
              <a:buNone/>
            </a:pPr>
            <a:r>
              <a:rPr lang="es-MX" sz="2000" i="1" dirty="0">
                <a:solidFill>
                  <a:schemeClr val="tx2">
                    <a:lumMod val="75000"/>
                  </a:schemeClr>
                </a:solidFill>
              </a:rPr>
              <a:t>AZ-23		$ 18		4 Kg.		   200</a:t>
            </a:r>
            <a:endParaRPr lang="es-AR" sz="2000" i="1" dirty="0">
              <a:solidFill>
                <a:schemeClr val="tx2">
                  <a:lumMod val="75000"/>
                </a:schemeClr>
              </a:solidFill>
            </a:endParaRPr>
          </a:p>
          <a:p>
            <a:pPr marL="0" indent="0">
              <a:buNone/>
            </a:pPr>
            <a:r>
              <a:rPr lang="es-MX" sz="2000" i="1" dirty="0">
                <a:solidFill>
                  <a:schemeClr val="tx2">
                    <a:lumMod val="75000"/>
                  </a:schemeClr>
                </a:solidFill>
              </a:rPr>
              <a:t>BZ-24		$   4		3 Kg.		     50</a:t>
            </a:r>
            <a:endParaRPr lang="es-AR" sz="2000" i="1" dirty="0">
              <a:solidFill>
                <a:schemeClr val="tx2">
                  <a:lumMod val="75000"/>
                </a:schemeClr>
              </a:solidFill>
            </a:endParaRPr>
          </a:p>
          <a:p>
            <a:pPr marL="0" indent="0">
              <a:buNone/>
            </a:pPr>
            <a:r>
              <a:rPr lang="es-MX" sz="2000" i="1" dirty="0">
                <a:solidFill>
                  <a:schemeClr val="tx2">
                    <a:lumMod val="75000"/>
                  </a:schemeClr>
                </a:solidFill>
              </a:rPr>
              <a:t>CZ-25		$   5		1 Kg.		   800</a:t>
            </a:r>
          </a:p>
          <a:p>
            <a:pPr marL="0" indent="0">
              <a:buNone/>
            </a:pPr>
            <a:endParaRPr lang="es-AR" sz="2000" i="1" dirty="0">
              <a:solidFill>
                <a:schemeClr val="tx2">
                  <a:lumMod val="75000"/>
                </a:schemeClr>
              </a:solidFill>
            </a:endParaRPr>
          </a:p>
          <a:p>
            <a:pPr>
              <a:buClr>
                <a:schemeClr val="tx2"/>
              </a:buClr>
            </a:pPr>
            <a:r>
              <a:rPr lang="es-MX" sz="2000" i="1" dirty="0">
                <a:solidFill>
                  <a:schemeClr val="tx2">
                    <a:lumMod val="75000"/>
                  </a:schemeClr>
                </a:solidFill>
              </a:rPr>
              <a:t>Los fletes alcanzan a $ 3.500.</a:t>
            </a:r>
            <a:endParaRPr lang="es-AR" sz="2000" i="1" dirty="0">
              <a:solidFill>
                <a:schemeClr val="tx2">
                  <a:lumMod val="75000"/>
                </a:schemeClr>
              </a:solidFill>
            </a:endParaRPr>
          </a:p>
          <a:p>
            <a:pPr>
              <a:buClr>
                <a:schemeClr val="tx2"/>
              </a:buClr>
            </a:pPr>
            <a:r>
              <a:rPr lang="es-MX" sz="2000" i="1" dirty="0">
                <a:solidFill>
                  <a:schemeClr val="tx2">
                    <a:lumMod val="75000"/>
                  </a:schemeClr>
                </a:solidFill>
              </a:rPr>
              <a:t>El proveedor ofrece un descuento del 2% si se paga dentro de los 10 días, y neto a 30 días. El descuento no se aplica a los cargos por fletes. Además hace una bonificación de $ 1 por cada unidad que supere las 100 unidades por artículo.</a:t>
            </a:r>
            <a:endParaRPr lang="es-AR" sz="2000" i="1" dirty="0">
              <a:solidFill>
                <a:schemeClr val="tx2">
                  <a:lumMod val="75000"/>
                </a:schemeClr>
              </a:solidFill>
            </a:endParaRPr>
          </a:p>
          <a:p>
            <a:pPr marL="0" indent="0">
              <a:buNone/>
            </a:pPr>
            <a:r>
              <a:rPr lang="es-MX" sz="2000" i="1" dirty="0">
                <a:solidFill>
                  <a:schemeClr val="tx2">
                    <a:lumMod val="75000"/>
                  </a:schemeClr>
                </a:solidFill>
              </a:rPr>
              <a:t> </a:t>
            </a:r>
            <a:endParaRPr lang="es-AR" sz="2000" i="1" dirty="0">
              <a:solidFill>
                <a:schemeClr val="tx2">
                  <a:lumMod val="75000"/>
                </a:schemeClr>
              </a:solidFill>
            </a:endParaRPr>
          </a:p>
          <a:p>
            <a:pPr marL="0" indent="0">
              <a:buNone/>
            </a:pPr>
            <a:endParaRPr lang="es-AR" sz="2000" i="1" dirty="0">
              <a:solidFill>
                <a:schemeClr val="tx2">
                  <a:lumMod val="75000"/>
                </a:schemeClr>
              </a:solidFill>
            </a:endParaRPr>
          </a:p>
        </p:txBody>
      </p:sp>
    </p:spTree>
    <p:extLst>
      <p:ext uri="{BB962C8B-B14F-4D97-AF65-F5344CB8AC3E}">
        <p14:creationId xmlns="" xmlns:p14="http://schemas.microsoft.com/office/powerpoint/2010/main" val="2485438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692696"/>
            <a:ext cx="6965245" cy="648072"/>
          </a:xfrm>
        </p:spPr>
        <p:txBody>
          <a:bodyPr>
            <a:normAutofit/>
          </a:bodyPr>
          <a:lstStyle/>
          <a:p>
            <a:r>
              <a:rPr lang="es-AR" sz="3600" b="1" i="1" dirty="0" smtClean="0">
                <a:solidFill>
                  <a:schemeClr val="bg2">
                    <a:lumMod val="50000"/>
                  </a:schemeClr>
                </a:solidFill>
              </a:rPr>
              <a:t>Ejercicio 2 - Costo </a:t>
            </a:r>
            <a:r>
              <a:rPr lang="es-AR" sz="3600" b="1" i="1" dirty="0">
                <a:solidFill>
                  <a:schemeClr val="bg2">
                    <a:lumMod val="50000"/>
                  </a:schemeClr>
                </a:solidFill>
              </a:rPr>
              <a:t>de la MP</a:t>
            </a:r>
          </a:p>
        </p:txBody>
      </p:sp>
      <p:sp>
        <p:nvSpPr>
          <p:cNvPr id="3" name="2 Marcador de contenido"/>
          <p:cNvSpPr>
            <a:spLocks noGrp="1"/>
          </p:cNvSpPr>
          <p:nvPr>
            <p:ph idx="1"/>
          </p:nvPr>
        </p:nvSpPr>
        <p:spPr>
          <a:xfrm>
            <a:off x="1043608" y="1340768"/>
            <a:ext cx="7128792" cy="4752528"/>
          </a:xfrm>
        </p:spPr>
        <p:txBody>
          <a:bodyPr>
            <a:noAutofit/>
          </a:bodyPr>
          <a:lstStyle/>
          <a:p>
            <a:pPr marL="0" indent="0">
              <a:buNone/>
            </a:pPr>
            <a:r>
              <a:rPr lang="es-MX" sz="2000" i="1" dirty="0">
                <a:solidFill>
                  <a:schemeClr val="tx2">
                    <a:lumMod val="75000"/>
                  </a:schemeClr>
                </a:solidFill>
              </a:rPr>
              <a:t>La empresa </a:t>
            </a:r>
            <a:r>
              <a:rPr lang="es-MX" sz="2000" i="1" dirty="0" err="1">
                <a:solidFill>
                  <a:schemeClr val="tx2">
                    <a:lumMod val="75000"/>
                  </a:schemeClr>
                </a:solidFill>
              </a:rPr>
              <a:t>Conte</a:t>
            </a:r>
            <a:r>
              <a:rPr lang="es-MX" sz="2000" i="1" dirty="0">
                <a:solidFill>
                  <a:schemeClr val="tx2">
                    <a:lumMod val="75000"/>
                  </a:schemeClr>
                </a:solidFill>
              </a:rPr>
              <a:t> S.R.L. utiliza en su proceso productivo dos materias primas: CRE-1 y FAG-2, suministrando la siguiente información correspondiente al mes anterior:</a:t>
            </a:r>
            <a:endParaRPr lang="es-AR" sz="2000" i="1" dirty="0">
              <a:solidFill>
                <a:schemeClr val="tx2">
                  <a:lumMod val="75000"/>
                </a:schemeClr>
              </a:solidFill>
            </a:endParaRPr>
          </a:p>
          <a:p>
            <a:pPr marL="0" indent="0">
              <a:buNone/>
            </a:pPr>
            <a:r>
              <a:rPr lang="es-MX" sz="2000" i="1" dirty="0">
                <a:solidFill>
                  <a:schemeClr val="tx2">
                    <a:lumMod val="75000"/>
                  </a:schemeClr>
                </a:solidFill>
              </a:rPr>
              <a:t>Inventarios 		CRE-1		  FAG-2</a:t>
            </a:r>
            <a:endParaRPr lang="es-AR" sz="2000" i="1" dirty="0">
              <a:solidFill>
                <a:schemeClr val="tx2">
                  <a:lumMod val="75000"/>
                </a:schemeClr>
              </a:solidFill>
            </a:endParaRPr>
          </a:p>
          <a:p>
            <a:pPr marL="0" indent="0">
              <a:buNone/>
            </a:pPr>
            <a:r>
              <a:rPr lang="es-MX" sz="2000" i="1" dirty="0">
                <a:solidFill>
                  <a:schemeClr val="tx2">
                    <a:lumMod val="75000"/>
                  </a:schemeClr>
                </a:solidFill>
              </a:rPr>
              <a:t>Inicial			$ 20.000	$ 50.000</a:t>
            </a:r>
            <a:endParaRPr lang="es-AR" sz="2000" i="1" dirty="0">
              <a:solidFill>
                <a:schemeClr val="tx2">
                  <a:lumMod val="75000"/>
                </a:schemeClr>
              </a:solidFill>
            </a:endParaRPr>
          </a:p>
          <a:p>
            <a:pPr marL="0" indent="0">
              <a:buNone/>
            </a:pPr>
            <a:r>
              <a:rPr lang="es-MX" sz="2000" i="1" dirty="0">
                <a:solidFill>
                  <a:schemeClr val="tx2">
                    <a:lumMod val="75000"/>
                  </a:schemeClr>
                </a:solidFill>
              </a:rPr>
              <a:t>Final			$ 10.000	$ 60.000</a:t>
            </a:r>
            <a:endParaRPr lang="es-AR" sz="2000" i="1" dirty="0">
              <a:solidFill>
                <a:schemeClr val="tx2">
                  <a:lumMod val="75000"/>
                </a:schemeClr>
              </a:solidFill>
            </a:endParaRPr>
          </a:p>
          <a:p>
            <a:pPr marL="0" indent="0">
              <a:buNone/>
            </a:pPr>
            <a:r>
              <a:rPr lang="es-MX" sz="2000" i="1" dirty="0">
                <a:solidFill>
                  <a:schemeClr val="tx2">
                    <a:lumMod val="75000"/>
                  </a:schemeClr>
                </a:solidFill>
              </a:rPr>
              <a:t> </a:t>
            </a:r>
            <a:endParaRPr lang="es-AR" sz="2000" i="1" dirty="0">
              <a:solidFill>
                <a:schemeClr val="tx2">
                  <a:lumMod val="75000"/>
                </a:schemeClr>
              </a:solidFill>
            </a:endParaRPr>
          </a:p>
          <a:p>
            <a:pPr marL="0" lvl="0" indent="0">
              <a:buNone/>
            </a:pPr>
            <a:r>
              <a:rPr lang="es-MX" sz="2000" i="1" dirty="0">
                <a:solidFill>
                  <a:schemeClr val="tx2">
                    <a:lumMod val="75000"/>
                  </a:schemeClr>
                </a:solidFill>
              </a:rPr>
              <a:t>Compras</a:t>
            </a:r>
            <a:endParaRPr lang="es-AR" sz="2000" i="1" dirty="0">
              <a:solidFill>
                <a:schemeClr val="tx2">
                  <a:lumMod val="75000"/>
                </a:schemeClr>
              </a:solidFill>
            </a:endParaRPr>
          </a:p>
          <a:p>
            <a:pPr>
              <a:buClr>
                <a:schemeClr val="tx2"/>
              </a:buClr>
            </a:pPr>
            <a:r>
              <a:rPr lang="es-MX" sz="2000" i="1" dirty="0">
                <a:solidFill>
                  <a:schemeClr val="tx2">
                    <a:lumMod val="75000"/>
                  </a:schemeClr>
                </a:solidFill>
              </a:rPr>
              <a:t>CRE-1: 10.000 unidades a $ 5 cada una, en 5 pedidos iguales. Cada unidad pesa 2 Kg. El proveedor se encuentra a 20 km. de distancia. El producto viene en envases cuya capacidad máxima es de 300 Kg. cada uno, retornable, y su valor de $ 5 está incluido en el precio. Cada envase pesa 1 Kg.</a:t>
            </a:r>
            <a:endParaRPr lang="es-AR" sz="2000" i="1" dirty="0">
              <a:solidFill>
                <a:schemeClr val="tx2">
                  <a:lumMod val="75000"/>
                </a:schemeClr>
              </a:solidFill>
            </a:endParaRPr>
          </a:p>
        </p:txBody>
      </p:sp>
    </p:spTree>
    <p:extLst>
      <p:ext uri="{BB962C8B-B14F-4D97-AF65-F5344CB8AC3E}">
        <p14:creationId xmlns="" xmlns:p14="http://schemas.microsoft.com/office/powerpoint/2010/main" val="1164659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692696"/>
            <a:ext cx="6965245" cy="648072"/>
          </a:xfrm>
        </p:spPr>
        <p:txBody>
          <a:bodyPr>
            <a:normAutofit/>
          </a:bodyPr>
          <a:lstStyle/>
          <a:p>
            <a:r>
              <a:rPr lang="es-AR" sz="3600" b="1" i="1" dirty="0" smtClean="0">
                <a:solidFill>
                  <a:schemeClr val="bg2">
                    <a:lumMod val="50000"/>
                  </a:schemeClr>
                </a:solidFill>
              </a:rPr>
              <a:t>Ejercicio 2 - Costo </a:t>
            </a:r>
            <a:r>
              <a:rPr lang="es-AR" sz="3600" b="1" i="1" dirty="0">
                <a:solidFill>
                  <a:schemeClr val="bg2">
                    <a:lumMod val="50000"/>
                  </a:schemeClr>
                </a:solidFill>
              </a:rPr>
              <a:t>de la MP</a:t>
            </a:r>
          </a:p>
        </p:txBody>
      </p:sp>
      <p:sp>
        <p:nvSpPr>
          <p:cNvPr id="3" name="2 Marcador de contenido"/>
          <p:cNvSpPr>
            <a:spLocks noGrp="1"/>
          </p:cNvSpPr>
          <p:nvPr>
            <p:ph idx="1"/>
          </p:nvPr>
        </p:nvSpPr>
        <p:spPr>
          <a:xfrm>
            <a:off x="1043608" y="1322528"/>
            <a:ext cx="7128792" cy="4392488"/>
          </a:xfrm>
        </p:spPr>
        <p:txBody>
          <a:bodyPr>
            <a:noAutofit/>
          </a:bodyPr>
          <a:lstStyle/>
          <a:p>
            <a:pPr>
              <a:buClr>
                <a:schemeClr val="tx2"/>
              </a:buClr>
            </a:pPr>
            <a:r>
              <a:rPr lang="es-MX" sz="2000" i="1" dirty="0">
                <a:solidFill>
                  <a:schemeClr val="tx2">
                    <a:lumMod val="75000"/>
                  </a:schemeClr>
                </a:solidFill>
              </a:rPr>
              <a:t>FAG-2:  12.000 unidades a $ 12 cada una, en 2 pedidos iguales. Cada unidad pesa 4 Kg. El proveedor se encuentra a 10 km. de la empresa. El producto viene en envases con capacidad máxima de 500 Kg., no retornables, y se facturan por separado a $ 5 cada uno. Cada envase pesa 2 Kg.</a:t>
            </a:r>
            <a:endParaRPr lang="es-AR" sz="2000" i="1" dirty="0">
              <a:solidFill>
                <a:schemeClr val="tx2">
                  <a:lumMod val="75000"/>
                </a:schemeClr>
              </a:solidFill>
            </a:endParaRPr>
          </a:p>
          <a:p>
            <a:pPr marL="0" indent="0">
              <a:buNone/>
            </a:pPr>
            <a:r>
              <a:rPr lang="es-MX" sz="1100" i="1" dirty="0">
                <a:solidFill>
                  <a:schemeClr val="tx2">
                    <a:lumMod val="75000"/>
                  </a:schemeClr>
                </a:solidFill>
              </a:rPr>
              <a:t> </a:t>
            </a:r>
            <a:endParaRPr lang="es-AR" sz="1100" i="1" dirty="0">
              <a:solidFill>
                <a:schemeClr val="tx2">
                  <a:lumMod val="75000"/>
                </a:schemeClr>
              </a:solidFill>
            </a:endParaRPr>
          </a:p>
          <a:p>
            <a:pPr marL="0" lvl="0" indent="0">
              <a:buNone/>
            </a:pPr>
            <a:r>
              <a:rPr lang="es-MX" sz="2000" i="1" dirty="0">
                <a:solidFill>
                  <a:schemeClr val="tx2">
                    <a:lumMod val="75000"/>
                  </a:schemeClr>
                </a:solidFill>
              </a:rPr>
              <a:t>Fletes: Los realiza una empresa transportista que cobra $ 0,10 por Kg. / Km.</a:t>
            </a:r>
            <a:endParaRPr lang="es-AR" sz="2000" i="1" dirty="0">
              <a:solidFill>
                <a:schemeClr val="tx2">
                  <a:lumMod val="75000"/>
                </a:schemeClr>
              </a:solidFill>
            </a:endParaRPr>
          </a:p>
          <a:p>
            <a:pPr marL="0" indent="0">
              <a:buNone/>
            </a:pPr>
            <a:r>
              <a:rPr lang="es-MX" sz="1100" i="1" dirty="0">
                <a:solidFill>
                  <a:schemeClr val="tx2">
                    <a:lumMod val="75000"/>
                  </a:schemeClr>
                </a:solidFill>
              </a:rPr>
              <a:t> </a:t>
            </a:r>
            <a:endParaRPr lang="es-AR" sz="1100" i="1" dirty="0">
              <a:solidFill>
                <a:schemeClr val="tx2">
                  <a:lumMod val="75000"/>
                </a:schemeClr>
              </a:solidFill>
            </a:endParaRPr>
          </a:p>
          <a:p>
            <a:pPr marL="0" lvl="0" indent="0">
              <a:buNone/>
            </a:pPr>
            <a:r>
              <a:rPr lang="es-MX" sz="2000" i="1" dirty="0">
                <a:solidFill>
                  <a:schemeClr val="tx2">
                    <a:lumMod val="75000"/>
                  </a:schemeClr>
                </a:solidFill>
              </a:rPr>
              <a:t>Seguros: La mercadería viaja asegurada, abonándose una prima del 2% sobre el valor de la mercadería transportada</a:t>
            </a:r>
            <a:r>
              <a:rPr lang="es-MX" sz="2000" i="1" dirty="0" smtClean="0">
                <a:solidFill>
                  <a:schemeClr val="tx2">
                    <a:lumMod val="75000"/>
                  </a:schemeClr>
                </a:solidFill>
              </a:rPr>
              <a:t>.</a:t>
            </a:r>
          </a:p>
          <a:p>
            <a:pPr marL="0" lvl="0" indent="0">
              <a:buNone/>
            </a:pPr>
            <a:endParaRPr lang="es-MX" sz="2000" i="1" dirty="0" smtClean="0">
              <a:solidFill>
                <a:schemeClr val="tx2">
                  <a:lumMod val="75000"/>
                </a:schemeClr>
              </a:solidFill>
            </a:endParaRPr>
          </a:p>
          <a:p>
            <a:pPr marL="0" lvl="0" indent="0">
              <a:buNone/>
            </a:pPr>
            <a:r>
              <a:rPr lang="es-MX" sz="2000" i="1" dirty="0" smtClean="0">
                <a:solidFill>
                  <a:schemeClr val="tx2">
                    <a:lumMod val="75000"/>
                  </a:schemeClr>
                </a:solidFill>
              </a:rPr>
              <a:t>La empresa te solicita calcules el costo unitario de la compra de cada materia prima, y el costo incurrido.</a:t>
            </a:r>
            <a:endParaRPr lang="es-AR" sz="2000" i="1" dirty="0">
              <a:solidFill>
                <a:schemeClr val="tx2">
                  <a:lumMod val="75000"/>
                </a:schemeClr>
              </a:solidFill>
            </a:endParaRPr>
          </a:p>
        </p:txBody>
      </p:sp>
    </p:spTree>
    <p:extLst>
      <p:ext uri="{BB962C8B-B14F-4D97-AF65-F5344CB8AC3E}">
        <p14:creationId xmlns="" xmlns:p14="http://schemas.microsoft.com/office/powerpoint/2010/main" val="810567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692696"/>
            <a:ext cx="6965245" cy="864096"/>
          </a:xfrm>
        </p:spPr>
        <p:txBody>
          <a:bodyPr>
            <a:normAutofit/>
          </a:bodyPr>
          <a:lstStyle/>
          <a:p>
            <a:r>
              <a:rPr lang="es-AR" b="1" i="1" dirty="0">
                <a:solidFill>
                  <a:schemeClr val="bg2">
                    <a:lumMod val="50000"/>
                  </a:schemeClr>
                </a:solidFill>
              </a:rPr>
              <a:t>Gestión de stock</a:t>
            </a:r>
          </a:p>
        </p:txBody>
      </p:sp>
      <p:sp>
        <p:nvSpPr>
          <p:cNvPr id="3" name="2 Marcador de contenido"/>
          <p:cNvSpPr>
            <a:spLocks noGrp="1"/>
          </p:cNvSpPr>
          <p:nvPr>
            <p:ph idx="1"/>
          </p:nvPr>
        </p:nvSpPr>
        <p:spPr>
          <a:xfrm>
            <a:off x="1043608" y="1484784"/>
            <a:ext cx="7128792" cy="4608512"/>
          </a:xfrm>
        </p:spPr>
        <p:txBody>
          <a:bodyPr>
            <a:noAutofit/>
          </a:bodyPr>
          <a:lstStyle/>
          <a:p>
            <a:pPr marL="0" indent="0">
              <a:buNone/>
            </a:pPr>
            <a:r>
              <a:rPr lang="es-AR" sz="2600" i="1" dirty="0">
                <a:solidFill>
                  <a:schemeClr val="bg2">
                    <a:lumMod val="50000"/>
                  </a:schemeClr>
                </a:solidFill>
              </a:rPr>
              <a:t>Tanto el adquirir materiales como tenerlos hasta que ingresan al proceso productivo, conlleva gastos, que dependerán de la cantidad de dichos bienes.</a:t>
            </a:r>
          </a:p>
          <a:p>
            <a:pPr marL="0" indent="0">
              <a:buNone/>
            </a:pPr>
            <a:r>
              <a:rPr lang="es-AR" sz="2600" i="1" dirty="0">
                <a:solidFill>
                  <a:schemeClr val="bg2">
                    <a:lumMod val="50000"/>
                  </a:schemeClr>
                </a:solidFill>
              </a:rPr>
              <a:t>A mayor cantidad de bienes se obtendrán menores costos al adquirirse, pero mayores de poseerlos. A menor cantidad, será inversa la relación.</a:t>
            </a:r>
          </a:p>
          <a:p>
            <a:pPr marL="0" indent="0">
              <a:buNone/>
            </a:pPr>
            <a:r>
              <a:rPr lang="es-AR" sz="2600" i="1" dirty="0">
                <a:solidFill>
                  <a:schemeClr val="bg2">
                    <a:lumMod val="50000"/>
                  </a:schemeClr>
                </a:solidFill>
              </a:rPr>
              <a:t>La gestión de stocks busca minimizar este costo total.</a:t>
            </a:r>
          </a:p>
          <a:p>
            <a:pPr marL="0" indent="0">
              <a:buNone/>
            </a:pPr>
            <a:endParaRPr lang="es-AR" sz="2600" i="1" dirty="0">
              <a:solidFill>
                <a:schemeClr val="bg2">
                  <a:lumMod val="50000"/>
                </a:schemeClr>
              </a:solidFill>
            </a:endParaRPr>
          </a:p>
        </p:txBody>
      </p:sp>
    </p:spTree>
    <p:extLst>
      <p:ext uri="{BB962C8B-B14F-4D97-AF65-F5344CB8AC3E}">
        <p14:creationId xmlns="" xmlns:p14="http://schemas.microsoft.com/office/powerpoint/2010/main" val="2847979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hincheta">
  <a:themeElements>
    <a:clrScheme name="Chincheta">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Chincheta">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hincheta">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4181</TotalTime>
  <Words>1644</Words>
  <Application>Microsoft Office PowerPoint</Application>
  <PresentationFormat>Presentación en pantalla (4:3)</PresentationFormat>
  <Paragraphs>278</Paragraphs>
  <Slides>31</Slides>
  <Notes>0</Notes>
  <HiddenSlides>0</HiddenSlides>
  <MMClips>0</MMClips>
  <ScaleCrop>false</ScaleCrop>
  <HeadingPairs>
    <vt:vector size="4" baseType="variant">
      <vt:variant>
        <vt:lpstr>Tema</vt:lpstr>
      </vt:variant>
      <vt:variant>
        <vt:i4>1</vt:i4>
      </vt:variant>
      <vt:variant>
        <vt:lpstr>Títulos de diapositiva</vt:lpstr>
      </vt:variant>
      <vt:variant>
        <vt:i4>31</vt:i4>
      </vt:variant>
    </vt:vector>
  </HeadingPairs>
  <TitlesOfParts>
    <vt:vector size="32" baseType="lpstr">
      <vt:lpstr>Chincheta</vt:lpstr>
      <vt:lpstr>Elementos del costo industrial  Materia Prima</vt:lpstr>
      <vt:lpstr>Materia Prima</vt:lpstr>
      <vt:lpstr>Costo de activación</vt:lpstr>
      <vt:lpstr>Costo de activación</vt:lpstr>
      <vt:lpstr>Ejercitación</vt:lpstr>
      <vt:lpstr>Ejercicio 1 - Costo de la MP</vt:lpstr>
      <vt:lpstr>Ejercicio 2 - Costo de la MP</vt:lpstr>
      <vt:lpstr>Ejercicio 2 - Costo de la MP</vt:lpstr>
      <vt:lpstr>Gestión de stock</vt:lpstr>
      <vt:lpstr>Gestión de stock</vt:lpstr>
      <vt:lpstr>Gestión de stock</vt:lpstr>
      <vt:lpstr>Gestión de stock</vt:lpstr>
      <vt:lpstr>Gestión de stock</vt:lpstr>
      <vt:lpstr>Gestión de stock</vt:lpstr>
      <vt:lpstr>Gestión de stock</vt:lpstr>
      <vt:lpstr>Gestión de stock</vt:lpstr>
      <vt:lpstr>Gestión de stock</vt:lpstr>
      <vt:lpstr>Gestión de stock</vt:lpstr>
      <vt:lpstr>Fórmulas a considerar</vt:lpstr>
      <vt:lpstr>Ejercitación</vt:lpstr>
      <vt:lpstr>Ejercicio 3 - Gestión de Stocks</vt:lpstr>
      <vt:lpstr>Ejercicio 4 - Gestión de Stocks</vt:lpstr>
      <vt:lpstr>Ejercicio 4 - Gestión de Stocks</vt:lpstr>
      <vt:lpstr>Ejercicio 5 - Gestión de Stocks</vt:lpstr>
      <vt:lpstr>Ejercicio 5 - Gestión de Stocks</vt:lpstr>
      <vt:lpstr>Merma</vt:lpstr>
      <vt:lpstr>Merma</vt:lpstr>
      <vt:lpstr>Ejercitación</vt:lpstr>
      <vt:lpstr>Ejercicio 6 - Merma</vt:lpstr>
      <vt:lpstr>Ejercicio 7 - Merma</vt:lpstr>
      <vt:lpstr>Ejercicio 8 - Merma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Contabilidad 1</dc:title>
  <dc:creator>Villa</dc:creator>
  <cp:lastModifiedBy>AFM2</cp:lastModifiedBy>
  <cp:revision>229</cp:revision>
  <dcterms:created xsi:type="dcterms:W3CDTF">2016-02-17T19:14:06Z</dcterms:created>
  <dcterms:modified xsi:type="dcterms:W3CDTF">2017-03-08T13:27:47Z</dcterms:modified>
</cp:coreProperties>
</file>