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30" r:id="rId2"/>
    <p:sldId id="511" r:id="rId3"/>
    <p:sldId id="512" r:id="rId4"/>
    <p:sldId id="582" r:id="rId5"/>
    <p:sldId id="513" r:id="rId6"/>
    <p:sldId id="515" r:id="rId7"/>
    <p:sldId id="313" r:id="rId8"/>
    <p:sldId id="580" r:id="rId9"/>
    <p:sldId id="593" r:id="rId10"/>
    <p:sldId id="581" r:id="rId11"/>
    <p:sldId id="587" r:id="rId12"/>
    <p:sldId id="514" r:id="rId13"/>
    <p:sldId id="558" r:id="rId14"/>
    <p:sldId id="583" r:id="rId15"/>
    <p:sldId id="594" r:id="rId16"/>
    <p:sldId id="591" r:id="rId17"/>
    <p:sldId id="592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56" autoAdjust="0"/>
    <p:restoredTop sz="94660"/>
  </p:normalViewPr>
  <p:slideViewPr>
    <p:cSldViewPr>
      <p:cViewPr varScale="1">
        <p:scale>
          <a:sx n="61" d="100"/>
          <a:sy n="61" d="100"/>
        </p:scale>
        <p:origin x="-12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B97FD08-B302-4576-868A-0E3099EA7769}" type="datetimeFigureOut">
              <a:rPr lang="es-AR" smtClean="0"/>
              <a:pPr/>
              <a:t>08/03/2017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2E3F82-84F0-4310-9544-F884E1857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6965245" cy="3528392"/>
          </a:xfrm>
        </p:spPr>
        <p:txBody>
          <a:bodyPr>
            <a:noAutofit/>
          </a:bodyPr>
          <a:lstStyle/>
          <a:p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Elementos del costo industrial</a:t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Mano de Obra</a:t>
            </a:r>
          </a:p>
        </p:txBody>
      </p:sp>
    </p:spTree>
    <p:extLst>
      <p:ext uri="{BB962C8B-B14F-4D97-AF65-F5344CB8AC3E}">
        <p14:creationId xmlns="" xmlns:p14="http://schemas.microsoft.com/office/powerpoint/2010/main" val="349164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10 – Costo MO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7940" y="1268760"/>
            <a:ext cx="72728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Soles S.R.L tiene 40 empleados operarios, que trabajan en promedio 7,5 </a:t>
            </a:r>
            <a:r>
              <a:rPr lang="es-A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hs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por día durante 25 días al mes.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En el mes de abril, 9 operarios tomaron 14 días de vacaciones y 2 operarios estuvieron ausentes injustificadamente 55 horas en total. Por otra parte, el supervisor de planta informó tiempos perdidos por un total de 500 horas. 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Cabe destacar que durante el mes se cumplió la relación insumo/producto. La producción alcanzada en el mes de abril fue de 12.000 carteras de cuero.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Soles S.R.L paga un jornal por operario de $ 50 la hora. 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incidencia de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los conceptos adicionales son: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kumimoji="0" lang="es-MX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0266425"/>
              </p:ext>
            </p:extLst>
          </p:nvPr>
        </p:nvGraphicFramePr>
        <p:xfrm>
          <a:off x="1691680" y="4725144"/>
          <a:ext cx="5760640" cy="136815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02926">
                  <a:extLst>
                    <a:ext uri="{9D8B030D-6E8A-4147-A177-3AD203B41FA5}">
                      <a16:colId xmlns:a16="http://schemas.microsoft.com/office/drawing/2014/main" xmlns="" val="3812256548"/>
                    </a:ext>
                  </a:extLst>
                </a:gridCol>
                <a:gridCol w="1757714">
                  <a:extLst>
                    <a:ext uri="{9D8B030D-6E8A-4147-A177-3AD203B41FA5}">
                      <a16:colId xmlns:a16="http://schemas.microsoft.com/office/drawing/2014/main" xmlns="" val="2459233970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Ausencias por enfermedad</a:t>
                      </a:r>
                      <a:endParaRPr lang="es-AR" sz="18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4%</a:t>
                      </a:r>
                      <a:endParaRPr lang="es-AR" sz="18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82075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S.A.C</a:t>
                      </a:r>
                      <a:endParaRPr lang="es-AR" sz="18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8.33%</a:t>
                      </a:r>
                      <a:endParaRPr lang="es-AR" sz="18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195763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Ausencias por vacaciones</a:t>
                      </a:r>
                      <a:endParaRPr lang="es-AR" sz="18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endParaRPr lang="es-AR" sz="18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715779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Aportes Patronales</a:t>
                      </a:r>
                      <a:endParaRPr lang="es-AR" sz="18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23.9%</a:t>
                      </a:r>
                      <a:endParaRPr lang="es-AR" sz="18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8946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023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11 – Costo MO</a:t>
            </a:r>
            <a:endParaRPr lang="es-AR" sz="3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1365" y="1135772"/>
            <a:ext cx="72728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Según las registraciones de asistencia realizadas por los 12 operarios, la síntesis del mes arroja: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5 operarios asistieron a fábrica 15 días, los 10 días restantes tomaron vacaciones.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6 operarios asistieron durante 25 días laborables del mes, durante las 8 horas de la jornada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operario restante asistió a fábrica sólo 22 días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En el mes hubo un día feriado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Las horas productivas del mes fueron 1.800 HH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Las horas computadas como trabajadas fueron 1890 HH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costo horario es de $ 40 la hora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producción normal es de 1.200 unidades por mes.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incidencia de las cargas sociales es: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1500314"/>
              </p:ext>
            </p:extLst>
          </p:nvPr>
        </p:nvGraphicFramePr>
        <p:xfrm>
          <a:off x="1691680" y="5209120"/>
          <a:ext cx="5760640" cy="112166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731531">
                  <a:extLst>
                    <a:ext uri="{9D8B030D-6E8A-4147-A177-3AD203B41FA5}">
                      <a16:colId xmlns:a16="http://schemas.microsoft.com/office/drawing/2014/main" xmlns="" val="1831739149"/>
                    </a:ext>
                  </a:extLst>
                </a:gridCol>
                <a:gridCol w="2029109">
                  <a:extLst>
                    <a:ext uri="{9D8B030D-6E8A-4147-A177-3AD203B41FA5}">
                      <a16:colId xmlns:a16="http://schemas.microsoft.com/office/drawing/2014/main" xmlns="" val="4212167347"/>
                    </a:ext>
                  </a:extLst>
                </a:gridCol>
              </a:tblGrid>
              <a:tr h="230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Ropa de Trabajo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2 %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9833676"/>
                  </a:ext>
                </a:extLst>
              </a:tr>
              <a:tr h="230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Aportes Patronales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23.9 %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68500478"/>
                  </a:ext>
                </a:extLst>
              </a:tr>
              <a:tr h="230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Feriados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97961808"/>
                  </a:ext>
                </a:extLst>
              </a:tr>
              <a:tr h="230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Vacaciones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2947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1115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MOD – Horas Extras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87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Son horas adicionales a las de la Jornada Normal</a:t>
            </a:r>
          </a:p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Se abonan al 50 o 100% adicional a la hora normal, dependiendo del momento en que se realizan, y son remunerativas.</a:t>
            </a:r>
          </a:p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Deben estar acordadas con anterioridad.</a:t>
            </a:r>
          </a:p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Pueden ser: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Programadas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Se determinan a priori, dado que la Jornada Normal no alcanza para la producción.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No Programadas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Surgen como necesidad por imprevistos ocurridos.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5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23554" name="Picture 2" descr="C:\Users\Nico\AppData\Local\Microsoft\Windows\Temporary Internet Files\Content.IE5\3W31HRNP\tarea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977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12 – Horas Extras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413" y="1202842"/>
            <a:ext cx="703975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 empresa que nos ocupa, fabrica un 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producto 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que de acuerdo a la experiencia, tiene incorporado 1 hora 30’ de MOD. Durante el mes se fabrican 1.000 unidades y presenta la siguiente información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5063" algn="l"/>
              </a:tabLst>
            </a:pP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35063" algn="l"/>
              </a:tabLst>
            </a:pPr>
            <a:r>
              <a:rPr lang="es-MX" altLang="es-AR" sz="2200" i="1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Planta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10 operarios que trabajan 9 horas diarias durante 20 días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35063" algn="l"/>
              </a:tabLst>
            </a:pP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El 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salario básico es de $ 10 la hora, siendo las cargas sociales y demás aspectos del 60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%.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35063" algn="l"/>
              </a:tabLst>
            </a:pP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Asimismo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durante el presente mes, se realizaron 80 horas extras totales, al 50%, porque no se llegaba a terminar la producción estimada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35063" algn="l"/>
              </a:tabLst>
            </a:pP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El 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personal goza de 30’ diarios para refrigerio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s-AR" altLang="es-AR" sz="22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35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12 – Horas Extras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2803" y="1522761"/>
            <a:ext cx="7091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Durante </a:t>
            </a: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el período se produjeron las siguientes interrupciones:</a:t>
            </a:r>
            <a:endParaRPr kumimoji="0" lang="es-AR" altLang="es-AR" sz="22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Durante 2 días faltó la luz durante 5 horas cada día, que impidieron totalmente el desarrollo de las tareas.</a:t>
            </a:r>
            <a:endParaRPr kumimoji="0" lang="es-AR" altLang="es-AR" sz="22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Faltó materia prima que afectó a 8 operarios durante 5 horas, en ese tiempo realizaron tareas de mantenimiento.</a:t>
            </a:r>
            <a:endParaRPr kumimoji="0" lang="es-AR" altLang="es-AR" sz="22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35063" algn="l"/>
              </a:tabLst>
            </a:pPr>
            <a:r>
              <a:rPr kumimoji="0" lang="es-MX" altLang="es-AR" sz="22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Los operarios realizaron un paro general durante 5 horas en un día</a:t>
            </a:r>
            <a:r>
              <a:rPr kumimoji="0" lang="es-MX" altLang="es-AR" sz="22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9235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13 – Costo MO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1365" y="1459079"/>
            <a:ext cx="727280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</a:t>
            </a:r>
            <a:r>
              <a:rPr lang="es-AR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Redonda S.R.L</a:t>
            </a:r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es una empresa dedicada a la fabricación manual de pelotas de fútbol. </a:t>
            </a:r>
          </a:p>
          <a:p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nivel normal de la empresa está establecido por un plantel de 20 operarios que trabajan en promedio 22 días al mes en jornadas de 9 horas diarias. Para este nivel se establece una producción a nivel normal de 7920 unidades, siendo la relación insumo / producto de 0,5 HH/UP.</a:t>
            </a:r>
          </a:p>
          <a:p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continuación se detallan los datos reales para el mes de abril: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18 operarios trabajador durante 21 días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2 operarios trabajaron durante 19 días, las ausencias (2 días) de cada uno de ellos correspondieron a licencias por enfermedad</a:t>
            </a:r>
          </a:p>
        </p:txBody>
      </p:sp>
    </p:spTree>
    <p:extLst>
      <p:ext uri="{BB962C8B-B14F-4D97-AF65-F5344CB8AC3E}">
        <p14:creationId xmlns="" xmlns:p14="http://schemas.microsoft.com/office/powerpoint/2010/main" val="197555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1365" y="1355864"/>
            <a:ext cx="727280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5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 acuerdo al programa de producción, se trabajaron horas extras para cumplir con la producción a nivel normal, las cuales se han pagado al 50%</a:t>
            </a:r>
          </a:p>
          <a:p>
            <a:pPr lvl="0"/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Por otra parte, durante el mes se registró un feriado.</a:t>
            </a:r>
          </a:p>
          <a:p>
            <a:pPr lvl="0"/>
            <a:r>
              <a:rPr lang="es-A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matriz de incidencias fue: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6178436"/>
              </p:ext>
            </p:extLst>
          </p:nvPr>
        </p:nvGraphicFramePr>
        <p:xfrm>
          <a:off x="1763688" y="3342766"/>
          <a:ext cx="5760640" cy="193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2925">
                  <a:extLst>
                    <a:ext uri="{9D8B030D-6E8A-4147-A177-3AD203B41FA5}">
                      <a16:colId xmlns:a16="http://schemas.microsoft.com/office/drawing/2014/main" xmlns="" val="1024926084"/>
                    </a:ext>
                  </a:extLst>
                </a:gridCol>
                <a:gridCol w="1757715">
                  <a:extLst>
                    <a:ext uri="{9D8B030D-6E8A-4147-A177-3AD203B41FA5}">
                      <a16:colId xmlns:a16="http://schemas.microsoft.com/office/drawing/2014/main" xmlns="" val="2816492420"/>
                    </a:ext>
                  </a:extLst>
                </a:gridCol>
              </a:tblGrid>
              <a:tr h="3864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Ausencias Pagas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7 %</a:t>
                      </a:r>
                      <a:endParaRPr lang="es-AR" sz="2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7172661"/>
                  </a:ext>
                </a:extLst>
              </a:tr>
              <a:tr h="3864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Aportes Patronales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23.9%</a:t>
                      </a:r>
                      <a:endParaRPr lang="es-AR" sz="2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4400045"/>
                  </a:ext>
                </a:extLst>
              </a:tr>
              <a:tr h="3864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Aguinaldo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8.33%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19779"/>
                  </a:ext>
                </a:extLst>
              </a:tr>
              <a:tr h="3864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Seguros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0.6993%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8638844"/>
                  </a:ext>
                </a:extLst>
              </a:tr>
              <a:tr h="3864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Ropa de Trabajo</a:t>
                      </a:r>
                      <a:endParaRPr lang="es-AR" sz="20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1%</a:t>
                      </a:r>
                      <a:endParaRPr lang="es-AR" sz="2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895318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063139" y="476672"/>
            <a:ext cx="7109261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13 – Costo MO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50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844824"/>
            <a:ext cx="7128792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Es el segundo elemento del costo de producción.</a:t>
            </a: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Se incorpora al producto a través de los montos devengados.</a:t>
            </a:r>
          </a:p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Se pueden clasificar en: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Directa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: Es el costo de los operarios que intervienen en la transformación de la MP en PT.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Indirecta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: Son todos los demás recursos humanos que intervienen en el proceso productivo pero no realizando la transformación.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21548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12776"/>
            <a:ext cx="71287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600" b="1" i="1" u="sng" dirty="0">
                <a:solidFill>
                  <a:schemeClr val="bg2">
                    <a:lumMod val="50000"/>
                  </a:schemeClr>
                </a:solidFill>
              </a:rPr>
              <a:t>Conceptos que conforman </a:t>
            </a:r>
            <a:r>
              <a:rPr lang="es-AR" sz="2600" b="1" i="1" u="sng" dirty="0" smtClean="0">
                <a:solidFill>
                  <a:schemeClr val="bg2">
                    <a:lumMod val="50000"/>
                  </a:schemeClr>
                </a:solidFill>
              </a:rPr>
              <a:t>del costo</a:t>
            </a:r>
            <a:endParaRPr lang="es-AR" sz="2600" b="1" i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Jornal bruto</a:t>
            </a: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Cargas Sociales</a:t>
            </a: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Sueldo Anual Complementario</a:t>
            </a: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Horas extras</a:t>
            </a: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Adicionales (ticket, ropa de trabajo, etc.)</a:t>
            </a:r>
          </a:p>
          <a:p>
            <a:pPr>
              <a:buClr>
                <a:schemeClr val="tx2"/>
              </a:buClr>
            </a:pPr>
            <a:r>
              <a:rPr lang="es-AR" sz="2200" i="1" dirty="0">
                <a:solidFill>
                  <a:schemeClr val="bg2">
                    <a:lumMod val="50000"/>
                  </a:schemeClr>
                </a:solidFill>
              </a:rPr>
              <a:t>Licencias especiales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Enfermedad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Vacaciones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Días </a:t>
            </a:r>
            <a:r>
              <a:rPr lang="es-AR" i="1" dirty="0" smtClean="0">
                <a:solidFill>
                  <a:schemeClr val="bg2">
                    <a:lumMod val="50000"/>
                  </a:schemeClr>
                </a:solidFill>
              </a:rPr>
              <a:t>particulares (estudio, matrimonio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, maternidad, nacimiento, fallecimiento, etc.)</a:t>
            </a:r>
          </a:p>
        </p:txBody>
      </p:sp>
    </p:spTree>
    <p:extLst>
      <p:ext uri="{BB962C8B-B14F-4D97-AF65-F5344CB8AC3E}">
        <p14:creationId xmlns="" xmlns:p14="http://schemas.microsoft.com/office/powerpoint/2010/main" val="340781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06477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Aportes y Contribuciones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8106556"/>
              </p:ext>
            </p:extLst>
          </p:nvPr>
        </p:nvGraphicFramePr>
        <p:xfrm>
          <a:off x="817818" y="1442581"/>
          <a:ext cx="7416823" cy="4681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357986625"/>
                    </a:ext>
                  </a:extLst>
                </a:gridCol>
                <a:gridCol w="1792926">
                  <a:extLst>
                    <a:ext uri="{9D8B030D-6E8A-4147-A177-3AD203B41FA5}">
                      <a16:colId xmlns:a16="http://schemas.microsoft.com/office/drawing/2014/main" xmlns="" val="2779897299"/>
                    </a:ext>
                  </a:extLst>
                </a:gridCol>
                <a:gridCol w="1800467">
                  <a:extLst>
                    <a:ext uri="{9D8B030D-6E8A-4147-A177-3AD203B41FA5}">
                      <a16:colId xmlns:a16="http://schemas.microsoft.com/office/drawing/2014/main" xmlns="" val="1768309038"/>
                    </a:ext>
                  </a:extLst>
                </a:gridCol>
                <a:gridCol w="2095238">
                  <a:extLst>
                    <a:ext uri="{9D8B030D-6E8A-4147-A177-3AD203B41FA5}">
                      <a16:colId xmlns:a16="http://schemas.microsoft.com/office/drawing/2014/main" xmlns="" val="1468304043"/>
                    </a:ext>
                  </a:extLst>
                </a:gridCol>
              </a:tblGrid>
              <a:tr h="572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Conceptos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Retenciones (Aportes de los empleados)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Aportes Patronales (Contribuciones del empleador)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3585730"/>
                  </a:ext>
                </a:extLst>
              </a:tr>
              <a:tr h="324705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Régimen Nacional de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Seguridad</a:t>
                      </a: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Social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Jubilación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10,17%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5520325"/>
                  </a:ext>
                </a:extLst>
              </a:tr>
              <a:tr h="38135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PAMI - Ley 19.032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1,5%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76081"/>
                  </a:ext>
                </a:extLst>
              </a:tr>
              <a:tr h="38135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Asignaciones </a:t>
                      </a:r>
                      <a:b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Familiares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4,44%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933711"/>
                  </a:ext>
                </a:extLst>
              </a:tr>
              <a:tr h="38135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Fondo Nacional </a:t>
                      </a:r>
                      <a:b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 Empleo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0,89%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3435470"/>
                  </a:ext>
                </a:extLst>
              </a:tr>
              <a:tr h="38135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SUB TOTAL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14%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17%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8821637"/>
                  </a:ext>
                </a:extLst>
              </a:tr>
              <a:tr h="43109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Rég</a:t>
                      </a:r>
                      <a:r>
                        <a:rPr lang="es-ES_tradnl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 Nacional de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Obra</a:t>
                      </a: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Social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Obra Social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722623"/>
                  </a:ext>
                </a:extLst>
              </a:tr>
              <a:tr h="68049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SUBTOTAL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3%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6%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9289502"/>
                  </a:ext>
                </a:extLst>
              </a:tr>
              <a:tr h="33990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TOTAL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17%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23%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664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4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556792"/>
            <a:ext cx="669674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Sueldo básico		$   8,000</a:t>
            </a: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Adicionales			</a:t>
            </a:r>
            <a:r>
              <a:rPr lang="es-AR" sz="2600" i="1" u="sng" dirty="0">
                <a:solidFill>
                  <a:schemeClr val="bg2">
                    <a:lumMod val="50000"/>
                  </a:schemeClr>
                </a:solidFill>
              </a:rPr>
              <a:t>$   2,000</a:t>
            </a: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Sueldo Bruto		</a:t>
            </a:r>
            <a:r>
              <a:rPr lang="es-AR" sz="2600" i="1" dirty="0" smtClean="0">
                <a:solidFill>
                  <a:schemeClr val="bg2">
                    <a:lumMod val="50000"/>
                  </a:schemeClr>
                </a:solidFill>
              </a:rPr>
              <a:t>$ 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10,000</a:t>
            </a: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Retenciones		</a:t>
            </a:r>
            <a:r>
              <a:rPr lang="es-AR" sz="2600" i="1" u="sng" dirty="0" smtClean="0">
                <a:solidFill>
                  <a:schemeClr val="bg2">
                    <a:lumMod val="50000"/>
                  </a:schemeClr>
                </a:solidFill>
              </a:rPr>
              <a:t>$   </a:t>
            </a:r>
            <a:r>
              <a:rPr lang="es-AR" sz="2600" i="1" u="sng" dirty="0">
                <a:solidFill>
                  <a:schemeClr val="bg2">
                    <a:lumMod val="50000"/>
                  </a:schemeClr>
                </a:solidFill>
              </a:rPr>
              <a:t>1,700</a:t>
            </a: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Sueldo Neto			$   8,300</a:t>
            </a:r>
          </a:p>
          <a:p>
            <a:pPr marL="0" indent="0">
              <a:buNone/>
            </a:pPr>
            <a:endParaRPr lang="es-AR" sz="12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Aportes Patronales	</a:t>
            </a:r>
            <a:r>
              <a:rPr lang="es-AR" sz="2600" i="1" dirty="0" smtClean="0">
                <a:solidFill>
                  <a:schemeClr val="bg2">
                    <a:lumMod val="50000"/>
                  </a:schemeClr>
                </a:solidFill>
              </a:rPr>
              <a:t>$   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3,300</a:t>
            </a:r>
          </a:p>
          <a:p>
            <a:pPr marL="0" indent="0">
              <a:buNone/>
            </a:pPr>
            <a:endParaRPr lang="es-AR" sz="12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Cargas Sociales		$   5,000</a:t>
            </a:r>
          </a:p>
          <a:p>
            <a:pPr marL="0" indent="0">
              <a:buNone/>
            </a:pPr>
            <a:endParaRPr lang="es-AR" sz="12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Costo total de la MO	$ 13,300 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Estrella de 5 puntas"/>
          <p:cNvSpPr/>
          <p:nvPr/>
        </p:nvSpPr>
        <p:spPr>
          <a:xfrm>
            <a:off x="6732240" y="5589240"/>
            <a:ext cx="385192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651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MO </a:t>
            </a: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– Planilla de tiempos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608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Jornada Normal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- Ausencias</a:t>
            </a:r>
          </a:p>
          <a:p>
            <a:pPr marL="0" indent="0" algn="ctr">
              <a:buNone/>
            </a:pPr>
            <a:r>
              <a:rPr lang="es-AR" sz="2600" b="1" i="1" u="sng" dirty="0">
                <a:solidFill>
                  <a:schemeClr val="bg2">
                    <a:lumMod val="50000"/>
                  </a:schemeClr>
                </a:solidFill>
              </a:rPr>
              <a:t>+ Horas Extras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Tiempo de presencia en fábrica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- Producción</a:t>
            </a:r>
          </a:p>
          <a:p>
            <a:pPr marL="0" indent="0" algn="ctr">
              <a:buNone/>
            </a:pPr>
            <a:r>
              <a:rPr lang="es-AR" sz="2600" b="1" i="1" u="sng" dirty="0">
                <a:solidFill>
                  <a:schemeClr val="bg2">
                    <a:lumMod val="50000"/>
                  </a:schemeClr>
                </a:solidFill>
              </a:rPr>
              <a:t>- Tiempo necesario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Tiempo perdido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- Tareas</a:t>
            </a:r>
          </a:p>
          <a:p>
            <a:pPr marL="0" indent="0" algn="ctr">
              <a:buNone/>
            </a:pPr>
            <a:r>
              <a:rPr lang="es-AR" sz="2600" b="1" i="1" u="sng" dirty="0">
                <a:solidFill>
                  <a:schemeClr val="bg2">
                    <a:lumMod val="50000"/>
                  </a:schemeClr>
                </a:solidFill>
              </a:rPr>
              <a:t>- Improductividad informada</a:t>
            </a:r>
          </a:p>
          <a:p>
            <a:pPr marL="0" indent="0" algn="ctr">
              <a:buNone/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Improductividad Oculta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24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25602" name="Picture 2" descr="C:\Users\Nico\AppData\Local\Microsoft\Windows\Temporary Internet Files\Content.IE5\XXUDP64Q\evaluaciÃ³n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04" y="2204864"/>
            <a:ext cx="4241800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29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9 – Costo MO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8662" y="1403601"/>
            <a:ext cx="73157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7863" algn="l"/>
              </a:tabLst>
            </a:pPr>
            <a:r>
              <a:rPr kumimoji="0" lang="es-MX" altLang="es-AR" sz="24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 empresa que nos ocupa, fabrica un producto que de acuerdo a la experiencia, tiene incorporado 2 horas de MOD. Este mes se fabrican 700 unidades y presenta la siguiente información</a:t>
            </a:r>
            <a:r>
              <a:rPr kumimoji="0" lang="es-MX" altLang="es-AR" sz="24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7863" algn="l"/>
              </a:tabLst>
            </a:pPr>
            <a:endParaRPr kumimoji="0" lang="es-AR" altLang="es-AR" sz="240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77863" algn="l"/>
              </a:tabLst>
            </a:pPr>
            <a:r>
              <a:rPr kumimoji="0" lang="es-MX" altLang="es-AR" sz="24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Planta: 10 operarios que trabajan 9 horas diarias durante 20 días con un salario básico de $ 5 la hora, siendo las cargas sociales y demás aspectos del 80</a:t>
            </a:r>
            <a:r>
              <a:rPr kumimoji="0" lang="es-MX" altLang="es-AR" sz="24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%.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77863" algn="l"/>
              </a:tabLst>
            </a:pPr>
            <a:endParaRPr kumimoji="0" lang="es-AR" altLang="es-AR" sz="240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77863" algn="l"/>
              </a:tabLst>
            </a:pPr>
            <a:r>
              <a:rPr kumimoji="0" lang="es-MX" altLang="es-AR" sz="24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El personal goza de 30’ diarios para refrigerio y 15’ para entrada y salida</a:t>
            </a:r>
            <a:r>
              <a:rPr kumimoji="0" lang="es-MX" altLang="es-AR" sz="24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s-AR" altLang="es-AR" sz="240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200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9 – Costo MO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403601"/>
            <a:ext cx="7344816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77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77863" algn="l"/>
              </a:tabLst>
            </a:pPr>
            <a:r>
              <a:rPr kumimoji="0" lang="es-MX" altLang="es-AR" sz="24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Durante </a:t>
            </a:r>
            <a:r>
              <a:rPr kumimoji="0" lang="es-MX" altLang="es-AR" sz="24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el período se produjeron las siguientes interrupciones:</a:t>
            </a:r>
            <a:endParaRPr kumimoji="0" lang="es-AR" altLang="es-AR" sz="240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lvl="1" algn="just">
              <a:buFontTx/>
              <a:buChar char="•"/>
            </a:pPr>
            <a:r>
              <a:rPr kumimoji="0" lang="es-MX" altLang="es-AR" sz="22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Durante 4 días faltó la luz durante 3 horas cada día, que impidieron totalmente el desarrollo de las tareas.</a:t>
            </a:r>
            <a:endParaRPr kumimoji="0" lang="es-AR" altLang="es-AR" sz="220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lvl="1" algn="just">
              <a:buFontTx/>
              <a:buChar char="•"/>
            </a:pPr>
            <a:r>
              <a:rPr kumimoji="0" lang="es-MX" altLang="es-AR" sz="220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Faltó materia prima que afectó a 6 operarios durante 4 horas, en ese tiempo realizaron tareas de </a:t>
            </a:r>
            <a:r>
              <a:rPr kumimoji="0" lang="es-MX" altLang="es-AR" sz="22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mantenimiento.</a:t>
            </a:r>
          </a:p>
          <a:p>
            <a:pPr lvl="1" algn="just"/>
            <a:endParaRPr lang="es-MX" altLang="es-AR" sz="2400" i="1" dirty="0" smtClean="0">
              <a:solidFill>
                <a:schemeClr val="bg2">
                  <a:lumMod val="50000"/>
                </a:schemeClr>
              </a:solidFill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/>
            <a:r>
              <a:rPr lang="es-MX" altLang="es-AR" sz="2400" i="1" dirty="0" smtClean="0">
                <a:solidFill>
                  <a:schemeClr val="bg2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 solicita </a:t>
            </a:r>
            <a:r>
              <a:rPr lang="es-MX" altLang="es-AR" sz="2400" i="1" dirty="0" smtClean="0">
                <a:solidFill>
                  <a:schemeClr val="bg2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determines los importes de:</a:t>
            </a:r>
            <a:endParaRPr lang="es-MX" altLang="es-AR" sz="2400" i="1" dirty="0" smtClean="0">
              <a:solidFill>
                <a:schemeClr val="bg2">
                  <a:lumMod val="50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s-MX" altLang="es-AR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MOD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altLang="es-AR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MOI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altLang="es-AR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Resultado Negativo</a:t>
            </a:r>
          </a:p>
        </p:txBody>
      </p:sp>
    </p:spTree>
    <p:extLst>
      <p:ext uri="{BB962C8B-B14F-4D97-AF65-F5344CB8AC3E}">
        <p14:creationId xmlns="" xmlns:p14="http://schemas.microsoft.com/office/powerpoint/2010/main" val="330200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4558</TotalTime>
  <Words>1091</Words>
  <Application>Microsoft Office PowerPoint</Application>
  <PresentationFormat>Presentación en pantalla 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Chincheta</vt:lpstr>
      <vt:lpstr>Elementos del costo industrial  Mano de Obra</vt:lpstr>
      <vt:lpstr>Mano de Obra Directa</vt:lpstr>
      <vt:lpstr>Mano de Obra Directa</vt:lpstr>
      <vt:lpstr>Aportes y Contribuciones</vt:lpstr>
      <vt:lpstr>Mano de Obra Directa</vt:lpstr>
      <vt:lpstr>MO – Planilla de tiempos</vt:lpstr>
      <vt:lpstr>Ejercitación</vt:lpstr>
      <vt:lpstr>Ejercicio 9 – Costo MO</vt:lpstr>
      <vt:lpstr>Ejercicio 9 – Costo MO</vt:lpstr>
      <vt:lpstr>Ejercicio 10 – Costo MO</vt:lpstr>
      <vt:lpstr>Ejercicio 11 – Costo MO</vt:lpstr>
      <vt:lpstr>MOD – Horas Extras</vt:lpstr>
      <vt:lpstr>Ejercitación</vt:lpstr>
      <vt:lpstr>Ejercicio 12 – Horas Extras</vt:lpstr>
      <vt:lpstr>Ejercicio 12 – Horas Extras</vt:lpstr>
      <vt:lpstr>Ejercicio 13 – Costo MO</vt:lpstr>
      <vt:lpstr>Ejercicio 13 – Costo 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1</dc:title>
  <dc:creator>Villa</dc:creator>
  <cp:lastModifiedBy>AFM2</cp:lastModifiedBy>
  <cp:revision>257</cp:revision>
  <dcterms:created xsi:type="dcterms:W3CDTF">2016-02-17T19:14:06Z</dcterms:created>
  <dcterms:modified xsi:type="dcterms:W3CDTF">2017-03-08T14:07:55Z</dcterms:modified>
</cp:coreProperties>
</file>