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32"/>
  </p:handoutMasterIdLst>
  <p:sldIdLst>
    <p:sldId id="531" r:id="rId2"/>
    <p:sldId id="516" r:id="rId3"/>
    <p:sldId id="517" r:id="rId4"/>
    <p:sldId id="518" r:id="rId5"/>
    <p:sldId id="519" r:id="rId6"/>
    <p:sldId id="520" r:id="rId7"/>
    <p:sldId id="521" r:id="rId8"/>
    <p:sldId id="522" r:id="rId9"/>
    <p:sldId id="523" r:id="rId10"/>
    <p:sldId id="543" r:id="rId11"/>
    <p:sldId id="524" r:id="rId12"/>
    <p:sldId id="601" r:id="rId13"/>
    <p:sldId id="602" r:id="rId14"/>
    <p:sldId id="603" r:id="rId15"/>
    <p:sldId id="604" r:id="rId16"/>
    <p:sldId id="605" r:id="rId17"/>
    <p:sldId id="606" r:id="rId18"/>
    <p:sldId id="600" r:id="rId19"/>
    <p:sldId id="525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365" r:id="rId28"/>
    <p:sldId id="614" r:id="rId29"/>
    <p:sldId id="615" r:id="rId30"/>
    <p:sldId id="616" r:id="rId31"/>
  </p:sldIdLst>
  <p:sldSz cx="9144000" cy="6858000" type="screen4x3"/>
  <p:notesSz cx="7010400" cy="9296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4660"/>
  </p:normalViewPr>
  <p:slideViewPr>
    <p:cSldViewPr>
      <p:cViewPr varScale="1">
        <p:scale>
          <a:sx n="72" d="100"/>
          <a:sy n="72" d="100"/>
        </p:scale>
        <p:origin x="-200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46C83E9-915F-4A14-B529-CB738D1A5245}" type="datetimeFigureOut">
              <a:rPr lang="es-AR" smtClean="0"/>
              <a:pPr/>
              <a:t>12/9/17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9516164-E154-4E91-9B46-1741A24B2EED}" type="slidenum">
              <a:rPr lang="es-AR" smtClean="0"/>
              <a:pPr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370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B97FD08-B302-4576-868A-0E3099EA7769}" type="datetimeFigureOut">
              <a:rPr lang="es-AR" smtClean="0"/>
              <a:pPr/>
              <a:t>12/9/17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12/9/17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12/9/17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12/9/17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12/9/17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12/9/17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12/9/17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12/9/17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FD08-B302-4576-868A-0E3099EA7769}" type="datetimeFigureOut">
              <a:rPr lang="es-AR" smtClean="0"/>
              <a:pPr/>
              <a:t>12/9/17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3B97FD08-B302-4576-868A-0E3099EA7769}" type="datetimeFigureOut">
              <a:rPr lang="es-AR" smtClean="0"/>
              <a:pPr/>
              <a:t>12/9/17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3B97FD08-B302-4576-868A-0E3099EA7769}" type="datetimeFigureOut">
              <a:rPr lang="es-AR" smtClean="0"/>
              <a:pPr/>
              <a:t>12/9/17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B97FD08-B302-4576-868A-0E3099EA7769}" type="datetimeFigureOut">
              <a:rPr lang="es-AR" smtClean="0"/>
              <a:pPr/>
              <a:t>12/9/17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C2E3F82-84F0-4310-9544-F884E1857493}" type="slidenum">
              <a:rPr lang="es-AR" smtClean="0"/>
              <a:pPr/>
              <a:t>‹Nr.›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0.xlsx"/><Relationship Id="rId4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1.xlsx"/><Relationship Id="rId4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2.xlsx"/><Relationship Id="rId4" Type="http://schemas.openxmlformats.org/officeDocument/2006/relationships/image" Target="../media/image15.emf"/><Relationship Id="rId5" Type="http://schemas.openxmlformats.org/officeDocument/2006/relationships/package" Target="../embeddings/Hoja_de_c_lculo_de_Microsoft_Excel13.xlsx"/><Relationship Id="rId6" Type="http://schemas.openxmlformats.org/officeDocument/2006/relationships/image" Target="../media/image16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4.xlsx"/><Relationship Id="rId4" Type="http://schemas.openxmlformats.org/officeDocument/2006/relationships/image" Target="../media/image17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5.xlsx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6.xlsx"/><Relationship Id="rId4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4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4" Type="http://schemas.openxmlformats.org/officeDocument/2006/relationships/image" Target="../media/image6.emf"/><Relationship Id="rId5" Type="http://schemas.openxmlformats.org/officeDocument/2006/relationships/package" Target="../embeddings/Hoja_de_c_lculo_de_Microsoft_Excel3.xlsx"/><Relationship Id="rId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4.xlsx"/><Relationship Id="rId4" Type="http://schemas.openxmlformats.org/officeDocument/2006/relationships/image" Target="../media/image8.emf"/><Relationship Id="rId5" Type="http://schemas.openxmlformats.org/officeDocument/2006/relationships/package" Target="../embeddings/Hoja_de_c_lculo_de_Microsoft_Excel5.xlsx"/><Relationship Id="rId6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6.xlsx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7.xlsx"/><Relationship Id="rId4" Type="http://schemas.openxmlformats.org/officeDocument/2006/relationships/image" Target="../media/image10.emf"/><Relationship Id="rId5" Type="http://schemas.openxmlformats.org/officeDocument/2006/relationships/package" Target="../embeddings/Hoja_de_c_lculo_de_Microsoft_Excel8.xlsx"/><Relationship Id="rId6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9.xlsx"/><Relationship Id="rId4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340768"/>
            <a:ext cx="6965245" cy="3960440"/>
          </a:xfrm>
        </p:spPr>
        <p:txBody>
          <a:bodyPr>
            <a:noAutofit/>
          </a:bodyPr>
          <a:lstStyle/>
          <a:p>
            <a: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  <a:t>Elementos del costo industrial</a:t>
            </a:r>
            <a:b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AR" sz="6000" b="1" i="1" dirty="0">
                <a:solidFill>
                  <a:schemeClr val="bg2">
                    <a:lumMod val="50000"/>
                  </a:schemeClr>
                </a:solidFill>
              </a:rPr>
              <a:t>Carga Fabril</a:t>
            </a:r>
          </a:p>
        </p:txBody>
      </p:sp>
    </p:spTree>
    <p:extLst>
      <p:ext uri="{BB962C8B-B14F-4D97-AF65-F5344CB8AC3E}">
        <p14:creationId xmlns:p14="http://schemas.microsoft.com/office/powerpoint/2010/main" val="349164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Ejercitación</a:t>
            </a:r>
            <a:endParaRPr lang="es-AR" dirty="0"/>
          </a:p>
        </p:txBody>
      </p:sp>
      <p:pic>
        <p:nvPicPr>
          <p:cNvPr id="24578" name="Picture 2" descr="C:\Users\Nico\AppData\Local\Microsoft\Windows\Temporary Internet Files\Content.IE5\XXUDP64Q\tarea-1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000250"/>
            <a:ext cx="3805014" cy="380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13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1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1196752"/>
            <a:ext cx="741682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MX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La empresa NVC ha preparado la siguiente información sobre la carga fabril para el próximo ejercicio.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ES" altLang="es-AR" sz="1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s-AR" altLang="es-AR" sz="1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Materiales indirectos: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Departamento A                         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$ 600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Departamento B                         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$ 800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Departamento C                         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$ 700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Mantenimiento                           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$ 200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Almacén                                      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$ 100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Oficina de fábrica                       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  50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ES" altLang="es-AR" sz="1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s-AR" altLang="es-AR" sz="1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Mano de obra indirecta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Departamento A                         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$ 2.000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Departamento B                         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$ 1.500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Departamento C                         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   900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Mantenimiento                           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   500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Almacén                                      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   300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Oficina de fábrica                       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   500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s-ES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77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1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3588" y="1196752"/>
            <a:ext cx="7416824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Costos indirectos varios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Alquiler de fábrica    </a:t>
            </a:r>
            <a:r>
              <a:rPr kumimoji="0" lang="es-ES" altLang="es-AR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      m2                   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$ 150.000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Sueldo capataz              </a:t>
            </a:r>
            <a:r>
              <a:rPr kumimoji="0" lang="es-ES" altLang="es-AR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altLang="es-AR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empl</a:t>
            </a:r>
            <a:r>
              <a:rPr kumimoji="0" lang="es-ES" altLang="es-AR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             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    4.500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Amortización </a:t>
            </a:r>
            <a:r>
              <a:rPr kumimoji="0" lang="es-ES" altLang="es-AR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máquinas  </a:t>
            </a:r>
            <a:r>
              <a:rPr kumimoji="0" lang="es-ES" altLang="es-AR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hs</a:t>
            </a:r>
            <a:r>
              <a:rPr kumimoji="0" lang="es-ES" altLang="es-AR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s-ES" altLang="es-AR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maq</a:t>
            </a:r>
            <a:r>
              <a:rPr kumimoji="0" lang="es-ES" altLang="es-AR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             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  27.000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Seguro contra incendio equipos  </a:t>
            </a:r>
            <a:r>
              <a:rPr kumimoji="0" lang="es-ES" altLang="es-AR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valor </a:t>
            </a:r>
            <a:r>
              <a:rPr kumimoji="0" lang="es-ES" altLang="es-AR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eq</a:t>
            </a:r>
            <a:r>
              <a:rPr kumimoji="0" lang="es-ES" altLang="es-AR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       600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Luz y calefacción                            </a:t>
            </a:r>
            <a:r>
              <a:rPr kumimoji="0" lang="es-ES" altLang="es-AR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m2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    4.152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ES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Fuerza motriz                              </a:t>
            </a:r>
            <a:r>
              <a:rPr kumimoji="0" lang="es-ES" altLang="es-AR" b="0" i="1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kw</a:t>
            </a:r>
            <a:r>
              <a:rPr kumimoji="0" lang="es-ES" altLang="es-AR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    5.292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Sueldo oficina fábrica                 </a:t>
            </a:r>
            <a:r>
              <a:rPr lang="es-MX" altLang="es-AR" i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oficina de fab</a:t>
            </a:r>
            <a:r>
              <a:rPr kumimoji="0" lang="es-MX" altLang="es-AR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  10.000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Gastos oficina fábrica                  </a:t>
            </a:r>
            <a:r>
              <a:rPr kumimoji="0" lang="es-MX" altLang="es-AR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oficina</a:t>
            </a:r>
            <a:r>
              <a:rPr kumimoji="0" lang="es-MX" altLang="es-AR" b="0" i="1" u="none" strike="noStrike" cap="none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de fab</a:t>
            </a:r>
            <a:r>
              <a:rPr kumimoji="0" lang="es-MX" altLang="es-AR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  <a:r>
              <a:rPr kumimoji="0" lang="es-MX" altLang="es-AR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$     3.000</a:t>
            </a:r>
            <a:endParaRPr kumimoji="0" lang="es-AR" altLang="es-AR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Las bases de distribución para </a:t>
            </a:r>
            <a:r>
              <a:rPr kumimoji="0" lang="es-ES" altLang="es-AR" sz="2000" b="0" i="1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departamentalizar</a:t>
            </a: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son: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18469"/>
              </p:ext>
            </p:extLst>
          </p:nvPr>
        </p:nvGraphicFramePr>
        <p:xfrm>
          <a:off x="547688" y="4433888"/>
          <a:ext cx="795655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name="Hoja de cálculo" r:id="rId3" imgW="5842000" imgH="1739900" progId="Excel.Sheet.12">
                  <p:embed/>
                </p:oleObj>
              </mc:Choice>
              <mc:Fallback>
                <p:oleObj name="Hoja de cálculo" r:id="rId3" imgW="5842000" imgH="1739900" progId="Excel.Sheet.12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4433888"/>
                        <a:ext cx="7956550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80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1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3608" y="1772816"/>
            <a:ext cx="696524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s-ES" altLang="es-AR" sz="2000" i="1" dirty="0">
                <a:solidFill>
                  <a:schemeClr val="bg2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Los departamentos de servicio s</a:t>
            </a: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e distribuyen en el siguiente orden: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Oficina de fábrica en partes iguales.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Almacén en función de las materias primas.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Mantenimiento en base a las reparaciones potenciales.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lang="es-ES" altLang="es-AR" sz="2000" i="1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cs typeface="Arial" panose="020B0604020202020204" pitchFamily="34" charset="0"/>
              </a:rPr>
              <a:t>Se solicita realizar la departamentalización primaria y secundaria de la carga fabril.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kumimoji="0" lang="es-ES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389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1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279774"/>
              </p:ext>
            </p:extLst>
          </p:nvPr>
        </p:nvGraphicFramePr>
        <p:xfrm>
          <a:off x="-693738" y="1219200"/>
          <a:ext cx="10769601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Hoja de cálculo" r:id="rId3" imgW="9550400" imgH="2540000" progId="Excel.Sheet.12">
                  <p:embed/>
                </p:oleObj>
              </mc:Choice>
              <mc:Fallback>
                <p:oleObj name="Hoja de cálculo" r:id="rId3" imgW="9550400" imgH="2540000" progId="Excel.Sheet.12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93738" y="1219200"/>
                        <a:ext cx="10769601" cy="441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918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2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38135" y="1261802"/>
            <a:ext cx="734481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s-MX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La empresa JUNI S.A., se dedica a la fabricación de puertas de chapa y ha </a:t>
            </a:r>
            <a:r>
              <a:rPr kumimoji="0" lang="es-MX" altLang="es-AR" sz="2000" b="0" i="1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departamentalizado</a:t>
            </a:r>
            <a:r>
              <a:rPr kumimoji="0" lang="es-MX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 de la siguiente forma: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es-MX" altLang="es-AR" sz="2000" b="0" i="1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Departamentos productivos</a:t>
            </a:r>
            <a:endParaRPr kumimoji="0" lang="es-AR" altLang="es-AR" sz="2000" b="0" i="1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pt-PT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1 – Corte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pt-PT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2 – Ensamblado de chapas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pt-PT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3 – Pintura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4 – Terminación</a:t>
            </a:r>
            <a:endParaRPr lang="es-AR" alt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endParaRPr kumimoji="0" lang="es-ES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s-ES" altLang="es-AR" sz="2000" b="0" i="1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Departamentos de servicio</a:t>
            </a:r>
            <a:endParaRPr kumimoji="0" lang="es-AR" altLang="es-AR" sz="2000" b="0" i="1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5 – Control de calidad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6 – Mantenimiento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7 – Vigilancia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8 – Comedor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/>
              <a:tabLst>
                <a:tab pos="914400" algn="l"/>
              </a:tabLst>
            </a:pPr>
            <a:endParaRPr kumimoji="0" lang="es-ES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018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2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65920" y="1196752"/>
            <a:ext cx="734481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Los desembolsos comunes a toda la estructura son los siguientes: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endParaRPr lang="es-AR" alt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Los datos inherentes a su estructura son: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endParaRPr lang="es-AR" alt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Orden y bases para el prorrateo de los departamentos de servicio: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Primero: Control de calidad por unidades producidas.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Segundo: Comedor por cantidad de empleados.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Tercero: Mantenimiento por horas máquina.</a:t>
            </a:r>
            <a:endParaRPr kumimoji="0" lang="es-AR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kumimoji="0" lang="es-ES" altLang="es-AR" sz="2000" b="0" i="1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Arial" panose="020B0604020202020204" pitchFamily="34" charset="0"/>
              </a:rPr>
              <a:t>Cuarto: Vigilancia por partes iguales.</a:t>
            </a:r>
            <a:endParaRPr kumimoji="0" lang="es-ES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05703"/>
              </p:ext>
            </p:extLst>
          </p:nvPr>
        </p:nvGraphicFramePr>
        <p:xfrm>
          <a:off x="1187622" y="1617212"/>
          <a:ext cx="6821229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Worksheet" r:id="rId3" imgW="4400719" imgH="1162136" progId="Excel.Sheet.12">
                  <p:embed/>
                </p:oleObj>
              </mc:Choice>
              <mc:Fallback>
                <p:oleObj name="Worksheet" r:id="rId3" imgW="4400719" imgH="1162136" progId="Excel.Sheet.12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2" y="1617212"/>
                        <a:ext cx="6821229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818557"/>
              </p:ext>
            </p:extLst>
          </p:nvPr>
        </p:nvGraphicFramePr>
        <p:xfrm>
          <a:off x="1187623" y="3134310"/>
          <a:ext cx="6821229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Worksheet" r:id="rId5" imgW="5029339" imgH="1361985" progId="Excel.Sheet.12">
                  <p:embed/>
                </p:oleObj>
              </mc:Choice>
              <mc:Fallback>
                <p:oleObj name="Worksheet" r:id="rId5" imgW="5029339" imgH="1361985" progId="Excel.Sheet.12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3" y="3134310"/>
                        <a:ext cx="6821229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19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2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65920" y="3505076"/>
            <a:ext cx="73448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endParaRPr kumimoji="0" lang="es-ES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689212"/>
              </p:ext>
            </p:extLst>
          </p:nvPr>
        </p:nvGraphicFramePr>
        <p:xfrm>
          <a:off x="784225" y="1411288"/>
          <a:ext cx="7419975" cy="451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Hoja de cálculo" r:id="rId3" imgW="10067849" imgH="2743200" progId="Excel.Sheet.12">
                  <p:embed/>
                </p:oleObj>
              </mc:Choice>
              <mc:Fallback>
                <p:oleObj name="Hoja de cálculo" r:id="rId3" imgW="10067849" imgH="2743200" progId="Excel.Sheet.12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411288"/>
                        <a:ext cx="7419975" cy="4518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4497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 - Capacidad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268760"/>
            <a:ext cx="7128792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i="1" dirty="0">
                <a:solidFill>
                  <a:schemeClr val="bg2">
                    <a:lumMod val="50000"/>
                  </a:schemeClr>
                </a:solidFill>
              </a:rPr>
              <a:t>Es la posibilidad que tiene la empresa medida en un parámetro representativo.</a:t>
            </a:r>
            <a:endParaRPr lang="es-AR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ES" i="1" dirty="0">
                <a:solidFill>
                  <a:schemeClr val="bg2">
                    <a:lumMod val="50000"/>
                  </a:schemeClr>
                </a:solidFill>
              </a:rPr>
              <a:t>Hay 4 tipos de capacidad:</a:t>
            </a:r>
            <a:endParaRPr lang="es-AR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ES" sz="2200" i="1" dirty="0">
                <a:solidFill>
                  <a:schemeClr val="bg2">
                    <a:lumMod val="50000"/>
                  </a:schemeClr>
                </a:solidFill>
              </a:rPr>
              <a:t>Capacidad ideal o teórica: Funcionando la planta al 100%. Es imposible de alcanzar.</a:t>
            </a:r>
            <a:endParaRPr lang="es-AR" sz="2200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ES" sz="2200" i="1" dirty="0">
                <a:solidFill>
                  <a:schemeClr val="bg2">
                    <a:lumMod val="50000"/>
                  </a:schemeClr>
                </a:solidFill>
              </a:rPr>
              <a:t>Capacidad normal o práctica: Considerada de acuerdo a experiencias pasadas, al equipamiento de la planta, detenciones lógicas, etc. Se representa como un porcentaje de teórica.</a:t>
            </a:r>
            <a:endParaRPr lang="es-AR" sz="2200" i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Clr>
                <a:schemeClr val="tx2"/>
              </a:buClr>
            </a:pPr>
            <a:r>
              <a:rPr lang="es-ES" sz="2200" i="1" dirty="0">
                <a:solidFill>
                  <a:schemeClr val="bg2">
                    <a:lumMod val="50000"/>
                  </a:schemeClr>
                </a:solidFill>
              </a:rPr>
              <a:t>Capacidad esperada: Se basa en el presupuesto de ventas y de inventarios, considerando la producción como consecuencia de las estimaciones anteriores.</a:t>
            </a:r>
          </a:p>
          <a:p>
            <a:pPr>
              <a:buClr>
                <a:schemeClr val="tx2"/>
              </a:buClr>
            </a:pPr>
            <a:r>
              <a:rPr lang="es-ES" sz="2200" i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Capacidad real: Es la alcanzada en un período.</a:t>
            </a:r>
            <a:endParaRPr lang="es-AR" sz="2200" i="1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s-AR" i="1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s-AR" i="1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57199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 - Capacidad</a:t>
            </a: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114057"/>
              </p:ext>
            </p:extLst>
          </p:nvPr>
        </p:nvGraphicFramePr>
        <p:xfrm>
          <a:off x="1187624" y="1700808"/>
          <a:ext cx="6768752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Worksheet" r:id="rId3" imgW="5467331" imgH="1533552" progId="Excel.Sheet.12">
                  <p:embed/>
                </p:oleObj>
              </mc:Choice>
              <mc:Fallback>
                <p:oleObj name="Worksheet" r:id="rId3" imgW="5467331" imgH="1533552" progId="Excel.Sheet.12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700808"/>
                        <a:ext cx="6768752" cy="4032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26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772816"/>
            <a:ext cx="7128792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i="1" dirty="0">
                <a:solidFill>
                  <a:schemeClr val="bg2">
                    <a:lumMod val="50000"/>
                  </a:schemeClr>
                </a:solidFill>
              </a:rPr>
              <a:t>Tercer elemento estructural del costo de producción. Se caracteriza por la heterogeneidad de sus componentes. Tanto es así que puede aceptarse definirlos como todo costo de producción atribuible a un período, que no sea mano de obra directa ni materia prima directa.</a:t>
            </a:r>
            <a:endParaRPr lang="es-AR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ES" i="1" dirty="0">
                <a:solidFill>
                  <a:schemeClr val="bg2">
                    <a:lumMod val="50000"/>
                  </a:schemeClr>
                </a:solidFill>
              </a:rPr>
              <a:t>Todos estos factores de producción tienen un común denominador: la imposibilidad técnica o inconveniencia práctica de identificarlos en forma directa con un producto final individualizado dentro del universo producido.</a:t>
            </a:r>
            <a:endParaRPr lang="es-AR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9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 - Capacidad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340768"/>
            <a:ext cx="7128792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Una fábrica tiene un solo departamento de producción con 2 máquinas.</a:t>
            </a:r>
          </a:p>
          <a:p>
            <a:pPr marL="0" indent="0">
              <a:buNone/>
            </a:pP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En el mes de abril la fábrica tiene una </a:t>
            </a:r>
            <a:r>
              <a:rPr lang="es-AR" sz="2200" b="1" dirty="0">
                <a:solidFill>
                  <a:schemeClr val="tx2">
                    <a:lumMod val="75000"/>
                  </a:schemeClr>
                </a:solidFill>
              </a:rPr>
              <a:t>capacidad ideal </a:t>
            </a: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de producción de 30 días por 24 h/d por lo tanto podría producir durante </a:t>
            </a:r>
            <a:r>
              <a:rPr lang="es-AR" sz="2200" b="1" dirty="0">
                <a:solidFill>
                  <a:schemeClr val="tx2">
                    <a:lumMod val="75000"/>
                  </a:schemeClr>
                </a:solidFill>
              </a:rPr>
              <a:t>1440 HM</a:t>
            </a: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Pero si trabaja 3 turnos de lunes a sábado su </a:t>
            </a:r>
            <a:r>
              <a:rPr lang="es-AR" sz="2200" b="1" dirty="0">
                <a:solidFill>
                  <a:schemeClr val="tx2">
                    <a:lumMod val="75000"/>
                  </a:schemeClr>
                </a:solidFill>
              </a:rPr>
              <a:t>capacidad normal </a:t>
            </a: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de producción es 25 días por 24h/d, o sea  podría producir durante </a:t>
            </a:r>
            <a:r>
              <a:rPr lang="es-AR" sz="2200" b="1" dirty="0">
                <a:solidFill>
                  <a:schemeClr val="tx2">
                    <a:lumMod val="75000"/>
                  </a:schemeClr>
                </a:solidFill>
              </a:rPr>
              <a:t>1200 HM</a:t>
            </a: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Si se prevé que para el mes de abril habrá un feriado, su </a:t>
            </a:r>
            <a:r>
              <a:rPr lang="es-AR" sz="2200" b="1" dirty="0">
                <a:solidFill>
                  <a:schemeClr val="tx2">
                    <a:lumMod val="75000"/>
                  </a:schemeClr>
                </a:solidFill>
              </a:rPr>
              <a:t>capacidad prevista </a:t>
            </a: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será de </a:t>
            </a:r>
            <a:r>
              <a:rPr lang="es-AR" sz="2200" b="1" dirty="0">
                <a:solidFill>
                  <a:schemeClr val="tx2">
                    <a:lumMod val="75000"/>
                  </a:schemeClr>
                </a:solidFill>
              </a:rPr>
              <a:t>1152 HM</a:t>
            </a: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Y si hubo ausencias por enfermedad de operarios que produjeron paros en las máquinas por 16 HM, la </a:t>
            </a:r>
            <a:r>
              <a:rPr lang="es-AR" sz="2200" b="1" dirty="0">
                <a:solidFill>
                  <a:schemeClr val="tx2">
                    <a:lumMod val="75000"/>
                  </a:schemeClr>
                </a:solidFill>
              </a:rPr>
              <a:t>capacidad real </a:t>
            </a: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alcanzada fue de </a:t>
            </a:r>
            <a:r>
              <a:rPr lang="es-AR" sz="2200" b="1" dirty="0">
                <a:solidFill>
                  <a:schemeClr val="tx2">
                    <a:lumMod val="75000"/>
                  </a:schemeClr>
                </a:solidFill>
              </a:rPr>
              <a:t>1136 HM</a:t>
            </a: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042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 - Capacidad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340768"/>
            <a:ext cx="7128792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Cada máquina consume 50 </a:t>
            </a:r>
            <a:r>
              <a:rPr lang="es-AR" sz="2200" dirty="0" err="1">
                <a:solidFill>
                  <a:schemeClr val="tx2">
                    <a:lumMod val="75000"/>
                  </a:schemeClr>
                </a:solidFill>
              </a:rPr>
              <a:t>Kw</a:t>
            </a: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 / h y se calcula que el </a:t>
            </a:r>
            <a:r>
              <a:rPr lang="es-AR" sz="2200" dirty="0" err="1">
                <a:solidFill>
                  <a:schemeClr val="tx2">
                    <a:lumMod val="75000"/>
                  </a:schemeClr>
                </a:solidFill>
              </a:rPr>
              <a:t>Kw</a:t>
            </a: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 costará $ 0,03.</a:t>
            </a:r>
          </a:p>
          <a:p>
            <a:pPr marL="0" indent="0">
              <a:buNone/>
            </a:pP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La tasa horaria será de $ 3 HM (2 máquinas x 50 </a:t>
            </a:r>
            <a:r>
              <a:rPr lang="es-AR" sz="2200" dirty="0" err="1">
                <a:solidFill>
                  <a:schemeClr val="tx2">
                    <a:lumMod val="75000"/>
                  </a:schemeClr>
                </a:solidFill>
              </a:rPr>
              <a:t>Kw</a:t>
            </a: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 x $ 0,03). Además paga sueldos de supervisores por $ 4.800.</a:t>
            </a:r>
          </a:p>
          <a:p>
            <a:pPr marL="0" indent="0">
              <a:buNone/>
            </a:pPr>
            <a:r>
              <a:rPr lang="es-AR" sz="2200" dirty="0">
                <a:solidFill>
                  <a:schemeClr val="tx2">
                    <a:lumMod val="75000"/>
                  </a:schemeClr>
                </a:solidFill>
              </a:rPr>
              <a:t>Los presupuestos de Carga Fabril serán:</a:t>
            </a:r>
          </a:p>
          <a:p>
            <a:pPr marL="0" indent="0">
              <a:buNone/>
            </a:pPr>
            <a:endParaRPr lang="es-AR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458900"/>
              </p:ext>
            </p:extLst>
          </p:nvPr>
        </p:nvGraphicFramePr>
        <p:xfrm>
          <a:off x="1259632" y="3284984"/>
          <a:ext cx="6624736" cy="276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Worksheet" r:id="rId3" imgW="3895780" imgH="1628952" progId="Excel.Sheet.12">
                  <p:embed/>
                </p:oleObj>
              </mc:Choice>
              <mc:Fallback>
                <p:oleObj name="Worksheet" r:id="rId3" imgW="3895780" imgH="1628952" progId="Excel.Sheet.12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84984"/>
                        <a:ext cx="6624736" cy="2769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lipse 4"/>
          <p:cNvSpPr/>
          <p:nvPr/>
        </p:nvSpPr>
        <p:spPr>
          <a:xfrm>
            <a:off x="3851920" y="5099182"/>
            <a:ext cx="1634480" cy="106612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567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 - Capacidad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484784"/>
            <a:ext cx="7128792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dirty="0">
                <a:solidFill>
                  <a:schemeClr val="tx2">
                    <a:lumMod val="75000"/>
                  </a:schemeClr>
                </a:solidFill>
              </a:rPr>
              <a:t>Dado que la factura de electricidad no ha llegado y la liquidación de los sueldos no fue informada, se cargará al Costo de Producción, en concepto de Carga Fabril, lo que se denomina Carga Fabril Aplicada, que surge de:</a:t>
            </a:r>
          </a:p>
          <a:p>
            <a:pPr marL="0" indent="0" algn="ctr">
              <a:buNone/>
            </a:pPr>
            <a:r>
              <a:rPr lang="es-AR" dirty="0">
                <a:solidFill>
                  <a:schemeClr val="tx2">
                    <a:lumMod val="75000"/>
                  </a:schemeClr>
                </a:solidFill>
              </a:rPr>
              <a:t>Capacidad Real x CU Presupuestado</a:t>
            </a:r>
          </a:p>
          <a:p>
            <a:pPr marL="0" indent="0" algn="ctr">
              <a:buNone/>
            </a:pPr>
            <a:r>
              <a:rPr lang="es-AR" dirty="0">
                <a:solidFill>
                  <a:schemeClr val="tx2">
                    <a:lumMod val="75000"/>
                  </a:schemeClr>
                </a:solidFill>
              </a:rPr>
              <a:t>1136 HM x $ 7 = $ 7.952</a:t>
            </a:r>
          </a:p>
          <a:p>
            <a:pPr marL="0" indent="0">
              <a:buNone/>
            </a:pPr>
            <a:r>
              <a:rPr lang="es-AR" dirty="0">
                <a:solidFill>
                  <a:schemeClr val="tx2">
                    <a:lumMod val="75000"/>
                  </a:schemeClr>
                </a:solidFill>
              </a:rPr>
              <a:t>El departamento contable nos informa con fecha posterior, que la factura de electricidad fue de $ 3.800 y el sueldo liquidado del supervisor fue de $ 4.800. Por lo tanto la Carga Fabril Real es de $ 8.600</a:t>
            </a:r>
          </a:p>
        </p:txBody>
      </p:sp>
    </p:spTree>
    <p:extLst>
      <p:ext uri="{BB962C8B-B14F-4D97-AF65-F5344CB8AC3E}">
        <p14:creationId xmlns:p14="http://schemas.microsoft.com/office/powerpoint/2010/main" val="188317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 - Capacidad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988840"/>
            <a:ext cx="7128792" cy="41044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2800" dirty="0">
                <a:solidFill>
                  <a:schemeClr val="tx2">
                    <a:lumMod val="75000"/>
                  </a:schemeClr>
                </a:solidFill>
              </a:rPr>
              <a:t>CF Aplicada vs. CF Real</a:t>
            </a:r>
          </a:p>
          <a:p>
            <a:pPr marL="0" indent="0" algn="ctr">
              <a:buNone/>
            </a:pPr>
            <a:endParaRPr lang="es-AR" sz="2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s-AR" sz="2800" dirty="0">
                <a:solidFill>
                  <a:schemeClr val="tx2">
                    <a:lumMod val="75000"/>
                  </a:schemeClr>
                </a:solidFill>
              </a:rPr>
              <a:t>CFA &gt; CFR </a:t>
            </a:r>
            <a:r>
              <a:rPr lang="es-AR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AR" sz="28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Sobreaplicación</a:t>
            </a:r>
            <a:r>
              <a:rPr lang="es-AR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(RP)</a:t>
            </a:r>
          </a:p>
          <a:p>
            <a:pPr marL="0" indent="0" algn="ctr">
              <a:buNone/>
            </a:pPr>
            <a:r>
              <a:rPr lang="es-AR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CFA &lt; CFR  </a:t>
            </a:r>
            <a:r>
              <a:rPr lang="es-AR" sz="28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Subaplicación</a:t>
            </a:r>
            <a:r>
              <a:rPr lang="es-AR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(RN)</a:t>
            </a:r>
          </a:p>
          <a:p>
            <a:pPr marL="0" indent="0" algn="ctr">
              <a:buNone/>
            </a:pPr>
            <a:endParaRPr lang="es-AR" sz="2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AR" sz="2800" dirty="0">
                <a:solidFill>
                  <a:schemeClr val="tx2">
                    <a:lumMod val="75000"/>
                  </a:schemeClr>
                </a:solidFill>
              </a:rPr>
              <a:t>$ 7.952 – $ 8.600 = $ 648 </a:t>
            </a:r>
            <a:r>
              <a:rPr lang="es-AR" sz="2800" dirty="0" err="1">
                <a:solidFill>
                  <a:schemeClr val="tx2">
                    <a:lumMod val="75000"/>
                  </a:schemeClr>
                </a:solidFill>
              </a:rPr>
              <a:t>Subaplicación</a:t>
            </a:r>
            <a:endParaRPr lang="es-AR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86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 - Capacidad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484784"/>
            <a:ext cx="7128792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800" b="1" u="sng" dirty="0">
                <a:solidFill>
                  <a:schemeClr val="tx2">
                    <a:lumMod val="75000"/>
                  </a:schemeClr>
                </a:solidFill>
              </a:rPr>
              <a:t>Variación Presupuesto</a:t>
            </a:r>
          </a:p>
          <a:p>
            <a:pPr marL="0" indent="0">
              <a:buNone/>
            </a:pPr>
            <a:r>
              <a:rPr lang="es-AR" sz="2800" dirty="0">
                <a:solidFill>
                  <a:schemeClr val="tx2">
                    <a:lumMod val="75000"/>
                  </a:schemeClr>
                </a:solidFill>
              </a:rPr>
              <a:t>Se debe exclusivamente a los precios</a:t>
            </a:r>
          </a:p>
          <a:p>
            <a:pPr marL="0" indent="0" algn="ctr">
              <a:buNone/>
            </a:pPr>
            <a:r>
              <a:rPr lang="es-AR" sz="2800" dirty="0">
                <a:solidFill>
                  <a:schemeClr val="tx2">
                    <a:lumMod val="75000"/>
                  </a:schemeClr>
                </a:solidFill>
              </a:rPr>
              <a:t>CF Presupuestada vs. CF Real</a:t>
            </a:r>
          </a:p>
          <a:p>
            <a:pPr marL="0" indent="0" algn="ctr">
              <a:buNone/>
            </a:pPr>
            <a:endParaRPr lang="es-AR" sz="2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s-AR" sz="2800" dirty="0">
                <a:solidFill>
                  <a:schemeClr val="tx2">
                    <a:lumMod val="75000"/>
                  </a:schemeClr>
                </a:solidFill>
              </a:rPr>
              <a:t>CFP &gt; CFR </a:t>
            </a:r>
            <a:r>
              <a:rPr lang="es-AR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AR" sz="28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Sobreaplicación</a:t>
            </a:r>
            <a:endParaRPr lang="es-AR" sz="2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AR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CFP &lt; CFR  </a:t>
            </a:r>
            <a:r>
              <a:rPr lang="es-AR" sz="28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Subaplicación</a:t>
            </a:r>
            <a:endParaRPr lang="es-AR" sz="2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AR" sz="2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AR" sz="2800" dirty="0">
                <a:solidFill>
                  <a:schemeClr val="tx2">
                    <a:lumMod val="75000"/>
                  </a:schemeClr>
                </a:solidFill>
              </a:rPr>
              <a:t>$ 8.400 - $ 8.600 = $ 200 </a:t>
            </a:r>
            <a:r>
              <a:rPr lang="es-AR" sz="2800" dirty="0" err="1">
                <a:solidFill>
                  <a:schemeClr val="tx2">
                    <a:lumMod val="75000"/>
                  </a:schemeClr>
                </a:solidFill>
              </a:rPr>
              <a:t>Subaplicación</a:t>
            </a:r>
            <a:endParaRPr lang="es-AR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 - Capacidad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484784"/>
            <a:ext cx="7488832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800" b="1" u="sng" dirty="0">
                <a:solidFill>
                  <a:schemeClr val="tx2">
                    <a:lumMod val="75000"/>
                  </a:schemeClr>
                </a:solidFill>
              </a:rPr>
              <a:t>Variación Capacidad</a:t>
            </a:r>
          </a:p>
          <a:p>
            <a:pPr marL="0" indent="0">
              <a:buNone/>
            </a:pPr>
            <a:r>
              <a:rPr lang="es-AR" dirty="0">
                <a:solidFill>
                  <a:schemeClr val="tx2">
                    <a:lumMod val="75000"/>
                  </a:schemeClr>
                </a:solidFill>
              </a:rPr>
              <a:t>Cantidad de costo fijo que no llegó a absorberse o se absorbió de más por trabajarse con una capacidad distinta de la presupuestada.</a:t>
            </a:r>
          </a:p>
          <a:p>
            <a:pPr marL="0" indent="0" algn="ctr">
              <a:buNone/>
            </a:pPr>
            <a:r>
              <a:rPr lang="es-AR" sz="2800" dirty="0">
                <a:solidFill>
                  <a:schemeClr val="tx2">
                    <a:lumMod val="75000"/>
                  </a:schemeClr>
                </a:solidFill>
              </a:rPr>
              <a:t>Capacidad Presupuestada vs. Capacidad Real</a:t>
            </a:r>
          </a:p>
          <a:p>
            <a:pPr marL="0" indent="0" algn="ctr">
              <a:buNone/>
            </a:pPr>
            <a:endParaRPr lang="es-AR" sz="2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s-AR" sz="2800" dirty="0" err="1">
                <a:solidFill>
                  <a:schemeClr val="tx2">
                    <a:lumMod val="75000"/>
                  </a:schemeClr>
                </a:solidFill>
              </a:rPr>
              <a:t>Cap.P</a:t>
            </a:r>
            <a:r>
              <a:rPr lang="es-AR" sz="2800" dirty="0">
                <a:solidFill>
                  <a:schemeClr val="tx2">
                    <a:lumMod val="75000"/>
                  </a:schemeClr>
                </a:solidFill>
              </a:rPr>
              <a:t> &gt; </a:t>
            </a:r>
            <a:r>
              <a:rPr lang="es-AR" sz="2800" dirty="0" err="1">
                <a:solidFill>
                  <a:schemeClr val="tx2">
                    <a:lumMod val="75000"/>
                  </a:schemeClr>
                </a:solidFill>
              </a:rPr>
              <a:t>Cap.R</a:t>
            </a:r>
            <a:r>
              <a:rPr lang="es-AR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AR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AR" sz="28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Subaplicación</a:t>
            </a:r>
            <a:endParaRPr lang="es-AR" sz="2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s-AR" sz="28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Cap.P</a:t>
            </a:r>
            <a:r>
              <a:rPr lang="es-AR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&lt; </a:t>
            </a:r>
            <a:r>
              <a:rPr lang="es-AR" sz="28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Cap.R</a:t>
            </a:r>
            <a:r>
              <a:rPr lang="es-AR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s-AR" sz="28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Sobreaplicación</a:t>
            </a:r>
            <a:endParaRPr lang="es-AR" sz="2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AR" sz="2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AR" sz="2600" dirty="0">
                <a:solidFill>
                  <a:schemeClr val="tx2">
                    <a:lumMod val="75000"/>
                  </a:schemeClr>
                </a:solidFill>
              </a:rPr>
              <a:t>(1200 HM – 1136 HM) x $ 7 = $ 448 </a:t>
            </a:r>
            <a:r>
              <a:rPr lang="es-AR" sz="2600" dirty="0" err="1">
                <a:solidFill>
                  <a:schemeClr val="tx2">
                    <a:lumMod val="75000"/>
                  </a:schemeClr>
                </a:solidFill>
              </a:rPr>
              <a:t>Subaplicación</a:t>
            </a:r>
            <a:endParaRPr lang="es-AR" sz="2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 - Capacidad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59632" y="1484784"/>
            <a:ext cx="7056784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800" b="1" u="sng" dirty="0">
                <a:solidFill>
                  <a:schemeClr val="tx2">
                    <a:lumMod val="75000"/>
                  </a:schemeClr>
                </a:solidFill>
              </a:rPr>
              <a:t>Resumen</a:t>
            </a:r>
            <a:endParaRPr lang="es-AR" sz="2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AR" sz="2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AR" sz="2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Variación Presupuesto	$ 200 </a:t>
            </a:r>
            <a:r>
              <a:rPr lang="es-AR" sz="26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Subaplicación</a:t>
            </a:r>
            <a:endParaRPr lang="es-AR" sz="26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AR" sz="26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Variación Capacidad	</a:t>
            </a:r>
            <a:r>
              <a:rPr lang="es-AR" sz="2600" u="sng" dirty="0">
                <a:solidFill>
                  <a:schemeClr val="tx2">
                    <a:lumMod val="75000"/>
                  </a:schemeClr>
                </a:solidFill>
              </a:rPr>
              <a:t>$ 448 </a:t>
            </a:r>
            <a:r>
              <a:rPr lang="es-AR" sz="2600" u="sng" dirty="0" err="1">
                <a:solidFill>
                  <a:schemeClr val="tx2">
                    <a:lumMod val="75000"/>
                  </a:schemeClr>
                </a:solidFill>
              </a:rPr>
              <a:t>Subaplicación</a:t>
            </a:r>
            <a:endParaRPr lang="es-AR" sz="2600" u="sn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AR" sz="2600" dirty="0">
                <a:solidFill>
                  <a:schemeClr val="tx2">
                    <a:lumMod val="75000"/>
                  </a:schemeClr>
                </a:solidFill>
              </a:rPr>
              <a:t>Desvío Total			$ 648 </a:t>
            </a:r>
            <a:r>
              <a:rPr lang="es-AR" sz="2600" dirty="0" err="1">
                <a:solidFill>
                  <a:schemeClr val="tx2">
                    <a:lumMod val="75000"/>
                  </a:schemeClr>
                </a:solidFill>
              </a:rPr>
              <a:t>Subaplicación</a:t>
            </a:r>
            <a:endParaRPr lang="es-AR" sz="2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AR" sz="26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s-AR" sz="2600" dirty="0">
                <a:solidFill>
                  <a:schemeClr val="tx2">
                    <a:lumMod val="75000"/>
                  </a:schemeClr>
                </a:solidFill>
              </a:rPr>
              <a:t>Se imputó $ 648 de menos al costo de producción, que se deberá ajustar mediante una cuenta de Resultado Negativo</a:t>
            </a:r>
          </a:p>
        </p:txBody>
      </p:sp>
    </p:spTree>
    <p:extLst>
      <p:ext uri="{BB962C8B-B14F-4D97-AF65-F5344CB8AC3E}">
        <p14:creationId xmlns:p14="http://schemas.microsoft.com/office/powerpoint/2010/main" val="293239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Ejercitación</a:t>
            </a:r>
            <a:endParaRPr lang="es-AR" dirty="0"/>
          </a:p>
        </p:txBody>
      </p:sp>
      <p:pic>
        <p:nvPicPr>
          <p:cNvPr id="26628" name="Picture 4" descr="C:\Users\Nico\AppData\Local\Microsoft\Windows\Temporary Internet Files\Content.IE5\58C5RAU8\20070913113038-adolescente-estudiando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1923256"/>
            <a:ext cx="3403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00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3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3608" y="1538203"/>
            <a:ext cx="734481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Determinar la carga fabril, teniendo en cuenta las distintas bases posibles, calculando la sobre o sub-aplicación, indicando el origen de los desvíos.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E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 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E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                                                              Real                Presupuestado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E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Carga fabril                                    $</a:t>
            </a:r>
            <a:r>
              <a:rPr lang="es-MX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78.000                  $ 80.000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MX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 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MX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Bases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1"/>
            <a:r>
              <a:rPr lang="es-E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Horas máquina                        1.200 horas            1.000 horas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1"/>
            <a:r>
              <a:rPr lang="es-E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Unidades a elaborar                6.000 unid.              5.800 unid.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1"/>
            <a:r>
              <a:rPr lang="es-ES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Materia prima                          </a:t>
            </a:r>
            <a:r>
              <a:rPr lang="es-MX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$ 42.000                  $ 40.000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1"/>
            <a:r>
              <a:rPr lang="es-MX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Mano de obra directa              $ 30.000                  $ 30.000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1"/>
            <a:r>
              <a:rPr lang="es-MX" sz="20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Horas MOD                              9.600 horas            9.800 horas</a:t>
            </a:r>
            <a:endParaRPr lang="es-AR" sz="2000" i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/>
              <a:tabLst>
                <a:tab pos="914400" algn="l"/>
              </a:tabLst>
            </a:pPr>
            <a:endParaRPr kumimoji="0" lang="es-ES" altLang="es-AR" sz="20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942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4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1600" y="1343665"/>
            <a:ext cx="734481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400" b="1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Júpiter S.A</a:t>
            </a:r>
            <a:r>
              <a:rPr lang="es-AR" sz="24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es una empresa dedicada a la fabricación de taza de porcelana y brinda la siguiente información: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 capacidad normal de planta es de 25 máquinas, que trabajan 8 horas por día durante 20 días al mes.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 tasa presupuestada de CF variable fue de $ 0,35 la HM, y la CF fija de $ 0,85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Durante el mes se trabajó al 85% de la capacidad normal.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 CF fija registrada por la contabilidad fue de $ 3.300 y la variable de $ 1.500.</a:t>
            </a:r>
          </a:p>
          <a:p>
            <a:pPr lvl="0"/>
            <a:r>
              <a:rPr lang="es-AR" sz="24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Determinar lo ocurrido en esta empresa durante este período con respecto a la Carga Fabril.</a:t>
            </a:r>
            <a:endParaRPr kumimoji="0" lang="es-ES" altLang="es-AR" sz="2400" b="0" i="1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234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556792"/>
            <a:ext cx="7128792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Para el mejor control y distribución de los costos de la Carga Fabril, se divide a la fábrica en departamentos:</a:t>
            </a:r>
          </a:p>
          <a:p>
            <a:pPr algn="ctr">
              <a:buClr>
                <a:schemeClr val="tx2"/>
              </a:buClr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Productivos</a:t>
            </a:r>
          </a:p>
          <a:p>
            <a:pPr algn="ctr">
              <a:buClr>
                <a:schemeClr val="tx2"/>
              </a:buClr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De Servicio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Existen dos criterios de distribución:</a:t>
            </a:r>
          </a:p>
          <a:p>
            <a:pPr>
              <a:buClr>
                <a:schemeClr val="tx2"/>
              </a:buClr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De Uso</a:t>
            </a:r>
          </a:p>
          <a:p>
            <a:pPr lvl="1">
              <a:buClr>
                <a:schemeClr val="tx2"/>
              </a:buClr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Principio de equidad</a:t>
            </a:r>
          </a:p>
          <a:p>
            <a:pPr lvl="1">
              <a:buClr>
                <a:schemeClr val="tx2"/>
              </a:buClr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A mayor uso, mayor costo proporcional</a:t>
            </a:r>
          </a:p>
          <a:p>
            <a:pPr>
              <a:buClr>
                <a:schemeClr val="tx2"/>
              </a:buClr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De Capacidad de Absorción</a:t>
            </a:r>
          </a:p>
          <a:p>
            <a:pPr lvl="1">
              <a:buClr>
                <a:schemeClr val="tx2"/>
              </a:buClr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Principio de capacidad contributiva</a:t>
            </a:r>
          </a:p>
          <a:p>
            <a:pPr lvl="1">
              <a:buClr>
                <a:schemeClr val="tx2"/>
              </a:buClr>
            </a:pPr>
            <a:r>
              <a:rPr lang="es-AR" i="1" dirty="0">
                <a:solidFill>
                  <a:schemeClr val="bg2">
                    <a:lumMod val="50000"/>
                  </a:schemeClr>
                </a:solidFill>
              </a:rPr>
              <a:t>A mayor beneficio, mayor costo proporcional</a:t>
            </a:r>
          </a:p>
        </p:txBody>
      </p:sp>
    </p:spTree>
    <p:extLst>
      <p:ext uri="{BB962C8B-B14F-4D97-AF65-F5344CB8AC3E}">
        <p14:creationId xmlns:p14="http://schemas.microsoft.com/office/powerpoint/2010/main" val="242361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Ejercicio 5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27584" y="1384315"/>
            <a:ext cx="756084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La empresa Tony S.R.L., ha predeterminado la carga fabril anual en $ 180.000 siendo el nivel normal de horas de máquina de 5.000.</a:t>
            </a:r>
            <a:endParaRPr lang="es-AR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Para el presente período se posee la siguiente información:</a:t>
            </a:r>
            <a:endParaRPr lang="es-AR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0"/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Se gastó en mano de obra directa $ 100.000.</a:t>
            </a:r>
            <a:endParaRPr lang="es-AR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0"/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El consumo de materia prima ascendió a $ 200.000.</a:t>
            </a:r>
            <a:endParaRPr lang="es-AR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0"/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Los conceptos que componen la carga fabril pagada fueron:</a:t>
            </a:r>
            <a:endParaRPr lang="es-AR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Materiales indirectos $ 82.000</a:t>
            </a:r>
            <a:endParaRPr lang="es-AR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Mano de obra indirecta $ 37.000</a:t>
            </a:r>
            <a:endParaRPr lang="es-AR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Seguros $   9.000</a:t>
            </a:r>
            <a:endParaRPr lang="es-AR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Gastos de mantenimiento $  3.000</a:t>
            </a:r>
            <a:endParaRPr lang="es-AR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Amortización de máquinas $ 33.000</a:t>
            </a:r>
            <a:endParaRPr lang="es-AR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0"/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Se trabajaron 4.000 horas máquina.</a:t>
            </a:r>
            <a:endParaRPr lang="es-AR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0"/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No hay stock inicial ni final de producción en proceso.</a:t>
            </a:r>
            <a:endParaRPr lang="es-AR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lvl="0"/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Se vende la mitad de la producción en $ 360.000.</a:t>
            </a:r>
          </a:p>
          <a:p>
            <a:pPr lvl="0"/>
            <a:r>
              <a:rPr lang="es-MX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Se solicita confeccione el Estado de Resultados y analice los desvíos</a:t>
            </a:r>
            <a:endParaRPr lang="es-AR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672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556792"/>
            <a:ext cx="7128792" cy="46085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b="1" i="1" u="sng" dirty="0">
                <a:solidFill>
                  <a:schemeClr val="bg2">
                    <a:lumMod val="50000"/>
                  </a:schemeClr>
                </a:solidFill>
              </a:rPr>
              <a:t>Metodología de la distribución</a:t>
            </a:r>
          </a:p>
          <a:p>
            <a:pPr>
              <a:buClr>
                <a:schemeClr val="tx2"/>
              </a:buClr>
            </a:pPr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Distribución Primaria </a:t>
            </a:r>
            <a:r>
              <a:rPr lang="es-AR" i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se asignan los costos a cada departamento productivo y de servicio</a:t>
            </a:r>
          </a:p>
          <a:p>
            <a:pPr marL="0" indent="0">
              <a:buNone/>
            </a:pPr>
            <a:endParaRPr lang="es-AR" i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438297"/>
              </p:ext>
            </p:extLst>
          </p:nvPr>
        </p:nvGraphicFramePr>
        <p:xfrm>
          <a:off x="1322248" y="3140968"/>
          <a:ext cx="6562120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Hoja de cálculo" r:id="rId3" imgW="4991138" imgH="1533552" progId="Excel.Sheet.12">
                  <p:embed/>
                </p:oleObj>
              </mc:Choice>
              <mc:Fallback>
                <p:oleObj name="Hoja de cálculo" r:id="rId3" imgW="4991138" imgH="1533552" progId="Excel.Sheet.12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248" y="3140968"/>
                        <a:ext cx="6562120" cy="25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63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</a:t>
            </a: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915652"/>
              </p:ext>
            </p:extLst>
          </p:nvPr>
        </p:nvGraphicFramePr>
        <p:xfrm>
          <a:off x="1258888" y="3284984"/>
          <a:ext cx="6613525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Hoja de cálculo" r:id="rId3" imgW="5029339" imgH="1723974" progId="Excel.Sheet.12">
                  <p:embed/>
                </p:oleObj>
              </mc:Choice>
              <mc:Fallback>
                <p:oleObj name="Hoja de cálculo" r:id="rId3" imgW="5029339" imgH="1723974" progId="Excel.Sheet.12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84984"/>
                        <a:ext cx="6613525" cy="291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Marcador de contenido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566791"/>
              </p:ext>
            </p:extLst>
          </p:nvPr>
        </p:nvGraphicFramePr>
        <p:xfrm>
          <a:off x="1763688" y="1536576"/>
          <a:ext cx="569436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Hoja de cálculo" r:id="rId5" imgW="3914692" imgH="1152710" progId="Excel.Sheet.12">
                  <p:embed/>
                </p:oleObj>
              </mc:Choice>
              <mc:Fallback>
                <p:oleObj name="Hoja de cálculo" r:id="rId5" imgW="3914692" imgH="1152710" progId="Excel.Sheet.12">
                  <p:embed/>
                  <p:pic>
                    <p:nvPicPr>
                      <p:cNvPr id="0" name="Picture 1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536576"/>
                        <a:ext cx="5694362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24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</a:t>
            </a: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718538"/>
              </p:ext>
            </p:extLst>
          </p:nvPr>
        </p:nvGraphicFramePr>
        <p:xfrm>
          <a:off x="1258888" y="3284984"/>
          <a:ext cx="6613525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Hoja de cálculo" r:id="rId3" imgW="5029339" imgH="1723974" progId="Excel.Sheet.12">
                  <p:embed/>
                </p:oleObj>
              </mc:Choice>
              <mc:Fallback>
                <p:oleObj name="Hoja de cálculo" r:id="rId3" imgW="5029339" imgH="1723974" progId="Excel.Sheet.12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84984"/>
                        <a:ext cx="6613525" cy="291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Marcador de contenido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969194"/>
              </p:ext>
            </p:extLst>
          </p:nvPr>
        </p:nvGraphicFramePr>
        <p:xfrm>
          <a:off x="1763688" y="1536576"/>
          <a:ext cx="569436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Hoja de cálculo" r:id="rId5" imgW="3914692" imgH="1152710" progId="Excel.Sheet.12">
                  <p:embed/>
                </p:oleObj>
              </mc:Choice>
              <mc:Fallback>
                <p:oleObj name="Hoja de cálculo" r:id="rId5" imgW="3914692" imgH="1152710" progId="Excel.Sheet.12">
                  <p:embed/>
                  <p:pic>
                    <p:nvPicPr>
                      <p:cNvPr id="0" name="Picture 1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536576"/>
                        <a:ext cx="5694362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41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556792"/>
            <a:ext cx="7128792" cy="46085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b="1" i="1" u="sng" dirty="0">
                <a:solidFill>
                  <a:schemeClr val="bg2">
                    <a:lumMod val="50000"/>
                  </a:schemeClr>
                </a:solidFill>
              </a:rPr>
              <a:t>Metodología de la distribución</a:t>
            </a:r>
          </a:p>
          <a:p>
            <a:pPr>
              <a:buClr>
                <a:schemeClr val="tx2"/>
              </a:buClr>
            </a:pPr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Distribución Secundaria </a:t>
            </a:r>
            <a:r>
              <a:rPr lang="es-AR" i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se asignan los costos de los departamentos de servicio hacia los departamentos productivos</a:t>
            </a:r>
            <a:endParaRPr lang="es-AR" i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360576"/>
              </p:ext>
            </p:extLst>
          </p:nvPr>
        </p:nvGraphicFramePr>
        <p:xfrm>
          <a:off x="1331640" y="3293715"/>
          <a:ext cx="6624736" cy="2776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Hoja de cálculo" r:id="rId3" imgW="5105363" imgH="2295615" progId="Excel.Sheet.12">
                  <p:embed/>
                </p:oleObj>
              </mc:Choice>
              <mc:Fallback>
                <p:oleObj name="Hoja de cálculo" r:id="rId3" imgW="5105363" imgH="2295615" progId="Excel.Sheet.12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293715"/>
                        <a:ext cx="6624736" cy="27760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41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</a:t>
            </a: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541515"/>
              </p:ext>
            </p:extLst>
          </p:nvPr>
        </p:nvGraphicFramePr>
        <p:xfrm>
          <a:off x="1043608" y="3461172"/>
          <a:ext cx="7200799" cy="2128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Hoja de cálculo" r:id="rId3" imgW="5105363" imgH="1343131" progId="Excel.Sheet.12">
                  <p:embed/>
                </p:oleObj>
              </mc:Choice>
              <mc:Fallback>
                <p:oleObj name="Hoja de cálculo" r:id="rId3" imgW="5105363" imgH="1343131" progId="Excel.Sheet.12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61172"/>
                        <a:ext cx="7200799" cy="21280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41969194"/>
              </p:ext>
            </p:extLst>
          </p:nvPr>
        </p:nvGraphicFramePr>
        <p:xfrm>
          <a:off x="1763713" y="1536700"/>
          <a:ext cx="569436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Hoja de cálculo" r:id="rId5" imgW="3914692" imgH="1152710" progId="Excel.Sheet.12">
                  <p:embed/>
                </p:oleObj>
              </mc:Choice>
              <mc:Fallback>
                <p:oleObj name="Hoja de cálculo" r:id="rId5" imgW="3914692" imgH="1152710" progId="Excel.Sheet.12">
                  <p:embed/>
                  <p:pic>
                    <p:nvPicPr>
                      <p:cNvPr id="0" name="Picture 1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536700"/>
                        <a:ext cx="5694362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43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965245" cy="936104"/>
          </a:xfrm>
        </p:spPr>
        <p:txBody>
          <a:bodyPr>
            <a:normAutofit/>
          </a:bodyPr>
          <a:lstStyle/>
          <a:p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Carga Fabril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556792"/>
            <a:ext cx="7128792" cy="46085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b="1" i="1" u="sng" dirty="0">
                <a:solidFill>
                  <a:schemeClr val="bg2">
                    <a:lumMod val="50000"/>
                  </a:schemeClr>
                </a:solidFill>
              </a:rPr>
              <a:t>Metodología de la distribución</a:t>
            </a:r>
          </a:p>
          <a:p>
            <a:pPr>
              <a:buClr>
                <a:schemeClr val="tx2"/>
              </a:buClr>
            </a:pPr>
            <a:r>
              <a:rPr lang="es-AR" b="1" i="1" dirty="0">
                <a:solidFill>
                  <a:schemeClr val="bg2">
                    <a:lumMod val="50000"/>
                  </a:schemeClr>
                </a:solidFill>
              </a:rPr>
              <a:t>Distribución Terciaria </a:t>
            </a:r>
            <a:r>
              <a:rPr lang="es-AR" i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se asignan los costos de los departamentos productivos entre los productos fabricados</a:t>
            </a:r>
          </a:p>
          <a:p>
            <a:endParaRPr lang="es-AR" i="1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s-AR" i="1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endParaRPr lang="es-AR" i="1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26864"/>
              </p:ext>
            </p:extLst>
          </p:nvPr>
        </p:nvGraphicFramePr>
        <p:xfrm>
          <a:off x="2267744" y="3284984"/>
          <a:ext cx="4824536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Worksheet" r:id="rId3" imgW="2724020" imgH="2486037" progId="Excel.Sheet.12">
                  <p:embed/>
                </p:oleObj>
              </mc:Choice>
              <mc:Fallback>
                <p:oleObj name="Worksheet" r:id="rId3" imgW="2724020" imgH="2486037" progId="Excel.Sheet.12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284984"/>
                        <a:ext cx="4824536" cy="248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88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5724</TotalTime>
  <Words>1264</Words>
  <Application>Microsoft Macintosh PowerPoint</Application>
  <PresentationFormat>Presentación en pantalla (4:3)</PresentationFormat>
  <Paragraphs>192</Paragraphs>
  <Slides>30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Chincheta</vt:lpstr>
      <vt:lpstr>Hoja de cálculo</vt:lpstr>
      <vt:lpstr>Worksheet</vt:lpstr>
      <vt:lpstr>Hoja de cálculo de Microsoft Excel</vt:lpstr>
      <vt:lpstr>Elementos del costo industrial  Carga Fabril</vt:lpstr>
      <vt:lpstr>Carga Fabril</vt:lpstr>
      <vt:lpstr>Carga Fabril</vt:lpstr>
      <vt:lpstr>Carga Fabril</vt:lpstr>
      <vt:lpstr>Carga Fabril</vt:lpstr>
      <vt:lpstr>Carga Fabril</vt:lpstr>
      <vt:lpstr>Carga Fabril</vt:lpstr>
      <vt:lpstr>Carga Fabril</vt:lpstr>
      <vt:lpstr>Carga Fabril</vt:lpstr>
      <vt:lpstr>Ejercitación</vt:lpstr>
      <vt:lpstr>Ejercicio 1</vt:lpstr>
      <vt:lpstr>Ejercicio 1</vt:lpstr>
      <vt:lpstr>Ejercicio 1</vt:lpstr>
      <vt:lpstr>Ejercicio 1</vt:lpstr>
      <vt:lpstr>Ejercicio 2</vt:lpstr>
      <vt:lpstr>Ejercicio 2</vt:lpstr>
      <vt:lpstr>Ejercicio 2</vt:lpstr>
      <vt:lpstr>Carga Fabril - Capacidad</vt:lpstr>
      <vt:lpstr>Carga Fabril - Capacidad</vt:lpstr>
      <vt:lpstr>Carga Fabril - Capacidad</vt:lpstr>
      <vt:lpstr>Carga Fabril - Capacidad</vt:lpstr>
      <vt:lpstr>Carga Fabril - Capacidad</vt:lpstr>
      <vt:lpstr>Carga Fabril - Capacidad</vt:lpstr>
      <vt:lpstr>Carga Fabril - Capacidad</vt:lpstr>
      <vt:lpstr>Carga Fabril - Capacidad</vt:lpstr>
      <vt:lpstr>Carga Fabril - Capacidad</vt:lpstr>
      <vt:lpstr>Ejercitación</vt:lpstr>
      <vt:lpstr>Ejercicio 3</vt:lpstr>
      <vt:lpstr>Ejercicio 4</vt:lpstr>
      <vt:lpstr>Ejercicio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 1</dc:title>
  <dc:creator>Villa</dc:creator>
  <cp:lastModifiedBy>Martín Levy</cp:lastModifiedBy>
  <cp:revision>337</cp:revision>
  <cp:lastPrinted>2017-02-09T19:58:05Z</cp:lastPrinted>
  <dcterms:created xsi:type="dcterms:W3CDTF">2016-02-17T19:14:06Z</dcterms:created>
  <dcterms:modified xsi:type="dcterms:W3CDTF">2017-09-12T13:51:43Z</dcterms:modified>
</cp:coreProperties>
</file>