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13"/>
  </p:handoutMasterIdLst>
  <p:sldIdLst>
    <p:sldId id="553" r:id="rId2"/>
    <p:sldId id="617" r:id="rId3"/>
    <p:sldId id="690" r:id="rId4"/>
    <p:sldId id="691" r:id="rId5"/>
    <p:sldId id="458" r:id="rId6"/>
    <p:sldId id="618" r:id="rId7"/>
    <p:sldId id="619" r:id="rId8"/>
    <p:sldId id="620" r:id="rId9"/>
    <p:sldId id="621" r:id="rId10"/>
    <p:sldId id="622" r:id="rId11"/>
    <p:sldId id="623" r:id="rId12"/>
  </p:sldIdLst>
  <p:sldSz cx="9144000" cy="6858000" type="screen4x3"/>
  <p:notesSz cx="7010400" cy="92964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6" autoAdjust="0"/>
    <p:restoredTop sz="94660"/>
  </p:normalViewPr>
  <p:slideViewPr>
    <p:cSldViewPr>
      <p:cViewPr varScale="1">
        <p:scale>
          <a:sx n="72" d="100"/>
          <a:sy n="72" d="100"/>
        </p:scale>
        <p:origin x="-2008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46C83E9-915F-4A14-B529-CB738D1A5245}" type="datetimeFigureOut">
              <a:rPr lang="es-AR" smtClean="0"/>
              <a:pPr/>
              <a:t>19/9/17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9516164-E154-4E91-9B46-1741A24B2EED}" type="slidenum">
              <a:rPr lang="es-AR" smtClean="0"/>
              <a:pPr/>
              <a:t>‹Nr.›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3704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3B97FD08-B302-4576-868A-0E3099EA7769}" type="datetimeFigureOut">
              <a:rPr lang="es-AR" smtClean="0"/>
              <a:pPr/>
              <a:t>19/9/17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D08-B302-4576-868A-0E3099EA7769}" type="datetimeFigureOut">
              <a:rPr lang="es-AR" smtClean="0"/>
              <a:pPr/>
              <a:t>19/9/17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D08-B302-4576-868A-0E3099EA7769}" type="datetimeFigureOut">
              <a:rPr lang="es-AR" smtClean="0"/>
              <a:pPr/>
              <a:t>19/9/17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D08-B302-4576-868A-0E3099EA7769}" type="datetimeFigureOut">
              <a:rPr lang="es-AR" smtClean="0"/>
              <a:pPr/>
              <a:t>19/9/17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D08-B302-4576-868A-0E3099EA7769}" type="datetimeFigureOut">
              <a:rPr lang="es-AR" smtClean="0"/>
              <a:pPr/>
              <a:t>19/9/17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D08-B302-4576-868A-0E3099EA7769}" type="datetimeFigureOut">
              <a:rPr lang="es-AR" smtClean="0"/>
              <a:pPr/>
              <a:t>19/9/17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D08-B302-4576-868A-0E3099EA7769}" type="datetimeFigureOut">
              <a:rPr lang="es-AR" smtClean="0"/>
              <a:pPr/>
              <a:t>19/9/17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D08-B302-4576-868A-0E3099EA7769}" type="datetimeFigureOut">
              <a:rPr lang="es-AR" smtClean="0"/>
              <a:pPr/>
              <a:t>19/9/17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D08-B302-4576-868A-0E3099EA7769}" type="datetimeFigureOut">
              <a:rPr lang="es-AR" smtClean="0"/>
              <a:pPr/>
              <a:t>19/9/17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3B97FD08-B302-4576-868A-0E3099EA7769}" type="datetimeFigureOut">
              <a:rPr lang="es-AR" smtClean="0"/>
              <a:pPr/>
              <a:t>19/9/17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3B97FD08-B302-4576-868A-0E3099EA7769}" type="datetimeFigureOut">
              <a:rPr lang="es-AR" smtClean="0"/>
              <a:pPr/>
              <a:t>19/9/17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3B97FD08-B302-4576-868A-0E3099EA7769}" type="datetimeFigureOut">
              <a:rPr lang="es-AR" smtClean="0"/>
              <a:pPr/>
              <a:t>19/9/17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1340768"/>
            <a:ext cx="6965245" cy="3960440"/>
          </a:xfrm>
        </p:spPr>
        <p:txBody>
          <a:bodyPr>
            <a:noAutofit/>
          </a:bodyPr>
          <a:lstStyle/>
          <a:p>
            <a:r>
              <a:rPr lang="es-AR" sz="6000" b="1" i="1" dirty="0" smtClean="0">
                <a:solidFill>
                  <a:schemeClr val="bg2">
                    <a:lumMod val="50000"/>
                  </a:schemeClr>
                </a:solidFill>
              </a:rPr>
              <a:t>Metodologías</a:t>
            </a:r>
            <a:r>
              <a:rPr lang="es-AR" sz="6000" b="1" i="1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s-AR" sz="6000" b="1" i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AR" sz="6000" b="1" i="1" dirty="0">
                <a:solidFill>
                  <a:schemeClr val="bg2">
                    <a:lumMod val="50000"/>
                  </a:schemeClr>
                </a:solidFill>
              </a:rPr>
              <a:t>de costeo</a:t>
            </a:r>
            <a:br>
              <a:rPr lang="es-AR" sz="6000" b="1" i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AR" sz="6000" b="1" i="1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s-AR" sz="6000" b="1" i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AR" sz="6000" b="1" i="1" dirty="0">
                <a:solidFill>
                  <a:schemeClr val="bg2">
                    <a:lumMod val="50000"/>
                  </a:schemeClr>
                </a:solidFill>
              </a:rPr>
              <a:t>Costos por órdenes  y por Procesos</a:t>
            </a:r>
          </a:p>
        </p:txBody>
      </p:sp>
    </p:spTree>
    <p:extLst>
      <p:ext uri="{BB962C8B-B14F-4D97-AF65-F5344CB8AC3E}">
        <p14:creationId xmlns:p14="http://schemas.microsoft.com/office/powerpoint/2010/main" val="184489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476672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Ejercicio </a:t>
            </a:r>
            <a:r>
              <a:rPr lang="es-AR" b="1" i="1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es-AR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87624" y="1429065"/>
            <a:ext cx="72008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El presupuesto de carga fabril </a:t>
            </a:r>
            <a:r>
              <a:rPr lang="es-AR" sz="20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es </a:t>
            </a:r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de $ 9.000</a:t>
            </a:r>
          </a:p>
          <a:p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En tanto que la sumatoria de los débitos </a:t>
            </a:r>
            <a:r>
              <a:rPr lang="es-AR" sz="20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reales de CF ascienden </a:t>
            </a:r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a $ </a:t>
            </a:r>
            <a:r>
              <a:rPr lang="es-AR" sz="20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11.110</a:t>
            </a:r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. </a:t>
            </a:r>
            <a:endParaRPr lang="es-AR" sz="2000" i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es-AR" sz="20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El </a:t>
            </a:r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nivel normal de actividad es de 3.000 </a:t>
            </a:r>
            <a:r>
              <a:rPr lang="es-AR" sz="20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Horas/Máquina.</a:t>
            </a:r>
          </a:p>
          <a:p>
            <a:endParaRPr lang="es-AR" sz="2000" i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Las órdenes OF G/08 y OF A/09, fueron vendidas a </a:t>
            </a:r>
            <a:r>
              <a:rPr lang="es-AR" sz="20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$ 7 por unidad</a:t>
            </a:r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.</a:t>
            </a:r>
          </a:p>
          <a:p>
            <a:endParaRPr lang="es-AR" sz="2000" i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es-AR" sz="20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Gastos </a:t>
            </a:r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de comercialización: 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3% de ingresos brutos sobre ventas 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s-AR" sz="20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$ 0.25 por unidad </a:t>
            </a:r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vendida</a:t>
            </a:r>
          </a:p>
          <a:p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 </a:t>
            </a:r>
          </a:p>
          <a:p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Gastos de administración: $ 3.000</a:t>
            </a:r>
          </a:p>
          <a:p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 </a:t>
            </a:r>
            <a:endParaRPr lang="es-AR" sz="2000" i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0905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476672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Ejercicio </a:t>
            </a:r>
            <a:r>
              <a:rPr lang="es-AR" b="1" i="1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es-AR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48188" y="1535301"/>
            <a:ext cx="7056784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AR" sz="20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En </a:t>
            </a:r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base al precedente detalle </a:t>
            </a:r>
            <a:r>
              <a:rPr lang="es-AR" sz="20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determinar para </a:t>
            </a:r>
            <a:r>
              <a:rPr lang="es-AR" sz="2000" b="1" i="1" u="sng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cada orden </a:t>
            </a:r>
            <a:r>
              <a:rPr lang="es-AR" sz="20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de producción:</a:t>
            </a:r>
            <a:endParaRPr lang="es-AR" sz="2000" i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El consumo y costo de materias primas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El consumo de MOD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s-AR" sz="20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La carga fabril atribuible</a:t>
            </a:r>
            <a:endParaRPr lang="es-AR" sz="2000" i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Determinar el costo unitario del </a:t>
            </a:r>
            <a:r>
              <a:rPr lang="es-AR" sz="20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producto terminado</a:t>
            </a:r>
          </a:p>
          <a:p>
            <a:pPr lvl="0"/>
            <a:endParaRPr lang="es-AR" sz="2000" i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lvl="0"/>
            <a:r>
              <a:rPr lang="es-AR" sz="20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Y para </a:t>
            </a:r>
            <a:r>
              <a:rPr lang="es-AR" sz="2000" b="1" i="1" u="sng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la empresa</a:t>
            </a:r>
            <a:r>
              <a:rPr lang="es-AR" sz="20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: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s-AR" sz="20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Determinar las variaciones de la carga fabril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s-AR" sz="20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Confeccionar el Estado de Resultados</a:t>
            </a:r>
            <a:endParaRPr lang="es-AR" sz="2000" i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endParaRPr lang="es-AR" sz="2000" i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509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476672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 smtClean="0">
                <a:solidFill>
                  <a:schemeClr val="bg2">
                    <a:lumMod val="50000"/>
                  </a:schemeClr>
                </a:solidFill>
              </a:rPr>
              <a:t>Sistema de costos</a:t>
            </a:r>
            <a:endParaRPr lang="es-AR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71538" y="1142984"/>
            <a:ext cx="700092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AR" sz="24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Es el procedimiento que se utiliza para determinar el Costo Unitario de Producción y el control de las operaciones realizadas por la empresa.</a:t>
            </a:r>
          </a:p>
          <a:p>
            <a:r>
              <a:rPr lang="es-ES" sz="24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Los sistemas de costos son:</a:t>
            </a:r>
          </a:p>
          <a:p>
            <a:pPr>
              <a:buFont typeface="Arial" pitchFamily="34" charset="0"/>
              <a:buChar char="•"/>
            </a:pPr>
            <a:r>
              <a:rPr lang="es-ES" sz="24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Costo por órdenes</a:t>
            </a:r>
          </a:p>
          <a:p>
            <a:endParaRPr lang="es-ES" sz="2400" i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endParaRPr lang="es-ES" sz="2400" i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endParaRPr lang="es-ES" sz="2400" i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s-ES" sz="24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Costo por procesos</a:t>
            </a:r>
          </a:p>
          <a:p>
            <a:endParaRPr lang="es-AR" sz="2400" i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4" name="3 Imagen"/>
          <p:cNvPicPr/>
          <p:nvPr/>
        </p:nvPicPr>
        <p:blipFill rotWithShape="1">
          <a:blip r:embed="rId2"/>
          <a:srcRect l="10995" t="51361" r="37955" b="23123"/>
          <a:stretch/>
        </p:blipFill>
        <p:spPr bwMode="auto">
          <a:xfrm>
            <a:off x="1714480" y="3071811"/>
            <a:ext cx="5273749" cy="10715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4 Imagen"/>
          <p:cNvPicPr/>
          <p:nvPr/>
        </p:nvPicPr>
        <p:blipFill rotWithShape="1">
          <a:blip r:embed="rId3"/>
          <a:srcRect l="11564" t="54951" r="30554" b="11184"/>
          <a:stretch/>
        </p:blipFill>
        <p:spPr bwMode="auto">
          <a:xfrm>
            <a:off x="1785918" y="4500570"/>
            <a:ext cx="5061098" cy="15001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9863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476672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 smtClean="0">
                <a:solidFill>
                  <a:schemeClr val="bg2">
                    <a:lumMod val="50000"/>
                  </a:schemeClr>
                </a:solidFill>
              </a:rPr>
              <a:t>Costo por órdenes</a:t>
            </a:r>
            <a:endParaRPr lang="es-AR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00100" y="1291984"/>
            <a:ext cx="721523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AR" sz="22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Se utiliza para empresas cuyas unidades productivas se realizan para cantidades acotadas de producto, a partir de una orden específica.</a:t>
            </a:r>
          </a:p>
          <a:p>
            <a:r>
              <a:rPr lang="es-ES" sz="22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Los costos se acumulan según el trabajo específico o la orden de trabajo.</a:t>
            </a:r>
          </a:p>
          <a:p>
            <a:r>
              <a:rPr lang="es-ES" sz="22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Se aplica generalmente en los casos en que cada trabajo es distinto y a menudo tiene que ver con la producción en escalas menores.</a:t>
            </a:r>
          </a:p>
          <a:p>
            <a:r>
              <a:rPr lang="es-ES" sz="22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Se utiliza en las industrias en las que la producción puede ser interrumpida porque puede comenzar y terminar en cualquier momento o fecha del período de costos.</a:t>
            </a:r>
          </a:p>
        </p:txBody>
      </p:sp>
    </p:spTree>
    <p:extLst>
      <p:ext uri="{BB962C8B-B14F-4D97-AF65-F5344CB8AC3E}">
        <p14:creationId xmlns:p14="http://schemas.microsoft.com/office/powerpoint/2010/main" val="89863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476672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 smtClean="0">
                <a:solidFill>
                  <a:schemeClr val="bg2">
                    <a:lumMod val="50000"/>
                  </a:schemeClr>
                </a:solidFill>
              </a:rPr>
              <a:t>Costo por órdenes</a:t>
            </a:r>
            <a:endParaRPr lang="es-AR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27584" y="1291984"/>
            <a:ext cx="7560840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2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La producción es diversa porque se pueden fabricar uno o varios artículos similares , para lo cual se requiere de las respectivas órdenes de producción o de trabajo específicas.</a:t>
            </a:r>
            <a:endParaRPr lang="es-AR" sz="2200" i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endParaRPr lang="es-AR" sz="2200" i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es-AR" sz="22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Características: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sz="22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Se puede verificar fácilmente el flujo de materiales.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sz="22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Se puede vincular el consumo con los productos.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sz="22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Es posible seguir físicamente la producción.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sz="22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Se identifican los productos por número de partida o lote.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sz="22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Se toma cada producción como una unidad de costeo.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sz="22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Permite conocer el costo unitario de cada partida.</a:t>
            </a:r>
            <a:endParaRPr lang="es-AR" sz="2200" i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863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Ejercitación</a:t>
            </a:r>
            <a:endParaRPr lang="es-AR" dirty="0"/>
          </a:p>
        </p:txBody>
      </p:sp>
      <p:pic>
        <p:nvPicPr>
          <p:cNvPr id="10242" name="Picture 2" descr="C:\Users\Nico\AppData\Local\Microsoft\Windows\Temporary Internet Files\Content.IE5\9LWRG7FL\272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742" y="2119313"/>
            <a:ext cx="3503879" cy="360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24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476672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Ejercicio </a:t>
            </a:r>
            <a:r>
              <a:rPr lang="es-AR" b="1" i="1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s-AR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71600" y="1384318"/>
            <a:ext cx="72008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AR" sz="2000" b="1" i="1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Kida</a:t>
            </a:r>
            <a:r>
              <a:rPr lang="es-AR" sz="2000" b="1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AR" sz="2000" b="1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S.A</a:t>
            </a:r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AR" sz="20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nos brinda </a:t>
            </a:r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la siguiente información</a:t>
            </a:r>
            <a:r>
              <a:rPr lang="es-AR" sz="20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:</a:t>
            </a:r>
          </a:p>
          <a:p>
            <a:endParaRPr lang="es-AR" sz="2000" i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es-AR" sz="2000" i="1" u="sng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Materias Primas:</a:t>
            </a:r>
            <a:endParaRPr lang="es-AR" sz="2000" i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lvl="0"/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Inventario Inicial: 2000 unidades valuadas a </a:t>
            </a:r>
            <a:r>
              <a:rPr lang="es-AR" sz="20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$ 3 </a:t>
            </a:r>
            <a:endParaRPr lang="es-AR" sz="2000" i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lvl="0"/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Compras del mes: 30.000 unidades de MP adquiridas a un valor de </a:t>
            </a:r>
            <a:r>
              <a:rPr lang="es-AR" sz="20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$ 4 cada una.</a:t>
            </a:r>
          </a:p>
          <a:p>
            <a:pPr lvl="0"/>
            <a:r>
              <a:rPr lang="es-AR" sz="20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En </a:t>
            </a:r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el inventario final se encuentran 8.000 unidades de MP valuadas de acuerdo al criterio UEPS (último entrada; primero salida)</a:t>
            </a:r>
          </a:p>
          <a:p>
            <a:pPr lvl="0"/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La relación insumo producto </a:t>
            </a:r>
            <a:r>
              <a:rPr lang="es-AR" sz="20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es </a:t>
            </a:r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de 2 unidades de </a:t>
            </a:r>
            <a:r>
              <a:rPr lang="es-AR" sz="20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MP/unidad</a:t>
            </a:r>
          </a:p>
          <a:p>
            <a:pPr lvl="0"/>
            <a:endParaRPr lang="es-AR" sz="2000" i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es-AR" sz="2000" i="1" u="sng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Mano de Obra Directa:</a:t>
            </a:r>
            <a:endParaRPr lang="es-AR" sz="2000" i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lvl="0"/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Costo horario: </a:t>
            </a:r>
            <a:r>
              <a:rPr lang="es-AR" sz="20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$ 6 por hora </a:t>
            </a:r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hombre</a:t>
            </a:r>
          </a:p>
          <a:p>
            <a:pPr lvl="0"/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Incidencia de cargas sociales: 60</a:t>
            </a:r>
            <a:r>
              <a:rPr lang="es-AR" sz="20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%</a:t>
            </a:r>
          </a:p>
          <a:p>
            <a:pPr lvl="0"/>
            <a:r>
              <a:rPr lang="es-AR" sz="20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La relación insumo producto es 0,75 HH/unidad</a:t>
            </a:r>
            <a:endParaRPr lang="es-AR" sz="2000" i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8637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476672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Ejercicio </a:t>
            </a:r>
            <a:r>
              <a:rPr lang="es-AR" b="1" i="1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s-AR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27584" y="1692096"/>
            <a:ext cx="756084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AR" sz="2000" i="1" u="sng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Carga Fabril:</a:t>
            </a:r>
            <a:endParaRPr lang="es-AR" sz="2000" i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lvl="0"/>
            <a:r>
              <a:rPr lang="es-AR" sz="20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Tasa de aplicación de carga fija: $ 3 cada hora máquina</a:t>
            </a:r>
          </a:p>
          <a:p>
            <a:pPr lvl="0"/>
            <a:r>
              <a:rPr lang="es-AR" sz="20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La capacidad normal es de 13500 HM, siendo la carga fabril presupuestada para este nivel de $ 67.500</a:t>
            </a:r>
          </a:p>
          <a:p>
            <a:pPr lvl="0"/>
            <a:r>
              <a:rPr lang="es-AR" sz="20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En esta partida, hubo un 20 % de inactividad de planta</a:t>
            </a:r>
          </a:p>
          <a:p>
            <a:pPr lvl="0"/>
            <a:endParaRPr lang="es-AR" sz="2000" i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lvl="0"/>
            <a:endParaRPr lang="es-AR" sz="2000" i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es-AR" sz="20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En </a:t>
            </a:r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base al precedente detalle determinar: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El consumo y costo de materias primas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El consumo de MOD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s-AR" sz="20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La carga fabril atribuible</a:t>
            </a:r>
            <a:endParaRPr lang="es-AR" sz="2000" i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Determinar el costo unitario del </a:t>
            </a:r>
            <a:r>
              <a:rPr lang="es-AR" sz="20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producto terminado</a:t>
            </a:r>
            <a:endParaRPr lang="es-AR" sz="2000" i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endParaRPr lang="es-AR" sz="2000" i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1678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476672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Ejercicio </a:t>
            </a:r>
            <a:r>
              <a:rPr lang="es-AR" b="1" i="1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es-AR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11529" y="1202269"/>
            <a:ext cx="7560840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La empresa “Los Caimanes” fabrica por órdenes de fabricación un único producto.</a:t>
            </a:r>
          </a:p>
          <a:p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En el periodo ingresaron dos órdenes de fabricación:</a:t>
            </a:r>
          </a:p>
          <a:p>
            <a:pPr lvl="0"/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Orden de Fabricación CA A/09: 2.400 unidades</a:t>
            </a:r>
          </a:p>
          <a:p>
            <a:pPr lvl="0"/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Orden de Fabricación CA B/09: 3.000 unidades</a:t>
            </a:r>
          </a:p>
          <a:p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Las relaciones insumo producto por unidad son las siguientes:</a:t>
            </a:r>
          </a:p>
          <a:p>
            <a:endParaRPr lang="es-AR" sz="2000" i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endParaRPr lang="es-AR" sz="2000" i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endParaRPr lang="es-AR" sz="2000" i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endParaRPr lang="es-AR" sz="2000" i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endParaRPr lang="es-AR" sz="2000" i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Al inicio del mes, la empresa contaba con el siguiente inventario:</a:t>
            </a:r>
          </a:p>
          <a:p>
            <a:endParaRPr lang="es-AR" sz="2000" i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endParaRPr lang="es-AR" sz="2000" i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543273"/>
              </p:ext>
            </p:extLst>
          </p:nvPr>
        </p:nvGraphicFramePr>
        <p:xfrm>
          <a:off x="1979712" y="3212976"/>
          <a:ext cx="4824536" cy="1261872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2529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715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3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 b="1" i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Materia Prima 1</a:t>
                      </a:r>
                      <a:endParaRPr lang="es-AR" sz="1800" b="1" i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 b="1" i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¼ lts.</a:t>
                      </a:r>
                      <a:endParaRPr lang="es-AR" sz="1800" b="1" i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3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 b="1" i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Materia Prima 2</a:t>
                      </a:r>
                      <a:endParaRPr lang="es-AR" sz="1800" b="1" i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 b="1" i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200 grs</a:t>
                      </a:r>
                      <a:endParaRPr lang="es-AR" sz="1800" b="1" i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3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 b="1" i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MOD</a:t>
                      </a:r>
                      <a:endParaRPr lang="es-AR" sz="1800" b="1" i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 b="1" i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24 minutos</a:t>
                      </a:r>
                      <a:endParaRPr lang="es-AR" sz="1800" b="1" i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73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 b="1" i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CIF</a:t>
                      </a:r>
                      <a:endParaRPr lang="es-AR" sz="1800" b="1" i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 b="1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½ hora máquina</a:t>
                      </a:r>
                      <a:endParaRPr lang="es-AR" sz="1800" b="1" i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308877"/>
              </p:ext>
            </p:extLst>
          </p:nvPr>
        </p:nvGraphicFramePr>
        <p:xfrm>
          <a:off x="1115617" y="5013176"/>
          <a:ext cx="6840760" cy="84124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8442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62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602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Concepto</a:t>
                      </a:r>
                      <a:endParaRPr lang="es-AR" sz="1600" i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i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Cantidad Física</a:t>
                      </a:r>
                      <a:endParaRPr lang="es-AR" sz="1600" i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Cantidad Monetaria</a:t>
                      </a:r>
                      <a:endParaRPr lang="es-AR" sz="1600" i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i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Materia Prima 1</a:t>
                      </a:r>
                      <a:endParaRPr lang="es-AR" sz="1600" i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b="1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212,5 </a:t>
                      </a:r>
                      <a:r>
                        <a:rPr lang="es-AR" sz="1600" b="1" i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lts</a:t>
                      </a:r>
                      <a:r>
                        <a:rPr lang="es-AR" sz="1600" b="1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es-AR" sz="1600" b="1" i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b="1" i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$ 148.75</a:t>
                      </a:r>
                      <a:endParaRPr lang="es-AR" sz="1600" b="1" i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i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Materia Prima 2</a:t>
                      </a:r>
                      <a:endParaRPr lang="es-AR" sz="1600" i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b="1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200 </a:t>
                      </a:r>
                      <a:r>
                        <a:rPr lang="es-AR" sz="1600" b="1" i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kgs</a:t>
                      </a:r>
                      <a:r>
                        <a:rPr lang="es-AR" sz="1600" b="1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es-AR" sz="1600" b="1" i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b="1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$ 400.00</a:t>
                      </a:r>
                      <a:endParaRPr lang="es-AR" sz="1600" b="1" i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003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476672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Ejercicio </a:t>
            </a:r>
            <a:r>
              <a:rPr lang="es-AR" b="1" i="1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es-AR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11529" y="1238557"/>
            <a:ext cx="756084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Las compras de Materia Prima 1 del mes se realizaron por 1.400 </a:t>
            </a:r>
            <a:r>
              <a:rPr lang="es-AR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lts</a:t>
            </a:r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por $ 1.120, en tanto que para la Materia Prima 2, se compraron 1.600 kg al mismo precio del inventario inicial.</a:t>
            </a:r>
          </a:p>
          <a:p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El método de apropiación de las salidas es UEPS</a:t>
            </a:r>
          </a:p>
          <a:p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La planta cuenta con un plantel de 12 operarios que trabajan en promedio a capacidad normal, 8 horas diarias, 25 días al mes, pagándose a dicha capacidad la remuneración bruta de $ 7.200</a:t>
            </a:r>
          </a:p>
          <a:p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Durante el mes de Septiembre, se registraron 110 horas de ausencia por enfermedad justificadas, además del reporte del supervisor surgen 120 horas de improductividad.</a:t>
            </a:r>
          </a:p>
          <a:p>
            <a:r>
              <a:rPr lang="es-A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De la matriz de cargas sociales surge la siguiente información:</a:t>
            </a:r>
          </a:p>
          <a:p>
            <a:endParaRPr lang="es-AR" sz="2000" i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endParaRPr lang="es-AR" sz="2000" i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53740"/>
              </p:ext>
            </p:extLst>
          </p:nvPr>
        </p:nvGraphicFramePr>
        <p:xfrm>
          <a:off x="1547664" y="4725144"/>
          <a:ext cx="5832648" cy="1402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529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796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Incidencia Cargas Sociales</a:t>
                      </a:r>
                      <a:endParaRPr lang="es-AR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s-AR" sz="16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Ropa de Trabajo</a:t>
                      </a:r>
                      <a:endParaRPr lang="es-AR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1.95%</a:t>
                      </a:r>
                      <a:endParaRPr lang="es-AR" sz="16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Ausencias por enfermedad</a:t>
                      </a:r>
                      <a:endParaRPr lang="es-AR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2%</a:t>
                      </a:r>
                      <a:endParaRPr lang="es-AR" sz="16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Aguinaldo</a:t>
                      </a:r>
                      <a:endParaRPr lang="es-AR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8.33%</a:t>
                      </a:r>
                      <a:endParaRPr lang="es-AR" sz="16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Aportes Patronales</a:t>
                      </a:r>
                      <a:endParaRPr lang="es-AR" sz="16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23.90$</a:t>
                      </a:r>
                      <a:endParaRPr lang="es-AR" sz="16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788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5586</TotalTime>
  <Words>784</Words>
  <Application>Microsoft Macintosh PowerPoint</Application>
  <PresentationFormat>Presentación en pantalla (4:3)</PresentationFormat>
  <Paragraphs>118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Chincheta</vt:lpstr>
      <vt:lpstr>Metodologías de costeo  Costos por órdenes  y por Procesos</vt:lpstr>
      <vt:lpstr>Sistema de costos</vt:lpstr>
      <vt:lpstr>Costo por órdenes</vt:lpstr>
      <vt:lpstr>Costo por órdenes</vt:lpstr>
      <vt:lpstr>Ejercitación</vt:lpstr>
      <vt:lpstr>Ejercicio 1</vt:lpstr>
      <vt:lpstr>Ejercicio 1</vt:lpstr>
      <vt:lpstr>Ejercicio 2</vt:lpstr>
      <vt:lpstr>Ejercicio 2</vt:lpstr>
      <vt:lpstr>Ejercicio 2</vt:lpstr>
      <vt:lpstr>Ejercicio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Contabilidad 1</dc:title>
  <dc:creator>Villa</dc:creator>
  <cp:lastModifiedBy>Martín Levy</cp:lastModifiedBy>
  <cp:revision>346</cp:revision>
  <cp:lastPrinted>2017-02-09T19:58:05Z</cp:lastPrinted>
  <dcterms:created xsi:type="dcterms:W3CDTF">2016-02-17T19:14:06Z</dcterms:created>
  <dcterms:modified xsi:type="dcterms:W3CDTF">2017-09-19T14:09:35Z</dcterms:modified>
</cp:coreProperties>
</file>