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31"/>
  </p:handoutMasterIdLst>
  <p:sldIdLst>
    <p:sldId id="633" r:id="rId2"/>
    <p:sldId id="694" r:id="rId3"/>
    <p:sldId id="701" r:id="rId4"/>
    <p:sldId id="693" r:id="rId5"/>
    <p:sldId id="696" r:id="rId6"/>
    <p:sldId id="697" r:id="rId7"/>
    <p:sldId id="698" r:id="rId8"/>
    <p:sldId id="700" r:id="rId9"/>
    <p:sldId id="699" r:id="rId10"/>
    <p:sldId id="702" r:id="rId11"/>
    <p:sldId id="703" r:id="rId12"/>
    <p:sldId id="704" r:id="rId13"/>
    <p:sldId id="705" r:id="rId14"/>
    <p:sldId id="706" r:id="rId15"/>
    <p:sldId id="634" r:id="rId16"/>
    <p:sldId id="635" r:id="rId17"/>
    <p:sldId id="636" r:id="rId18"/>
    <p:sldId id="637" r:id="rId19"/>
    <p:sldId id="692" r:id="rId20"/>
    <p:sldId id="475" r:id="rId21"/>
    <p:sldId id="638" r:id="rId22"/>
    <p:sldId id="639" r:id="rId23"/>
    <p:sldId id="640" r:id="rId24"/>
    <p:sldId id="644" r:id="rId25"/>
    <p:sldId id="645" r:id="rId26"/>
    <p:sldId id="646" r:id="rId27"/>
    <p:sldId id="654" r:id="rId28"/>
    <p:sldId id="656" r:id="rId29"/>
    <p:sldId id="655" r:id="rId30"/>
  </p:sldIdLst>
  <p:sldSz cx="9144000" cy="6858000" type="screen4x3"/>
  <p:notesSz cx="7010400" cy="92964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6" autoAdjust="0"/>
    <p:restoredTop sz="94660"/>
  </p:normalViewPr>
  <p:slideViewPr>
    <p:cSldViewPr>
      <p:cViewPr varScale="1">
        <p:scale>
          <a:sx n="72" d="100"/>
          <a:sy n="72" d="100"/>
        </p:scale>
        <p:origin x="-2008" y="-120"/>
      </p:cViewPr>
      <p:guideLst>
        <p:guide orient="horz" pos="2160"/>
        <p:guide pos="288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AR"/>
          </a:p>
        </p:txBody>
      </p:sp>
      <p:sp>
        <p:nvSpPr>
          <p:cNvPr id="3" name="2 Marcador de fecha"/>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046C83E9-915F-4A14-B529-CB738D1A5245}" type="datetimeFigureOut">
              <a:rPr lang="es-AR" smtClean="0"/>
              <a:pPr/>
              <a:t>17/10/17</a:t>
            </a:fld>
            <a:endParaRPr lang="es-AR"/>
          </a:p>
        </p:txBody>
      </p:sp>
      <p:sp>
        <p:nvSpPr>
          <p:cNvPr id="4" name="3 Marcador de pie de página"/>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9516164-E154-4E91-9B46-1741A24B2EED}" type="slidenum">
              <a:rPr lang="es-AR" smtClean="0"/>
              <a:pPr/>
              <a:t>‹Nr.›</a:t>
            </a:fld>
            <a:endParaRPr lang="es-AR"/>
          </a:p>
        </p:txBody>
      </p:sp>
    </p:spTree>
    <p:extLst>
      <p:ext uri="{BB962C8B-B14F-4D97-AF65-F5344CB8AC3E}">
        <p14:creationId xmlns:p14="http://schemas.microsoft.com/office/powerpoint/2010/main" val="404370479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s-ES"/>
              <a:t>Haga clic para modificar el estilo de título del patrón</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3B97FD08-B302-4576-868A-0E3099EA7769}" type="datetimeFigureOut">
              <a:rPr lang="es-AR" smtClean="0"/>
              <a:pPr/>
              <a:t>17/10/17</a:t>
            </a:fld>
            <a:endParaRPr lang="es-AR"/>
          </a:p>
        </p:txBody>
      </p:sp>
      <p:sp>
        <p:nvSpPr>
          <p:cNvPr id="5" name="Footer Placeholder 4"/>
          <p:cNvSpPr>
            <a:spLocks noGrp="1"/>
          </p:cNvSpPr>
          <p:nvPr>
            <p:ph type="ftr" sz="quarter" idx="11"/>
          </p:nvPr>
        </p:nvSpPr>
        <p:spPr>
          <a:xfrm>
            <a:off x="1174044" y="5357592"/>
            <a:ext cx="5034845" cy="365125"/>
          </a:xfrm>
        </p:spPr>
        <p:txBody>
          <a:bodyPr/>
          <a:lstStyle/>
          <a:p>
            <a:endParaRPr lang="es-AR"/>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C2E3F82-84F0-4310-9544-F884E1857493}" type="slidenum">
              <a:rPr lang="es-AR" smtClean="0"/>
              <a:pPr/>
              <a:t>‹Nr.›</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3B97FD08-B302-4576-868A-0E3099EA7769}" type="datetimeFigureOut">
              <a:rPr lang="es-AR" smtClean="0"/>
              <a:pPr/>
              <a:t>17/10/17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C2E3F82-84F0-4310-9544-F884E1857493}" type="slidenum">
              <a:rPr lang="es-AR" smtClean="0"/>
              <a:pPr/>
              <a:t>‹Nr.›</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3B97FD08-B302-4576-868A-0E3099EA7769}" type="datetimeFigureOut">
              <a:rPr lang="es-AR" smtClean="0"/>
              <a:pPr/>
              <a:t>17/10/17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C2E3F82-84F0-4310-9544-F884E1857493}" type="slidenum">
              <a:rPr lang="es-AR" smtClean="0"/>
              <a:pPr/>
              <a:t>‹Nr.›</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3B97FD08-B302-4576-868A-0E3099EA7769}" type="datetimeFigureOut">
              <a:rPr lang="es-AR" smtClean="0"/>
              <a:pPr/>
              <a:t>17/10/17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C2E3F82-84F0-4310-9544-F884E1857493}" type="slidenum">
              <a:rPr lang="es-AR" smtClean="0"/>
              <a:pPr/>
              <a:t>‹Nr.›</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B97FD08-B302-4576-868A-0E3099EA7769}" type="datetimeFigureOut">
              <a:rPr lang="es-AR" smtClean="0"/>
              <a:pPr/>
              <a:t>17/10/17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C2E3F82-84F0-4310-9544-F884E1857493}" type="slidenum">
              <a:rPr lang="es-AR" smtClean="0"/>
              <a:pPr/>
              <a:t>‹Nr.›</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fld id="{3B97FD08-B302-4576-868A-0E3099EA7769}" type="datetimeFigureOut">
              <a:rPr lang="es-AR" smtClean="0"/>
              <a:pPr/>
              <a:t>17/10/17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C2E3F82-84F0-4310-9544-F884E1857493}" type="slidenum">
              <a:rPr lang="es-AR" smtClean="0"/>
              <a:pPr/>
              <a:t>‹Nr.›</a:t>
            </a:fld>
            <a:endParaRPr lang="es-AR"/>
          </a:p>
        </p:txBody>
      </p:sp>
      <p:sp>
        <p:nvSpPr>
          <p:cNvPr id="9" name="Content Placeholder 8"/>
          <p:cNvSpPr>
            <a:spLocks noGrp="1"/>
          </p:cNvSpPr>
          <p:nvPr>
            <p:ph sz="quarter" idx="13"/>
          </p:nvPr>
        </p:nvSpPr>
        <p:spPr>
          <a:xfrm>
            <a:off x="1298448" y="2121407"/>
            <a:ext cx="3200400" cy="360273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fld id="{3B97FD08-B302-4576-868A-0E3099EA7769}" type="datetimeFigureOut">
              <a:rPr lang="es-AR" smtClean="0"/>
              <a:pPr/>
              <a:t>17/10/17</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C2E3F82-84F0-4310-9544-F884E1857493}" type="slidenum">
              <a:rPr lang="es-AR" smtClean="0"/>
              <a:pPr/>
              <a:t>‹Nr.›</a:t>
            </a:fld>
            <a:endParaRPr lang="es-AR"/>
          </a:p>
        </p:txBody>
      </p:sp>
      <p:sp>
        <p:nvSpPr>
          <p:cNvPr id="11" name="Content Placeholder 10"/>
          <p:cNvSpPr>
            <a:spLocks noGrp="1"/>
          </p:cNvSpPr>
          <p:nvPr>
            <p:ph sz="quarter" idx="13"/>
          </p:nvPr>
        </p:nvSpPr>
        <p:spPr>
          <a:xfrm>
            <a:off x="1298448" y="2944368"/>
            <a:ext cx="3227832" cy="27797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3B97FD08-B302-4576-868A-0E3099EA7769}" type="datetimeFigureOut">
              <a:rPr lang="es-AR" smtClean="0"/>
              <a:pPr/>
              <a:t>17/10/17</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C2E3F82-84F0-4310-9544-F884E1857493}" type="slidenum">
              <a:rPr lang="es-AR" smtClean="0"/>
              <a:pPr/>
              <a:t>‹Nr.›</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7FD08-B302-4576-868A-0E3099EA7769}" type="datetimeFigureOut">
              <a:rPr lang="es-AR" smtClean="0"/>
              <a:pPr/>
              <a:t>17/10/17</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C2E3F82-84F0-4310-9544-F884E1857493}" type="slidenum">
              <a:rPr lang="es-AR" smtClean="0"/>
              <a:pPr/>
              <a:t>‹Nr.›</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s-ES"/>
              <a:t>Haga clic para modificar el estilo de título del patrón</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rot="60000">
            <a:off x="6341698" y="5885672"/>
            <a:ext cx="1213821" cy="365125"/>
          </a:xfrm>
        </p:spPr>
        <p:txBody>
          <a:bodyPr/>
          <a:lstStyle/>
          <a:p>
            <a:fld id="{3B97FD08-B302-4576-868A-0E3099EA7769}" type="datetimeFigureOut">
              <a:rPr lang="es-AR" smtClean="0"/>
              <a:pPr/>
              <a:t>17/10/17</a:t>
            </a:fld>
            <a:endParaRPr lang="es-AR"/>
          </a:p>
        </p:txBody>
      </p:sp>
      <p:sp>
        <p:nvSpPr>
          <p:cNvPr id="6" name="Footer Placeholder 5"/>
          <p:cNvSpPr>
            <a:spLocks noGrp="1"/>
          </p:cNvSpPr>
          <p:nvPr>
            <p:ph type="ftr" sz="quarter" idx="11"/>
          </p:nvPr>
        </p:nvSpPr>
        <p:spPr>
          <a:xfrm rot="-60000">
            <a:off x="914554" y="5829261"/>
            <a:ext cx="3522607" cy="365125"/>
          </a:xfrm>
        </p:spPr>
        <p:txBody>
          <a:bodyPr/>
          <a:lstStyle/>
          <a:p>
            <a:endParaRPr lang="es-AR"/>
          </a:p>
        </p:txBody>
      </p:sp>
      <p:sp>
        <p:nvSpPr>
          <p:cNvPr id="7" name="Slide Number Placeholder 6"/>
          <p:cNvSpPr>
            <a:spLocks noGrp="1"/>
          </p:cNvSpPr>
          <p:nvPr>
            <p:ph type="sldNum" sz="quarter" idx="12"/>
          </p:nvPr>
        </p:nvSpPr>
        <p:spPr>
          <a:xfrm rot="60000">
            <a:off x="7557313" y="5896961"/>
            <a:ext cx="554023" cy="365125"/>
          </a:xfrm>
        </p:spPr>
        <p:txBody>
          <a:bodyPr/>
          <a:lstStyle/>
          <a:p>
            <a:fld id="{6C2E3F82-84F0-4310-9544-F884E1857493}" type="slidenum">
              <a:rPr lang="es-AR" smtClean="0"/>
              <a:pPr/>
              <a:t>‹Nr.›</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rot="60000">
            <a:off x="6345936" y="5888737"/>
            <a:ext cx="1213821" cy="365125"/>
          </a:xfrm>
        </p:spPr>
        <p:txBody>
          <a:bodyPr/>
          <a:lstStyle/>
          <a:p>
            <a:fld id="{3B97FD08-B302-4576-868A-0E3099EA7769}" type="datetimeFigureOut">
              <a:rPr lang="es-AR" smtClean="0"/>
              <a:pPr/>
              <a:t>17/10/17</a:t>
            </a:fld>
            <a:endParaRPr lang="es-AR"/>
          </a:p>
        </p:txBody>
      </p:sp>
      <p:sp>
        <p:nvSpPr>
          <p:cNvPr id="6" name="Footer Placeholder 5"/>
          <p:cNvSpPr>
            <a:spLocks noGrp="1"/>
          </p:cNvSpPr>
          <p:nvPr>
            <p:ph type="ftr" sz="quarter" idx="11"/>
          </p:nvPr>
        </p:nvSpPr>
        <p:spPr>
          <a:xfrm rot="-60000">
            <a:off x="914569" y="5831037"/>
            <a:ext cx="3319043" cy="365125"/>
          </a:xfrm>
        </p:spPr>
        <p:txBody>
          <a:bodyPr/>
          <a:lstStyle/>
          <a:p>
            <a:endParaRPr lang="es-AR"/>
          </a:p>
        </p:txBody>
      </p:sp>
      <p:sp>
        <p:nvSpPr>
          <p:cNvPr id="7" name="Slide Number Placeholder 6"/>
          <p:cNvSpPr>
            <a:spLocks noGrp="1"/>
          </p:cNvSpPr>
          <p:nvPr>
            <p:ph type="sldNum" sz="quarter" idx="12"/>
          </p:nvPr>
        </p:nvSpPr>
        <p:spPr>
          <a:xfrm rot="60000">
            <a:off x="7562089" y="5900026"/>
            <a:ext cx="554023" cy="365125"/>
          </a:xfrm>
        </p:spPr>
        <p:txBody>
          <a:bodyPr/>
          <a:lstStyle/>
          <a:p>
            <a:fld id="{6C2E3F82-84F0-4310-9544-F884E1857493}" type="slidenum">
              <a:rPr lang="es-AR" smtClean="0"/>
              <a:pPr/>
              <a:t>‹Nr.›</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jpe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3B97FD08-B302-4576-868A-0E3099EA7769}" type="datetimeFigureOut">
              <a:rPr lang="es-AR" smtClean="0"/>
              <a:pPr/>
              <a:t>17/10/17</a:t>
            </a:fld>
            <a:endParaRPr lang="es-AR"/>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s-AR"/>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C2E3F82-84F0-4310-9544-F884E1857493}" type="slidenum">
              <a:rPr lang="es-AR" smtClean="0"/>
              <a:pPr/>
              <a:t>‹Nr.›</a:t>
            </a:fld>
            <a:endParaRPr lang="es-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4"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4" Type="http://schemas.openxmlformats.org/officeDocument/2006/relationships/image" Target="../media/image1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4" Type="http://schemas.openxmlformats.org/officeDocument/2006/relationships/image" Target="../media/image1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Hoja_de_c_lculo_de_Microsoft_Excel4.xlsx"/><Relationship Id="rId4"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Hoja_de_c_lculo_de_Microsoft_Excel5.xlsx"/><Relationship Id="rId4" Type="http://schemas.openxmlformats.org/officeDocument/2006/relationships/image" Target="../media/image15.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071538" y="1351929"/>
            <a:ext cx="7244878"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200" i="1" dirty="0" smtClean="0">
                <a:solidFill>
                  <a:schemeClr val="bg2">
                    <a:lumMod val="50000"/>
                  </a:schemeClr>
                </a:solidFill>
                <a:latin typeface="+mn-lt"/>
              </a:rPr>
              <a:t>El sistema de producción es constante y fluido, ingresando permanente insumos al proceso productivo y saliendo productos terminados.</a:t>
            </a:r>
          </a:p>
          <a:p>
            <a:r>
              <a:rPr lang="es-ES" sz="2200" i="1" dirty="0" smtClean="0">
                <a:solidFill>
                  <a:schemeClr val="bg2">
                    <a:lumMod val="50000"/>
                  </a:schemeClr>
                </a:solidFill>
                <a:latin typeface="+mn-lt"/>
              </a:rPr>
              <a:t>Acumula el costo por departamento o centro de costos.</a:t>
            </a:r>
          </a:p>
          <a:p>
            <a:r>
              <a:rPr lang="es-ES" sz="2200" i="1" dirty="0" smtClean="0">
                <a:solidFill>
                  <a:schemeClr val="bg2">
                    <a:lumMod val="50000"/>
                  </a:schemeClr>
                </a:solidFill>
                <a:latin typeface="+mn-lt"/>
              </a:rPr>
              <a:t>Se utiliza cuando las unidades producidas tienen un carácter similar y son elaboradas en masa.</a:t>
            </a:r>
          </a:p>
          <a:p>
            <a:r>
              <a:rPr lang="es-ES" sz="2200" i="1" dirty="0" smtClean="0">
                <a:solidFill>
                  <a:schemeClr val="bg2">
                    <a:lumMod val="50000"/>
                  </a:schemeClr>
                </a:solidFill>
                <a:latin typeface="+mn-lt"/>
              </a:rPr>
              <a:t>Los productos se elaboran a través de una serie de pasos de producción, en los cuales los costos se acumulan durante un lapso de tiempo y son traspasados de un proceso a otro, junto con las unidades físicas del producto de manera que el costo total de producción se determina al finalizar el proceso productivo, por efecto acumulativo.</a:t>
            </a:r>
            <a:endParaRPr lang="es-AR" sz="2200" i="1" dirty="0" smtClean="0">
              <a:solidFill>
                <a:schemeClr val="bg2">
                  <a:lumMod val="50000"/>
                </a:schemeClr>
              </a:solidFill>
              <a:latin typeface="+mn-lt"/>
            </a:endParaRPr>
          </a:p>
        </p:txBody>
      </p:sp>
    </p:spTree>
    <p:extLst>
      <p:ext uri="{BB962C8B-B14F-4D97-AF65-F5344CB8AC3E}">
        <p14:creationId xmlns:p14="http://schemas.microsoft.com/office/powerpoint/2010/main" val="89863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428728" y="1285860"/>
            <a:ext cx="621510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ES" sz="2400" i="1" dirty="0" smtClean="0">
                <a:solidFill>
                  <a:schemeClr val="bg2">
                    <a:lumMod val="50000"/>
                  </a:schemeClr>
                </a:solidFill>
                <a:latin typeface="+mn-lt"/>
              </a:rPr>
              <a:t>Al finalizar cada período pueden quedar unidades sin transferir al siguiente proceso o al almacén de productos terminados, por dos razones:</a:t>
            </a:r>
          </a:p>
          <a:p>
            <a:pPr marL="457200" indent="-457200">
              <a:buFont typeface="+mj-lt"/>
              <a:buAutoNum type="arabicPeriod"/>
            </a:pPr>
            <a:r>
              <a:rPr lang="es-ES" sz="2400" i="1" dirty="0" smtClean="0">
                <a:solidFill>
                  <a:schemeClr val="bg2">
                    <a:lumMod val="50000"/>
                  </a:schemeClr>
                </a:solidFill>
                <a:latin typeface="+mn-lt"/>
              </a:rPr>
              <a:t>El siguiente departamento no las recibió por alguna razón.</a:t>
            </a:r>
          </a:p>
          <a:p>
            <a:pPr marL="457200" indent="-457200">
              <a:buFont typeface="+mj-lt"/>
              <a:buAutoNum type="arabicPeriod"/>
            </a:pPr>
            <a:r>
              <a:rPr lang="es-ES" sz="2400" i="1" dirty="0" smtClean="0">
                <a:solidFill>
                  <a:schemeClr val="bg2">
                    <a:lumMod val="50000"/>
                  </a:schemeClr>
                </a:solidFill>
                <a:latin typeface="+mn-lt"/>
              </a:rPr>
              <a:t>Unidades que no están terminadas, es decir, están </a:t>
            </a:r>
            <a:r>
              <a:rPr lang="es-ES" sz="2400" i="1" dirty="0" err="1" smtClean="0">
                <a:solidFill>
                  <a:schemeClr val="bg2">
                    <a:lumMod val="50000"/>
                  </a:schemeClr>
                </a:solidFill>
                <a:latin typeface="+mn-lt"/>
              </a:rPr>
              <a:t>semielaboradas</a:t>
            </a:r>
            <a:r>
              <a:rPr lang="es-ES" sz="2400" i="1" dirty="0" smtClean="0">
                <a:solidFill>
                  <a:schemeClr val="bg2">
                    <a:lumMod val="50000"/>
                  </a:schemeClr>
                </a:solidFill>
                <a:latin typeface="+mn-lt"/>
              </a:rPr>
              <a:t> o en proceso.</a:t>
            </a:r>
          </a:p>
          <a:p>
            <a:pPr marL="457200" indent="-457200"/>
            <a:endParaRPr lang="es-ES" sz="2400" i="1" dirty="0" smtClean="0">
              <a:solidFill>
                <a:schemeClr val="bg2">
                  <a:lumMod val="50000"/>
                </a:schemeClr>
              </a:solidFill>
              <a:latin typeface="+mn-lt"/>
            </a:endParaRPr>
          </a:p>
          <a:p>
            <a:pPr marL="457200" indent="-457200" algn="ctr"/>
            <a:r>
              <a:rPr lang="es-ES" sz="2400" i="1" dirty="0" smtClean="0">
                <a:solidFill>
                  <a:schemeClr val="bg2">
                    <a:lumMod val="50000"/>
                  </a:schemeClr>
                </a:solidFill>
                <a:latin typeface="+mn-lt"/>
              </a:rPr>
              <a:t>Se deben valorizar todas las unidades: terminadas y en proceso.</a:t>
            </a:r>
          </a:p>
          <a:p>
            <a:endParaRPr lang="es-ES" sz="2400" i="1" dirty="0" smtClean="0">
              <a:solidFill>
                <a:schemeClr val="bg2">
                  <a:lumMod val="50000"/>
                </a:schemeClr>
              </a:solidFill>
              <a:latin typeface="+mn-lt"/>
            </a:endParaRPr>
          </a:p>
        </p:txBody>
      </p:sp>
    </p:spTree>
    <p:extLst>
      <p:ext uri="{BB962C8B-B14F-4D97-AF65-F5344CB8AC3E}">
        <p14:creationId xmlns:p14="http://schemas.microsoft.com/office/powerpoint/2010/main" val="8986376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428728" y="1857364"/>
            <a:ext cx="621510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ES" sz="2400" i="1" dirty="0" smtClean="0">
                <a:solidFill>
                  <a:schemeClr val="bg2">
                    <a:lumMod val="50000"/>
                  </a:schemeClr>
                </a:solidFill>
                <a:latin typeface="+mn-lt"/>
              </a:rPr>
              <a:t>Para las unidades sin terminar deberá contarse con la información que brinda el jefe de fábrica, que es el grado de avance de las mismas en cada elemento del costo de producción, para así calcular las UNIDADES EQUIVALENTES.</a:t>
            </a:r>
          </a:p>
          <a:p>
            <a:endParaRPr lang="es-ES" sz="2400" i="1" dirty="0" smtClean="0">
              <a:solidFill>
                <a:schemeClr val="bg2">
                  <a:lumMod val="50000"/>
                </a:schemeClr>
              </a:solidFill>
              <a:latin typeface="+mn-lt"/>
            </a:endParaRPr>
          </a:p>
          <a:p>
            <a:r>
              <a:rPr lang="es-ES" sz="2400" i="1" dirty="0" smtClean="0">
                <a:solidFill>
                  <a:schemeClr val="bg2">
                    <a:lumMod val="50000"/>
                  </a:schemeClr>
                </a:solidFill>
                <a:latin typeface="+mn-lt"/>
              </a:rPr>
              <a:t>Estas unidades son una parte porcentual de una unidad terminada. </a:t>
            </a:r>
          </a:p>
          <a:p>
            <a:endParaRPr lang="es-ES" sz="2400" i="1" dirty="0" smtClean="0">
              <a:solidFill>
                <a:schemeClr val="bg2">
                  <a:lumMod val="50000"/>
                </a:schemeClr>
              </a:solidFill>
              <a:latin typeface="+mn-lt"/>
            </a:endParaRPr>
          </a:p>
        </p:txBody>
      </p:sp>
    </p:spTree>
    <p:extLst>
      <p:ext uri="{BB962C8B-B14F-4D97-AF65-F5344CB8AC3E}">
        <p14:creationId xmlns:p14="http://schemas.microsoft.com/office/powerpoint/2010/main" val="8986376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071538" y="1357298"/>
            <a:ext cx="7143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ES" sz="2400" i="1" u="sng" dirty="0" smtClean="0">
                <a:solidFill>
                  <a:schemeClr val="bg2">
                    <a:lumMod val="50000"/>
                  </a:schemeClr>
                </a:solidFill>
                <a:latin typeface="+mn-lt"/>
              </a:rPr>
              <a:t>Informe de fábrica</a:t>
            </a:r>
          </a:p>
          <a:p>
            <a:endParaRPr lang="es-ES" sz="2400" i="1" dirty="0" smtClean="0">
              <a:solidFill>
                <a:schemeClr val="bg2">
                  <a:lumMod val="50000"/>
                </a:schemeClr>
              </a:solidFill>
              <a:latin typeface="+mn-lt"/>
            </a:endParaRPr>
          </a:p>
          <a:p>
            <a:r>
              <a:rPr lang="es-ES" sz="2400" i="1" dirty="0" smtClean="0">
                <a:solidFill>
                  <a:schemeClr val="bg2">
                    <a:lumMod val="50000"/>
                  </a:schemeClr>
                </a:solidFill>
                <a:latin typeface="+mn-lt"/>
              </a:rPr>
              <a:t>Unidades terminadas		8400</a:t>
            </a:r>
          </a:p>
          <a:p>
            <a:r>
              <a:rPr lang="es-ES" sz="2400" i="1" dirty="0" smtClean="0">
                <a:solidFill>
                  <a:schemeClr val="bg2">
                    <a:lumMod val="50000"/>
                  </a:schemeClr>
                </a:solidFill>
                <a:latin typeface="+mn-lt"/>
              </a:rPr>
              <a:t>Unidades sin terminar		</a:t>
            </a:r>
            <a:r>
              <a:rPr lang="es-ES" sz="2400" i="1" u="sng" dirty="0" smtClean="0">
                <a:solidFill>
                  <a:schemeClr val="bg2">
                    <a:lumMod val="50000"/>
                  </a:schemeClr>
                </a:solidFill>
                <a:latin typeface="+mn-lt"/>
              </a:rPr>
              <a:t>  800</a:t>
            </a:r>
          </a:p>
          <a:p>
            <a:r>
              <a:rPr lang="es-ES" sz="2400" i="1" dirty="0" smtClean="0">
                <a:solidFill>
                  <a:schemeClr val="bg2">
                    <a:lumMod val="50000"/>
                  </a:schemeClr>
                </a:solidFill>
                <a:latin typeface="+mn-lt"/>
              </a:rPr>
              <a:t>Total de unidades			9200</a:t>
            </a:r>
          </a:p>
          <a:p>
            <a:endParaRPr lang="es-ES" sz="2400" i="1" dirty="0" smtClean="0">
              <a:solidFill>
                <a:schemeClr val="bg2">
                  <a:lumMod val="50000"/>
                </a:schemeClr>
              </a:solidFill>
              <a:latin typeface="+mn-lt"/>
            </a:endParaRPr>
          </a:p>
          <a:p>
            <a:r>
              <a:rPr lang="es-ES" sz="2400" i="1" dirty="0" smtClean="0">
                <a:solidFill>
                  <a:schemeClr val="bg2">
                    <a:lumMod val="50000"/>
                  </a:schemeClr>
                </a:solidFill>
                <a:latin typeface="+mn-lt"/>
              </a:rPr>
              <a:t>Datos adicionales de las unidades sin terminar</a:t>
            </a:r>
          </a:p>
          <a:p>
            <a:pPr>
              <a:buFont typeface="Arial" pitchFamily="34" charset="0"/>
              <a:buChar char="•"/>
            </a:pPr>
            <a:r>
              <a:rPr lang="es-ES" sz="2400" i="1" dirty="0" smtClean="0">
                <a:solidFill>
                  <a:schemeClr val="bg2">
                    <a:lumMod val="50000"/>
                  </a:schemeClr>
                </a:solidFill>
                <a:latin typeface="+mn-lt"/>
              </a:rPr>
              <a:t> materia prima			75%</a:t>
            </a:r>
          </a:p>
          <a:p>
            <a:pPr>
              <a:buFont typeface="Arial" pitchFamily="34" charset="0"/>
              <a:buChar char="•"/>
            </a:pPr>
            <a:r>
              <a:rPr lang="es-ES" sz="2400" i="1" dirty="0" smtClean="0">
                <a:solidFill>
                  <a:schemeClr val="bg2">
                    <a:lumMod val="50000"/>
                  </a:schemeClr>
                </a:solidFill>
                <a:latin typeface="+mn-lt"/>
              </a:rPr>
              <a:t> costo de conversión		50%</a:t>
            </a:r>
          </a:p>
          <a:p>
            <a:endParaRPr lang="es-ES" sz="2400" i="1" dirty="0" smtClean="0">
              <a:solidFill>
                <a:schemeClr val="bg2">
                  <a:lumMod val="50000"/>
                </a:schemeClr>
              </a:solidFill>
              <a:latin typeface="+mn-lt"/>
            </a:endParaRPr>
          </a:p>
        </p:txBody>
      </p:sp>
    </p:spTree>
    <p:extLst>
      <p:ext uri="{BB962C8B-B14F-4D97-AF65-F5344CB8AC3E}">
        <p14:creationId xmlns:p14="http://schemas.microsoft.com/office/powerpoint/2010/main" val="8986376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071538" y="1572174"/>
            <a:ext cx="7143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ES" sz="2400" i="1" dirty="0" smtClean="0">
                <a:solidFill>
                  <a:schemeClr val="bg2">
                    <a:lumMod val="50000"/>
                  </a:schemeClr>
                </a:solidFill>
                <a:latin typeface="+mn-lt"/>
              </a:rPr>
              <a:t>Para el cálculo del costo de la materia prima:</a:t>
            </a:r>
          </a:p>
          <a:p>
            <a:endParaRPr lang="es-ES" sz="2400" i="1" dirty="0" smtClean="0">
              <a:solidFill>
                <a:schemeClr val="bg2">
                  <a:lumMod val="50000"/>
                </a:schemeClr>
              </a:solidFill>
              <a:latin typeface="+mn-lt"/>
            </a:endParaRPr>
          </a:p>
          <a:p>
            <a:r>
              <a:rPr lang="es-ES" sz="2400" i="1" dirty="0" smtClean="0">
                <a:solidFill>
                  <a:schemeClr val="bg2">
                    <a:lumMod val="50000"/>
                  </a:schemeClr>
                </a:solidFill>
                <a:latin typeface="+mn-lt"/>
              </a:rPr>
              <a:t>Unidades terminadas	8400</a:t>
            </a:r>
          </a:p>
          <a:p>
            <a:r>
              <a:rPr lang="es-ES" sz="2400" i="1" dirty="0" smtClean="0">
                <a:solidFill>
                  <a:schemeClr val="bg2">
                    <a:lumMod val="50000"/>
                  </a:schemeClr>
                </a:solidFill>
                <a:latin typeface="+mn-lt"/>
              </a:rPr>
              <a:t>Unidades equivalentes	</a:t>
            </a:r>
            <a:r>
              <a:rPr lang="es-ES" sz="2400" i="1" u="sng" dirty="0" smtClean="0">
                <a:solidFill>
                  <a:schemeClr val="bg2">
                    <a:lumMod val="50000"/>
                  </a:schemeClr>
                </a:solidFill>
                <a:latin typeface="+mn-lt"/>
              </a:rPr>
              <a:t>  600</a:t>
            </a:r>
            <a:r>
              <a:rPr lang="es-ES" sz="2400" i="1" dirty="0" smtClean="0">
                <a:solidFill>
                  <a:schemeClr val="bg2">
                    <a:lumMod val="50000"/>
                  </a:schemeClr>
                </a:solidFill>
                <a:latin typeface="+mn-lt"/>
              </a:rPr>
              <a:t>  (75% de 800)</a:t>
            </a:r>
          </a:p>
          <a:p>
            <a:r>
              <a:rPr lang="es-ES" sz="2400" i="1" dirty="0" smtClean="0">
                <a:solidFill>
                  <a:schemeClr val="bg2">
                    <a:lumMod val="50000"/>
                  </a:schemeClr>
                </a:solidFill>
                <a:latin typeface="+mn-lt"/>
              </a:rPr>
              <a:t>Total				9000</a:t>
            </a:r>
          </a:p>
          <a:p>
            <a:endParaRPr lang="es-ES" sz="2400" i="1" dirty="0" smtClean="0">
              <a:solidFill>
                <a:schemeClr val="bg2">
                  <a:lumMod val="50000"/>
                </a:schemeClr>
              </a:solidFill>
              <a:latin typeface="+mn-lt"/>
            </a:endParaRPr>
          </a:p>
          <a:p>
            <a:r>
              <a:rPr lang="es-ES" sz="2400" i="1" dirty="0" smtClean="0">
                <a:solidFill>
                  <a:schemeClr val="bg2">
                    <a:lumMod val="50000"/>
                  </a:schemeClr>
                </a:solidFill>
                <a:latin typeface="+mn-lt"/>
              </a:rPr>
              <a:t>Si el costo de la MP consumida es de $ 18.000:</a:t>
            </a:r>
          </a:p>
          <a:p>
            <a:pPr>
              <a:buFont typeface="Arial" pitchFamily="34" charset="0"/>
              <a:buChar char="•"/>
            </a:pPr>
            <a:r>
              <a:rPr lang="es-ES" sz="2400" i="1" dirty="0" smtClean="0">
                <a:solidFill>
                  <a:schemeClr val="bg2">
                    <a:lumMod val="50000"/>
                  </a:schemeClr>
                </a:solidFill>
                <a:latin typeface="+mn-lt"/>
              </a:rPr>
              <a:t> Costo unitario por PT sería de $ 2 (18000 / 9000)</a:t>
            </a:r>
          </a:p>
          <a:p>
            <a:pPr>
              <a:buFont typeface="Arial" pitchFamily="34" charset="0"/>
              <a:buChar char="•"/>
            </a:pPr>
            <a:r>
              <a:rPr lang="es-ES" sz="2400" i="1" dirty="0" smtClean="0">
                <a:solidFill>
                  <a:schemeClr val="bg2">
                    <a:lumMod val="50000"/>
                  </a:schemeClr>
                </a:solidFill>
                <a:latin typeface="+mn-lt"/>
              </a:rPr>
              <a:t> Costo unitario de PP sería de $ 1,50 (75% de $ 2)</a:t>
            </a:r>
          </a:p>
          <a:p>
            <a:endParaRPr lang="es-ES" sz="2400" i="1" dirty="0" smtClean="0">
              <a:solidFill>
                <a:schemeClr val="bg2">
                  <a:lumMod val="50000"/>
                </a:schemeClr>
              </a:solidFill>
              <a:latin typeface="+mn-lt"/>
            </a:endParaRPr>
          </a:p>
        </p:txBody>
      </p:sp>
    </p:spTree>
    <p:extLst>
      <p:ext uri="{BB962C8B-B14F-4D97-AF65-F5344CB8AC3E}">
        <p14:creationId xmlns:p14="http://schemas.microsoft.com/office/powerpoint/2010/main" val="8986376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071538" y="1643612"/>
            <a:ext cx="7143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ES" sz="2400" i="1" dirty="0" smtClean="0">
                <a:solidFill>
                  <a:schemeClr val="bg2">
                    <a:lumMod val="50000"/>
                  </a:schemeClr>
                </a:solidFill>
                <a:latin typeface="+mn-lt"/>
              </a:rPr>
              <a:t>Para el cálculo del costo de conversión:</a:t>
            </a:r>
          </a:p>
          <a:p>
            <a:endParaRPr lang="es-ES" sz="2400" i="1" dirty="0" smtClean="0">
              <a:solidFill>
                <a:schemeClr val="bg2">
                  <a:lumMod val="50000"/>
                </a:schemeClr>
              </a:solidFill>
              <a:latin typeface="+mn-lt"/>
            </a:endParaRPr>
          </a:p>
          <a:p>
            <a:r>
              <a:rPr lang="es-ES" sz="2400" i="1" dirty="0" smtClean="0">
                <a:solidFill>
                  <a:schemeClr val="bg2">
                    <a:lumMod val="50000"/>
                  </a:schemeClr>
                </a:solidFill>
                <a:latin typeface="+mn-lt"/>
              </a:rPr>
              <a:t>Unidades terminadas	8400</a:t>
            </a:r>
          </a:p>
          <a:p>
            <a:r>
              <a:rPr lang="es-ES" sz="2400" i="1" dirty="0" smtClean="0">
                <a:solidFill>
                  <a:schemeClr val="bg2">
                    <a:lumMod val="50000"/>
                  </a:schemeClr>
                </a:solidFill>
                <a:latin typeface="+mn-lt"/>
              </a:rPr>
              <a:t>Unidades equivalentes	</a:t>
            </a:r>
            <a:r>
              <a:rPr lang="es-ES" sz="2400" i="1" u="sng" dirty="0" smtClean="0">
                <a:solidFill>
                  <a:schemeClr val="bg2">
                    <a:lumMod val="50000"/>
                  </a:schemeClr>
                </a:solidFill>
                <a:latin typeface="+mn-lt"/>
              </a:rPr>
              <a:t>  400</a:t>
            </a:r>
            <a:r>
              <a:rPr lang="es-ES" sz="2400" i="1" dirty="0" smtClean="0">
                <a:solidFill>
                  <a:schemeClr val="bg2">
                    <a:lumMod val="50000"/>
                  </a:schemeClr>
                </a:solidFill>
                <a:latin typeface="+mn-lt"/>
              </a:rPr>
              <a:t>  (50% de 800)</a:t>
            </a:r>
          </a:p>
          <a:p>
            <a:r>
              <a:rPr lang="es-ES" sz="2400" i="1" dirty="0" smtClean="0">
                <a:solidFill>
                  <a:schemeClr val="bg2">
                    <a:lumMod val="50000"/>
                  </a:schemeClr>
                </a:solidFill>
                <a:latin typeface="+mn-lt"/>
              </a:rPr>
              <a:t>Total				8800</a:t>
            </a:r>
          </a:p>
          <a:p>
            <a:endParaRPr lang="es-ES" sz="2400" i="1" dirty="0" smtClean="0">
              <a:solidFill>
                <a:schemeClr val="bg2">
                  <a:lumMod val="50000"/>
                </a:schemeClr>
              </a:solidFill>
              <a:latin typeface="+mn-lt"/>
            </a:endParaRPr>
          </a:p>
          <a:p>
            <a:r>
              <a:rPr lang="es-ES" sz="2400" i="1" dirty="0" smtClean="0">
                <a:solidFill>
                  <a:schemeClr val="bg2">
                    <a:lumMod val="50000"/>
                  </a:schemeClr>
                </a:solidFill>
                <a:latin typeface="+mn-lt"/>
              </a:rPr>
              <a:t>Si el costo de conversión es de $ 35.200:</a:t>
            </a:r>
          </a:p>
          <a:p>
            <a:pPr>
              <a:buFont typeface="Arial" pitchFamily="34" charset="0"/>
              <a:buChar char="•"/>
            </a:pPr>
            <a:r>
              <a:rPr lang="es-ES" sz="2400" i="1" dirty="0" smtClean="0">
                <a:solidFill>
                  <a:schemeClr val="bg2">
                    <a:lumMod val="50000"/>
                  </a:schemeClr>
                </a:solidFill>
                <a:latin typeface="+mn-lt"/>
              </a:rPr>
              <a:t> Costo unitario por PT sería de $ 4 (35200 / 8800)</a:t>
            </a:r>
          </a:p>
          <a:p>
            <a:pPr>
              <a:buFont typeface="Arial" pitchFamily="34" charset="0"/>
              <a:buChar char="•"/>
            </a:pPr>
            <a:r>
              <a:rPr lang="es-ES" sz="2400" i="1" dirty="0" smtClean="0">
                <a:solidFill>
                  <a:schemeClr val="bg2">
                    <a:lumMod val="50000"/>
                  </a:schemeClr>
                </a:solidFill>
                <a:latin typeface="+mn-lt"/>
              </a:rPr>
              <a:t> Costo unitario de PP sería de $ 2 (50% de $ 4)</a:t>
            </a:r>
          </a:p>
          <a:p>
            <a:endParaRPr lang="es-ES" sz="2400" i="1" dirty="0" smtClean="0">
              <a:solidFill>
                <a:schemeClr val="bg2">
                  <a:lumMod val="50000"/>
                </a:schemeClr>
              </a:solidFill>
              <a:latin typeface="+mn-lt"/>
            </a:endParaRPr>
          </a:p>
        </p:txBody>
      </p:sp>
    </p:spTree>
    <p:extLst>
      <p:ext uri="{BB962C8B-B14F-4D97-AF65-F5344CB8AC3E}">
        <p14:creationId xmlns:p14="http://schemas.microsoft.com/office/powerpoint/2010/main" val="8986376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041898" y="1357298"/>
            <a:ext cx="724487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400" b="1" i="1" u="sng" dirty="0" smtClean="0">
                <a:solidFill>
                  <a:schemeClr val="bg2">
                    <a:lumMod val="50000"/>
                  </a:schemeClr>
                </a:solidFill>
                <a:latin typeface="+mn-lt"/>
              </a:rPr>
              <a:t>Producción Procesada (PP)</a:t>
            </a:r>
          </a:p>
          <a:p>
            <a:r>
              <a:rPr lang="es-AR" sz="2400" i="1" dirty="0" smtClean="0">
                <a:solidFill>
                  <a:schemeClr val="bg2">
                    <a:lumMod val="50000"/>
                  </a:schemeClr>
                </a:solidFill>
                <a:latin typeface="+mn-lt"/>
              </a:rPr>
              <a:t>Son todas las unidades que recibieron durante un período algún tipo de procesamiento.</a:t>
            </a:r>
          </a:p>
          <a:p>
            <a:r>
              <a:rPr lang="es-AR" sz="2400" i="1" dirty="0" smtClean="0">
                <a:solidFill>
                  <a:schemeClr val="bg2">
                    <a:lumMod val="50000"/>
                  </a:schemeClr>
                </a:solidFill>
                <a:latin typeface="+mn-lt"/>
              </a:rPr>
              <a:t>Estas unidades pueden ser:</a:t>
            </a:r>
          </a:p>
          <a:p>
            <a:pPr>
              <a:buFont typeface="Arial" pitchFamily="34" charset="0"/>
              <a:buChar char="•"/>
            </a:pPr>
            <a:r>
              <a:rPr lang="es-AR" sz="2400" i="1" dirty="0" smtClean="0">
                <a:solidFill>
                  <a:schemeClr val="bg2">
                    <a:lumMod val="50000"/>
                  </a:schemeClr>
                </a:solidFill>
                <a:latin typeface="+mn-lt"/>
              </a:rPr>
              <a:t>Terminadas en buen estado (</a:t>
            </a:r>
            <a:r>
              <a:rPr lang="es-AR" sz="2400" i="1" dirty="0" err="1" smtClean="0">
                <a:solidFill>
                  <a:schemeClr val="bg2">
                    <a:lumMod val="50000"/>
                  </a:schemeClr>
                </a:solidFill>
                <a:latin typeface="+mn-lt"/>
              </a:rPr>
              <a:t>PTyT</a:t>
            </a:r>
            <a:r>
              <a:rPr lang="es-AR" sz="2400" i="1" dirty="0" smtClean="0">
                <a:solidFill>
                  <a:schemeClr val="bg2">
                    <a:lumMod val="50000"/>
                  </a:schemeClr>
                </a:solidFill>
                <a:latin typeface="+mn-lt"/>
              </a:rPr>
              <a:t>)</a:t>
            </a:r>
          </a:p>
          <a:p>
            <a:pPr>
              <a:buFont typeface="Arial" pitchFamily="34" charset="0"/>
              <a:buChar char="•"/>
            </a:pPr>
            <a:r>
              <a:rPr lang="es-AR" sz="2400" i="1" dirty="0" smtClean="0">
                <a:solidFill>
                  <a:schemeClr val="bg2">
                    <a:lumMod val="50000"/>
                  </a:schemeClr>
                </a:solidFill>
                <a:latin typeface="+mn-lt"/>
              </a:rPr>
              <a:t>En proceso</a:t>
            </a:r>
          </a:p>
          <a:p>
            <a:pPr>
              <a:buFont typeface="Arial" pitchFamily="34" charset="0"/>
              <a:buChar char="•"/>
            </a:pPr>
            <a:r>
              <a:rPr lang="es-AR" sz="2400" i="1" dirty="0" smtClean="0">
                <a:solidFill>
                  <a:schemeClr val="bg2">
                    <a:lumMod val="50000"/>
                  </a:schemeClr>
                </a:solidFill>
                <a:latin typeface="+mn-lt"/>
              </a:rPr>
              <a:t>Terminadas deterioradas</a:t>
            </a:r>
          </a:p>
          <a:p>
            <a:endParaRPr lang="es-AR" sz="2400" i="1" dirty="0" smtClean="0">
              <a:solidFill>
                <a:schemeClr val="bg2">
                  <a:lumMod val="50000"/>
                </a:schemeClr>
              </a:solidFill>
              <a:latin typeface="+mn-lt"/>
            </a:endParaRPr>
          </a:p>
          <a:p>
            <a:r>
              <a:rPr lang="es-AR" sz="2400" b="1" i="1" u="sng" dirty="0" smtClean="0">
                <a:solidFill>
                  <a:schemeClr val="bg2">
                    <a:lumMod val="50000"/>
                  </a:schemeClr>
                </a:solidFill>
                <a:latin typeface="+mn-lt"/>
              </a:rPr>
              <a:t>Producción Procesada Computable (PPC)</a:t>
            </a:r>
          </a:p>
          <a:p>
            <a:r>
              <a:rPr lang="es-AR" sz="2400" i="1" dirty="0" smtClean="0">
                <a:solidFill>
                  <a:schemeClr val="bg2">
                    <a:lumMod val="50000"/>
                  </a:schemeClr>
                </a:solidFill>
                <a:latin typeface="+mn-lt"/>
              </a:rPr>
              <a:t>Son todas las unidades  de la Producción Procesada, no considerando los desechos normales.</a:t>
            </a:r>
          </a:p>
          <a:p>
            <a:pPr algn="ctr"/>
            <a:r>
              <a:rPr lang="es-AR" sz="2400" b="1" i="1" dirty="0" smtClean="0">
                <a:solidFill>
                  <a:schemeClr val="bg2">
                    <a:lumMod val="50000"/>
                  </a:schemeClr>
                </a:solidFill>
                <a:latin typeface="+mn-lt"/>
              </a:rPr>
              <a:t>PPC = PP / (1 + t)</a:t>
            </a:r>
          </a:p>
        </p:txBody>
      </p:sp>
    </p:spTree>
    <p:extLst>
      <p:ext uri="{BB962C8B-B14F-4D97-AF65-F5344CB8AC3E}">
        <p14:creationId xmlns:p14="http://schemas.microsoft.com/office/powerpoint/2010/main" val="898637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041898" y="1500736"/>
            <a:ext cx="724487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400" b="1" i="1" u="sng" dirty="0" smtClean="0">
                <a:solidFill>
                  <a:schemeClr val="bg2">
                    <a:lumMod val="50000"/>
                  </a:schemeClr>
                </a:solidFill>
                <a:latin typeface="+mn-lt"/>
              </a:rPr>
              <a:t>Producción en Buen Estado (PBE)</a:t>
            </a:r>
          </a:p>
          <a:p>
            <a:r>
              <a:rPr lang="es-AR" sz="2400" i="1" dirty="0" smtClean="0">
                <a:solidFill>
                  <a:schemeClr val="bg2">
                    <a:lumMod val="50000"/>
                  </a:schemeClr>
                </a:solidFill>
                <a:latin typeface="+mn-lt"/>
              </a:rPr>
              <a:t>Son todas las unidades que sean real o potencialmente en condiciones favorables.</a:t>
            </a:r>
          </a:p>
          <a:p>
            <a:r>
              <a:rPr lang="es-AR" sz="2400" i="1" dirty="0" smtClean="0">
                <a:solidFill>
                  <a:schemeClr val="bg2">
                    <a:lumMod val="50000"/>
                  </a:schemeClr>
                </a:solidFill>
                <a:latin typeface="+mn-lt"/>
              </a:rPr>
              <a:t>Estas unidades pueden ser:</a:t>
            </a:r>
          </a:p>
          <a:p>
            <a:pPr>
              <a:buFont typeface="Arial" pitchFamily="34" charset="0"/>
              <a:buChar char="•"/>
            </a:pPr>
            <a:r>
              <a:rPr lang="es-AR" sz="2400" i="1" dirty="0" smtClean="0">
                <a:solidFill>
                  <a:schemeClr val="bg2">
                    <a:lumMod val="50000"/>
                  </a:schemeClr>
                </a:solidFill>
                <a:latin typeface="+mn-lt"/>
              </a:rPr>
              <a:t>Terminadas en buen estado (</a:t>
            </a:r>
            <a:r>
              <a:rPr lang="es-AR" sz="2400" i="1" dirty="0" err="1" smtClean="0">
                <a:solidFill>
                  <a:schemeClr val="bg2">
                    <a:lumMod val="50000"/>
                  </a:schemeClr>
                </a:solidFill>
                <a:latin typeface="+mn-lt"/>
              </a:rPr>
              <a:t>PTyT</a:t>
            </a:r>
            <a:r>
              <a:rPr lang="es-AR" sz="2400" i="1" dirty="0" smtClean="0">
                <a:solidFill>
                  <a:schemeClr val="bg2">
                    <a:lumMod val="50000"/>
                  </a:schemeClr>
                </a:solidFill>
                <a:latin typeface="+mn-lt"/>
              </a:rPr>
              <a:t>)</a:t>
            </a:r>
          </a:p>
          <a:p>
            <a:pPr>
              <a:buFont typeface="Arial" pitchFamily="34" charset="0"/>
              <a:buChar char="•"/>
            </a:pPr>
            <a:r>
              <a:rPr lang="es-AR" sz="2400" i="1" dirty="0" smtClean="0">
                <a:solidFill>
                  <a:schemeClr val="bg2">
                    <a:lumMod val="50000"/>
                  </a:schemeClr>
                </a:solidFill>
                <a:latin typeface="+mn-lt"/>
              </a:rPr>
              <a:t>En proceso</a:t>
            </a:r>
          </a:p>
          <a:p>
            <a:endParaRPr lang="es-AR" sz="2400" i="1" dirty="0" smtClean="0">
              <a:solidFill>
                <a:schemeClr val="bg2">
                  <a:lumMod val="50000"/>
                </a:schemeClr>
              </a:solidFill>
              <a:latin typeface="+mn-lt"/>
            </a:endParaRPr>
          </a:p>
          <a:p>
            <a:r>
              <a:rPr lang="es-AR" sz="2400" b="1" i="1" u="sng" dirty="0" smtClean="0">
                <a:solidFill>
                  <a:schemeClr val="bg2">
                    <a:lumMod val="50000"/>
                  </a:schemeClr>
                </a:solidFill>
                <a:latin typeface="+mn-lt"/>
              </a:rPr>
              <a:t>Producción Procesada en Buen Estado (PPBE)</a:t>
            </a:r>
          </a:p>
          <a:p>
            <a:r>
              <a:rPr lang="es-AR" sz="2400" i="1" dirty="0" smtClean="0">
                <a:solidFill>
                  <a:schemeClr val="bg2">
                    <a:lumMod val="50000"/>
                  </a:schemeClr>
                </a:solidFill>
                <a:latin typeface="+mn-lt"/>
              </a:rPr>
              <a:t>Son todas las unidades  de la Producción Procesada, no considerando los desechos totales (reales).</a:t>
            </a:r>
          </a:p>
          <a:p>
            <a:pPr algn="ctr"/>
            <a:r>
              <a:rPr lang="es-AR" sz="2400" b="1" i="1" dirty="0" smtClean="0">
                <a:solidFill>
                  <a:schemeClr val="bg2">
                    <a:lumMod val="50000"/>
                  </a:schemeClr>
                </a:solidFill>
                <a:latin typeface="+mn-lt"/>
              </a:rPr>
              <a:t>PPBE = PP – DT</a:t>
            </a:r>
          </a:p>
          <a:p>
            <a:pPr algn="ctr"/>
            <a:r>
              <a:rPr lang="es-AR" sz="2400" b="1" i="1" dirty="0" smtClean="0">
                <a:solidFill>
                  <a:schemeClr val="bg2">
                    <a:lumMod val="50000"/>
                  </a:schemeClr>
                </a:solidFill>
                <a:latin typeface="+mn-lt"/>
              </a:rPr>
              <a:t>PPBE = </a:t>
            </a:r>
            <a:r>
              <a:rPr lang="es-AR" sz="2400" b="1" i="1" dirty="0" err="1" smtClean="0">
                <a:solidFill>
                  <a:schemeClr val="bg2">
                    <a:lumMod val="50000"/>
                  </a:schemeClr>
                </a:solidFill>
                <a:latin typeface="+mn-lt"/>
              </a:rPr>
              <a:t>PTyT</a:t>
            </a:r>
            <a:r>
              <a:rPr lang="es-AR" sz="2400" b="1" i="1" dirty="0" smtClean="0">
                <a:solidFill>
                  <a:schemeClr val="bg2">
                    <a:lumMod val="50000"/>
                  </a:schemeClr>
                </a:solidFill>
                <a:latin typeface="+mn-lt"/>
              </a:rPr>
              <a:t> + EFPP - EIPP</a:t>
            </a:r>
          </a:p>
        </p:txBody>
      </p:sp>
    </p:spTree>
    <p:extLst>
      <p:ext uri="{BB962C8B-B14F-4D97-AF65-F5344CB8AC3E}">
        <p14:creationId xmlns:p14="http://schemas.microsoft.com/office/powerpoint/2010/main" val="898637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928662" y="1142984"/>
            <a:ext cx="721523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200" b="1" i="1" u="sng" dirty="0" smtClean="0">
                <a:solidFill>
                  <a:schemeClr val="bg2">
                    <a:lumMod val="50000"/>
                  </a:schemeClr>
                </a:solidFill>
                <a:latin typeface="+mn-lt"/>
              </a:rPr>
              <a:t>Desperdicio</a:t>
            </a:r>
          </a:p>
          <a:p>
            <a:r>
              <a:rPr lang="es-AR" sz="2200" i="1" dirty="0" smtClean="0">
                <a:solidFill>
                  <a:schemeClr val="bg2">
                    <a:lumMod val="50000"/>
                  </a:schemeClr>
                </a:solidFill>
                <a:latin typeface="+mn-lt"/>
              </a:rPr>
              <a:t>Son aquellas unidades terminadas que no cumplen con los requisitos para poder ser transferidas.</a:t>
            </a:r>
          </a:p>
          <a:p>
            <a:endParaRPr lang="es-AR" sz="2200" i="1" dirty="0" smtClean="0">
              <a:solidFill>
                <a:schemeClr val="bg2">
                  <a:lumMod val="50000"/>
                </a:schemeClr>
              </a:solidFill>
              <a:latin typeface="+mn-lt"/>
            </a:endParaRPr>
          </a:p>
          <a:p>
            <a:r>
              <a:rPr lang="es-AR" sz="2200" i="1" dirty="0" smtClean="0">
                <a:solidFill>
                  <a:schemeClr val="bg2">
                    <a:lumMod val="50000"/>
                  </a:schemeClr>
                </a:solidFill>
                <a:latin typeface="+mn-lt"/>
              </a:rPr>
              <a:t>Existen dos tipos:</a:t>
            </a:r>
          </a:p>
          <a:p>
            <a:pPr>
              <a:buFont typeface="Arial" pitchFamily="34" charset="0"/>
              <a:buChar char="•"/>
            </a:pPr>
            <a:r>
              <a:rPr lang="es-AR" sz="2200" b="1" i="1" dirty="0" smtClean="0">
                <a:solidFill>
                  <a:schemeClr val="bg2">
                    <a:lumMod val="50000"/>
                  </a:schemeClr>
                </a:solidFill>
                <a:latin typeface="+mn-lt"/>
              </a:rPr>
              <a:t>Normal</a:t>
            </a:r>
            <a:r>
              <a:rPr lang="es-AR" sz="2200" i="1" dirty="0" smtClean="0">
                <a:solidFill>
                  <a:schemeClr val="bg2">
                    <a:lumMod val="50000"/>
                  </a:schemeClr>
                </a:solidFill>
                <a:latin typeface="+mn-lt"/>
              </a:rPr>
              <a:t>: Es el porcentaje que la empresa decide tolerar en cada proceso (inevitable o costosa su eliminación).</a:t>
            </a:r>
          </a:p>
          <a:p>
            <a:pPr algn="ctr"/>
            <a:r>
              <a:rPr lang="es-AR" sz="2200" b="1" i="1" dirty="0" smtClean="0">
                <a:solidFill>
                  <a:schemeClr val="bg2">
                    <a:lumMod val="50000"/>
                  </a:schemeClr>
                </a:solidFill>
                <a:latin typeface="+mn-lt"/>
              </a:rPr>
              <a:t>DN = t x PPBE</a:t>
            </a:r>
          </a:p>
          <a:p>
            <a:pPr>
              <a:buFont typeface="Arial" pitchFamily="34" charset="0"/>
              <a:buChar char="•"/>
            </a:pPr>
            <a:r>
              <a:rPr lang="es-AR" sz="2200" b="1" i="1" dirty="0" smtClean="0">
                <a:solidFill>
                  <a:schemeClr val="bg2">
                    <a:lumMod val="50000"/>
                  </a:schemeClr>
                </a:solidFill>
                <a:latin typeface="+mn-lt"/>
              </a:rPr>
              <a:t>Extraordinario</a:t>
            </a:r>
            <a:r>
              <a:rPr lang="es-AR" sz="2200" i="1" dirty="0" smtClean="0">
                <a:solidFill>
                  <a:schemeClr val="bg2">
                    <a:lumMod val="50000"/>
                  </a:schemeClr>
                </a:solidFill>
                <a:latin typeface="+mn-lt"/>
              </a:rPr>
              <a:t>: Son las unidades obtenidas en mal estado, por sobre el desperdicio normal que tolera el proceso. </a:t>
            </a:r>
          </a:p>
          <a:p>
            <a:pPr algn="ctr"/>
            <a:r>
              <a:rPr lang="es-AR" sz="2200" b="1" i="1" dirty="0" smtClean="0">
                <a:solidFill>
                  <a:schemeClr val="bg2">
                    <a:lumMod val="50000"/>
                  </a:schemeClr>
                </a:solidFill>
                <a:latin typeface="+mn-lt"/>
              </a:rPr>
              <a:t>DE = DT - DN</a:t>
            </a:r>
          </a:p>
          <a:p>
            <a:r>
              <a:rPr lang="es-AR" sz="2200" i="1" dirty="0" smtClean="0">
                <a:solidFill>
                  <a:schemeClr val="bg2">
                    <a:lumMod val="50000"/>
                  </a:schemeClr>
                </a:solidFill>
                <a:latin typeface="+mn-lt"/>
              </a:rPr>
              <a:t>Solo se computará como tal, considerando el grado del desperdicio normal.</a:t>
            </a:r>
          </a:p>
          <a:p>
            <a:pPr algn="ctr"/>
            <a:r>
              <a:rPr lang="es-AR" sz="2200" b="1" i="1" dirty="0" smtClean="0">
                <a:solidFill>
                  <a:schemeClr val="bg2">
                    <a:lumMod val="50000"/>
                  </a:schemeClr>
                </a:solidFill>
                <a:latin typeface="+mn-lt"/>
              </a:rPr>
              <a:t>DEC = DE / (1 + t)</a:t>
            </a:r>
          </a:p>
        </p:txBody>
      </p:sp>
    </p:spTree>
    <p:extLst>
      <p:ext uri="{BB962C8B-B14F-4D97-AF65-F5344CB8AC3E}">
        <p14:creationId xmlns:p14="http://schemas.microsoft.com/office/powerpoint/2010/main" val="898637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041898" y="1500736"/>
            <a:ext cx="724487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400" b="1" i="1" u="sng" dirty="0" smtClean="0">
                <a:solidFill>
                  <a:schemeClr val="bg2">
                    <a:lumMod val="50000"/>
                  </a:schemeClr>
                </a:solidFill>
                <a:latin typeface="+mn-lt"/>
              </a:rPr>
              <a:t>Grado de Avance</a:t>
            </a:r>
          </a:p>
          <a:p>
            <a:r>
              <a:rPr lang="es-AR" sz="2400" i="1" dirty="0" smtClean="0">
                <a:solidFill>
                  <a:schemeClr val="bg2">
                    <a:lumMod val="50000"/>
                  </a:schemeClr>
                </a:solidFill>
                <a:latin typeface="+mn-lt"/>
              </a:rPr>
              <a:t>Es el porcentaje de insumo que posee una unidad física no terminada con respecto a ese insumo en una unidad terminada.</a:t>
            </a:r>
          </a:p>
          <a:p>
            <a:endParaRPr lang="es-AR" sz="2400" i="1" dirty="0" smtClean="0">
              <a:solidFill>
                <a:schemeClr val="bg2">
                  <a:lumMod val="50000"/>
                </a:schemeClr>
              </a:solidFill>
              <a:latin typeface="+mn-lt"/>
            </a:endParaRPr>
          </a:p>
          <a:p>
            <a:r>
              <a:rPr lang="es-AR" sz="2400" b="1" i="1" u="sng" dirty="0" smtClean="0">
                <a:solidFill>
                  <a:schemeClr val="bg2">
                    <a:lumMod val="50000"/>
                  </a:schemeClr>
                </a:solidFill>
                <a:latin typeface="+mn-lt"/>
              </a:rPr>
              <a:t>Unidad equivalente</a:t>
            </a:r>
          </a:p>
          <a:p>
            <a:r>
              <a:rPr lang="es-AR" sz="2400" i="1" dirty="0" smtClean="0">
                <a:solidFill>
                  <a:schemeClr val="bg2">
                    <a:lumMod val="50000"/>
                  </a:schemeClr>
                </a:solidFill>
                <a:latin typeface="+mn-lt"/>
              </a:rPr>
              <a:t>Es la cantidad de unidades terminadas que pueden obtenerse con los insumos que posee una cantidad física de unidades sin </a:t>
            </a:r>
            <a:r>
              <a:rPr lang="es-AR" sz="2400" i="1" smtClean="0">
                <a:solidFill>
                  <a:schemeClr val="bg2">
                    <a:lumMod val="50000"/>
                  </a:schemeClr>
                </a:solidFill>
                <a:latin typeface="+mn-lt"/>
              </a:rPr>
              <a:t>terminar.</a:t>
            </a:r>
            <a:endParaRPr lang="es-AR" sz="2400" i="1" dirty="0" smtClean="0">
              <a:solidFill>
                <a:schemeClr val="bg2">
                  <a:lumMod val="50000"/>
                </a:schemeClr>
              </a:solidFill>
              <a:latin typeface="+mn-lt"/>
            </a:endParaRPr>
          </a:p>
        </p:txBody>
      </p:sp>
    </p:spTree>
    <p:extLst>
      <p:ext uri="{BB962C8B-B14F-4D97-AF65-F5344CB8AC3E}">
        <p14:creationId xmlns:p14="http://schemas.microsoft.com/office/powerpoint/2010/main" val="898637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0100" y="714356"/>
            <a:ext cx="6965245" cy="936104"/>
          </a:xfrm>
        </p:spPr>
        <p:txBody>
          <a:bodyPr>
            <a:normAutofit fontScale="90000"/>
          </a:bodyPr>
          <a:lstStyle/>
          <a:p>
            <a:r>
              <a:rPr lang="es-AR" b="1" i="1" dirty="0" smtClean="0">
                <a:solidFill>
                  <a:schemeClr val="bg2">
                    <a:lumMod val="50000"/>
                  </a:schemeClr>
                </a:solidFill>
              </a:rPr>
              <a:t>Diferencias entre los sistemas de costos</a:t>
            </a:r>
            <a:endParaRPr lang="es-AR" b="1" i="1" dirty="0">
              <a:solidFill>
                <a:schemeClr val="bg2">
                  <a:lumMod val="50000"/>
                </a:schemeClr>
              </a:solidFill>
            </a:endParaRPr>
          </a:p>
        </p:txBody>
      </p:sp>
      <p:graphicFrame>
        <p:nvGraphicFramePr>
          <p:cNvPr id="6" name="5 Objeto"/>
          <p:cNvGraphicFramePr>
            <a:graphicFrameLocks noChangeAspect="1"/>
          </p:cNvGraphicFramePr>
          <p:nvPr/>
        </p:nvGraphicFramePr>
        <p:xfrm>
          <a:off x="1571604" y="1928802"/>
          <a:ext cx="6286544" cy="3990900"/>
        </p:xfrm>
        <a:graphic>
          <a:graphicData uri="http://schemas.openxmlformats.org/presentationml/2006/ole">
            <mc:AlternateContent xmlns:mc="http://schemas.openxmlformats.org/markup-compatibility/2006">
              <mc:Choice xmlns:v="urn:schemas-microsoft-com:vml" Requires="v">
                <p:oleObj spid="_x0000_s227335" name="Hoja de cálculo" r:id="rId3" imgW="3533608" imgH="2295449" progId="Excel.Sheet.12">
                  <p:embed/>
                </p:oleObj>
              </mc:Choice>
              <mc:Fallback>
                <p:oleObj name="Hoja de cálculo" r:id="rId3" imgW="3533608" imgH="2295449" progId="Excel.Shee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1928802"/>
                        <a:ext cx="6286544" cy="399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546512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071538" y="1351929"/>
            <a:ext cx="7072362"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ES" sz="2200" i="1" dirty="0" smtClean="0">
                <a:solidFill>
                  <a:schemeClr val="bg2">
                    <a:lumMod val="50000"/>
                  </a:schemeClr>
                </a:solidFill>
                <a:latin typeface="+mn-lt"/>
              </a:rPr>
              <a:t>Es el sistema utilizado cuando se fabrican productos similares, en grandes cantidades, y en forma continua, y dada la homogeneidad del producto, el costo de elaborar cierta unidad será idéntico al elaborar la sucesiva, durante un mismo período de tiempo.</a:t>
            </a:r>
          </a:p>
          <a:p>
            <a:r>
              <a:rPr lang="es-ES" sz="2200" i="1" dirty="0" smtClean="0">
                <a:solidFill>
                  <a:schemeClr val="bg2">
                    <a:lumMod val="50000"/>
                  </a:schemeClr>
                </a:solidFill>
                <a:latin typeface="+mn-lt"/>
              </a:rPr>
              <a:t>Se calcula el costo promedio del producto durante un período de tiempo específico de forma total y/o en cada una de las fases del proceso productivo.</a:t>
            </a:r>
          </a:p>
          <a:p>
            <a:r>
              <a:rPr lang="es-ES" sz="2200" i="1" dirty="0" smtClean="0">
                <a:solidFill>
                  <a:schemeClr val="bg2">
                    <a:lumMod val="50000"/>
                  </a:schemeClr>
                </a:solidFill>
                <a:latin typeface="+mn-lt"/>
              </a:rPr>
              <a:t>Es el conjunto de procesos de fabricación, donde se somete al material hasta convertirlo en un producto </a:t>
            </a:r>
            <a:r>
              <a:rPr lang="es-ES" sz="2200" i="1" dirty="0" err="1" smtClean="0">
                <a:solidFill>
                  <a:schemeClr val="bg2">
                    <a:lumMod val="50000"/>
                  </a:schemeClr>
                </a:solidFill>
                <a:latin typeface="+mn-lt"/>
              </a:rPr>
              <a:t>semielaborado</a:t>
            </a:r>
            <a:r>
              <a:rPr lang="es-ES" sz="2200" i="1" dirty="0" smtClean="0">
                <a:solidFill>
                  <a:schemeClr val="bg2">
                    <a:lumMod val="50000"/>
                  </a:schemeClr>
                </a:solidFill>
                <a:latin typeface="+mn-lt"/>
              </a:rPr>
              <a:t> y terminado. Pasa de un departamento o centro de costos a otro.</a:t>
            </a:r>
            <a:endParaRPr lang="es-AR" sz="2200" i="1" dirty="0" smtClean="0">
              <a:solidFill>
                <a:schemeClr val="bg2">
                  <a:lumMod val="50000"/>
                </a:schemeClr>
              </a:solidFill>
              <a:latin typeface="+mn-lt"/>
            </a:endParaRPr>
          </a:p>
          <a:p>
            <a:endParaRPr lang="es-AR" sz="2200" i="1" dirty="0" smtClean="0">
              <a:solidFill>
                <a:schemeClr val="bg2">
                  <a:lumMod val="50000"/>
                </a:schemeClr>
              </a:solidFill>
              <a:latin typeface="+mn-lt"/>
            </a:endParaRPr>
          </a:p>
        </p:txBody>
      </p:sp>
    </p:spTree>
    <p:extLst>
      <p:ext uri="{BB962C8B-B14F-4D97-AF65-F5344CB8AC3E}">
        <p14:creationId xmlns:p14="http://schemas.microsoft.com/office/powerpoint/2010/main" val="898637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i="1" dirty="0">
                <a:solidFill>
                  <a:schemeClr val="bg2">
                    <a:lumMod val="50000"/>
                  </a:schemeClr>
                </a:solidFill>
              </a:rPr>
              <a:t>Ejercitación</a:t>
            </a:r>
            <a:endParaRPr lang="es-AR" dirty="0"/>
          </a:p>
        </p:txBody>
      </p:sp>
      <p:pic>
        <p:nvPicPr>
          <p:cNvPr id="11268" name="Picture 4" descr="C:\Users\Nico\AppData\Local\Microsoft\Windows\Temporary Internet Files\Content.IE5\C7O8YMXY\evaluacion-fullinit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155" y="2348880"/>
            <a:ext cx="35052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0999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Ejercicio 3</a:t>
            </a:r>
            <a:endParaRPr lang="es-AR" b="1" i="1" dirty="0">
              <a:solidFill>
                <a:schemeClr val="bg2">
                  <a:lumMod val="50000"/>
                </a:schemeClr>
              </a:solidFill>
            </a:endParaRPr>
          </a:p>
        </p:txBody>
      </p:sp>
      <p:sp>
        <p:nvSpPr>
          <p:cNvPr id="3" name="Rectangle 1"/>
          <p:cNvSpPr>
            <a:spLocks noChangeArrowheads="1"/>
          </p:cNvSpPr>
          <p:nvPr/>
        </p:nvSpPr>
        <p:spPr bwMode="auto">
          <a:xfrm>
            <a:off x="1113336" y="1285860"/>
            <a:ext cx="724487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400" i="1" dirty="0" smtClean="0">
                <a:solidFill>
                  <a:schemeClr val="bg2">
                    <a:lumMod val="50000"/>
                  </a:schemeClr>
                </a:solidFill>
                <a:latin typeface="+mn-lt"/>
              </a:rPr>
              <a:t>Considerando los siguientes datos:</a:t>
            </a:r>
          </a:p>
          <a:p>
            <a:pPr>
              <a:buFont typeface="Arial" pitchFamily="34" charset="0"/>
              <a:buChar char="•"/>
            </a:pPr>
            <a:r>
              <a:rPr lang="es-AR" sz="2400" i="1" dirty="0" smtClean="0">
                <a:solidFill>
                  <a:schemeClr val="bg2">
                    <a:lumMod val="50000"/>
                  </a:schemeClr>
                </a:solidFill>
                <a:latin typeface="+mn-lt"/>
              </a:rPr>
              <a:t>Producción Procesada (PP) = 20000 unidades</a:t>
            </a:r>
          </a:p>
          <a:p>
            <a:pPr>
              <a:buFont typeface="Arial" pitchFamily="34" charset="0"/>
              <a:buChar char="•"/>
            </a:pPr>
            <a:r>
              <a:rPr lang="es-AR" sz="2400" i="1" dirty="0" smtClean="0">
                <a:solidFill>
                  <a:schemeClr val="bg2">
                    <a:lumMod val="50000"/>
                  </a:schemeClr>
                </a:solidFill>
                <a:latin typeface="+mn-lt"/>
              </a:rPr>
              <a:t>Desperdicio Total (DT) = 2400 unidades</a:t>
            </a:r>
          </a:p>
          <a:p>
            <a:pPr>
              <a:buFont typeface="Arial" pitchFamily="34" charset="0"/>
              <a:buChar char="•"/>
            </a:pPr>
            <a:r>
              <a:rPr lang="es-AR" sz="2400" i="1" dirty="0" smtClean="0">
                <a:solidFill>
                  <a:schemeClr val="bg2">
                    <a:lumMod val="50000"/>
                  </a:schemeClr>
                </a:solidFill>
                <a:latin typeface="+mn-lt"/>
              </a:rPr>
              <a:t>Tasa de Desperdicio Normal (t) = 4%</a:t>
            </a:r>
          </a:p>
          <a:p>
            <a:endParaRPr lang="es-AR" sz="2400" i="1" dirty="0" smtClean="0">
              <a:solidFill>
                <a:schemeClr val="bg2">
                  <a:lumMod val="50000"/>
                </a:schemeClr>
              </a:solidFill>
              <a:latin typeface="+mn-lt"/>
            </a:endParaRPr>
          </a:p>
          <a:p>
            <a:r>
              <a:rPr lang="es-AR" sz="2400" i="1" dirty="0" smtClean="0">
                <a:solidFill>
                  <a:schemeClr val="bg2">
                    <a:lumMod val="50000"/>
                  </a:schemeClr>
                </a:solidFill>
                <a:latin typeface="+mn-lt"/>
              </a:rPr>
              <a:t>Completar el siguiente cuadro:</a:t>
            </a:r>
          </a:p>
          <a:p>
            <a:endParaRPr lang="es-AR" sz="2400" i="1" dirty="0" smtClean="0">
              <a:solidFill>
                <a:schemeClr val="bg2">
                  <a:lumMod val="50000"/>
                </a:schemeClr>
              </a:solidFill>
              <a:latin typeface="+mn-lt"/>
            </a:endParaRPr>
          </a:p>
        </p:txBody>
      </p:sp>
      <p:graphicFrame>
        <p:nvGraphicFramePr>
          <p:cNvPr id="4" name="3 Objeto"/>
          <p:cNvGraphicFramePr>
            <a:graphicFrameLocks noChangeAspect="1"/>
          </p:cNvGraphicFramePr>
          <p:nvPr>
            <p:extLst>
              <p:ext uri="{D42A27DB-BD31-4B8C-83A1-F6EECF244321}">
                <p14:modId xmlns:p14="http://schemas.microsoft.com/office/powerpoint/2010/main" val="3842877452"/>
              </p:ext>
            </p:extLst>
          </p:nvPr>
        </p:nvGraphicFramePr>
        <p:xfrm>
          <a:off x="1452563" y="3765550"/>
          <a:ext cx="5775325" cy="2182813"/>
        </p:xfrm>
        <a:graphic>
          <a:graphicData uri="http://schemas.openxmlformats.org/presentationml/2006/ole">
            <mc:AlternateContent xmlns:mc="http://schemas.openxmlformats.org/markup-compatibility/2006">
              <mc:Choice xmlns:v="urn:schemas-microsoft-com:vml" Requires="v">
                <p:oleObj spid="_x0000_s171022" name="Hoja de cálculo" r:id="rId3" imgW="4381500" imgH="1346200" progId="Excel.Sheet.12">
                  <p:embed/>
                </p:oleObj>
              </mc:Choice>
              <mc:Fallback>
                <p:oleObj name="Hoja de cálculo" r:id="rId3" imgW="4381500" imgH="1346200" progId="Excel.Sheet.12">
                  <p:embed/>
                  <p:pic>
                    <p:nvPicPr>
                      <p:cNvPr id="0" name="Picture 9"/>
                      <p:cNvPicPr>
                        <a:picLocks noChangeAspect="1" noChangeArrowheads="1"/>
                      </p:cNvPicPr>
                      <p:nvPr/>
                    </p:nvPicPr>
                    <p:blipFill>
                      <a:blip r:embed="rId4"/>
                      <a:srcRect/>
                      <a:stretch>
                        <a:fillRect/>
                      </a:stretch>
                    </p:blipFill>
                    <p:spPr bwMode="auto">
                      <a:xfrm>
                        <a:off x="1452563" y="3765550"/>
                        <a:ext cx="5775325" cy="218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8637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Ejercicio 4</a:t>
            </a:r>
            <a:endParaRPr lang="es-AR" b="1" i="1" dirty="0">
              <a:solidFill>
                <a:schemeClr val="bg2">
                  <a:lumMod val="50000"/>
                </a:schemeClr>
              </a:solidFill>
            </a:endParaRPr>
          </a:p>
        </p:txBody>
      </p:sp>
      <p:sp>
        <p:nvSpPr>
          <p:cNvPr id="3" name="Rectangle 1"/>
          <p:cNvSpPr>
            <a:spLocks noChangeArrowheads="1"/>
          </p:cNvSpPr>
          <p:nvPr/>
        </p:nvSpPr>
        <p:spPr bwMode="auto">
          <a:xfrm>
            <a:off x="1000100" y="1214422"/>
            <a:ext cx="724487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200" i="1" dirty="0" smtClean="0">
                <a:solidFill>
                  <a:schemeClr val="bg2">
                    <a:lumMod val="50000"/>
                  </a:schemeClr>
                </a:solidFill>
                <a:latin typeface="+mn-lt"/>
              </a:rPr>
              <a:t>Considerando los siguientes datos:</a:t>
            </a:r>
          </a:p>
          <a:p>
            <a:pPr>
              <a:buFont typeface="Arial" pitchFamily="34" charset="0"/>
              <a:buChar char="•"/>
            </a:pPr>
            <a:r>
              <a:rPr lang="es-AR" sz="2200" i="1" dirty="0" smtClean="0">
                <a:solidFill>
                  <a:schemeClr val="bg2">
                    <a:lumMod val="50000"/>
                  </a:schemeClr>
                </a:solidFill>
                <a:latin typeface="+mn-lt"/>
              </a:rPr>
              <a:t>Producción Terminada (PT) = 10000 unidades</a:t>
            </a:r>
          </a:p>
          <a:p>
            <a:pPr>
              <a:buFont typeface="Arial" pitchFamily="34" charset="0"/>
              <a:buChar char="•"/>
            </a:pPr>
            <a:r>
              <a:rPr lang="es-AR" sz="2200" i="1" dirty="0" smtClean="0">
                <a:solidFill>
                  <a:schemeClr val="bg2">
                    <a:lumMod val="50000"/>
                  </a:schemeClr>
                </a:solidFill>
                <a:latin typeface="+mn-lt"/>
              </a:rPr>
              <a:t>Inventario Inicial PP (EIPP) = 5000 unidades</a:t>
            </a:r>
          </a:p>
          <a:p>
            <a:pPr>
              <a:buFont typeface="Arial" pitchFamily="34" charset="0"/>
              <a:buChar char="•"/>
            </a:pPr>
            <a:r>
              <a:rPr lang="es-AR" sz="2200" i="1" dirty="0" smtClean="0">
                <a:solidFill>
                  <a:schemeClr val="bg2">
                    <a:lumMod val="50000"/>
                  </a:schemeClr>
                </a:solidFill>
                <a:latin typeface="+mn-lt"/>
              </a:rPr>
              <a:t>Desperdicio Total (DT) = 600 unidades</a:t>
            </a:r>
          </a:p>
          <a:p>
            <a:pPr>
              <a:buFont typeface="Arial" pitchFamily="34" charset="0"/>
              <a:buChar char="•"/>
            </a:pPr>
            <a:r>
              <a:rPr lang="es-AR" sz="2200" i="1" dirty="0" smtClean="0">
                <a:solidFill>
                  <a:schemeClr val="bg2">
                    <a:lumMod val="50000"/>
                  </a:schemeClr>
                </a:solidFill>
                <a:latin typeface="+mn-lt"/>
              </a:rPr>
              <a:t>Tasa de Desperdicio Normal (t) = 2%</a:t>
            </a:r>
          </a:p>
          <a:p>
            <a:pPr>
              <a:buFont typeface="Arial" pitchFamily="34" charset="0"/>
              <a:buChar char="•"/>
            </a:pPr>
            <a:r>
              <a:rPr lang="es-AR" sz="2200" i="1" dirty="0" smtClean="0">
                <a:solidFill>
                  <a:schemeClr val="bg2">
                    <a:lumMod val="50000"/>
                  </a:schemeClr>
                </a:solidFill>
                <a:latin typeface="+mn-lt"/>
              </a:rPr>
              <a:t>Producción Procesada (PP) = 15000 unidades </a:t>
            </a:r>
          </a:p>
          <a:p>
            <a:endParaRPr lang="es-AR" sz="2200" i="1" dirty="0" smtClean="0">
              <a:solidFill>
                <a:schemeClr val="bg2">
                  <a:lumMod val="50000"/>
                </a:schemeClr>
              </a:solidFill>
              <a:latin typeface="+mn-lt"/>
            </a:endParaRPr>
          </a:p>
          <a:p>
            <a:r>
              <a:rPr lang="es-AR" sz="2200" i="1" dirty="0" smtClean="0">
                <a:solidFill>
                  <a:schemeClr val="bg2">
                    <a:lumMod val="50000"/>
                  </a:schemeClr>
                </a:solidFill>
                <a:latin typeface="+mn-lt"/>
              </a:rPr>
              <a:t>Completar el siguiente cuadro:</a:t>
            </a:r>
          </a:p>
          <a:p>
            <a:endParaRPr lang="es-AR" sz="2200" i="1" dirty="0" smtClean="0">
              <a:solidFill>
                <a:schemeClr val="bg2">
                  <a:lumMod val="50000"/>
                </a:schemeClr>
              </a:solidFill>
              <a:latin typeface="+mn-lt"/>
            </a:endParaRPr>
          </a:p>
        </p:txBody>
      </p:sp>
      <p:graphicFrame>
        <p:nvGraphicFramePr>
          <p:cNvPr id="4" name="3 Objeto"/>
          <p:cNvGraphicFramePr>
            <a:graphicFrameLocks noChangeAspect="1"/>
          </p:cNvGraphicFramePr>
          <p:nvPr>
            <p:extLst>
              <p:ext uri="{D42A27DB-BD31-4B8C-83A1-F6EECF244321}">
                <p14:modId xmlns:p14="http://schemas.microsoft.com/office/powerpoint/2010/main" val="4023499338"/>
              </p:ext>
            </p:extLst>
          </p:nvPr>
        </p:nvGraphicFramePr>
        <p:xfrm>
          <a:off x="1416050" y="4110038"/>
          <a:ext cx="6288088" cy="1790700"/>
        </p:xfrm>
        <a:graphic>
          <a:graphicData uri="http://schemas.openxmlformats.org/presentationml/2006/ole">
            <mc:AlternateContent xmlns:mc="http://schemas.openxmlformats.org/markup-compatibility/2006">
              <mc:Choice xmlns:v="urn:schemas-microsoft-com:vml" Requires="v">
                <p:oleObj spid="_x0000_s172046" name="Hoja de cálculo" r:id="rId3" imgW="4762500" imgH="1346200" progId="Excel.Sheet.12">
                  <p:embed/>
                </p:oleObj>
              </mc:Choice>
              <mc:Fallback>
                <p:oleObj name="Hoja de cálculo" r:id="rId3" imgW="4762500" imgH="1346200" progId="Excel.Sheet.12">
                  <p:embed/>
                  <p:pic>
                    <p:nvPicPr>
                      <p:cNvPr id="0" name="Picture 9"/>
                      <p:cNvPicPr>
                        <a:picLocks noChangeAspect="1" noChangeArrowheads="1"/>
                      </p:cNvPicPr>
                      <p:nvPr/>
                    </p:nvPicPr>
                    <p:blipFill>
                      <a:blip r:embed="rId4"/>
                      <a:srcRect/>
                      <a:stretch>
                        <a:fillRect/>
                      </a:stretch>
                    </p:blipFill>
                    <p:spPr bwMode="auto">
                      <a:xfrm>
                        <a:off x="1416050" y="4110038"/>
                        <a:ext cx="6288088" cy="179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8637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Ejercicio 5</a:t>
            </a:r>
            <a:endParaRPr lang="es-AR" b="1" i="1" dirty="0">
              <a:solidFill>
                <a:schemeClr val="bg2">
                  <a:lumMod val="50000"/>
                </a:schemeClr>
              </a:solidFill>
            </a:endParaRPr>
          </a:p>
        </p:txBody>
      </p:sp>
      <p:sp>
        <p:nvSpPr>
          <p:cNvPr id="3" name="Rectangle 1"/>
          <p:cNvSpPr>
            <a:spLocks noChangeArrowheads="1"/>
          </p:cNvSpPr>
          <p:nvPr/>
        </p:nvSpPr>
        <p:spPr bwMode="auto">
          <a:xfrm>
            <a:off x="1000100" y="1214422"/>
            <a:ext cx="724487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200" i="1" dirty="0" smtClean="0">
                <a:solidFill>
                  <a:schemeClr val="bg2">
                    <a:lumMod val="50000"/>
                  </a:schemeClr>
                </a:solidFill>
                <a:latin typeface="+mn-lt"/>
              </a:rPr>
              <a:t>Considerando los siguientes datos:</a:t>
            </a:r>
          </a:p>
          <a:p>
            <a:pPr>
              <a:buFont typeface="Arial" pitchFamily="34" charset="0"/>
              <a:buChar char="•"/>
            </a:pPr>
            <a:r>
              <a:rPr lang="es-AR" sz="2200" i="1" dirty="0" smtClean="0">
                <a:solidFill>
                  <a:schemeClr val="bg2">
                    <a:lumMod val="50000"/>
                  </a:schemeClr>
                </a:solidFill>
                <a:latin typeface="+mn-lt"/>
              </a:rPr>
              <a:t>Producción Terminada (PT) = 20000 unidades</a:t>
            </a:r>
          </a:p>
          <a:p>
            <a:pPr>
              <a:buFont typeface="Arial" pitchFamily="34" charset="0"/>
              <a:buChar char="•"/>
            </a:pPr>
            <a:r>
              <a:rPr lang="es-AR" sz="2200" i="1" dirty="0" smtClean="0">
                <a:solidFill>
                  <a:schemeClr val="bg2">
                    <a:lumMod val="50000"/>
                  </a:schemeClr>
                </a:solidFill>
                <a:latin typeface="+mn-lt"/>
              </a:rPr>
              <a:t>Inventario Inicial PP (EIPP) = 8000 un. con 80% de avance</a:t>
            </a:r>
          </a:p>
          <a:p>
            <a:pPr>
              <a:buFont typeface="Arial" pitchFamily="34" charset="0"/>
              <a:buChar char="•"/>
            </a:pPr>
            <a:r>
              <a:rPr lang="es-AR" sz="2200" i="1" dirty="0" smtClean="0">
                <a:solidFill>
                  <a:schemeClr val="bg2">
                    <a:lumMod val="50000"/>
                  </a:schemeClr>
                </a:solidFill>
                <a:latin typeface="+mn-lt"/>
              </a:rPr>
              <a:t>Desperdicio Total (DT) = 800 unidades</a:t>
            </a:r>
          </a:p>
          <a:p>
            <a:pPr>
              <a:buFont typeface="Arial" pitchFamily="34" charset="0"/>
              <a:buChar char="•"/>
            </a:pPr>
            <a:r>
              <a:rPr lang="es-AR" sz="2200" i="1" dirty="0" smtClean="0">
                <a:solidFill>
                  <a:schemeClr val="bg2">
                    <a:lumMod val="50000"/>
                  </a:schemeClr>
                </a:solidFill>
                <a:latin typeface="+mn-lt"/>
              </a:rPr>
              <a:t>Tasa de Desperdicio Normal (t) = 2%</a:t>
            </a:r>
          </a:p>
          <a:p>
            <a:pPr>
              <a:buFont typeface="Arial" pitchFamily="34" charset="0"/>
              <a:buChar char="•"/>
            </a:pPr>
            <a:r>
              <a:rPr lang="es-AR" sz="2200" i="1" dirty="0" smtClean="0">
                <a:solidFill>
                  <a:schemeClr val="bg2">
                    <a:lumMod val="50000"/>
                  </a:schemeClr>
                </a:solidFill>
                <a:latin typeface="+mn-lt"/>
              </a:rPr>
              <a:t>Producción Procesada (PP) = 21800 unidades </a:t>
            </a:r>
          </a:p>
          <a:p>
            <a:endParaRPr lang="es-AR" sz="2200" i="1" dirty="0" smtClean="0">
              <a:solidFill>
                <a:schemeClr val="bg2">
                  <a:lumMod val="50000"/>
                </a:schemeClr>
              </a:solidFill>
              <a:latin typeface="+mn-lt"/>
            </a:endParaRPr>
          </a:p>
          <a:p>
            <a:r>
              <a:rPr lang="es-AR" sz="2200" i="1" dirty="0" smtClean="0">
                <a:solidFill>
                  <a:schemeClr val="bg2">
                    <a:lumMod val="50000"/>
                  </a:schemeClr>
                </a:solidFill>
                <a:latin typeface="+mn-lt"/>
              </a:rPr>
              <a:t>Completar el siguiente cuadro:</a:t>
            </a:r>
          </a:p>
          <a:p>
            <a:endParaRPr lang="es-AR" sz="2200" i="1" dirty="0" smtClean="0">
              <a:solidFill>
                <a:schemeClr val="bg2">
                  <a:lumMod val="50000"/>
                </a:schemeClr>
              </a:solidFill>
              <a:latin typeface="+mn-lt"/>
            </a:endParaRPr>
          </a:p>
        </p:txBody>
      </p:sp>
      <p:graphicFrame>
        <p:nvGraphicFramePr>
          <p:cNvPr id="4" name="3 Objeto"/>
          <p:cNvGraphicFramePr>
            <a:graphicFrameLocks noChangeAspect="1"/>
          </p:cNvGraphicFramePr>
          <p:nvPr>
            <p:extLst>
              <p:ext uri="{D42A27DB-BD31-4B8C-83A1-F6EECF244321}">
                <p14:modId xmlns:p14="http://schemas.microsoft.com/office/powerpoint/2010/main" val="2312514471"/>
              </p:ext>
            </p:extLst>
          </p:nvPr>
        </p:nvGraphicFramePr>
        <p:xfrm>
          <a:off x="1416050" y="4110038"/>
          <a:ext cx="6288088" cy="1790700"/>
        </p:xfrm>
        <a:graphic>
          <a:graphicData uri="http://schemas.openxmlformats.org/presentationml/2006/ole">
            <mc:AlternateContent xmlns:mc="http://schemas.openxmlformats.org/markup-compatibility/2006">
              <mc:Choice xmlns:v="urn:schemas-microsoft-com:vml" Requires="v">
                <p:oleObj spid="_x0000_s173070" name="Hoja de cálculo" r:id="rId3" imgW="4762500" imgH="1346200" progId="Excel.Sheet.12">
                  <p:embed/>
                </p:oleObj>
              </mc:Choice>
              <mc:Fallback>
                <p:oleObj name="Hoja de cálculo" r:id="rId3" imgW="4762500" imgH="1346200" progId="Excel.Sheet.12">
                  <p:embed/>
                  <p:pic>
                    <p:nvPicPr>
                      <p:cNvPr id="0" name="Picture 9"/>
                      <p:cNvPicPr>
                        <a:picLocks noChangeAspect="1" noChangeArrowheads="1"/>
                      </p:cNvPicPr>
                      <p:nvPr/>
                    </p:nvPicPr>
                    <p:blipFill>
                      <a:blip r:embed="rId4"/>
                      <a:srcRect/>
                      <a:stretch>
                        <a:fillRect/>
                      </a:stretch>
                    </p:blipFill>
                    <p:spPr bwMode="auto">
                      <a:xfrm>
                        <a:off x="1416050" y="4110038"/>
                        <a:ext cx="6288088" cy="179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8637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Ejercicio 6</a:t>
            </a:r>
            <a:endParaRPr lang="es-AR" b="1" i="1" dirty="0">
              <a:solidFill>
                <a:schemeClr val="bg2">
                  <a:lumMod val="50000"/>
                </a:schemeClr>
              </a:solidFill>
            </a:endParaRPr>
          </a:p>
        </p:txBody>
      </p:sp>
      <p:sp>
        <p:nvSpPr>
          <p:cNvPr id="3" name="Rectangle 1"/>
          <p:cNvSpPr>
            <a:spLocks noChangeArrowheads="1"/>
          </p:cNvSpPr>
          <p:nvPr/>
        </p:nvSpPr>
        <p:spPr bwMode="auto">
          <a:xfrm>
            <a:off x="1142976" y="1311552"/>
            <a:ext cx="7244878"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200" i="1" dirty="0" smtClean="0">
                <a:solidFill>
                  <a:schemeClr val="bg2">
                    <a:lumMod val="50000"/>
                  </a:schemeClr>
                </a:solidFill>
                <a:latin typeface="+mn-lt"/>
              </a:rPr>
              <a:t>JUNI SA fabrica en un único proceso un producto.</a:t>
            </a:r>
          </a:p>
          <a:p>
            <a:r>
              <a:rPr lang="es-AR" sz="2200" i="1" dirty="0" smtClean="0">
                <a:solidFill>
                  <a:schemeClr val="bg2">
                    <a:lumMod val="50000"/>
                  </a:schemeClr>
                </a:solidFill>
                <a:latin typeface="+mn-lt"/>
              </a:rPr>
              <a:t>Durante este período se mantuvieron las relaciones insumo/producto, y brinda la siguiente información:</a:t>
            </a:r>
          </a:p>
          <a:p>
            <a:pPr>
              <a:buFont typeface="Arial" pitchFamily="34" charset="0"/>
              <a:buChar char="•"/>
            </a:pPr>
            <a:r>
              <a:rPr lang="es-AR" sz="2200" i="1" dirty="0" smtClean="0">
                <a:solidFill>
                  <a:schemeClr val="bg2">
                    <a:lumMod val="50000"/>
                  </a:schemeClr>
                </a:solidFill>
                <a:latin typeface="+mn-lt"/>
              </a:rPr>
              <a:t>PPC MP: 980 kg.</a:t>
            </a:r>
          </a:p>
          <a:p>
            <a:pPr>
              <a:buFont typeface="Arial" pitchFamily="34" charset="0"/>
              <a:buChar char="•"/>
            </a:pPr>
            <a:r>
              <a:rPr lang="es-AR" sz="2200" i="1" dirty="0" smtClean="0">
                <a:solidFill>
                  <a:schemeClr val="bg2">
                    <a:lumMod val="50000"/>
                  </a:schemeClr>
                </a:solidFill>
                <a:latin typeface="+mn-lt"/>
              </a:rPr>
              <a:t>DEC MP: 120 kg</a:t>
            </a:r>
          </a:p>
          <a:p>
            <a:pPr>
              <a:buFont typeface="Arial" pitchFamily="34" charset="0"/>
              <a:buChar char="•"/>
            </a:pPr>
            <a:r>
              <a:rPr lang="es-AR" sz="2200" i="1" dirty="0" smtClean="0">
                <a:solidFill>
                  <a:schemeClr val="bg2">
                    <a:lumMod val="50000"/>
                  </a:schemeClr>
                </a:solidFill>
                <a:latin typeface="+mn-lt"/>
              </a:rPr>
              <a:t>IFPP MP: 216 kg equivalentes con un 90% de avance</a:t>
            </a:r>
          </a:p>
          <a:p>
            <a:pPr>
              <a:buFont typeface="Arial" pitchFamily="34" charset="0"/>
              <a:buChar char="•"/>
            </a:pPr>
            <a:r>
              <a:rPr lang="es-AR" sz="2200" i="1" dirty="0" smtClean="0">
                <a:solidFill>
                  <a:schemeClr val="bg2">
                    <a:lumMod val="50000"/>
                  </a:schemeClr>
                </a:solidFill>
                <a:latin typeface="+mn-lt"/>
              </a:rPr>
              <a:t>IIPP MP: 200 kg equivalentes con 100% de avance</a:t>
            </a:r>
          </a:p>
          <a:p>
            <a:pPr>
              <a:buFont typeface="Arial" pitchFamily="34" charset="0"/>
              <a:buChar char="•"/>
            </a:pPr>
            <a:r>
              <a:rPr lang="es-AR" sz="2200" i="1" dirty="0" smtClean="0">
                <a:solidFill>
                  <a:schemeClr val="bg2">
                    <a:lumMod val="50000"/>
                  </a:schemeClr>
                </a:solidFill>
                <a:latin typeface="+mn-lt"/>
              </a:rPr>
              <a:t>IIPP Costo de Conversión: avance 50%</a:t>
            </a:r>
          </a:p>
          <a:p>
            <a:pPr>
              <a:buFont typeface="Arial" pitchFamily="34" charset="0"/>
              <a:buChar char="•"/>
            </a:pPr>
            <a:r>
              <a:rPr lang="es-AR" sz="2200" i="1" dirty="0" smtClean="0">
                <a:solidFill>
                  <a:schemeClr val="bg2">
                    <a:lumMod val="50000"/>
                  </a:schemeClr>
                </a:solidFill>
                <a:latin typeface="+mn-lt"/>
              </a:rPr>
              <a:t>IFPP Costo de Conversión: avance 60%</a:t>
            </a:r>
          </a:p>
          <a:p>
            <a:pPr>
              <a:buFont typeface="Arial" pitchFamily="34" charset="0"/>
              <a:buChar char="•"/>
            </a:pPr>
            <a:r>
              <a:rPr lang="es-AR" sz="2200" i="1" dirty="0" smtClean="0">
                <a:solidFill>
                  <a:schemeClr val="bg2">
                    <a:lumMod val="50000"/>
                  </a:schemeClr>
                </a:solidFill>
                <a:latin typeface="+mn-lt"/>
              </a:rPr>
              <a:t>Tasa de desperdicio: 2%</a:t>
            </a:r>
          </a:p>
          <a:p>
            <a:pPr>
              <a:buFont typeface="Arial" pitchFamily="34" charset="0"/>
              <a:buChar char="•"/>
            </a:pPr>
            <a:r>
              <a:rPr lang="es-AR" sz="2200" i="1" dirty="0" smtClean="0">
                <a:solidFill>
                  <a:schemeClr val="bg2">
                    <a:lumMod val="50000"/>
                  </a:schemeClr>
                </a:solidFill>
                <a:latin typeface="+mn-lt"/>
              </a:rPr>
              <a:t>Los costos de la PPC son:</a:t>
            </a:r>
          </a:p>
          <a:p>
            <a:pPr lvl="1">
              <a:buFont typeface="Arial" pitchFamily="34" charset="0"/>
              <a:buChar char="•"/>
            </a:pPr>
            <a:r>
              <a:rPr lang="es-AR" sz="2200" i="1" dirty="0" smtClean="0">
                <a:solidFill>
                  <a:schemeClr val="bg2">
                    <a:lumMod val="50000"/>
                  </a:schemeClr>
                </a:solidFill>
                <a:latin typeface="+mn-lt"/>
              </a:rPr>
              <a:t>MP: 3000 kg a $ 3 el kg</a:t>
            </a:r>
          </a:p>
          <a:p>
            <a:pPr lvl="1">
              <a:buFont typeface="Arial" pitchFamily="34" charset="0"/>
              <a:buChar char="•"/>
            </a:pPr>
            <a:r>
              <a:rPr lang="es-AR" sz="2200" i="1" dirty="0" smtClean="0">
                <a:solidFill>
                  <a:schemeClr val="bg2">
                    <a:lumMod val="50000"/>
                  </a:schemeClr>
                </a:solidFill>
                <a:latin typeface="+mn-lt"/>
              </a:rPr>
              <a:t>MOD: 2000 HH a $ 3</a:t>
            </a:r>
          </a:p>
          <a:p>
            <a:pPr lvl="1">
              <a:buFont typeface="Arial" pitchFamily="34" charset="0"/>
              <a:buChar char="•"/>
            </a:pPr>
            <a:r>
              <a:rPr lang="es-AR" sz="2200" i="1" dirty="0" smtClean="0">
                <a:solidFill>
                  <a:schemeClr val="bg2">
                    <a:lumMod val="50000"/>
                  </a:schemeClr>
                </a:solidFill>
                <a:latin typeface="+mn-lt"/>
              </a:rPr>
              <a:t>CF: se aplican sobre HH de MOD a $ 2 HH</a:t>
            </a:r>
          </a:p>
        </p:txBody>
      </p:sp>
    </p:spTree>
    <p:extLst>
      <p:ext uri="{BB962C8B-B14F-4D97-AF65-F5344CB8AC3E}">
        <p14:creationId xmlns:p14="http://schemas.microsoft.com/office/powerpoint/2010/main" val="898637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Ejercicio 6</a:t>
            </a:r>
            <a:endParaRPr lang="es-AR" b="1" i="1" dirty="0">
              <a:solidFill>
                <a:schemeClr val="bg2">
                  <a:lumMod val="50000"/>
                </a:schemeClr>
              </a:solidFill>
            </a:endParaRPr>
          </a:p>
        </p:txBody>
      </p:sp>
      <p:sp>
        <p:nvSpPr>
          <p:cNvPr id="3" name="Rectangle 1"/>
          <p:cNvSpPr>
            <a:spLocks noChangeArrowheads="1"/>
          </p:cNvSpPr>
          <p:nvPr/>
        </p:nvSpPr>
        <p:spPr bwMode="auto">
          <a:xfrm>
            <a:off x="1214414" y="1488594"/>
            <a:ext cx="685804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400" i="1" dirty="0" smtClean="0">
                <a:solidFill>
                  <a:schemeClr val="bg2">
                    <a:lumMod val="50000"/>
                  </a:schemeClr>
                </a:solidFill>
                <a:latin typeface="+mn-lt"/>
              </a:rPr>
              <a:t>Se solicita:</a:t>
            </a:r>
          </a:p>
          <a:p>
            <a:pPr marL="457200" indent="-457200">
              <a:buFont typeface="+mj-lt"/>
              <a:buAutoNum type="arabicPeriod"/>
            </a:pPr>
            <a:r>
              <a:rPr lang="es-AR" sz="2400" i="1" dirty="0" smtClean="0">
                <a:solidFill>
                  <a:schemeClr val="bg2">
                    <a:lumMod val="50000"/>
                  </a:schemeClr>
                </a:solidFill>
                <a:latin typeface="+mn-lt"/>
              </a:rPr>
              <a:t>Confeccionar el cuadro completo de la Producción Procesada Computable, discriminado por elemento.</a:t>
            </a:r>
          </a:p>
          <a:p>
            <a:pPr marL="457200" indent="-457200">
              <a:buFont typeface="+mj-lt"/>
              <a:buAutoNum type="arabicPeriod"/>
            </a:pPr>
            <a:r>
              <a:rPr lang="es-AR" sz="2400" i="1" dirty="0" smtClean="0">
                <a:solidFill>
                  <a:schemeClr val="bg2">
                    <a:lumMod val="50000"/>
                  </a:schemeClr>
                </a:solidFill>
                <a:latin typeface="+mn-lt"/>
              </a:rPr>
              <a:t>Calcular el Costo Unitario de la Producción Procesada Computable</a:t>
            </a:r>
          </a:p>
          <a:p>
            <a:pPr marL="457200" indent="-457200">
              <a:buFont typeface="+mj-lt"/>
              <a:buAutoNum type="arabicPeriod"/>
            </a:pPr>
            <a:r>
              <a:rPr lang="es-AR" sz="2400" i="1" dirty="0" smtClean="0">
                <a:solidFill>
                  <a:schemeClr val="bg2">
                    <a:lumMod val="50000"/>
                  </a:schemeClr>
                </a:solidFill>
                <a:latin typeface="+mn-lt"/>
              </a:rPr>
              <a:t>Determinar el costo de la Producción Terminada y Transferida</a:t>
            </a:r>
          </a:p>
          <a:p>
            <a:pPr marL="457200" indent="-457200">
              <a:buFont typeface="+mj-lt"/>
              <a:buAutoNum type="arabicPeriod"/>
            </a:pPr>
            <a:r>
              <a:rPr lang="es-AR" sz="2400" i="1" dirty="0" smtClean="0">
                <a:solidFill>
                  <a:schemeClr val="bg2">
                    <a:lumMod val="50000"/>
                  </a:schemeClr>
                </a:solidFill>
                <a:latin typeface="+mn-lt"/>
              </a:rPr>
              <a:t>Indicar la valuación del Desperdicio Extraordinario Computable.</a:t>
            </a:r>
          </a:p>
        </p:txBody>
      </p:sp>
    </p:spTree>
    <p:extLst>
      <p:ext uri="{BB962C8B-B14F-4D97-AF65-F5344CB8AC3E}">
        <p14:creationId xmlns:p14="http://schemas.microsoft.com/office/powerpoint/2010/main" val="898637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Ejercicio 6</a:t>
            </a:r>
            <a:endParaRPr lang="es-AR" b="1" i="1" dirty="0">
              <a:solidFill>
                <a:schemeClr val="bg2">
                  <a:lumMod val="50000"/>
                </a:schemeClr>
              </a:solidFill>
            </a:endParaRPr>
          </a:p>
        </p:txBody>
      </p:sp>
      <p:sp>
        <p:nvSpPr>
          <p:cNvPr id="3" name="Rectangle 1"/>
          <p:cNvSpPr>
            <a:spLocks noChangeArrowheads="1"/>
          </p:cNvSpPr>
          <p:nvPr/>
        </p:nvSpPr>
        <p:spPr bwMode="auto">
          <a:xfrm>
            <a:off x="1214414" y="1357298"/>
            <a:ext cx="68580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indent="-457200"/>
            <a:r>
              <a:rPr lang="es-AR" sz="2400" b="1" i="1" u="sng" dirty="0" smtClean="0">
                <a:solidFill>
                  <a:schemeClr val="bg2">
                    <a:lumMod val="50000"/>
                  </a:schemeClr>
                </a:solidFill>
                <a:latin typeface="+mn-lt"/>
              </a:rPr>
              <a:t>Cuadro Producción Procesada Computable</a:t>
            </a:r>
          </a:p>
        </p:txBody>
      </p:sp>
      <p:graphicFrame>
        <p:nvGraphicFramePr>
          <p:cNvPr id="4" name="3 Objeto"/>
          <p:cNvGraphicFramePr>
            <a:graphicFrameLocks noChangeAspect="1"/>
          </p:cNvGraphicFramePr>
          <p:nvPr>
            <p:extLst>
              <p:ext uri="{D42A27DB-BD31-4B8C-83A1-F6EECF244321}">
                <p14:modId xmlns:p14="http://schemas.microsoft.com/office/powerpoint/2010/main" val="255791126"/>
              </p:ext>
            </p:extLst>
          </p:nvPr>
        </p:nvGraphicFramePr>
        <p:xfrm>
          <a:off x="903288" y="2122488"/>
          <a:ext cx="7551737" cy="3127375"/>
        </p:xfrm>
        <a:graphic>
          <a:graphicData uri="http://schemas.openxmlformats.org/presentationml/2006/ole">
            <mc:AlternateContent xmlns:mc="http://schemas.openxmlformats.org/markup-compatibility/2006">
              <mc:Choice xmlns:v="urn:schemas-microsoft-com:vml" Requires="v">
                <p:oleObj spid="_x0000_s175119" name="Hoja de cálculo" r:id="rId3" imgW="5359400" imgH="1790700" progId="Excel.Sheet.12">
                  <p:embed/>
                </p:oleObj>
              </mc:Choice>
              <mc:Fallback>
                <p:oleObj name="Hoja de cálculo" r:id="rId3" imgW="5359400" imgH="1790700" progId="Excel.Sheet.12">
                  <p:embed/>
                  <p:pic>
                    <p:nvPicPr>
                      <p:cNvPr id="0" name="Picture 9"/>
                      <p:cNvPicPr>
                        <a:picLocks noChangeAspect="1" noChangeArrowheads="1"/>
                      </p:cNvPicPr>
                      <p:nvPr/>
                    </p:nvPicPr>
                    <p:blipFill>
                      <a:blip r:embed="rId4"/>
                      <a:srcRect/>
                      <a:stretch>
                        <a:fillRect/>
                      </a:stretch>
                    </p:blipFill>
                    <p:spPr bwMode="auto">
                      <a:xfrm>
                        <a:off x="903288" y="2122488"/>
                        <a:ext cx="7551737" cy="312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863763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Ejercicio 7</a:t>
            </a:r>
            <a:endParaRPr lang="es-AR" b="1" i="1" dirty="0">
              <a:solidFill>
                <a:schemeClr val="bg2">
                  <a:lumMod val="50000"/>
                </a:schemeClr>
              </a:solidFill>
            </a:endParaRPr>
          </a:p>
        </p:txBody>
      </p:sp>
      <p:sp>
        <p:nvSpPr>
          <p:cNvPr id="3" name="Rectangle 1"/>
          <p:cNvSpPr>
            <a:spLocks noChangeArrowheads="1"/>
          </p:cNvSpPr>
          <p:nvPr/>
        </p:nvSpPr>
        <p:spPr bwMode="auto">
          <a:xfrm>
            <a:off x="1285852" y="1311552"/>
            <a:ext cx="664373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400" i="1" dirty="0" smtClean="0">
                <a:solidFill>
                  <a:schemeClr val="bg2">
                    <a:lumMod val="50000"/>
                  </a:schemeClr>
                </a:solidFill>
                <a:latin typeface="+mn-lt"/>
              </a:rPr>
              <a:t>La producción se desarrolla en dos procesos. En el proceso A, durante este período se procesaron 22400 kg de MP siendo la relación I/P 2,5 kg MP/u procesada.</a:t>
            </a:r>
          </a:p>
          <a:p>
            <a:r>
              <a:rPr lang="es-AR" sz="2400" i="1" dirty="0" smtClean="0">
                <a:solidFill>
                  <a:schemeClr val="bg2">
                    <a:lumMod val="50000"/>
                  </a:schemeClr>
                </a:solidFill>
                <a:latin typeface="+mn-lt"/>
              </a:rPr>
              <a:t>De la MP procesada, 2050 kg no reunieron las condiciones para fabricar productos en buen estado.</a:t>
            </a:r>
          </a:p>
          <a:p>
            <a:r>
              <a:rPr lang="es-AR" sz="2400" i="1" dirty="0" smtClean="0">
                <a:solidFill>
                  <a:schemeClr val="bg2">
                    <a:lumMod val="50000"/>
                  </a:schemeClr>
                </a:solidFill>
                <a:latin typeface="+mn-lt"/>
              </a:rPr>
              <a:t>La PPC en el elemento MP fue de 8296 unidades.</a:t>
            </a:r>
          </a:p>
          <a:p>
            <a:r>
              <a:rPr lang="es-AR" sz="2400" i="1" dirty="0" smtClean="0">
                <a:solidFill>
                  <a:schemeClr val="bg2">
                    <a:lumMod val="50000"/>
                  </a:schemeClr>
                </a:solidFill>
                <a:latin typeface="+mn-lt"/>
              </a:rPr>
              <a:t>El IIPP en unidades equivalentes era de 3120 unidades a las que se les debió cargar 2200 kg de MP para concluirlas, enviándose finalmente al proceso B, 10000 unidades de PT.</a:t>
            </a:r>
          </a:p>
        </p:txBody>
      </p:sp>
    </p:spTree>
    <p:extLst>
      <p:ext uri="{BB962C8B-B14F-4D97-AF65-F5344CB8AC3E}">
        <p14:creationId xmlns:p14="http://schemas.microsoft.com/office/powerpoint/2010/main" val="898637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Ejercicio 7</a:t>
            </a:r>
            <a:endParaRPr lang="es-AR" b="1" i="1" dirty="0">
              <a:solidFill>
                <a:schemeClr val="bg2">
                  <a:lumMod val="50000"/>
                </a:schemeClr>
              </a:solidFill>
            </a:endParaRPr>
          </a:p>
        </p:txBody>
      </p:sp>
      <p:sp>
        <p:nvSpPr>
          <p:cNvPr id="3" name="Rectangle 1"/>
          <p:cNvSpPr>
            <a:spLocks noChangeArrowheads="1"/>
          </p:cNvSpPr>
          <p:nvPr/>
        </p:nvSpPr>
        <p:spPr bwMode="auto">
          <a:xfrm>
            <a:off x="1285852" y="1311552"/>
            <a:ext cx="695912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400" i="1" dirty="0" smtClean="0">
                <a:solidFill>
                  <a:schemeClr val="bg2">
                    <a:lumMod val="50000"/>
                  </a:schemeClr>
                </a:solidFill>
                <a:latin typeface="+mn-lt"/>
              </a:rPr>
              <a:t>Los grados de avance son:</a:t>
            </a:r>
          </a:p>
          <a:p>
            <a:endParaRPr lang="es-AR" sz="2400" i="1" dirty="0" smtClean="0">
              <a:solidFill>
                <a:schemeClr val="bg2">
                  <a:lumMod val="50000"/>
                </a:schemeClr>
              </a:solidFill>
              <a:latin typeface="+mn-lt"/>
            </a:endParaRPr>
          </a:p>
          <a:p>
            <a:endParaRPr lang="es-AR" sz="2400" i="1" dirty="0" smtClean="0">
              <a:solidFill>
                <a:schemeClr val="bg2">
                  <a:lumMod val="50000"/>
                </a:schemeClr>
              </a:solidFill>
              <a:latin typeface="+mn-lt"/>
            </a:endParaRPr>
          </a:p>
          <a:p>
            <a:endParaRPr lang="es-AR" sz="2400" i="1" dirty="0" smtClean="0">
              <a:solidFill>
                <a:schemeClr val="bg2">
                  <a:lumMod val="50000"/>
                </a:schemeClr>
              </a:solidFill>
              <a:latin typeface="+mn-lt"/>
            </a:endParaRPr>
          </a:p>
          <a:p>
            <a:endParaRPr lang="es-AR" sz="2400" i="1" dirty="0" smtClean="0">
              <a:solidFill>
                <a:schemeClr val="bg2">
                  <a:lumMod val="50000"/>
                </a:schemeClr>
              </a:solidFill>
              <a:latin typeface="+mn-lt"/>
            </a:endParaRPr>
          </a:p>
          <a:p>
            <a:endParaRPr lang="es-AR" sz="2400" i="1" dirty="0" smtClean="0">
              <a:solidFill>
                <a:schemeClr val="bg2">
                  <a:lumMod val="50000"/>
                </a:schemeClr>
              </a:solidFill>
              <a:latin typeface="+mn-lt"/>
            </a:endParaRPr>
          </a:p>
          <a:p>
            <a:r>
              <a:rPr lang="es-AR" sz="2400" i="1" dirty="0" smtClean="0">
                <a:solidFill>
                  <a:schemeClr val="bg2">
                    <a:lumMod val="50000"/>
                  </a:schemeClr>
                </a:solidFill>
                <a:latin typeface="+mn-lt"/>
              </a:rPr>
              <a:t>Los costos de la PPC son:</a:t>
            </a:r>
          </a:p>
          <a:p>
            <a:pPr lvl="1">
              <a:buFont typeface="Arial" pitchFamily="34" charset="0"/>
              <a:buChar char="•"/>
            </a:pPr>
            <a:r>
              <a:rPr lang="es-AR" sz="2400" i="1" dirty="0" smtClean="0">
                <a:solidFill>
                  <a:schemeClr val="bg2">
                    <a:lumMod val="50000"/>
                  </a:schemeClr>
                </a:solidFill>
                <a:latin typeface="+mn-lt"/>
              </a:rPr>
              <a:t>MP:  $ 30.000</a:t>
            </a:r>
          </a:p>
          <a:p>
            <a:pPr lvl="1">
              <a:buFont typeface="Arial" pitchFamily="34" charset="0"/>
              <a:buChar char="•"/>
            </a:pPr>
            <a:r>
              <a:rPr lang="es-AR" sz="2400" i="1" dirty="0" smtClean="0">
                <a:solidFill>
                  <a:schemeClr val="bg2">
                    <a:lumMod val="50000"/>
                  </a:schemeClr>
                </a:solidFill>
                <a:latin typeface="+mn-lt"/>
              </a:rPr>
              <a:t>MOD: $ 20.000</a:t>
            </a:r>
          </a:p>
          <a:p>
            <a:pPr lvl="1">
              <a:buFont typeface="Arial" pitchFamily="34" charset="0"/>
              <a:buChar char="•"/>
            </a:pPr>
            <a:r>
              <a:rPr lang="es-AR" sz="2400" i="1" dirty="0" smtClean="0">
                <a:solidFill>
                  <a:schemeClr val="bg2">
                    <a:lumMod val="50000"/>
                  </a:schemeClr>
                </a:solidFill>
                <a:latin typeface="+mn-lt"/>
              </a:rPr>
              <a:t>CF: $ 15.000</a:t>
            </a:r>
          </a:p>
          <a:p>
            <a:endParaRPr lang="es-AR" sz="2400" i="1" dirty="0" smtClean="0">
              <a:solidFill>
                <a:schemeClr val="bg2">
                  <a:lumMod val="50000"/>
                </a:schemeClr>
              </a:solidFill>
              <a:latin typeface="+mn-lt"/>
            </a:endParaRPr>
          </a:p>
        </p:txBody>
      </p:sp>
      <p:graphicFrame>
        <p:nvGraphicFramePr>
          <p:cNvPr id="4" name="3 Tabla"/>
          <p:cNvGraphicFramePr>
            <a:graphicFrameLocks noGrp="1"/>
          </p:cNvGraphicFramePr>
          <p:nvPr/>
        </p:nvGraphicFramePr>
        <p:xfrm>
          <a:off x="1500166" y="1857364"/>
          <a:ext cx="3762380" cy="1483360"/>
        </p:xfrm>
        <a:graphic>
          <a:graphicData uri="http://schemas.openxmlformats.org/drawingml/2006/table">
            <a:tbl>
              <a:tblPr firstRow="1" bandRow="1">
                <a:tableStyleId>{5940675A-B579-460E-94D1-54222C63F5DA}</a:tableStyleId>
              </a:tblPr>
              <a:tblGrid>
                <a:gridCol w="1190612">
                  <a:extLst>
                    <a:ext uri="{9D8B030D-6E8A-4147-A177-3AD203B41FA5}">
                      <a16:colId xmlns:a16="http://schemas.microsoft.com/office/drawing/2014/main" xmlns="" val="20000"/>
                    </a:ext>
                  </a:extLst>
                </a:gridCol>
                <a:gridCol w="1285884">
                  <a:extLst>
                    <a:ext uri="{9D8B030D-6E8A-4147-A177-3AD203B41FA5}">
                      <a16:colId xmlns:a16="http://schemas.microsoft.com/office/drawing/2014/main" xmlns="" val="20001"/>
                    </a:ext>
                  </a:extLst>
                </a:gridCol>
                <a:gridCol w="1285884">
                  <a:extLst>
                    <a:ext uri="{9D8B030D-6E8A-4147-A177-3AD203B41FA5}">
                      <a16:colId xmlns:a16="http://schemas.microsoft.com/office/drawing/2014/main" xmlns="" val="20002"/>
                    </a:ext>
                  </a:extLst>
                </a:gridCol>
              </a:tblGrid>
              <a:tr h="370840">
                <a:tc>
                  <a:txBody>
                    <a:bodyPr/>
                    <a:lstStyle/>
                    <a:p>
                      <a:r>
                        <a:rPr lang="es-ES" b="1" dirty="0" smtClean="0">
                          <a:solidFill>
                            <a:schemeClr val="tx2">
                              <a:lumMod val="75000"/>
                            </a:schemeClr>
                          </a:solidFill>
                        </a:rPr>
                        <a:t>Elemento</a:t>
                      </a:r>
                      <a:endParaRPr lang="es-ES" b="1" dirty="0">
                        <a:solidFill>
                          <a:schemeClr val="tx2">
                            <a:lumMod val="75000"/>
                          </a:schemeClr>
                        </a:solidFill>
                      </a:endParaRPr>
                    </a:p>
                  </a:txBody>
                  <a:tcPr/>
                </a:tc>
                <a:tc>
                  <a:txBody>
                    <a:bodyPr/>
                    <a:lstStyle/>
                    <a:p>
                      <a:pPr algn="ctr"/>
                      <a:r>
                        <a:rPr lang="es-ES" b="1" dirty="0" smtClean="0">
                          <a:solidFill>
                            <a:schemeClr val="tx2">
                              <a:lumMod val="75000"/>
                            </a:schemeClr>
                          </a:solidFill>
                        </a:rPr>
                        <a:t>IFPP</a:t>
                      </a:r>
                      <a:endParaRPr lang="es-ES" b="1" dirty="0">
                        <a:solidFill>
                          <a:schemeClr val="tx2">
                            <a:lumMod val="75000"/>
                          </a:schemeClr>
                        </a:solidFill>
                      </a:endParaRPr>
                    </a:p>
                  </a:txBody>
                  <a:tcPr/>
                </a:tc>
                <a:tc>
                  <a:txBody>
                    <a:bodyPr/>
                    <a:lstStyle/>
                    <a:p>
                      <a:pPr algn="ctr"/>
                      <a:r>
                        <a:rPr lang="es-ES" b="1" dirty="0" smtClean="0">
                          <a:solidFill>
                            <a:schemeClr val="tx2">
                              <a:lumMod val="75000"/>
                            </a:schemeClr>
                          </a:solidFill>
                        </a:rPr>
                        <a:t>IIPP</a:t>
                      </a:r>
                      <a:endParaRPr lang="es-ES" b="1" dirty="0">
                        <a:solidFill>
                          <a:schemeClr val="tx2">
                            <a:lumMod val="75000"/>
                          </a:schemeClr>
                        </a:solidFill>
                      </a:endParaRPr>
                    </a:p>
                  </a:txBody>
                  <a:tcPr/>
                </a:tc>
                <a:extLst>
                  <a:ext uri="{0D108BD9-81ED-4DB2-BD59-A6C34878D82A}">
                    <a16:rowId xmlns:a16="http://schemas.microsoft.com/office/drawing/2014/main" xmlns="" val="10000"/>
                  </a:ext>
                </a:extLst>
              </a:tr>
              <a:tr h="370840">
                <a:tc>
                  <a:txBody>
                    <a:bodyPr/>
                    <a:lstStyle/>
                    <a:p>
                      <a:r>
                        <a:rPr lang="es-ES" b="1" dirty="0" smtClean="0">
                          <a:solidFill>
                            <a:schemeClr val="tx2">
                              <a:lumMod val="75000"/>
                            </a:schemeClr>
                          </a:solidFill>
                        </a:rPr>
                        <a:t>MP</a:t>
                      </a:r>
                      <a:endParaRPr lang="es-ES" b="1" dirty="0">
                        <a:solidFill>
                          <a:schemeClr val="tx2">
                            <a:lumMod val="75000"/>
                          </a:schemeClr>
                        </a:solidFill>
                      </a:endParaRPr>
                    </a:p>
                  </a:txBody>
                  <a:tcPr/>
                </a:tc>
                <a:tc>
                  <a:txBody>
                    <a:bodyPr/>
                    <a:lstStyle/>
                    <a:p>
                      <a:pPr algn="ctr"/>
                      <a:r>
                        <a:rPr lang="es-ES" b="1" dirty="0" smtClean="0">
                          <a:solidFill>
                            <a:schemeClr val="tx2">
                              <a:lumMod val="75000"/>
                            </a:schemeClr>
                          </a:solidFill>
                        </a:rPr>
                        <a:t>63%</a:t>
                      </a:r>
                      <a:endParaRPr lang="es-ES" b="1" dirty="0">
                        <a:solidFill>
                          <a:schemeClr val="tx2">
                            <a:lumMod val="75000"/>
                          </a:schemeClr>
                        </a:solidFill>
                      </a:endParaRPr>
                    </a:p>
                  </a:txBody>
                  <a:tcPr/>
                </a:tc>
                <a:tc>
                  <a:txBody>
                    <a:bodyPr/>
                    <a:lstStyle/>
                    <a:p>
                      <a:pPr algn="ctr"/>
                      <a:r>
                        <a:rPr lang="es-ES" b="1" dirty="0" smtClean="0">
                          <a:solidFill>
                            <a:schemeClr val="tx2">
                              <a:lumMod val="75000"/>
                            </a:schemeClr>
                          </a:solidFill>
                        </a:rPr>
                        <a:t>?</a:t>
                      </a:r>
                      <a:endParaRPr lang="es-ES" b="1" dirty="0">
                        <a:solidFill>
                          <a:schemeClr val="tx2">
                            <a:lumMod val="75000"/>
                          </a:schemeClr>
                        </a:solidFill>
                      </a:endParaRPr>
                    </a:p>
                  </a:txBody>
                  <a:tcPr/>
                </a:tc>
                <a:extLst>
                  <a:ext uri="{0D108BD9-81ED-4DB2-BD59-A6C34878D82A}">
                    <a16:rowId xmlns:a16="http://schemas.microsoft.com/office/drawing/2014/main" xmlns="" val="10001"/>
                  </a:ext>
                </a:extLst>
              </a:tr>
              <a:tr h="370840">
                <a:tc>
                  <a:txBody>
                    <a:bodyPr/>
                    <a:lstStyle/>
                    <a:p>
                      <a:r>
                        <a:rPr lang="es-ES" b="1" dirty="0" smtClean="0">
                          <a:solidFill>
                            <a:schemeClr val="tx2">
                              <a:lumMod val="75000"/>
                            </a:schemeClr>
                          </a:solidFill>
                        </a:rPr>
                        <a:t>MOD</a:t>
                      </a:r>
                      <a:endParaRPr lang="es-ES" b="1" dirty="0">
                        <a:solidFill>
                          <a:schemeClr val="tx2">
                            <a:lumMod val="75000"/>
                          </a:schemeClr>
                        </a:solidFill>
                      </a:endParaRPr>
                    </a:p>
                  </a:txBody>
                  <a:tcPr/>
                </a:tc>
                <a:tc>
                  <a:txBody>
                    <a:bodyPr/>
                    <a:lstStyle/>
                    <a:p>
                      <a:pPr algn="ctr"/>
                      <a:r>
                        <a:rPr lang="es-ES" b="1" dirty="0" smtClean="0">
                          <a:solidFill>
                            <a:schemeClr val="tx2">
                              <a:lumMod val="75000"/>
                            </a:schemeClr>
                          </a:solidFill>
                        </a:rPr>
                        <a:t>50%</a:t>
                      </a:r>
                      <a:endParaRPr lang="es-ES" b="1" dirty="0">
                        <a:solidFill>
                          <a:schemeClr val="tx2">
                            <a:lumMod val="75000"/>
                          </a:schemeClr>
                        </a:solidFill>
                      </a:endParaRPr>
                    </a:p>
                  </a:txBody>
                  <a:tcPr/>
                </a:tc>
                <a:tc>
                  <a:txBody>
                    <a:bodyPr/>
                    <a:lstStyle/>
                    <a:p>
                      <a:pPr algn="ctr"/>
                      <a:r>
                        <a:rPr lang="es-ES" b="1" dirty="0" smtClean="0">
                          <a:solidFill>
                            <a:schemeClr val="tx2">
                              <a:lumMod val="75000"/>
                            </a:schemeClr>
                          </a:solidFill>
                        </a:rPr>
                        <a:t>60%</a:t>
                      </a:r>
                      <a:endParaRPr lang="es-ES" b="1" dirty="0">
                        <a:solidFill>
                          <a:schemeClr val="tx2">
                            <a:lumMod val="75000"/>
                          </a:schemeClr>
                        </a:solidFill>
                      </a:endParaRPr>
                    </a:p>
                  </a:txBody>
                  <a:tcPr/>
                </a:tc>
                <a:extLst>
                  <a:ext uri="{0D108BD9-81ED-4DB2-BD59-A6C34878D82A}">
                    <a16:rowId xmlns:a16="http://schemas.microsoft.com/office/drawing/2014/main" xmlns="" val="10002"/>
                  </a:ext>
                </a:extLst>
              </a:tr>
              <a:tr h="370840">
                <a:tc>
                  <a:txBody>
                    <a:bodyPr/>
                    <a:lstStyle/>
                    <a:p>
                      <a:r>
                        <a:rPr lang="es-ES" b="1" dirty="0" smtClean="0">
                          <a:solidFill>
                            <a:schemeClr val="tx2">
                              <a:lumMod val="75000"/>
                            </a:schemeClr>
                          </a:solidFill>
                        </a:rPr>
                        <a:t>CF</a:t>
                      </a:r>
                      <a:endParaRPr lang="es-ES" b="1" dirty="0">
                        <a:solidFill>
                          <a:schemeClr val="tx2">
                            <a:lumMod val="75000"/>
                          </a:schemeClr>
                        </a:solidFill>
                      </a:endParaRPr>
                    </a:p>
                  </a:txBody>
                  <a:tcPr/>
                </a:tc>
                <a:tc>
                  <a:txBody>
                    <a:bodyPr/>
                    <a:lstStyle/>
                    <a:p>
                      <a:pPr algn="ctr"/>
                      <a:r>
                        <a:rPr lang="es-ES" b="1" dirty="0" smtClean="0">
                          <a:solidFill>
                            <a:schemeClr val="tx2">
                              <a:lumMod val="75000"/>
                            </a:schemeClr>
                          </a:solidFill>
                        </a:rPr>
                        <a:t>48%</a:t>
                      </a:r>
                      <a:endParaRPr lang="es-ES" b="1" dirty="0">
                        <a:solidFill>
                          <a:schemeClr val="tx2">
                            <a:lumMod val="75000"/>
                          </a:schemeClr>
                        </a:solidFill>
                      </a:endParaRPr>
                    </a:p>
                  </a:txBody>
                  <a:tcPr/>
                </a:tc>
                <a:tc>
                  <a:txBody>
                    <a:bodyPr/>
                    <a:lstStyle/>
                    <a:p>
                      <a:pPr algn="ctr"/>
                      <a:r>
                        <a:rPr lang="es-ES" b="1" dirty="0" smtClean="0">
                          <a:solidFill>
                            <a:schemeClr val="tx2">
                              <a:lumMod val="75000"/>
                            </a:schemeClr>
                          </a:solidFill>
                        </a:rPr>
                        <a:t>52%</a:t>
                      </a:r>
                      <a:endParaRPr lang="es-ES" b="1" dirty="0">
                        <a:solidFill>
                          <a:schemeClr val="tx2">
                            <a:lumMod val="75000"/>
                          </a:schemeClr>
                        </a:solidFill>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98637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Ejercicio 7</a:t>
            </a:r>
            <a:endParaRPr lang="es-AR" b="1" i="1" dirty="0">
              <a:solidFill>
                <a:schemeClr val="bg2">
                  <a:lumMod val="50000"/>
                </a:schemeClr>
              </a:solidFill>
            </a:endParaRPr>
          </a:p>
        </p:txBody>
      </p:sp>
      <p:sp>
        <p:nvSpPr>
          <p:cNvPr id="3" name="Rectangle 1"/>
          <p:cNvSpPr>
            <a:spLocks noChangeArrowheads="1"/>
          </p:cNvSpPr>
          <p:nvPr/>
        </p:nvSpPr>
        <p:spPr bwMode="auto">
          <a:xfrm>
            <a:off x="1214414" y="1488594"/>
            <a:ext cx="685804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400" i="1" dirty="0" smtClean="0">
                <a:solidFill>
                  <a:schemeClr val="bg2">
                    <a:lumMod val="50000"/>
                  </a:schemeClr>
                </a:solidFill>
                <a:latin typeface="+mn-lt"/>
              </a:rPr>
              <a:t>Se solicita:</a:t>
            </a:r>
          </a:p>
          <a:p>
            <a:pPr marL="457200" indent="-457200">
              <a:buFont typeface="+mj-lt"/>
              <a:buAutoNum type="arabicPeriod"/>
            </a:pPr>
            <a:r>
              <a:rPr lang="es-AR" sz="2400" i="1" dirty="0" smtClean="0">
                <a:solidFill>
                  <a:schemeClr val="bg2">
                    <a:lumMod val="50000"/>
                  </a:schemeClr>
                </a:solidFill>
                <a:latin typeface="+mn-lt"/>
              </a:rPr>
              <a:t>Confeccionar el cuadro completo de la Producción Procesada Computable, discriminado por elemento.</a:t>
            </a:r>
          </a:p>
          <a:p>
            <a:pPr marL="457200" indent="-457200">
              <a:buFont typeface="+mj-lt"/>
              <a:buAutoNum type="arabicPeriod"/>
            </a:pPr>
            <a:r>
              <a:rPr lang="es-AR" sz="2400" i="1" dirty="0" smtClean="0">
                <a:solidFill>
                  <a:schemeClr val="bg2">
                    <a:lumMod val="50000"/>
                  </a:schemeClr>
                </a:solidFill>
                <a:latin typeface="+mn-lt"/>
              </a:rPr>
              <a:t>Calcular el Costo Unitario de la Producción Procesada Computable</a:t>
            </a:r>
          </a:p>
          <a:p>
            <a:pPr marL="457200" indent="-457200">
              <a:buFont typeface="+mj-lt"/>
              <a:buAutoNum type="arabicPeriod"/>
            </a:pPr>
            <a:r>
              <a:rPr lang="es-AR" sz="2400" i="1" dirty="0" smtClean="0">
                <a:solidFill>
                  <a:schemeClr val="bg2">
                    <a:lumMod val="50000"/>
                  </a:schemeClr>
                </a:solidFill>
                <a:latin typeface="+mn-lt"/>
              </a:rPr>
              <a:t>Determinar el costo de la Producción Terminada y Transferida</a:t>
            </a:r>
          </a:p>
          <a:p>
            <a:pPr marL="457200" indent="-457200">
              <a:buFont typeface="+mj-lt"/>
              <a:buAutoNum type="arabicPeriod"/>
            </a:pPr>
            <a:r>
              <a:rPr lang="es-AR" sz="2400" i="1" dirty="0" smtClean="0">
                <a:solidFill>
                  <a:schemeClr val="bg2">
                    <a:lumMod val="50000"/>
                  </a:schemeClr>
                </a:solidFill>
                <a:latin typeface="+mn-lt"/>
              </a:rPr>
              <a:t>Indicar la valuación del Desperdicio Extraordinario Computable.</a:t>
            </a:r>
          </a:p>
        </p:txBody>
      </p:sp>
    </p:spTree>
    <p:extLst>
      <p:ext uri="{BB962C8B-B14F-4D97-AF65-F5344CB8AC3E}">
        <p14:creationId xmlns:p14="http://schemas.microsoft.com/office/powerpoint/2010/main" val="89863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071538" y="1351929"/>
            <a:ext cx="700092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400" i="1" dirty="0" smtClean="0">
                <a:solidFill>
                  <a:schemeClr val="bg2">
                    <a:lumMod val="50000"/>
                  </a:schemeClr>
                </a:solidFill>
                <a:latin typeface="+mn-lt"/>
              </a:rPr>
              <a:t>Características:</a:t>
            </a:r>
          </a:p>
          <a:p>
            <a:pPr marL="342900" indent="-342900">
              <a:buFont typeface="Arial" pitchFamily="34" charset="0"/>
              <a:buChar char="•"/>
            </a:pPr>
            <a:r>
              <a:rPr lang="es-ES" sz="2400" i="1" dirty="0" smtClean="0">
                <a:solidFill>
                  <a:schemeClr val="bg2">
                    <a:lumMod val="50000"/>
                  </a:schemeClr>
                </a:solidFill>
                <a:latin typeface="+mn-lt"/>
              </a:rPr>
              <a:t>Producción masiva y continua.</a:t>
            </a:r>
            <a:endParaRPr lang="es-AR" sz="2400" i="1" dirty="0" smtClean="0">
              <a:solidFill>
                <a:schemeClr val="bg2">
                  <a:lumMod val="50000"/>
                </a:schemeClr>
              </a:solidFill>
              <a:latin typeface="+mn-lt"/>
            </a:endParaRPr>
          </a:p>
          <a:p>
            <a:pPr marL="342900" indent="-342900">
              <a:buFont typeface="Arial" pitchFamily="34" charset="0"/>
              <a:buChar char="•"/>
            </a:pPr>
            <a:r>
              <a:rPr lang="es-AR" sz="2400" i="1" dirty="0" smtClean="0">
                <a:solidFill>
                  <a:schemeClr val="bg2">
                    <a:lumMod val="50000"/>
                  </a:schemeClr>
                </a:solidFill>
                <a:latin typeface="+mn-lt"/>
              </a:rPr>
              <a:t>Se pierde la identificación de cada producto.</a:t>
            </a:r>
          </a:p>
          <a:p>
            <a:pPr marL="342900" indent="-342900">
              <a:buFont typeface="Arial" pitchFamily="34" charset="0"/>
              <a:buChar char="•"/>
            </a:pPr>
            <a:r>
              <a:rPr lang="es-AR" sz="2400" i="1" dirty="0" smtClean="0">
                <a:solidFill>
                  <a:schemeClr val="bg2">
                    <a:lumMod val="50000"/>
                  </a:schemeClr>
                </a:solidFill>
                <a:latin typeface="+mn-lt"/>
              </a:rPr>
              <a:t>Se identifican los productos por fecha y hora de salida del proceso productivo.</a:t>
            </a:r>
          </a:p>
          <a:p>
            <a:pPr marL="342900" indent="-342900">
              <a:buFont typeface="Arial" pitchFamily="34" charset="0"/>
              <a:buChar char="•"/>
            </a:pPr>
            <a:r>
              <a:rPr lang="es-ES" sz="2400" i="1" dirty="0" smtClean="0">
                <a:solidFill>
                  <a:schemeClr val="bg2">
                    <a:lumMod val="50000"/>
                  </a:schemeClr>
                </a:solidFill>
                <a:latin typeface="+mn-lt"/>
              </a:rPr>
              <a:t>Los costos unitarios se calculan al finalizar cada período.</a:t>
            </a:r>
            <a:endParaRPr lang="es-AR" sz="2400" i="1" dirty="0" smtClean="0">
              <a:solidFill>
                <a:schemeClr val="bg2">
                  <a:lumMod val="50000"/>
                </a:schemeClr>
              </a:solidFill>
              <a:latin typeface="+mn-lt"/>
            </a:endParaRPr>
          </a:p>
          <a:p>
            <a:pPr marL="342900" indent="-342900">
              <a:buFont typeface="Arial" pitchFamily="34" charset="0"/>
              <a:buChar char="•"/>
            </a:pPr>
            <a:r>
              <a:rPr lang="es-AR" sz="2400" i="1" dirty="0" smtClean="0">
                <a:solidFill>
                  <a:schemeClr val="bg2">
                    <a:lumMod val="50000"/>
                  </a:schemeClr>
                </a:solidFill>
                <a:latin typeface="+mn-lt"/>
              </a:rPr>
              <a:t>No permite conocer el costo unitario de cada partida, sino que será un costo unitario igual.</a:t>
            </a:r>
            <a:endParaRPr lang="es-AR" sz="2400" i="1" dirty="0">
              <a:solidFill>
                <a:schemeClr val="bg2">
                  <a:lumMod val="50000"/>
                </a:schemeClr>
              </a:solidFill>
              <a:latin typeface="+mn-lt"/>
            </a:endParaRPr>
          </a:p>
        </p:txBody>
      </p:sp>
    </p:spTree>
    <p:extLst>
      <p:ext uri="{BB962C8B-B14F-4D97-AF65-F5344CB8AC3E}">
        <p14:creationId xmlns:p14="http://schemas.microsoft.com/office/powerpoint/2010/main" val="89863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071538" y="1351929"/>
            <a:ext cx="72448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400" i="1" dirty="0" smtClean="0">
                <a:solidFill>
                  <a:schemeClr val="bg2">
                    <a:lumMod val="50000"/>
                  </a:schemeClr>
                </a:solidFill>
                <a:latin typeface="+mn-lt"/>
              </a:rPr>
              <a:t>Este es el producto a elaborar. </a:t>
            </a:r>
          </a:p>
          <a:p>
            <a:r>
              <a:rPr lang="es-AR" sz="2400" i="1" dirty="0" smtClean="0">
                <a:solidFill>
                  <a:schemeClr val="bg2">
                    <a:lumMod val="50000"/>
                  </a:schemeClr>
                </a:solidFill>
                <a:latin typeface="+mn-lt"/>
              </a:rPr>
              <a:t>El mismo consta de tres procesos o etapas distintas.</a:t>
            </a:r>
          </a:p>
          <a:p>
            <a:endParaRPr lang="es-AR" sz="2400" i="1" dirty="0">
              <a:solidFill>
                <a:schemeClr val="bg2">
                  <a:lumMod val="50000"/>
                </a:schemeClr>
              </a:solidFill>
              <a:latin typeface="+mn-lt"/>
            </a:endParaRPr>
          </a:p>
        </p:txBody>
      </p:sp>
      <p:pic>
        <p:nvPicPr>
          <p:cNvPr id="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02" y="2714620"/>
            <a:ext cx="3352800" cy="315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8637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357290" y="1351929"/>
            <a:ext cx="65722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r>
              <a:rPr lang="es-AR" sz="2400" i="1" dirty="0" smtClean="0">
                <a:solidFill>
                  <a:schemeClr val="bg2">
                    <a:lumMod val="50000"/>
                  </a:schemeClr>
                </a:solidFill>
                <a:latin typeface="+mn-lt"/>
              </a:rPr>
              <a:t>En el primer proceso o etapa, se elabora la parte roja.</a:t>
            </a:r>
          </a:p>
          <a:p>
            <a:endParaRPr lang="es-ES" sz="2400" i="1" dirty="0" smtClean="0">
              <a:solidFill>
                <a:schemeClr val="bg2">
                  <a:lumMod val="50000"/>
                </a:schemeClr>
              </a:solidFill>
              <a:latin typeface="+mn-lt"/>
            </a:endParaRPr>
          </a:p>
          <a:p>
            <a:endParaRPr lang="es-AR" sz="2400" i="1" dirty="0" smtClean="0">
              <a:solidFill>
                <a:schemeClr val="bg2">
                  <a:lumMod val="50000"/>
                </a:schemeClr>
              </a:solidFill>
              <a:latin typeface="+mn-lt"/>
            </a:endParaRPr>
          </a:p>
          <a:p>
            <a:endParaRPr lang="es-ES" sz="2400" i="1" dirty="0" smtClean="0">
              <a:solidFill>
                <a:schemeClr val="bg2">
                  <a:lumMod val="50000"/>
                </a:schemeClr>
              </a:solidFill>
              <a:latin typeface="+mn-lt"/>
            </a:endParaRPr>
          </a:p>
          <a:p>
            <a:endParaRPr lang="es-ES" sz="2400" i="1" dirty="0" smtClean="0">
              <a:solidFill>
                <a:schemeClr val="bg2">
                  <a:lumMod val="50000"/>
                </a:schemeClr>
              </a:solidFill>
              <a:latin typeface="+mn-lt"/>
            </a:endParaRPr>
          </a:p>
          <a:p>
            <a:endParaRPr lang="es-ES" sz="2400" i="1" dirty="0" smtClean="0">
              <a:solidFill>
                <a:schemeClr val="bg2">
                  <a:lumMod val="50000"/>
                </a:schemeClr>
              </a:solidFill>
              <a:latin typeface="+mn-lt"/>
            </a:endParaRPr>
          </a:p>
          <a:p>
            <a:endParaRPr lang="es-ES" sz="2400" i="1" dirty="0" smtClean="0">
              <a:solidFill>
                <a:schemeClr val="bg2">
                  <a:lumMod val="50000"/>
                </a:schemeClr>
              </a:solidFill>
              <a:latin typeface="+mn-lt"/>
            </a:endParaRPr>
          </a:p>
          <a:p>
            <a:r>
              <a:rPr lang="es-ES" sz="2400" i="1" dirty="0" smtClean="0">
                <a:solidFill>
                  <a:schemeClr val="bg2">
                    <a:lumMod val="50000"/>
                  </a:schemeClr>
                </a:solidFill>
                <a:latin typeface="+mn-lt"/>
              </a:rPr>
              <a:t>Una vez terminada, puede pasar al proceso o etapa 2 para continuar su elaboración.</a:t>
            </a:r>
            <a:endParaRPr lang="es-AR" sz="2400" i="1" dirty="0">
              <a:solidFill>
                <a:schemeClr val="bg2">
                  <a:lumMod val="50000"/>
                </a:schemeClr>
              </a:solidFill>
              <a:latin typeface="+mn-lt"/>
            </a:endParaRPr>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298" y="2714620"/>
            <a:ext cx="37338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8637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857356" y="1525020"/>
            <a:ext cx="564360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algn="ctr"/>
            <a:r>
              <a:rPr lang="es-AR" sz="2400" i="1" dirty="0" smtClean="0">
                <a:solidFill>
                  <a:schemeClr val="bg2">
                    <a:lumMod val="50000"/>
                  </a:schemeClr>
                </a:solidFill>
                <a:latin typeface="+mn-lt"/>
              </a:rPr>
              <a:t>En el proceso 2 se deberá producir la parte azul.</a:t>
            </a: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AR"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p:txBody>
      </p:sp>
      <p:pic>
        <p:nvPicPr>
          <p:cNvPr id="1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26" y="2628916"/>
            <a:ext cx="3352800" cy="315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Elipse"/>
          <p:cNvSpPr/>
          <p:nvPr/>
        </p:nvSpPr>
        <p:spPr>
          <a:xfrm>
            <a:off x="2214546" y="3271858"/>
            <a:ext cx="4714908" cy="1928826"/>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98637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anim to="" calcmode="lin" valueType="num">
                                      <p:cBhvr>
                                        <p:cTn id="7"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428728" y="1285860"/>
            <a:ext cx="621510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algn="ctr"/>
            <a:r>
              <a:rPr lang="es-AR" sz="2400" i="1" dirty="0" smtClean="0">
                <a:solidFill>
                  <a:schemeClr val="bg2">
                    <a:lumMod val="50000"/>
                  </a:schemeClr>
                </a:solidFill>
                <a:latin typeface="+mn-lt"/>
              </a:rPr>
              <a:t>En el proceso 2 se reciben las unidades terminadas y transferidas por el proceso 1.</a:t>
            </a:r>
          </a:p>
          <a:p>
            <a:pPr algn="ctr"/>
            <a:r>
              <a:rPr lang="es-AR" sz="2400" i="1" dirty="0" smtClean="0">
                <a:solidFill>
                  <a:schemeClr val="bg2">
                    <a:lumMod val="50000"/>
                  </a:schemeClr>
                </a:solidFill>
                <a:latin typeface="+mn-lt"/>
              </a:rPr>
              <a:t>Se elabora la parte azul.</a:t>
            </a:r>
          </a:p>
          <a:p>
            <a:pPr algn="ctr"/>
            <a:endParaRPr lang="es-AR"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AR"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r>
              <a:rPr lang="es-ES" sz="2400" i="1" dirty="0" smtClean="0">
                <a:solidFill>
                  <a:schemeClr val="bg2">
                    <a:lumMod val="50000"/>
                  </a:schemeClr>
                </a:solidFill>
                <a:latin typeface="+mn-lt"/>
              </a:rPr>
              <a:t>Se unen y quedan listas para pasar al proceso 3.</a:t>
            </a:r>
          </a:p>
        </p:txBody>
      </p:sp>
      <p:pic>
        <p:nvPicPr>
          <p:cNvPr id="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64" y="3641735"/>
            <a:ext cx="27432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64" y="2552701"/>
            <a:ext cx="2714644"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8637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anim to="" calcmode="lin" valueType="num">
                                      <p:cBhvr>
                                        <p:cTn id="7" dur="1" fill="hold"/>
                                        <p:tgtEl>
                                          <p:spTgt spid="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9"/>
                                        </p:tgtEl>
                                        <p:attrNameLst>
                                          <p:attrName>style.visibility</p:attrName>
                                        </p:attrNameLst>
                                      </p:cBhvr>
                                      <p:to>
                                        <p:strVal val="visible"/>
                                      </p:to>
                                    </p:set>
                                    <p:anim to="" calcmode="lin" valueType="num">
                                      <p:cBhvr>
                                        <p:cTn id="12"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714480" y="1525020"/>
            <a:ext cx="58579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algn="ctr"/>
            <a:r>
              <a:rPr lang="es-AR" sz="2400" i="1" dirty="0" smtClean="0">
                <a:solidFill>
                  <a:schemeClr val="bg2">
                    <a:lumMod val="50000"/>
                  </a:schemeClr>
                </a:solidFill>
                <a:latin typeface="+mn-lt"/>
              </a:rPr>
              <a:t>En el proceso 3 se deberá producir la parte verde.</a:t>
            </a: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AR"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p:txBody>
      </p:sp>
      <p:pic>
        <p:nvPicPr>
          <p:cNvPr id="1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926" y="2557478"/>
            <a:ext cx="3352800" cy="315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Elipse"/>
          <p:cNvSpPr/>
          <p:nvPr/>
        </p:nvSpPr>
        <p:spPr>
          <a:xfrm>
            <a:off x="2714612" y="4557742"/>
            <a:ext cx="3786214" cy="1143008"/>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98637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anim to="" calcmode="lin" valueType="num">
                                      <p:cBhvr>
                                        <p:cTn id="7"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6965245" cy="936104"/>
          </a:xfrm>
        </p:spPr>
        <p:txBody>
          <a:bodyPr>
            <a:normAutofit/>
          </a:bodyPr>
          <a:lstStyle/>
          <a:p>
            <a:r>
              <a:rPr lang="es-AR" b="1" i="1" dirty="0" smtClean="0">
                <a:solidFill>
                  <a:schemeClr val="bg2">
                    <a:lumMod val="50000"/>
                  </a:schemeClr>
                </a:solidFill>
              </a:rPr>
              <a:t>Costo por procesos</a:t>
            </a:r>
            <a:endParaRPr lang="es-AR" b="1" i="1" dirty="0">
              <a:solidFill>
                <a:schemeClr val="bg2">
                  <a:lumMod val="50000"/>
                </a:schemeClr>
              </a:solidFill>
            </a:endParaRPr>
          </a:p>
        </p:txBody>
      </p:sp>
      <p:sp>
        <p:nvSpPr>
          <p:cNvPr id="3" name="Rectangle 1"/>
          <p:cNvSpPr>
            <a:spLocks noChangeArrowheads="1"/>
          </p:cNvSpPr>
          <p:nvPr/>
        </p:nvSpPr>
        <p:spPr bwMode="auto">
          <a:xfrm>
            <a:off x="1428728" y="1285860"/>
            <a:ext cx="621510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algn="ctr"/>
            <a:r>
              <a:rPr lang="es-AR" sz="2400" i="1" dirty="0" smtClean="0">
                <a:solidFill>
                  <a:schemeClr val="bg2">
                    <a:lumMod val="50000"/>
                  </a:schemeClr>
                </a:solidFill>
                <a:latin typeface="+mn-lt"/>
              </a:rPr>
              <a:t>En el proceso 3 se reciben las unidades terminadas y transferidas por el proceso 2.</a:t>
            </a:r>
          </a:p>
          <a:p>
            <a:pPr algn="ctr"/>
            <a:r>
              <a:rPr lang="es-AR" sz="2400" i="1" dirty="0" smtClean="0">
                <a:solidFill>
                  <a:schemeClr val="bg2">
                    <a:lumMod val="50000"/>
                  </a:schemeClr>
                </a:solidFill>
                <a:latin typeface="+mn-lt"/>
              </a:rPr>
              <a:t>Se elabora la parte verde.</a:t>
            </a:r>
          </a:p>
          <a:p>
            <a:pPr algn="ctr"/>
            <a:endParaRPr lang="es-AR"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AR"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endParaRPr lang="es-ES" sz="2400" i="1" dirty="0" smtClean="0">
              <a:solidFill>
                <a:schemeClr val="bg2">
                  <a:lumMod val="50000"/>
                </a:schemeClr>
              </a:solidFill>
              <a:latin typeface="+mn-lt"/>
            </a:endParaRPr>
          </a:p>
          <a:p>
            <a:pPr algn="ctr"/>
            <a:r>
              <a:rPr lang="es-ES" sz="2400" i="1" dirty="0" smtClean="0">
                <a:solidFill>
                  <a:schemeClr val="bg2">
                    <a:lumMod val="50000"/>
                  </a:schemeClr>
                </a:solidFill>
                <a:latin typeface="+mn-lt"/>
              </a:rPr>
              <a:t>Se unen las piezas y quedan listas para pasar al almacén de productos terminados.</a:t>
            </a:r>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78" y="2571744"/>
            <a:ext cx="2209800" cy="158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678" y="4214818"/>
            <a:ext cx="2214578" cy="57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8637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anim to="" calcmode="lin" valueType="num">
                                      <p:cBhvr>
                                        <p:cTn id="7" dur="1" fill="hold"/>
                                        <p:tgtEl>
                                          <p:spTgt spid="11"/>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12"/>
                                        </p:tgtEl>
                                        <p:attrNameLst>
                                          <p:attrName>style.visibility</p:attrName>
                                        </p:attrNameLst>
                                      </p:cBhvr>
                                      <p:to>
                                        <p:strVal val="visible"/>
                                      </p:to>
                                    </p:set>
                                    <p:anim to="" calcmode="lin" valueType="num">
                                      <p:cBhvr>
                                        <p:cTn id="12" dur="1" fill="hold"/>
                                        <p:tgtEl>
                                          <p:spTgt spid="1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incheta">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hincheta">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ncheta">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5857</TotalTime>
  <Words>1404</Words>
  <Application>Microsoft Macintosh PowerPoint</Application>
  <PresentationFormat>Presentación en pantalla (4:3)</PresentationFormat>
  <Paragraphs>226</Paragraphs>
  <Slides>29</Slides>
  <Notes>0</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29</vt:i4>
      </vt:variant>
    </vt:vector>
  </HeadingPairs>
  <TitlesOfParts>
    <vt:vector size="32" baseType="lpstr">
      <vt:lpstr>Chincheta</vt:lpstr>
      <vt:lpstr>Hoja de cálculo</vt:lpstr>
      <vt:lpstr>Hoja de cálculo de Microsoft Excel</vt:lpstr>
      <vt:lpstr>Costo por procesos</vt:lpstr>
      <vt:lpstr>Costo por procesos</vt:lpstr>
      <vt:lpstr>Costo por procesos</vt:lpstr>
      <vt:lpstr>Costo por procesos</vt:lpstr>
      <vt:lpstr>Costo por procesos</vt:lpstr>
      <vt:lpstr>Costo por procesos</vt:lpstr>
      <vt:lpstr>Costo por procesos</vt:lpstr>
      <vt:lpstr>Costo por procesos</vt:lpstr>
      <vt:lpstr>Costo por procesos</vt:lpstr>
      <vt:lpstr>Costo por procesos</vt:lpstr>
      <vt:lpstr>Costo por procesos</vt:lpstr>
      <vt:lpstr>Costo por procesos</vt:lpstr>
      <vt:lpstr>Costo por procesos</vt:lpstr>
      <vt:lpstr>Costo por procesos</vt:lpstr>
      <vt:lpstr>Costo por procesos</vt:lpstr>
      <vt:lpstr>Costo por procesos</vt:lpstr>
      <vt:lpstr>Costo por procesos</vt:lpstr>
      <vt:lpstr>Costo por procesos</vt:lpstr>
      <vt:lpstr>Diferencias entre los sistemas de costos</vt:lpstr>
      <vt:lpstr>Ejercitación</vt:lpstr>
      <vt:lpstr>Ejercicio 3</vt:lpstr>
      <vt:lpstr>Ejercicio 4</vt:lpstr>
      <vt:lpstr>Ejercicio 5</vt:lpstr>
      <vt:lpstr>Ejercicio 6</vt:lpstr>
      <vt:lpstr>Ejercicio 6</vt:lpstr>
      <vt:lpstr>Ejercicio 6</vt:lpstr>
      <vt:lpstr>Ejercicio 7</vt:lpstr>
      <vt:lpstr>Ejercicio 7</vt:lpstr>
      <vt:lpstr>Ejercicio 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Contabilidad 1</dc:title>
  <dc:creator>Villa</dc:creator>
  <cp:lastModifiedBy>Martín Levy</cp:lastModifiedBy>
  <cp:revision>360</cp:revision>
  <cp:lastPrinted>2017-02-09T19:58:05Z</cp:lastPrinted>
  <dcterms:created xsi:type="dcterms:W3CDTF">2016-02-17T19:14:06Z</dcterms:created>
  <dcterms:modified xsi:type="dcterms:W3CDTF">2017-10-17T14:28:18Z</dcterms:modified>
</cp:coreProperties>
</file>