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9144000"/>
  <p:notesSz cx="6858000" cy="9144000"/>
  <p:embeddedFontLst>
    <p:embeddedFont>
      <p:font typeface="Montserrat SemiBold"/>
      <p:regular r:id="rId32"/>
      <p:bold r:id="rId33"/>
      <p:italic r:id="rId34"/>
      <p:boldItalic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4" roundtripDataSignature="AMtx7mjhU2ceybnwbWSL42Vmc9k1MfAa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6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8.xml"/><Relationship Id="rId44" Type="http://customschemas.google.com/relationships/presentationmetadata" Target="metadata"/><Relationship Id="rId21" Type="http://schemas.openxmlformats.org/officeDocument/2006/relationships/slide" Target="slides/slide17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SemiBold-bold.fntdata"/><Relationship Id="rId10" Type="http://schemas.openxmlformats.org/officeDocument/2006/relationships/slide" Target="slides/slide6.xml"/><Relationship Id="rId32" Type="http://schemas.openxmlformats.org/officeDocument/2006/relationships/font" Target="fonts/MontserratSemiBold-regular.fntdata"/><Relationship Id="rId13" Type="http://schemas.openxmlformats.org/officeDocument/2006/relationships/slide" Target="slides/slide9.xml"/><Relationship Id="rId35" Type="http://schemas.openxmlformats.org/officeDocument/2006/relationships/font" Target="fonts/MontserratSemiBold-bold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SemiBold-italic.fntdata"/><Relationship Id="rId15" Type="http://schemas.openxmlformats.org/officeDocument/2006/relationships/slide" Target="slides/slide11.xml"/><Relationship Id="rId37" Type="http://schemas.openxmlformats.org/officeDocument/2006/relationships/font" Target="fonts/Roboto-bold.fntdata"/><Relationship Id="rId14" Type="http://schemas.openxmlformats.org/officeDocument/2006/relationships/slide" Target="slides/slide10.xml"/><Relationship Id="rId36" Type="http://schemas.openxmlformats.org/officeDocument/2006/relationships/font" Target="fonts/Roboto-regular.fntdata"/><Relationship Id="rId17" Type="http://schemas.openxmlformats.org/officeDocument/2006/relationships/slide" Target="slides/slide13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cd4671651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acd46716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cd4671651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acd46716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cd4671651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acd467165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cd4671651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acd467165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c4573161c_1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ac4573161c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c4573161c_1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ac4573161c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3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3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7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9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1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41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41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4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hyperlink" Target="https://sparkbyexamples.com/apache-spark-rdd/different-ways-to-create-spark-rdd/" TargetMode="External"/><Relationship Id="rId5" Type="http://schemas.openxmlformats.org/officeDocument/2006/relationships/hyperlink" Target="https://sparkbyexamples.com/apache-spark-rdd/different-ways-to-create-spark-rdd/" TargetMode="External"/><Relationship Id="rId6" Type="http://schemas.openxmlformats.org/officeDocument/2006/relationships/hyperlink" Target="https://sparkbyexamples.com/spark/spark-accumulators/" TargetMode="External"/><Relationship Id="rId7" Type="http://schemas.openxmlformats.org/officeDocument/2006/relationships/hyperlink" Target="https://sparkbyexamples.com/spark/spark-broadcast-variables/" TargetMode="External"/><Relationship Id="rId8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Relationship Id="rId4" Type="http://schemas.openxmlformats.org/officeDocument/2006/relationships/hyperlink" Target="http://data-flair.training/blogs/apache-spark-streaming-fault-tolerance/" TargetMode="External"/><Relationship Id="rId5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Relationship Id="rId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37562" l="62134" r="0" t="0"/>
          <a:stretch/>
        </p:blipFill>
        <p:spPr>
          <a:xfrm>
            <a:off x="2578425" y="1789000"/>
            <a:ext cx="1459374" cy="12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5675" y="2381150"/>
            <a:ext cx="2491925" cy="20957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4336775" y="2952750"/>
            <a:ext cx="34902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Spark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cd4671651_0_0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Arquitetura - Driver Program</a:t>
            </a:r>
            <a:endParaRPr b="0" i="0" sz="30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42" name="Google Shape;142;gacd4671651_0_0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acd4671651_0_0"/>
          <p:cNvSpPr txBox="1"/>
          <p:nvPr/>
        </p:nvSpPr>
        <p:spPr>
          <a:xfrm>
            <a:off x="474500" y="1253425"/>
            <a:ext cx="8227800" cy="2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É o ponto central e o ponto de entrada do Spark Shell (Scala, Python e R). O programa do driver executa a função main () do aplicativo e é o local onde o Contexto Spark é criado. O Driver Spark contém vários componentes - DAGScheduler, TaskScheduler, BackendScheduler e BlockManager, responsáveis ​​pela tradução do código do usuário do spark em trabalhos de spark reais executados no cluster.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Principal programa da sua aplicação Spark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Servidor onde está sendo executado é chamado de nó Driver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Processo é chamado de processo Driver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Driver se comunica com o Cluster Manager para distribuir tarefas aos Executors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gacd467165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0713" y="3906375"/>
            <a:ext cx="5416575" cy="259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acd4671651_0_0"/>
          <p:cNvSpPr/>
          <p:nvPr/>
        </p:nvSpPr>
        <p:spPr>
          <a:xfrm>
            <a:off x="2247175" y="4713538"/>
            <a:ext cx="1360800" cy="984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cd4671651_0_8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Arquitetura - SparkContext</a:t>
            </a:r>
            <a:endParaRPr b="0" i="0" sz="30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51" name="Google Shape;151;gacd4671651_0_8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gacd4671651_0_8"/>
          <p:cNvSpPr txBox="1"/>
          <p:nvPr/>
        </p:nvSpPr>
        <p:spPr>
          <a:xfrm>
            <a:off x="474500" y="1253425"/>
            <a:ext cx="8227800" cy="2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Spark SparkContext é um ponto de entrada para o Spark, desde da versão 1.x usado para </a:t>
            </a:r>
            <a:r>
              <a:rPr b="0" i="0" lang="pt-BR" sz="1400" u="none" cap="none" strike="noStrike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criar</a:t>
            </a: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programaticamente o </a:t>
            </a:r>
            <a:r>
              <a:rPr b="0" i="0" lang="pt-BR" sz="1400" u="none" cap="none" strike="noStrike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RDD do Spark</a:t>
            </a: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, </a:t>
            </a:r>
            <a:r>
              <a:rPr b="0" i="0" lang="pt-BR" sz="1400" u="none" cap="none" strike="noStrike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acumuladores</a:t>
            </a: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b="0" i="0" lang="pt-BR" sz="1400" u="none" cap="none" strike="noStrike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variáveis ​​de transmissão</a:t>
            </a: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no cluster. Seu objeto </a:t>
            </a:r>
            <a:r>
              <a:rPr b="0" i="1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sc </a:t>
            </a: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 o padrão disponível no spark-shell e pode ser criado programaticamente usando a SparkContextclasse.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 o ponto de entrada da sessão Spark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Pode ser usado para criar RDDs, acumuladores e variáveis de transmissão no cluster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Em modo local (spark-shell ou pyspark) um objeto SparkContext é criado automaticamente e a variável sc refere-se ao objeto SparkContext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gacd4671651_0_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50713" y="3778225"/>
            <a:ext cx="5416575" cy="259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acd4671651_0_8"/>
          <p:cNvSpPr/>
          <p:nvPr/>
        </p:nvSpPr>
        <p:spPr>
          <a:xfrm>
            <a:off x="2229275" y="4879375"/>
            <a:ext cx="1360800" cy="596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cd4671651_0_16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Arquitetura - Cluster Manager</a:t>
            </a:r>
            <a:endParaRPr b="0" i="0" sz="30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60" name="Google Shape;160;gacd4671651_0_16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gacd4671651_0_16"/>
          <p:cNvSpPr txBox="1"/>
          <p:nvPr/>
        </p:nvSpPr>
        <p:spPr>
          <a:xfrm>
            <a:off x="474500" y="1253425"/>
            <a:ext cx="82278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 componente principal para gerenciamento do cluster spark.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Spark tem a capacidade de trabalhar com uma infinidade de gerentes de cluster, incluindo YARN, Mesos e um gerenciador de cluster autônomo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 gerenciador de cluster autônomo consiste em dois daemons de longa duração, um nó mestre e um em cada um dos nós de trabalho.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gacd4671651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3713" y="3320600"/>
            <a:ext cx="5416575" cy="259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acd4671651_0_16"/>
          <p:cNvSpPr/>
          <p:nvPr/>
        </p:nvSpPr>
        <p:spPr>
          <a:xfrm>
            <a:off x="3849750" y="4360100"/>
            <a:ext cx="1360800" cy="596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cd4671651_0_24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Arquitetura - Executer</a:t>
            </a:r>
            <a:endParaRPr b="0" i="0" sz="30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69" name="Google Shape;169;gacd4671651_0_24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gacd4671651_0_24"/>
          <p:cNvSpPr txBox="1"/>
          <p:nvPr/>
        </p:nvSpPr>
        <p:spPr>
          <a:xfrm>
            <a:off x="474500" y="1253425"/>
            <a:ext cx="82278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Executors são responsáveis por executar tarefas e manter os dados na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memória ou armazenamento em disco.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Executors só são iniciados quando uma execução de trabalho começa em um Worker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Cada aplicação possui seus próprios processos executors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gacd4671651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3713" y="3320600"/>
            <a:ext cx="5416575" cy="259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acd4671651_0_24"/>
          <p:cNvSpPr/>
          <p:nvPr/>
        </p:nvSpPr>
        <p:spPr>
          <a:xfrm>
            <a:off x="5765700" y="3661775"/>
            <a:ext cx="1360800" cy="823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Standalone Cluster</a:t>
            </a:r>
            <a:endParaRPr b="0" i="0" sz="30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78" name="Google Shape;178;p19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19"/>
          <p:cNvSpPr txBox="1"/>
          <p:nvPr/>
        </p:nvSpPr>
        <p:spPr>
          <a:xfrm>
            <a:off x="474500" y="1253425"/>
            <a:ext cx="8227800" cy="2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Modo padrão fornecido com o Spark.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Arquitetura simples e é fácil de instalar e configurar.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Não possui funcionalidades extras com generalizações desnecessárias.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Arquitetura Master-Slave.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Master atua como o gerenciador de cluster, aceita aplicativos a serem executados e agenda recursos.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Slaves iniciam os executores para a execução da tarefa.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Spark Cluster</a:t>
            </a:r>
            <a:endParaRPr b="0" i="0" sz="30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85" name="Google Shape;185;p18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18"/>
          <p:cNvSpPr txBox="1"/>
          <p:nvPr/>
        </p:nvSpPr>
        <p:spPr>
          <a:xfrm>
            <a:off x="474500" y="1253425"/>
            <a:ext cx="8227800" cy="29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Spark Cluster é um gerenciador de cluster simples incluído no Spark que facilita a configuração de um cluster.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 executar em um cluster, o SparkContext pode se conectar a vários tipos de gerenciadores de cluster (o gerenciador standalone do Spark, Mesos ou YARN), que aloca recursos em aplicativos.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Uma vez conectado, o Spark adquire executores em nós no cluster, que são processos que executam cálculos e armazenam dados para sua aplicação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Em seguida, envia seu código de aplicativo para os executores.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Finalmente, o SparkContext envia tarefas aos executores para executar.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1163" y="4189125"/>
            <a:ext cx="5416575" cy="25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Yarn Cluster</a:t>
            </a:r>
            <a:endParaRPr b="0" i="0" sz="30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93" name="Google Shape;193;p20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" name="Google Shape;194;p20"/>
          <p:cNvSpPr txBox="1"/>
          <p:nvPr/>
        </p:nvSpPr>
        <p:spPr>
          <a:xfrm>
            <a:off x="474500" y="1253425"/>
            <a:ext cx="8227800" cy="50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YARN segue a arquitetura master e slave. O daemon master é chamado ResourceManagere o daemon slave é chamado NodeManager. Além dessa aplicação, o gerenciamento do ciclo de vida é feito por ApplicationMaster, que pode ser gerado em qualquer nó slave e permaneceria ativo durante a vida útil de uma aplicação.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Quando o Spark é executado no YARN, ResourceManager desempenha a função do master do Spark e NodeManagers funciona como nós executores.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Ao executar o Spark com YARN, cada executor do Spark é executado como um contêiner YARN.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Possui Resource Manager (similar ao Master) para cada cluster e Node Manager (similar Slave) para cada nó no cluster.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Aplicações no YARN são executados em containers.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Processo driver do Spark atua como Application Master.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Node Manager monitora recursos usados por containers e reportam ao Resource Manager.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RDD - Resilient Distributed Dataset</a:t>
            </a:r>
            <a:endParaRPr b="0" i="0" sz="30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00" name="Google Shape;200;p22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22"/>
          <p:cNvSpPr txBox="1"/>
          <p:nvPr/>
        </p:nvSpPr>
        <p:spPr>
          <a:xfrm>
            <a:off x="223825" y="1228900"/>
            <a:ext cx="8720100" cy="25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  RDD significa Conjuntos de dados distribuídos resilientes. É uma coleção de registros de partição somente leitura. RDD é a estrutura de dados fundamental do Spark. Ele permite que um programador execute cálculos na memória em grandes grupos </a:t>
            </a:r>
            <a:r>
              <a:rPr b="0" i="0" lang="pt-BR" sz="1400" u="none" cap="none" strike="noStrike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</a:t>
            </a: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maneira tolerante a falhas . Assim, acelere a tarefa. 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RDD era a principal API voltada para o usuário no Spark desde o seu início. No núcleo, um RDD é uma coleção distribuída imutável de elementos de seus dados, particionada em nós no cluster que pode ser operada em paralelo com uma API de baixo nível que oferece transformações e ações.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 rotWithShape="1">
          <a:blip r:embed="rId5">
            <a:alphaModFix/>
          </a:blip>
          <a:srcRect b="7453" l="0" r="33703" t="18968"/>
          <a:stretch/>
        </p:blipFill>
        <p:spPr>
          <a:xfrm>
            <a:off x="2217450" y="3751300"/>
            <a:ext cx="4709100" cy="29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c4573161c_1_38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RDD - Transformação</a:t>
            </a:r>
            <a:endParaRPr b="0" i="0" sz="30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08" name="Google Shape;208;gac4573161c_1_38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gac4573161c_1_38"/>
          <p:cNvSpPr txBox="1"/>
          <p:nvPr/>
        </p:nvSpPr>
        <p:spPr>
          <a:xfrm>
            <a:off x="223825" y="1228900"/>
            <a:ext cx="8720100" cy="28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Exemplos de transformações: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38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b="1" i="0" lang="pt-BR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map()</a:t>
            </a:r>
            <a:r>
              <a:rPr b="0" i="0" lang="pt-BR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Aplica uma função a cada elemento no RDD e retorna um RDD do resultado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b="1" i="0" lang="pt-BR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filter()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Retorna um RDD com os elementos que correspondem condição de filtro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b="1" i="0" lang="pt-BR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union()</a:t>
            </a:r>
            <a:r>
              <a:rPr b="0" i="0" lang="pt-BR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– Retorna um RDD contendo elementos de ambos os RDDs.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c4573161c_1_44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RDD - Ação</a:t>
            </a:r>
            <a:endParaRPr b="0" i="0" sz="30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5" name="Google Shape;215;gac4573161c_1_44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gac4573161c_1_44"/>
          <p:cNvSpPr txBox="1"/>
          <p:nvPr/>
        </p:nvSpPr>
        <p:spPr>
          <a:xfrm>
            <a:off x="223825" y="1228900"/>
            <a:ext cx="8720100" cy="24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Exemplos de Ação: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38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b="1" i="0" lang="pt-BR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collect()</a:t>
            </a:r>
            <a:r>
              <a:rPr b="0" i="0" lang="pt-BR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Retornar todos os elementos do RDD.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b="1" i="0" lang="pt-BR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count()</a:t>
            </a:r>
            <a:r>
              <a:rPr b="0" i="0" lang="pt-BR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Retorna o número de elementos do RDD.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b="1" i="0" lang="pt-BR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take(10)</a:t>
            </a:r>
            <a:r>
              <a:rPr b="0" i="0" lang="pt-BR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Retorna 10 elementos do RDD.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b="1" i="0" lang="pt-BR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foreach(func</a:t>
            </a:r>
            <a:r>
              <a:rPr b="0" i="0" lang="pt-BR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 - Aplica a função fornecida a cada elemento do RDD.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80575" y="592775"/>
            <a:ext cx="3357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293B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Bem-Vindos!</a:t>
            </a:r>
            <a:endParaRPr b="0" i="0" sz="3600" u="none" cap="none" strike="noStrike">
              <a:solidFill>
                <a:srgbClr val="293B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4044750" y="2318075"/>
            <a:ext cx="4405500" cy="24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O que é Spark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Componentes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Arquitetura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Cluster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RDD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Dataframe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4">
            <a:alphaModFix/>
          </a:blip>
          <a:srcRect b="8306" l="0" r="0" t="8449"/>
          <a:stretch/>
        </p:blipFill>
        <p:spPr>
          <a:xfrm>
            <a:off x="0" y="1951225"/>
            <a:ext cx="3567700" cy="25347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/>
        </p:nvSpPr>
        <p:spPr>
          <a:xfrm>
            <a:off x="3679100" y="1747925"/>
            <a:ext cx="3357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Tópicos</a:t>
            </a:r>
            <a:endParaRPr b="0" i="0" sz="3600" u="none" cap="none" strike="noStrike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Dataframe</a:t>
            </a:r>
            <a:endParaRPr b="0" i="0" sz="30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22" name="Google Shape;222;p25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p25"/>
          <p:cNvSpPr txBox="1"/>
          <p:nvPr/>
        </p:nvSpPr>
        <p:spPr>
          <a:xfrm>
            <a:off x="223825" y="1228900"/>
            <a:ext cx="8720100" cy="55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Ao contrário de um RDD, os dados são organizados em colunas nomeadas. Por exemplo, uma tabela em um banco de dados relacional. É uma coleção imutável de dados distribuídos. O DataFrame no Spark permite que os desenvolvedores imponham uma estrutura em uma coleção distribuída de dados, permitindo abstração de nível superior.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 DataFrame é uma coleção distribuída de dados organizados em colunas nomeadas. É conceitualmente igual a uma tabela em um banco de dados relacional.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Funciona apenas em dados estruturados e semiestruturados. Ele organiza os dados na coluna nomeada. Os DataFrames permitem que o Spark gerencie o esquema.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Dataframe</a:t>
            </a:r>
            <a:endParaRPr b="0" i="0" sz="30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29" name="Google Shape;229;p26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26"/>
          <p:cNvSpPr txBox="1"/>
          <p:nvPr/>
        </p:nvSpPr>
        <p:spPr>
          <a:xfrm>
            <a:off x="223825" y="1228900"/>
            <a:ext cx="8720100" cy="2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API da fonte de dados permite o processamento de dados em diferentes formatos (AVRO, CSV, JSON e sistema de armazenamento HDFS , tabelas HIVE , MySQL). Ele pode ler e gravar de várias fontes de dados mencionadas acima.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Após a transformação no DataFrame, não é possível regenerar um objeto de domínio. Por exemplo, se você gerar testDF a partir de testRDD, não poderá recuperar o RDD original da classe de teste.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/>
        </p:nvSpPr>
        <p:spPr>
          <a:xfrm>
            <a:off x="1077900" y="26146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Exemplos de comandos </a:t>
            </a:r>
            <a:endParaRPr sz="3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Spark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Spark-submit</a:t>
            </a:r>
            <a:endParaRPr b="0" i="0" sz="30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41" name="Google Shape;241;p28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28"/>
          <p:cNvSpPr txBox="1"/>
          <p:nvPr/>
        </p:nvSpPr>
        <p:spPr>
          <a:xfrm>
            <a:off x="223825" y="1228900"/>
            <a:ext cx="8720100" cy="20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 usado para iniciar, parar e monitorar uma aplicação localmente ou distribuído em um cluster Spark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Executa pacotes Python e Java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$spark-submit --option value application jar | python file [applicationarguments]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-"/>
            </a:pPr>
            <a:r>
              <a:rPr b="0" i="0" lang="pt-BR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$spark-submit --help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Spark-submit</a:t>
            </a:r>
            <a:endParaRPr b="0" i="0" sz="30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48" name="Google Shape;248;p29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p29"/>
          <p:cNvSpPr txBox="1"/>
          <p:nvPr/>
        </p:nvSpPr>
        <p:spPr>
          <a:xfrm>
            <a:off x="223825" y="1228900"/>
            <a:ext cx="8720100" cy="1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-"/>
            </a:pPr>
            <a:r>
              <a:rPr b="1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--executor-cores </a:t>
            </a:r>
            <a:r>
              <a:rPr b="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Número de núcleos de processador para alocar em cada executor</a:t>
            </a:r>
            <a:endParaRPr b="0" i="0" sz="1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-"/>
            </a:pPr>
            <a:r>
              <a:rPr b="1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--executor-memory</a:t>
            </a:r>
            <a:r>
              <a:rPr b="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 tamanho máximo de memória para alocar a cada executor</a:t>
            </a:r>
            <a:endParaRPr b="0" i="0" sz="1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-"/>
            </a:pPr>
            <a:r>
              <a:rPr b="1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--num-executors</a:t>
            </a:r>
            <a:r>
              <a:rPr b="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 número total de containers YARN a serem alocados</a:t>
            </a:r>
            <a:endParaRPr b="0" i="0" sz="1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-"/>
            </a:pPr>
            <a:r>
              <a:rPr b="1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--name</a:t>
            </a:r>
            <a:r>
              <a:rPr b="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Nome do aplicativo</a:t>
            </a:r>
            <a:endParaRPr b="0" i="0" sz="1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-"/>
            </a:pPr>
            <a:r>
              <a:rPr b="1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--jars</a:t>
            </a:r>
            <a:r>
              <a:rPr b="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Jars adicionais a aplicação como bibliotecas externas</a:t>
            </a:r>
            <a:endParaRPr b="0" i="0" sz="1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Resumo - Execução spark-submit</a:t>
            </a:r>
            <a:endParaRPr b="0" i="0" sz="30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55" name="Google Shape;255;p30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30"/>
          <p:cNvSpPr txBox="1"/>
          <p:nvPr/>
        </p:nvSpPr>
        <p:spPr>
          <a:xfrm>
            <a:off x="223825" y="1228900"/>
            <a:ext cx="8720100" cy="3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Local com 2 cores:</a:t>
            </a:r>
            <a:endParaRPr b="0" i="0" sz="1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-"/>
            </a:pPr>
            <a:r>
              <a:rPr b="1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spark-submit --master local[2] --name myApp wordCount.py</a:t>
            </a:r>
            <a:endParaRPr b="1" i="0" sz="1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YARN Cluster:</a:t>
            </a:r>
            <a:endParaRPr b="0" i="0" sz="1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-"/>
            </a:pPr>
            <a:r>
              <a:rPr b="1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spark-submit --master yarn --deploy-mode cluster --executor-memory 1G</a:t>
            </a:r>
            <a:endParaRPr b="1" i="0" sz="1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-"/>
            </a:pPr>
            <a:r>
              <a:rPr b="1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--num-executors 2 --name myApp wordCount.py</a:t>
            </a:r>
            <a:endParaRPr b="1" i="0" sz="1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YARN Client:</a:t>
            </a:r>
            <a:endParaRPr b="0" i="0" sz="1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-"/>
            </a:pPr>
            <a:r>
              <a:rPr b="1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spark-submit --master yarn-client --executor-memory 1G --num-executors 2 --name myApp wordcount.py</a:t>
            </a:r>
            <a:endParaRPr b="1" i="0" sz="1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Visualização</a:t>
            </a:r>
            <a:endParaRPr b="0" i="0" sz="30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62" name="Google Shape;262;p31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3" name="Google Shape;263;p31"/>
          <p:cNvSpPr txBox="1"/>
          <p:nvPr/>
        </p:nvSpPr>
        <p:spPr>
          <a:xfrm>
            <a:off x="223825" y="1228900"/>
            <a:ext cx="8720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Ao executar um programa Spark com Yarn, podemos acompanhar a execução pela interface web do Resource Manager no endereço quickstart.cloudera:8088</a:t>
            </a:r>
            <a:endParaRPr b="0" i="0" sz="1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4" name="Google Shape;264;p31"/>
          <p:cNvPicPr preferRelativeResize="0"/>
          <p:nvPr/>
        </p:nvPicPr>
        <p:blipFill rotWithShape="1">
          <a:blip r:embed="rId4">
            <a:alphaModFix/>
          </a:blip>
          <a:srcRect b="13012" l="56616" r="18365" t="14810"/>
          <a:stretch/>
        </p:blipFill>
        <p:spPr>
          <a:xfrm>
            <a:off x="1741288" y="1996600"/>
            <a:ext cx="5685170" cy="425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/>
        </p:nvSpPr>
        <p:spPr>
          <a:xfrm>
            <a:off x="1077900" y="291210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Dúvidas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/>
          <p:nvPr/>
        </p:nvSpPr>
        <p:spPr>
          <a:xfrm>
            <a:off x="1244550" y="1339075"/>
            <a:ext cx="7396500" cy="310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Apache Spark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71" name="Google Shape;71;p3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2" name="Google Shape;7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3450" y="1339075"/>
            <a:ext cx="5605650" cy="29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"/>
          <p:cNvPicPr preferRelativeResize="0"/>
          <p:nvPr/>
        </p:nvPicPr>
        <p:blipFill rotWithShape="1">
          <a:blip r:embed="rId5">
            <a:alphaModFix/>
          </a:blip>
          <a:srcRect b="43864" l="0" r="0" t="0"/>
          <a:stretch/>
        </p:blipFill>
        <p:spPr>
          <a:xfrm>
            <a:off x="1664275" y="3453237"/>
            <a:ext cx="1423576" cy="98843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1422225" y="4825400"/>
            <a:ext cx="7332600" cy="15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“O Spark é um framework para processamento de Big Data construído com foco em velocidade, facilidade de uso e análises sofisticadas. Oferece APIs de alto nível em Java, Scala e Python, bem como um conjunto de bibliotecas que o tornam capaz de trabalhar de forma integrada, em uma mesma aplicação, com SQL, streaming e análises complexas, para lidar com uma grande variedade de situações de processamento de dados.”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 que é Spark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640225" y="1283400"/>
            <a:ext cx="82503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b="0" i="0" lang="pt-BR" sz="1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Plataforma de computação em Cluster rápida, tolerante a falhas e de propósito geral</a:t>
            </a:r>
            <a:endParaRPr b="0" i="0" sz="17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97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b="0" i="0" lang="pt-BR" sz="1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100x mais rápido que Mapreduce em memória</a:t>
            </a:r>
            <a:endParaRPr b="0" i="0" sz="17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97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b="0" i="0" lang="pt-BR" sz="1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10x mais rápido que Mapreduce em disco</a:t>
            </a:r>
            <a:endParaRPr b="0" i="0" sz="17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97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Compatível com Hadoop</a:t>
            </a:r>
            <a:endParaRPr sz="17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97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Open Source</a:t>
            </a:r>
            <a:endParaRPr sz="17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97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b="0" i="0" lang="pt-BR" sz="1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Desenvolvido em Scala*</a:t>
            </a:r>
            <a:endParaRPr b="0" i="0" sz="17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97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b="0" i="0" lang="pt-BR" sz="1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Aplicações em Java, Scala, Python e R</a:t>
            </a:r>
            <a:endParaRPr b="0" i="0" sz="17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97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b="0" i="0" lang="pt-BR" sz="1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Bibliotecas para SQL, Streaming, Machine Learning e grafos</a:t>
            </a:r>
            <a:endParaRPr b="0" i="0" sz="17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*’Scala é uma linguagem de programação de propósito geral, diga-se multiparadigma, projetada para expressar padrões de programação comuns de uma forma concisa, elegante e type-safe. Ela incorpora recursos de linguagens orientadas a objetos e funcionais. Também é plenamente interoperável com Java.’ -Wikipédia</a:t>
            </a:r>
            <a:endParaRPr sz="13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" name="Google Shape;81;p4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/>
          <p:nvPr/>
        </p:nvSpPr>
        <p:spPr>
          <a:xfrm>
            <a:off x="573900" y="2865025"/>
            <a:ext cx="7795500" cy="351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 que é Spark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640225" y="1283400"/>
            <a:ext cx="8222400" cy="14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b="0" i="0" lang="pt-BR" sz="1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Processamento em larga escala</a:t>
            </a:r>
            <a:endParaRPr b="0" i="0" sz="17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97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b="0" i="0" lang="pt-BR" sz="1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Cluster, StandAlone ou Cloud</a:t>
            </a:r>
            <a:endParaRPr b="0" i="0" sz="17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97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b="0" i="0" lang="pt-BR" sz="1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Muito utilizado para ETL e análise de dados</a:t>
            </a:r>
            <a:endParaRPr b="0" i="0" sz="17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97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b="0" i="0" lang="pt-BR" sz="1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Processamento de PBs de dados</a:t>
            </a:r>
            <a:endParaRPr b="0" i="0" sz="17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" name="Google Shape;89;p5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0" name="Google Shape;9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8725" y="3096038"/>
            <a:ext cx="6486525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3931150" y="2865025"/>
            <a:ext cx="6888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ETL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>
            <a:off x="3417325" y="1173100"/>
            <a:ext cx="2570400" cy="96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Componentes Spark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98" name="Google Shape;98;p9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9" name="Google Shape;9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675" y="1929650"/>
            <a:ext cx="8839201" cy="4272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0775" y="1125275"/>
            <a:ext cx="1848549" cy="9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>
            <a:off x="985175" y="1198300"/>
            <a:ext cx="7502400" cy="3260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2350" y="4344301"/>
            <a:ext cx="1261351" cy="14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0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Principais Componentes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08" name="Google Shape;108;p10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10"/>
          <p:cNvSpPr txBox="1"/>
          <p:nvPr/>
        </p:nvSpPr>
        <p:spPr>
          <a:xfrm>
            <a:off x="985175" y="1475050"/>
            <a:ext cx="7584900" cy="27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-"/>
            </a:pPr>
            <a:r>
              <a:rPr b="1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Core: </a:t>
            </a: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Gestão de recursos, tolerância a falhas, monitoramento e agendamento.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-"/>
            </a:pPr>
            <a:r>
              <a:rPr b="1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SQL: </a:t>
            </a: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nsulta por Linguagem SQL para dados estruturados. Suporte a Hive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-"/>
            </a:pPr>
            <a:r>
              <a:rPr b="1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Streaming: </a:t>
            </a: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Processamento de Dados em Tempo Real.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-"/>
            </a:pPr>
            <a:r>
              <a:rPr b="1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Mllib: </a:t>
            </a: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Biblioteca de Machine Learning.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-"/>
            </a:pPr>
            <a:r>
              <a:rPr b="1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GraphX</a:t>
            </a:r>
            <a:r>
              <a:rPr b="0" i="0" lang="pt-BR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Processamento de Grafos.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1765300" y="5194200"/>
            <a:ext cx="2570400" cy="96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48750" y="5146375"/>
            <a:ext cx="1848549" cy="9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1250" y="1438623"/>
            <a:ext cx="1486391" cy="15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1"/>
          <p:cNvSpPr/>
          <p:nvPr/>
        </p:nvSpPr>
        <p:spPr>
          <a:xfrm>
            <a:off x="3319100" y="2428925"/>
            <a:ext cx="3079800" cy="3289800"/>
          </a:xfrm>
          <a:prstGeom prst="diamond">
            <a:avLst/>
          </a:prstGeom>
          <a:solidFill>
            <a:srgbClr val="F9CB9C"/>
          </a:solidFill>
          <a:ln cap="flat" cmpd="sng" w="952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1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Formatos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19" name="Google Shape;119;p11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11"/>
          <p:cNvSpPr/>
          <p:nvPr/>
        </p:nvSpPr>
        <p:spPr>
          <a:xfrm>
            <a:off x="2965450" y="2424463"/>
            <a:ext cx="1807800" cy="15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Parquet</a:t>
            </a:r>
            <a:endParaRPr b="1"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1"/>
          <p:cNvSpPr/>
          <p:nvPr/>
        </p:nvSpPr>
        <p:spPr>
          <a:xfrm>
            <a:off x="4944750" y="2424463"/>
            <a:ext cx="1807800" cy="15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1"/>
          <p:cNvSpPr/>
          <p:nvPr/>
        </p:nvSpPr>
        <p:spPr>
          <a:xfrm>
            <a:off x="2965450" y="4135288"/>
            <a:ext cx="1807800" cy="15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CSV</a:t>
            </a:r>
            <a:endParaRPr b="1"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11"/>
          <p:cNvSpPr/>
          <p:nvPr/>
        </p:nvSpPr>
        <p:spPr>
          <a:xfrm>
            <a:off x="4944750" y="4135288"/>
            <a:ext cx="1807800" cy="15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RDMS</a:t>
            </a:r>
            <a:endParaRPr b="1"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Linguagens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29" name="Google Shape;129;p12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12"/>
          <p:cNvSpPr/>
          <p:nvPr/>
        </p:nvSpPr>
        <p:spPr>
          <a:xfrm>
            <a:off x="1244550" y="2462100"/>
            <a:ext cx="2077200" cy="193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2"/>
          <p:cNvSpPr/>
          <p:nvPr/>
        </p:nvSpPr>
        <p:spPr>
          <a:xfrm>
            <a:off x="3617300" y="2462100"/>
            <a:ext cx="2077200" cy="193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2"/>
          <p:cNvSpPr/>
          <p:nvPr/>
        </p:nvSpPr>
        <p:spPr>
          <a:xfrm>
            <a:off x="5990050" y="2462100"/>
            <a:ext cx="2077200" cy="193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3762" y="3076875"/>
            <a:ext cx="1718775" cy="7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63450" y="2599425"/>
            <a:ext cx="1492301" cy="1659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7450" y="2524750"/>
            <a:ext cx="1781450" cy="17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4700700"/>
            <a:ext cx="2273870" cy="21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