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6f839d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66f839d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6e5204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76e5204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76e5204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76e5204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76e52040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76e52040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6e52040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76e5204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6aec6d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6aec6d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4d01de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4d01de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4d01de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4d01de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6e5204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6e5204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76e5204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76e5204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4d01de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4d01de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6e52040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76e5204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76e52040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76e5204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0" y="187050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Comfortaa"/>
                <a:ea typeface="Comfortaa"/>
                <a:cs typeface="Comfortaa"/>
                <a:sym typeface="Comfortaa"/>
              </a:rPr>
              <a:t>	Machine Learning em Produção</a:t>
            </a:r>
            <a:endParaRPr b="1"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Comfortaa"/>
                <a:ea typeface="Comfortaa"/>
                <a:cs typeface="Comfortaa"/>
                <a:sym typeface="Comfortaa"/>
              </a:rPr>
              <a:t>S01E03</a:t>
            </a:r>
            <a:endParaRPr b="1"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492375" y="3331050"/>
            <a:ext cx="451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omfortaa"/>
                <a:ea typeface="Comfortaa"/>
                <a:cs typeface="Comfortaa"/>
                <a:sym typeface="Comfortaa"/>
              </a:rPr>
              <a:t>Rodrigo Jardim Ekstein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-3537525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900">
                <a:latin typeface="Lato"/>
                <a:ea typeface="Lato"/>
                <a:cs typeface="Lato"/>
                <a:sym typeface="Lato"/>
              </a:rPr>
              <a:t>Lambda Container</a:t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70600" y="1465300"/>
            <a:ext cx="2064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Cenários de Utilização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Lamba Container #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Arquitetura online utilizando API Rest.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Cenários de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baixíssima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latência.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500" y="903050"/>
            <a:ext cx="57721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-3537525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900">
                <a:latin typeface="Lato"/>
                <a:ea typeface="Lato"/>
                <a:cs typeface="Lato"/>
                <a:sym typeface="Lato"/>
              </a:rPr>
              <a:t>Lambda Container</a:t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470600" y="1465300"/>
            <a:ext cx="2064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Cenários de Utilização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Lamba Container #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Arquitetura Assíncrona.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Ideal para cenários que não temos o controle da origem.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975" y="740250"/>
            <a:ext cx="4682617" cy="423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-3537525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900">
                <a:latin typeface="Lato"/>
                <a:ea typeface="Lato"/>
                <a:cs typeface="Lato"/>
                <a:sym typeface="Lato"/>
              </a:rPr>
              <a:t>GitHub Actions</a:t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9448" y="1442975"/>
            <a:ext cx="1046702" cy="1046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2049975" y="1539350"/>
            <a:ext cx="663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as Actions do GitHub tornou-se um dos serviços mais populares para CI/CD de forma gratuita.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Através das Actions podemos adicionar features ao nosso repositório: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Fluxos de CI e CD.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Integração com os principais provedores de Cloud.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Diferentes Linguagens e Diferentes Sistemas Operacionais.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-3537525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900">
                <a:latin typeface="Lato"/>
                <a:ea typeface="Lato"/>
                <a:cs typeface="Lato"/>
                <a:sym typeface="Lato"/>
              </a:rPr>
              <a:t>GitHub Actions</a:t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0423" y="1435575"/>
            <a:ext cx="1046702" cy="104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925" y="1302525"/>
            <a:ext cx="4461276" cy="274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5"/>
          <p:cNvCxnSpPr/>
          <p:nvPr/>
        </p:nvCxnSpPr>
        <p:spPr>
          <a:xfrm>
            <a:off x="6194400" y="1702175"/>
            <a:ext cx="118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5"/>
          <p:cNvSpPr txBox="1"/>
          <p:nvPr/>
        </p:nvSpPr>
        <p:spPr>
          <a:xfrm>
            <a:off x="7578350" y="1525175"/>
            <a:ext cx="153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Lato"/>
                <a:ea typeface="Lato"/>
                <a:cs typeface="Lato"/>
                <a:sym typeface="Lato"/>
              </a:rPr>
              <a:t>Critério de Run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25"/>
          <p:cNvCxnSpPr/>
          <p:nvPr/>
        </p:nvCxnSpPr>
        <p:spPr>
          <a:xfrm>
            <a:off x="6194400" y="1525175"/>
            <a:ext cx="118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5"/>
          <p:cNvSpPr txBox="1"/>
          <p:nvPr/>
        </p:nvSpPr>
        <p:spPr>
          <a:xfrm>
            <a:off x="7578350" y="1379950"/>
            <a:ext cx="153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Lato"/>
                <a:ea typeface="Lato"/>
                <a:cs typeface="Lato"/>
                <a:sym typeface="Lato"/>
              </a:rPr>
              <a:t>Nome do workflow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4" name="Google Shape;184;p25"/>
          <p:cNvCxnSpPr/>
          <p:nvPr/>
        </p:nvCxnSpPr>
        <p:spPr>
          <a:xfrm>
            <a:off x="6161125" y="2098800"/>
            <a:ext cx="118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5"/>
          <p:cNvSpPr txBox="1"/>
          <p:nvPr/>
        </p:nvSpPr>
        <p:spPr>
          <a:xfrm>
            <a:off x="7408150" y="1996725"/>
            <a:ext cx="153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Lato"/>
                <a:ea typeface="Lato"/>
                <a:cs typeface="Lato"/>
                <a:sym typeface="Lato"/>
              </a:rPr>
              <a:t>Jobs, o que será executado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25"/>
          <p:cNvCxnSpPr/>
          <p:nvPr/>
        </p:nvCxnSpPr>
        <p:spPr>
          <a:xfrm>
            <a:off x="6161125" y="2304525"/>
            <a:ext cx="118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5"/>
          <p:cNvSpPr txBox="1"/>
          <p:nvPr/>
        </p:nvSpPr>
        <p:spPr>
          <a:xfrm>
            <a:off x="7378500" y="2304525"/>
            <a:ext cx="184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Lato"/>
                <a:ea typeface="Lato"/>
                <a:cs typeface="Lato"/>
                <a:sym typeface="Lato"/>
              </a:rPr>
              <a:t>Nosso Job é executado utilizando ubuntu serverless.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25"/>
          <p:cNvCxnSpPr/>
          <p:nvPr/>
        </p:nvCxnSpPr>
        <p:spPr>
          <a:xfrm>
            <a:off x="6161125" y="2952750"/>
            <a:ext cx="118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5"/>
          <p:cNvSpPr txBox="1"/>
          <p:nvPr/>
        </p:nvSpPr>
        <p:spPr>
          <a:xfrm>
            <a:off x="7378500" y="2798850"/>
            <a:ext cx="18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Lato"/>
                <a:ea typeface="Lato"/>
                <a:cs typeface="Lato"/>
                <a:sym typeface="Lato"/>
              </a:rPr>
              <a:t>Actions, checkout e setup node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0" name="Google Shape;190;p25"/>
          <p:cNvCxnSpPr/>
          <p:nvPr/>
        </p:nvCxnSpPr>
        <p:spPr>
          <a:xfrm>
            <a:off x="6161125" y="3571400"/>
            <a:ext cx="118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7408150" y="3352400"/>
            <a:ext cx="18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Lato"/>
                <a:ea typeface="Lato"/>
                <a:cs typeface="Lato"/>
                <a:sym typeface="Lato"/>
              </a:rPr>
              <a:t>Comandos a serem executados.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-3308100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Agenda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34600" y="1532650"/>
            <a:ext cx="6699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Lato"/>
                <a:ea typeface="Lato"/>
                <a:cs typeface="Lato"/>
                <a:sym typeface="Lato"/>
              </a:rPr>
              <a:t>      → Recap da última aula…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Lato"/>
                <a:ea typeface="Lato"/>
                <a:cs typeface="Lato"/>
                <a:sym typeface="Lato"/>
              </a:rPr>
              <a:t>      → Deploys Batch e Online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Lato"/>
                <a:ea typeface="Lato"/>
                <a:cs typeface="Lato"/>
                <a:sym typeface="Lato"/>
              </a:rPr>
              <a:t>      →Arquitetura REST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Lato"/>
                <a:ea typeface="Lato"/>
                <a:cs typeface="Lato"/>
                <a:sym typeface="Lato"/>
              </a:rPr>
              <a:t>      → Verbos HTTP e API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Lato"/>
                <a:ea typeface="Lato"/>
                <a:cs typeface="Lato"/>
                <a:sym typeface="Lato"/>
              </a:rPr>
              <a:t>      → Lambda com Container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Lato"/>
                <a:ea typeface="Lato"/>
                <a:cs typeface="Lato"/>
                <a:sym typeface="Lato"/>
              </a:rPr>
              <a:t>     → Integrando com o GitHub Actions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-3433925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900">
                <a:latin typeface="Lato"/>
                <a:ea typeface="Lato"/>
                <a:cs typeface="Lato"/>
                <a:sym typeface="Lato"/>
              </a:rPr>
              <a:t>Deploys Batch e Online</a:t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66400" y="1324750"/>
            <a:ext cx="25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Deploy de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         Modelos Online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29650" y="2249825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66400" y="1940350"/>
            <a:ext cx="2508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Respostas em segundo ou millissegundos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Arquiteturas REST e API’s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Infraestrutura otimizada para inferência online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Reconhecimento de Imagem, OCR, Área Médica, Fraudes.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300" y="945100"/>
            <a:ext cx="6019501" cy="325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-3433925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900">
                <a:latin typeface="Lato"/>
                <a:ea typeface="Lato"/>
                <a:cs typeface="Lato"/>
                <a:sym typeface="Lato"/>
              </a:rPr>
              <a:t>Deploys Batch e Online</a:t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66400" y="1324750"/>
            <a:ext cx="25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Deploy de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         Modelos Online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29650" y="2249825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66400" y="1940350"/>
            <a:ext cx="2508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Respostas em segundo ou millissegundos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Arquiteturas REST e API’s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Infraestrutura otimizada para inferência online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Reconhecimento de Imagem, OCR, Área Médica, Fraudes.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700" y="1046700"/>
            <a:ext cx="6020978" cy="28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325" y="1047750"/>
            <a:ext cx="5232576" cy="37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-3433925" y="0"/>
            <a:ext cx="914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900">
                <a:latin typeface="Lato"/>
                <a:ea typeface="Lato"/>
                <a:cs typeface="Lato"/>
                <a:sym typeface="Lato"/>
              </a:rPr>
              <a:t>Arquiteturas REST</a:t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06825" y="1620750"/>
            <a:ext cx="1813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HTTP de forma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explícita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Exposição de recursos por meio de URI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Representação de recursos utilizando JSON e XML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Independência de Estado/stateless.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025" y="1921175"/>
            <a:ext cx="5605075" cy="17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-3433925" y="0"/>
            <a:ext cx="914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900">
                <a:latin typeface="Lato"/>
                <a:ea typeface="Lato"/>
                <a:cs typeface="Lato"/>
                <a:sym typeface="Lato"/>
              </a:rPr>
              <a:t>Arquiteturas REST</a:t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51425" y="1472725"/>
            <a:ext cx="1813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HTTP de forma explícita.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Exposição de recursos por meio de URI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Representação de recursos utilizando JSON e XML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Independência de Estado/stateless.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-3433925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900">
                <a:latin typeface="Lato"/>
                <a:ea typeface="Lato"/>
                <a:cs typeface="Lato"/>
                <a:sym typeface="Lato"/>
              </a:rPr>
              <a:t>Deploys Batch e Online</a:t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62800" y="1295150"/>
            <a:ext cx="25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Deploy de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         Modelos Batch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29650" y="2249825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18200" y="1747925"/>
            <a:ext cx="2508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Respostas em minutos/horas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Arquiteturas com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múltiplos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processamentos e steps diferentes.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Infraestrutura otimizada para inferência batch, data prep, feature engineering.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Reconhecimento de Imagem, Previsão de Churn, Cálculo de Crédito.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925" y="1110300"/>
            <a:ext cx="4511605" cy="37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-3433925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900">
                <a:latin typeface="Lato"/>
                <a:ea typeface="Lato"/>
                <a:cs typeface="Lato"/>
                <a:sym typeface="Lato"/>
              </a:rPr>
              <a:t>Deploys Batch e Online</a:t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62800" y="1295150"/>
            <a:ext cx="25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Deploy de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         Modelos Batch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29650" y="2249825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18200" y="1747925"/>
            <a:ext cx="2508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Respostas em minutos/horas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Arquiteturas com múltiplos processamentos e steps diferentes.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Infraestrutura otimizada para inferência batch, data prep, feature engineering.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Reconhecimento de Imagem, Previsão de Churn, Cálculo de Crédito.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600" y="152375"/>
            <a:ext cx="4024110" cy="49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-3537525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900">
                <a:latin typeface="Lato"/>
                <a:ea typeface="Lato"/>
                <a:cs typeface="Lato"/>
                <a:sym typeface="Lato"/>
              </a:rPr>
              <a:t>Lambda Container</a:t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125" y="1327925"/>
            <a:ext cx="5756150" cy="1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2010050" y="3189700"/>
            <a:ext cx="545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Redução de Custos operacionais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Auto Scalling FaaS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Facilidade de Gerenciamento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Deploy e teste rápido.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152350" y="3256325"/>
            <a:ext cx="545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Redução de Custos operacionais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Auto Scalling FaaS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Facilidade de Gerenciamento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→ Deploy e teste rápido.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