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Comforta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6BF975-17AE-4943-BF2F-183B8E0A4573}">
  <a:tblStyle styleId="{446BF975-17AE-4943-BF2F-183B8E0A4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33" Type="http://schemas.openxmlformats.org/officeDocument/2006/relationships/font" Target="fonts/Comfortaa-regular.fntdata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Comfortaa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63c6df7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63c6df7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63c6df7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63c6df7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3c6df73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63c6df73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733f0f15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733f0f15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733f0f15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733f0f15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733f0f15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733f0f15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733f0f15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733f0f15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733f0f15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733f0f15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733f0f15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733f0f15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49319967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49319967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49319967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49319967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493199677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49319967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49319967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49319967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493199677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493199677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493199677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493199677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493199677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493199677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493199677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493199677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-306350" y="1525050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Comfortaa"/>
                <a:ea typeface="Comfortaa"/>
                <a:cs typeface="Comfortaa"/>
                <a:sym typeface="Comfortaa"/>
              </a:rPr>
              <a:t>	Machine Learning em Produção</a:t>
            </a:r>
            <a:endParaRPr b="1" sz="2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Comfortaa"/>
                <a:ea typeface="Comfortaa"/>
                <a:cs typeface="Comfortaa"/>
                <a:sym typeface="Comfortaa"/>
              </a:rPr>
              <a:t>S01E02</a:t>
            </a:r>
            <a:endParaRPr b="1"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815175" y="3210125"/>
            <a:ext cx="451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Comfortaa"/>
                <a:ea typeface="Comfortaa"/>
                <a:cs typeface="Comfortaa"/>
                <a:sym typeface="Comfortaa"/>
              </a:rPr>
              <a:t>Rodrigo Ekstein</a:t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/>
        </p:nvSpPr>
        <p:spPr>
          <a:xfrm>
            <a:off x="-2230475" y="-40300"/>
            <a:ext cx="607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Lato"/>
                <a:ea typeface="Lato"/>
                <a:cs typeface="Lato"/>
                <a:sym typeface="Lato"/>
              </a:rPr>
              <a:t>	Docker</a:t>
            </a:r>
            <a:endParaRPr b="1"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25" y="1438774"/>
            <a:ext cx="1429375" cy="11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2579800" y="1392500"/>
            <a:ext cx="5232300" cy="19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333333"/>
                </a:solidFill>
              </a:rPr>
              <a:t>→ Plataforma Open Source</a:t>
            </a:r>
            <a:endParaRPr sz="14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333333"/>
                </a:solidFill>
              </a:rPr>
              <a:t>→ Ambientes Isolados </a:t>
            </a:r>
            <a:endParaRPr sz="14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333333"/>
                </a:solidFill>
              </a:rPr>
              <a:t>→ Facilita Administração e Criação de Novos Ambientes</a:t>
            </a:r>
            <a:endParaRPr sz="14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333333"/>
                </a:solidFill>
              </a:rPr>
              <a:t>→ Portabilidade</a:t>
            </a:r>
            <a:endParaRPr sz="14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pt-BR" sz="1450">
                <a:solidFill>
                  <a:srgbClr val="333333"/>
                </a:solidFill>
              </a:rPr>
              <a:t>→ Otimização de Recursos</a:t>
            </a:r>
            <a:endParaRPr sz="145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/>
        </p:nvSpPr>
        <p:spPr>
          <a:xfrm>
            <a:off x="-1061500" y="-40325"/>
            <a:ext cx="607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Lato"/>
                <a:ea typeface="Lato"/>
                <a:cs typeface="Lato"/>
                <a:sym typeface="Lato"/>
              </a:rPr>
              <a:t>	Docker x Maquina Virtual</a:t>
            </a:r>
            <a:endParaRPr b="1"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000" y="1284150"/>
            <a:ext cx="6432525" cy="22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/>
        </p:nvSpPr>
        <p:spPr>
          <a:xfrm>
            <a:off x="1710000" y="3635925"/>
            <a:ext cx="424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→ Maior consumo de recursos para virtualização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Toda aplicação carrega um sistema operacional separado.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5377375" y="3635925"/>
            <a:ext cx="424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→ Não há necessidade de vários SO’s.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→ Otimização de Recursos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1797900" y="4128525"/>
            <a:ext cx="424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→ Difícil replicação entre ambientes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5377375" y="4282425"/>
            <a:ext cx="424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→ Isolamento de Processos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/>
        </p:nvSpPr>
        <p:spPr>
          <a:xfrm>
            <a:off x="-854550" y="0"/>
            <a:ext cx="607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Lato"/>
                <a:ea typeface="Lato"/>
                <a:cs typeface="Lato"/>
                <a:sym typeface="Lato"/>
              </a:rPr>
              <a:t>	Afinal, o que são Containers ?</a:t>
            </a:r>
            <a:endParaRPr b="1"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25" y="1438774"/>
            <a:ext cx="1429375" cy="11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2514700" y="1311125"/>
            <a:ext cx="52323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1576" y="706325"/>
            <a:ext cx="4500075" cy="411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/>
          <p:nvPr/>
        </p:nvSpPr>
        <p:spPr>
          <a:xfrm>
            <a:off x="6461925" y="1823025"/>
            <a:ext cx="3663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6982800" y="1733500"/>
            <a:ext cx="1993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Container pode ser definido como um ambiente isolado, que contém um conjunto de processos que são executados a partir de uma imagem 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Tal imagem fornece todos os arquivos necessários 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/>
        </p:nvSpPr>
        <p:spPr>
          <a:xfrm>
            <a:off x="-854550" y="0"/>
            <a:ext cx="607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Lato"/>
                <a:ea typeface="Lato"/>
                <a:cs typeface="Lato"/>
                <a:sym typeface="Lato"/>
              </a:rPr>
              <a:t>	Afinal, o que são Containers ?</a:t>
            </a:r>
            <a:endParaRPr b="1"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25" y="1438774"/>
            <a:ext cx="1429375" cy="11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/>
        </p:nvSpPr>
        <p:spPr>
          <a:xfrm>
            <a:off x="2514700" y="1311125"/>
            <a:ext cx="52323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25" y="900206"/>
            <a:ext cx="6070500" cy="3638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/>
        </p:nvSpPr>
        <p:spPr>
          <a:xfrm>
            <a:off x="-2343875" y="0"/>
            <a:ext cx="607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Lato"/>
                <a:ea typeface="Lato"/>
                <a:cs typeface="Lato"/>
                <a:sym typeface="Lato"/>
              </a:rPr>
              <a:t>	Imagens</a:t>
            </a:r>
            <a:endParaRPr b="1"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25" y="1438774"/>
            <a:ext cx="1429375" cy="11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/>
        </p:nvSpPr>
        <p:spPr>
          <a:xfrm>
            <a:off x="2514700" y="1311125"/>
            <a:ext cx="52323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5075" y="1381950"/>
            <a:ext cx="4676775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/>
        </p:nvSpPr>
        <p:spPr>
          <a:xfrm>
            <a:off x="7039750" y="1294025"/>
            <a:ext cx="2042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→ Imagem é um arquivo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→ Container é um processo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→ Ao invés de rodar um único arquivo binário, o container executa uma imagem.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→ Uma imagem é um pacote com um sistema de arquivos que contém todas as 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dependências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necessárias.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/>
        </p:nvSpPr>
        <p:spPr>
          <a:xfrm>
            <a:off x="-2343875" y="0"/>
            <a:ext cx="607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Lato"/>
                <a:ea typeface="Lato"/>
                <a:cs typeface="Lato"/>
                <a:sym typeface="Lato"/>
              </a:rPr>
              <a:t>	DockerFile</a:t>
            </a:r>
            <a:endParaRPr b="1"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25" y="1438774"/>
            <a:ext cx="1429375" cy="11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 txBox="1"/>
          <p:nvPr/>
        </p:nvSpPr>
        <p:spPr>
          <a:xfrm>
            <a:off x="2514700" y="1311125"/>
            <a:ext cx="52323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</a:endParaRPr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4338" y="1438774"/>
            <a:ext cx="5153025" cy="1352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27"/>
          <p:cNvCxnSpPr/>
          <p:nvPr/>
        </p:nvCxnSpPr>
        <p:spPr>
          <a:xfrm flipH="1">
            <a:off x="4907500" y="2473924"/>
            <a:ext cx="3600" cy="7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7"/>
          <p:cNvSpPr txBox="1"/>
          <p:nvPr/>
        </p:nvSpPr>
        <p:spPr>
          <a:xfrm>
            <a:off x="3214725" y="3353075"/>
            <a:ext cx="3727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Serve como receita para construirmos nosso container e nos dá liberdade para personalizarmos da forma como julgarmos necessário.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/>
        </p:nvSpPr>
        <p:spPr>
          <a:xfrm>
            <a:off x="-358075" y="0"/>
            <a:ext cx="607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Lato"/>
                <a:ea typeface="Lato"/>
                <a:cs typeface="Lato"/>
                <a:sym typeface="Lato"/>
              </a:rPr>
              <a:t>	DockerFile - Principais Comandos</a:t>
            </a:r>
            <a:endParaRPr b="1"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25" y="1438774"/>
            <a:ext cx="1429375" cy="11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2514700" y="1311125"/>
            <a:ext cx="52323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</a:endParaRPr>
          </a:p>
        </p:txBody>
      </p:sp>
      <p:graphicFrame>
        <p:nvGraphicFramePr>
          <p:cNvPr id="215" name="Google Shape;215;p28"/>
          <p:cNvGraphicFramePr/>
          <p:nvPr/>
        </p:nvGraphicFramePr>
        <p:xfrm>
          <a:off x="2237075" y="126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{446BF975-17AE-4943-BF2F-183B8E0A4573}</a:tableStyleId>
              </a:tblPr>
              <a:tblGrid>
                <a:gridCol w="1810725"/>
                <a:gridCol w="4903325"/>
              </a:tblGrid>
              <a:tr h="90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FROM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Instrução obrigatória, serve como ponto de partida da nossa imagem.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pt-BR" sz="1200"/>
                      </a:br>
                      <a:r>
                        <a:rPr lang="pt-BR" sz="1200"/>
                        <a:t>Caso eu queira utilizar uma imagem baseada em python para o meu container, basta que eu especifique para utilizar a imagem</a:t>
                      </a:r>
                      <a:r>
                        <a:rPr b="1" lang="pt-BR" sz="1200"/>
                        <a:t> python:3.7</a:t>
                      </a:r>
                      <a:r>
                        <a:rPr lang="pt-BR" sz="1200"/>
                        <a:t> por exemplo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90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RUN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Instrução que pode ser executada várias vezes em nosso dockerfile, com ela, é possível definir quais os comandos a serem executados na etapa de criação das camadas.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Cada camada pode ser reutilizada em outras imagens.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90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CMD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Parecido com o comando RUN porém ela só executa quando criamos o container e não passamos nenhuma instrução para ele.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e caso tenhamos mais de um comando CMD no dockerfile, somente o último é executado 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/>
        </p:nvSpPr>
        <p:spPr>
          <a:xfrm>
            <a:off x="-358075" y="0"/>
            <a:ext cx="607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Lato"/>
                <a:ea typeface="Lato"/>
                <a:cs typeface="Lato"/>
                <a:sym typeface="Lato"/>
              </a:rPr>
              <a:t>	DockerFile - Principais Comandos</a:t>
            </a:r>
            <a:endParaRPr b="1"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25" y="1438774"/>
            <a:ext cx="1429375" cy="11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9"/>
          <p:cNvSpPr txBox="1"/>
          <p:nvPr/>
        </p:nvSpPr>
        <p:spPr>
          <a:xfrm>
            <a:off x="2514700" y="1311125"/>
            <a:ext cx="52323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</a:endParaRPr>
          </a:p>
        </p:txBody>
      </p:sp>
      <p:graphicFrame>
        <p:nvGraphicFramePr>
          <p:cNvPr id="223" name="Google Shape;223;p29"/>
          <p:cNvGraphicFramePr/>
          <p:nvPr/>
        </p:nvGraphicFramePr>
        <p:xfrm>
          <a:off x="2277775" y="164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{446BF975-17AE-4943-BF2F-183B8E0A4573}</a:tableStyleId>
              </a:tblPr>
              <a:tblGrid>
                <a:gridCol w="1810725"/>
                <a:gridCol w="4903325"/>
              </a:tblGrid>
              <a:tr h="90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ENTRYPOINT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Faz exatamente o que o CDM faz porém seus parâmetros não são sobrescritos.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90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Utilizado para realizar cópia de arquivos, ou até mesmo o download de arquivo contido em uma URL específica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90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COPY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Diferente do ADD, o comando COPY apenas transfere e copia o arquivo, não realiza downloads.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/>
        </p:nvSpPr>
        <p:spPr>
          <a:xfrm>
            <a:off x="-1831150" y="0"/>
            <a:ext cx="607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Lato"/>
                <a:ea typeface="Lato"/>
                <a:cs typeface="Lato"/>
                <a:sym typeface="Lato"/>
              </a:rPr>
              <a:t>DockerHub</a:t>
            </a:r>
            <a:endParaRPr b="1"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25" y="1438774"/>
            <a:ext cx="1429375" cy="11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 txBox="1"/>
          <p:nvPr/>
        </p:nvSpPr>
        <p:spPr>
          <a:xfrm>
            <a:off x="2286925" y="1383550"/>
            <a:ext cx="5908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→ Repositório centralizado para imagens Docker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→ Disponibilização da sua imagem para comunidade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→ Compartilhamento e gerenciamento de imagens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-3137900" y="0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Lato"/>
                <a:ea typeface="Lato"/>
                <a:cs typeface="Lato"/>
                <a:sym typeface="Lato"/>
              </a:rPr>
              <a:t>	Agenda</a:t>
            </a:r>
            <a:endParaRPr b="1"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808550" y="1230200"/>
            <a:ext cx="66993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Lato"/>
                <a:ea typeface="Lato"/>
                <a:cs typeface="Lato"/>
                <a:sym typeface="Lato"/>
              </a:rPr>
              <a:t>      → Recap da última Aula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Lato"/>
                <a:ea typeface="Lato"/>
                <a:cs typeface="Lato"/>
                <a:sym typeface="Lato"/>
              </a:rPr>
              <a:t>      → Notebook é o fim ?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Lato"/>
                <a:ea typeface="Lato"/>
                <a:cs typeface="Lato"/>
                <a:sym typeface="Lato"/>
              </a:rPr>
              <a:t>      → Formato YAML x Formato JSON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Lato"/>
                <a:ea typeface="Lato"/>
                <a:cs typeface="Lato"/>
                <a:sym typeface="Lato"/>
              </a:rPr>
              <a:t>      → Infraestrutura como código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Lato"/>
                <a:ea typeface="Lato"/>
                <a:cs typeface="Lato"/>
                <a:sym typeface="Lato"/>
              </a:rPr>
              <a:t>      → Diferentes tipos de IAC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Lato"/>
                <a:ea typeface="Lato"/>
                <a:cs typeface="Lato"/>
                <a:sym typeface="Lato"/>
              </a:rPr>
              <a:t>      → Hands-on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Lato"/>
                <a:ea typeface="Lato"/>
                <a:cs typeface="Lato"/>
                <a:sym typeface="Lato"/>
              </a:rPr>
              <a:t>      → Docker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Lato"/>
                <a:ea typeface="Lato"/>
                <a:cs typeface="Lato"/>
                <a:sym typeface="Lato"/>
              </a:rPr>
              <a:t>      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-3137900" y="0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Lato"/>
                <a:ea typeface="Lato"/>
                <a:cs typeface="Lato"/>
                <a:sym typeface="Lato"/>
              </a:rPr>
              <a:t>	Notebook é o Fim</a:t>
            </a:r>
            <a:endParaRPr b="1"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953550" y="1431550"/>
            <a:ext cx="66993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Lato"/>
                <a:ea typeface="Lato"/>
                <a:cs typeface="Lato"/>
                <a:sym typeface="Lato"/>
              </a:rPr>
              <a:t>     Quando terminamos de desenvolver nosso modelo em um jupyter notebook , é o fim do nosso desenvolvimento ?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Lato"/>
                <a:ea typeface="Lato"/>
                <a:cs typeface="Lato"/>
                <a:sym typeface="Lato"/>
              </a:rPr>
              <a:t>    O que devemos fazer para chegarmos na etapa de disponibilização do nosso modelo ?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Lato"/>
                <a:ea typeface="Lato"/>
                <a:cs typeface="Lato"/>
                <a:sym typeface="Lato"/>
              </a:rPr>
              <a:t>   Como saímos de um Jupyter Notebook e damos o próximo passo</a:t>
            </a:r>
            <a:r>
              <a:rPr b="1" lang="pt-BR" sz="2000">
                <a:latin typeface="Lato"/>
                <a:ea typeface="Lato"/>
                <a:cs typeface="Lato"/>
                <a:sym typeface="Lato"/>
              </a:rPr>
              <a:t> ?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-1535225" y="0"/>
            <a:ext cx="607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Lato"/>
                <a:ea typeface="Lato"/>
                <a:cs typeface="Lato"/>
                <a:sym typeface="Lato"/>
              </a:rPr>
              <a:t>	Formato YAML</a:t>
            </a:r>
            <a:endParaRPr b="1"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803675" y="1486775"/>
            <a:ext cx="7964400" cy="3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333333"/>
                </a:solidFill>
              </a:rPr>
              <a:t>→ Formato de arquivos utilizados para serialização/codificação de alguma informação e/ou dados de forma legível ao ser humano.</a:t>
            </a:r>
            <a:endParaRPr sz="12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333333"/>
                </a:solidFill>
              </a:rPr>
              <a:t>→ Este formato de arquivo foi inspirado em uma antiga e conhecida linguagem de marcação/serialização, o </a:t>
            </a:r>
            <a:r>
              <a:rPr b="1" lang="pt-BR" sz="1250">
                <a:solidFill>
                  <a:srgbClr val="333333"/>
                </a:solidFill>
              </a:rPr>
              <a:t>XML</a:t>
            </a:r>
            <a:r>
              <a:rPr lang="pt-BR" sz="1250">
                <a:solidFill>
                  <a:srgbClr val="333333"/>
                </a:solidFill>
              </a:rPr>
              <a:t>.</a:t>
            </a:r>
            <a:endParaRPr sz="12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333333"/>
                </a:solidFill>
              </a:rPr>
              <a:t>→ Um dos principais pontos que levaram a criação deste formato de arquivos é sua legibilidade.</a:t>
            </a:r>
            <a:endParaRPr sz="12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333333"/>
                </a:solidFill>
              </a:rPr>
              <a:t>→  sintaxe simples e de fácil entendimento, o YAML torna-se uma alternativa acessível e tecnicamente de fácil implementação.</a:t>
            </a:r>
            <a:endParaRPr sz="12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333333"/>
                </a:solidFill>
              </a:rPr>
              <a:t>→ Estrutura baseada em identação.</a:t>
            </a:r>
            <a:endParaRPr sz="12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333333"/>
                </a:solidFill>
              </a:rPr>
              <a:t>→ Mais legível que JSON e XML.</a:t>
            </a:r>
            <a:endParaRPr sz="12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333333"/>
                </a:solidFill>
              </a:rPr>
              <a:t>→ Diversas linguagens se beneficiam deste padrão de arquivo.</a:t>
            </a:r>
            <a:endParaRPr sz="12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25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7025" y="1309650"/>
            <a:ext cx="16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Exemplo de YAML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800" y="982075"/>
            <a:ext cx="5856376" cy="340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462125" y="1879050"/>
            <a:ext cx="2057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→ Podemos escrever da forma que quisermos respeitando as regras do formato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30250" y="3404100"/>
            <a:ext cx="2186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→ Criamos vínculos de Pessoas 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com amigos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530250" y="2641575"/>
            <a:ext cx="2057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→ Criamos os atributos necessários para cada elemento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-1773650" y="0"/>
            <a:ext cx="607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Lato"/>
                <a:ea typeface="Lato"/>
                <a:cs typeface="Lato"/>
                <a:sym typeface="Lato"/>
              </a:rPr>
              <a:t>	Formato YAML</a:t>
            </a:r>
            <a:endParaRPr b="1"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0" y="2571750"/>
            <a:ext cx="859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Comparando a legibilidade  JSON x YAML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575" y="716875"/>
            <a:ext cx="4044500" cy="23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-1773650" y="0"/>
            <a:ext cx="607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Lato"/>
                <a:ea typeface="Lato"/>
                <a:cs typeface="Lato"/>
                <a:sym typeface="Lato"/>
              </a:rPr>
              <a:t>	Formato YAML</a:t>
            </a:r>
            <a:endParaRPr b="1"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7575" y="3197350"/>
            <a:ext cx="4054899" cy="19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/>
        </p:nvSpPr>
        <p:spPr>
          <a:xfrm>
            <a:off x="-851875" y="0"/>
            <a:ext cx="607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Lato"/>
                <a:ea typeface="Lato"/>
                <a:cs typeface="Lato"/>
                <a:sym typeface="Lato"/>
              </a:rPr>
              <a:t>	Infraestrutura como Código</a:t>
            </a:r>
            <a:endParaRPr b="1"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350" y="1263375"/>
            <a:ext cx="4956748" cy="3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50775" y="1665175"/>
            <a:ext cx="3000000" cy="25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333333"/>
                </a:solidFill>
              </a:rPr>
              <a:t>→ No diagrama ao lado temos o cenário em que o cientista/desenvolvedor coordena diferentes recursos durante o desenvolvimento do modelo.</a:t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333333"/>
                </a:solidFill>
              </a:rPr>
              <a:t>→ Configurações do modelo, jupyter notebook, Servidores de arquivo, etc.</a:t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pt-BR" sz="1050">
                <a:solidFill>
                  <a:srgbClr val="333333"/>
                </a:solidFill>
              </a:rPr>
              <a:t>→ Devemos refletir todos esses steps através de um código que represente a infraestrutura.</a:t>
            </a:r>
            <a:endParaRPr sz="105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/>
        </p:nvSpPr>
        <p:spPr>
          <a:xfrm>
            <a:off x="-851875" y="0"/>
            <a:ext cx="607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Lato"/>
                <a:ea typeface="Lato"/>
                <a:cs typeface="Lato"/>
                <a:sym typeface="Lato"/>
              </a:rPr>
              <a:t>	Diferentes tipos de IaC</a:t>
            </a:r>
            <a:endParaRPr b="1"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241150" y="2231800"/>
            <a:ext cx="179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Cloud Formation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00" y="1499000"/>
            <a:ext cx="659300" cy="6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143050" y="2775900"/>
            <a:ext cx="1988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→ Solução de IaC da AWS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→ Baseada no Formato YAML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→ Provisionamento dos recursos através de arquivos YAML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350" y="588425"/>
            <a:ext cx="4491099" cy="45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86824" y="923925"/>
            <a:ext cx="781050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/>
          <p:nvPr/>
        </p:nvSpPr>
        <p:spPr>
          <a:xfrm>
            <a:off x="6805513" y="2611955"/>
            <a:ext cx="819900" cy="3705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/>
        </p:nvSpPr>
        <p:spPr>
          <a:xfrm>
            <a:off x="-851875" y="0"/>
            <a:ext cx="607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Lato"/>
                <a:ea typeface="Lato"/>
                <a:cs typeface="Lato"/>
                <a:sym typeface="Lato"/>
              </a:rPr>
              <a:t>	Diferentes tipos de IaC</a:t>
            </a:r>
            <a:endParaRPr b="1"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634950" y="2207700"/>
            <a:ext cx="179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Terraform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343950" y="2759825"/>
            <a:ext cx="1988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→ Solução de IaC da empresa Hashicorp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→ </a:t>
            </a:r>
            <a:r>
              <a:rPr lang="pt-BR" sz="1000">
                <a:latin typeface="Lato"/>
                <a:ea typeface="Lato"/>
                <a:cs typeface="Lato"/>
                <a:sym typeface="Lato"/>
              </a:rPr>
              <a:t>Baseada no Formato HCL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→ Provisionamento dos recursos através de arquivos .tf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→ open source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6805513" y="2611955"/>
            <a:ext cx="819900" cy="3705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100" y="1627875"/>
            <a:ext cx="1004601" cy="50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3325" y="1532125"/>
            <a:ext cx="401955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9775" y="2130175"/>
            <a:ext cx="1046700" cy="10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7696750" y="3176875"/>
            <a:ext cx="13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Instância EC2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