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2.xml" ContentType="application/vnd.openxmlformats-officedocument.themeOverride+xml"/>
  <Override PartName="/ppt/notesSlides/notesSlide7.xml" ContentType="application/vnd.openxmlformats-officedocument.presentationml.notesSlide+xml"/>
  <Override PartName="/ppt/theme/themeOverride3.xml" ContentType="application/vnd.openxmlformats-officedocument.themeOverride+xml"/>
  <Override PartName="/ppt/notesSlides/notesSlide8.xml" ContentType="application/vnd.openxmlformats-officedocument.presentationml.notesSlide+xml"/>
  <Override PartName="/ppt/theme/themeOverride4.xml" ContentType="application/vnd.openxmlformats-officedocument.themeOverr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46"/>
  </p:notesMasterIdLst>
  <p:sldIdLst>
    <p:sldId id="274" r:id="rId2"/>
    <p:sldId id="303" r:id="rId3"/>
    <p:sldId id="318" r:id="rId4"/>
    <p:sldId id="317" r:id="rId5"/>
    <p:sldId id="306" r:id="rId6"/>
    <p:sldId id="316" r:id="rId7"/>
    <p:sldId id="337" r:id="rId8"/>
    <p:sldId id="348" r:id="rId9"/>
    <p:sldId id="349" r:id="rId10"/>
    <p:sldId id="335" r:id="rId11"/>
    <p:sldId id="319" r:id="rId12"/>
    <p:sldId id="342" r:id="rId13"/>
    <p:sldId id="298" r:id="rId14"/>
    <p:sldId id="304" r:id="rId15"/>
    <p:sldId id="307" r:id="rId16"/>
    <p:sldId id="302" r:id="rId17"/>
    <p:sldId id="320" r:id="rId18"/>
    <p:sldId id="308" r:id="rId19"/>
    <p:sldId id="321" r:id="rId20"/>
    <p:sldId id="330" r:id="rId21"/>
    <p:sldId id="309" r:id="rId22"/>
    <p:sldId id="331" r:id="rId23"/>
    <p:sldId id="310" r:id="rId24"/>
    <p:sldId id="311" r:id="rId25"/>
    <p:sldId id="334" r:id="rId26"/>
    <p:sldId id="312" r:id="rId27"/>
    <p:sldId id="332" r:id="rId28"/>
    <p:sldId id="333" r:id="rId29"/>
    <p:sldId id="313" r:id="rId30"/>
    <p:sldId id="314" r:id="rId31"/>
    <p:sldId id="328" r:id="rId32"/>
    <p:sldId id="338" r:id="rId33"/>
    <p:sldId id="339" r:id="rId34"/>
    <p:sldId id="340" r:id="rId35"/>
    <p:sldId id="322" r:id="rId36"/>
    <p:sldId id="323" r:id="rId37"/>
    <p:sldId id="326" r:id="rId38"/>
    <p:sldId id="344" r:id="rId39"/>
    <p:sldId id="345" r:id="rId40"/>
    <p:sldId id="343" r:id="rId41"/>
    <p:sldId id="327" r:id="rId42"/>
    <p:sldId id="346" r:id="rId43"/>
    <p:sldId id="315" r:id="rId44"/>
    <p:sldId id="324" r:id="rId45"/>
  </p:sldIdLst>
  <p:sldSz cx="9144000" cy="6858000" type="screen4x3"/>
  <p:notesSz cx="6985000" cy="9283700"/>
  <p:custDataLst>
    <p:tags r:id="rId4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4" userDrawn="1">
          <p15:clr>
            <a:srgbClr val="A4A3A4"/>
          </p15:clr>
        </p15:guide>
        <p15:guide id="2" pos="220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99"/>
    <a:srgbClr val="0000FF"/>
    <a:srgbClr val="CCCC00"/>
    <a:srgbClr val="944606"/>
    <a:srgbClr val="CC6633"/>
    <a:srgbClr val="CECFDA"/>
    <a:srgbClr val="E9ECFF"/>
    <a:srgbClr val="B1B3BF"/>
    <a:srgbClr val="FFCF27"/>
    <a:srgbClr val="4B49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90" autoAdjust="0"/>
    <p:restoredTop sz="93758" autoAdjust="0"/>
  </p:normalViewPr>
  <p:slideViewPr>
    <p:cSldViewPr>
      <p:cViewPr varScale="1">
        <p:scale>
          <a:sx n="73" d="100"/>
          <a:sy n="73" d="100"/>
        </p:scale>
        <p:origin x="77"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50" d="100"/>
          <a:sy n="50" d="100"/>
        </p:scale>
        <p:origin x="-2628" y="-300"/>
      </p:cViewPr>
      <p:guideLst>
        <p:guide orient="horz" pos="2924"/>
        <p:guide pos="22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26833" cy="464185"/>
          </a:xfrm>
          <a:prstGeom prst="rect">
            <a:avLst/>
          </a:prstGeom>
        </p:spPr>
        <p:txBody>
          <a:bodyPr vert="horz" lIns="92953" tIns="46477" rIns="92953" bIns="46477" rtlCol="0"/>
          <a:lstStyle>
            <a:lvl1pPr algn="l">
              <a:defRPr sz="1200"/>
            </a:lvl1pPr>
          </a:lstStyle>
          <a:p>
            <a:endParaRPr lang="en-US" dirty="0"/>
          </a:p>
        </p:txBody>
      </p:sp>
      <p:sp>
        <p:nvSpPr>
          <p:cNvPr id="3" name="Date Placeholder 2"/>
          <p:cNvSpPr>
            <a:spLocks noGrp="1"/>
          </p:cNvSpPr>
          <p:nvPr>
            <p:ph type="dt" idx="1"/>
          </p:nvPr>
        </p:nvSpPr>
        <p:spPr>
          <a:xfrm>
            <a:off x="3956552" y="1"/>
            <a:ext cx="3026833" cy="464185"/>
          </a:xfrm>
          <a:prstGeom prst="rect">
            <a:avLst/>
          </a:prstGeom>
        </p:spPr>
        <p:txBody>
          <a:bodyPr vert="horz" lIns="92953" tIns="46477" rIns="92953" bIns="46477" rtlCol="0"/>
          <a:lstStyle>
            <a:lvl1pPr algn="r">
              <a:defRPr sz="1200"/>
            </a:lvl1pPr>
          </a:lstStyle>
          <a:p>
            <a:fld id="{C8086C2D-7200-4D0C-9D75-4E4B8AA3A572}" type="datetimeFigureOut">
              <a:rPr lang="en-US" smtClean="0"/>
              <a:pPr/>
              <a:t>9/7/2016</a:t>
            </a:fld>
            <a:endParaRPr lang="en-US" dirty="0"/>
          </a:p>
        </p:txBody>
      </p:sp>
      <p:sp>
        <p:nvSpPr>
          <p:cNvPr id="4" name="Slide Image Placeholder 3"/>
          <p:cNvSpPr>
            <a:spLocks noGrp="1" noRot="1" noChangeAspect="1"/>
          </p:cNvSpPr>
          <p:nvPr>
            <p:ph type="sldImg" idx="2"/>
          </p:nvPr>
        </p:nvSpPr>
        <p:spPr>
          <a:xfrm>
            <a:off x="1171575" y="695325"/>
            <a:ext cx="4641850" cy="3481388"/>
          </a:xfrm>
          <a:prstGeom prst="rect">
            <a:avLst/>
          </a:prstGeom>
          <a:noFill/>
          <a:ln w="12700">
            <a:solidFill>
              <a:prstClr val="black"/>
            </a:solidFill>
          </a:ln>
        </p:spPr>
        <p:txBody>
          <a:bodyPr vert="horz" lIns="92953" tIns="46477" rIns="92953" bIns="46477" rtlCol="0" anchor="ctr"/>
          <a:lstStyle/>
          <a:p>
            <a:endParaRPr lang="en-US" dirty="0"/>
          </a:p>
        </p:txBody>
      </p:sp>
      <p:sp>
        <p:nvSpPr>
          <p:cNvPr id="5" name="Notes Placeholder 4"/>
          <p:cNvSpPr>
            <a:spLocks noGrp="1"/>
          </p:cNvSpPr>
          <p:nvPr>
            <p:ph type="body" sz="quarter" idx="3"/>
          </p:nvPr>
        </p:nvSpPr>
        <p:spPr>
          <a:xfrm>
            <a:off x="698501" y="4409758"/>
            <a:ext cx="5588000" cy="4177665"/>
          </a:xfrm>
          <a:prstGeom prst="rect">
            <a:avLst/>
          </a:prstGeom>
        </p:spPr>
        <p:txBody>
          <a:bodyPr vert="horz" lIns="92953" tIns="46477" rIns="92953" bIns="4647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17904"/>
            <a:ext cx="3026833" cy="464185"/>
          </a:xfrm>
          <a:prstGeom prst="rect">
            <a:avLst/>
          </a:prstGeom>
        </p:spPr>
        <p:txBody>
          <a:bodyPr vert="horz" lIns="92953" tIns="46477" rIns="92953" bIns="46477"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56552" y="8817904"/>
            <a:ext cx="3026833" cy="464185"/>
          </a:xfrm>
          <a:prstGeom prst="rect">
            <a:avLst/>
          </a:prstGeom>
        </p:spPr>
        <p:txBody>
          <a:bodyPr vert="horz" lIns="92953" tIns="46477" rIns="92953" bIns="46477" rtlCol="0" anchor="b"/>
          <a:lstStyle>
            <a:lvl1pPr algn="r">
              <a:defRPr sz="1200"/>
            </a:lvl1pPr>
          </a:lstStyle>
          <a:p>
            <a:fld id="{C30855F7-0B16-4362-B0B4-1D2A1237CE7F}" type="slidenum">
              <a:rPr lang="en-US" smtClean="0"/>
              <a:pPr/>
              <a:t>‹#›</a:t>
            </a:fld>
            <a:endParaRPr lang="en-US" dirty="0"/>
          </a:p>
        </p:txBody>
      </p:sp>
    </p:spTree>
    <p:extLst>
      <p:ext uri="{BB962C8B-B14F-4D97-AF65-F5344CB8AC3E}">
        <p14:creationId xmlns:p14="http://schemas.microsoft.com/office/powerpoint/2010/main" val="1482057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30855F7-0B16-4362-B0B4-1D2A1237CE7F}" type="slidenum">
              <a:rPr lang="en-US" smtClean="0"/>
              <a:pPr/>
              <a:t>1</a:t>
            </a:fld>
            <a:endParaRPr lang="en-US" dirty="0"/>
          </a:p>
        </p:txBody>
      </p:sp>
    </p:spTree>
    <p:extLst>
      <p:ext uri="{BB962C8B-B14F-4D97-AF65-F5344CB8AC3E}">
        <p14:creationId xmlns:p14="http://schemas.microsoft.com/office/powerpoint/2010/main" val="4085195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30855F7-0B16-4362-B0B4-1D2A1237CE7F}" type="slidenum">
              <a:rPr lang="en-US" smtClean="0"/>
              <a:pPr/>
              <a:t>3</a:t>
            </a:fld>
            <a:endParaRPr lang="en-US" dirty="0"/>
          </a:p>
        </p:txBody>
      </p:sp>
    </p:spTree>
    <p:extLst>
      <p:ext uri="{BB962C8B-B14F-4D97-AF65-F5344CB8AC3E}">
        <p14:creationId xmlns:p14="http://schemas.microsoft.com/office/powerpoint/2010/main" val="4085195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30855F7-0B16-4362-B0B4-1D2A1237CE7F}" type="slidenum">
              <a:rPr lang="en-US" smtClean="0"/>
              <a:pPr/>
              <a:t>11</a:t>
            </a:fld>
            <a:endParaRPr lang="en-US" dirty="0"/>
          </a:p>
        </p:txBody>
      </p:sp>
    </p:spTree>
    <p:extLst>
      <p:ext uri="{BB962C8B-B14F-4D97-AF65-F5344CB8AC3E}">
        <p14:creationId xmlns:p14="http://schemas.microsoft.com/office/powerpoint/2010/main" val="4085195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30855F7-0B16-4362-B0B4-1D2A1237CE7F}" type="slidenum">
              <a:rPr lang="en-US" smtClean="0"/>
              <a:pPr/>
              <a:t>17</a:t>
            </a:fld>
            <a:endParaRPr lang="en-US" dirty="0"/>
          </a:p>
        </p:txBody>
      </p:sp>
    </p:spTree>
    <p:extLst>
      <p:ext uri="{BB962C8B-B14F-4D97-AF65-F5344CB8AC3E}">
        <p14:creationId xmlns:p14="http://schemas.microsoft.com/office/powerpoint/2010/main" val="4085195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30855F7-0B16-4362-B0B4-1D2A1237CE7F}" type="slidenum">
              <a:rPr lang="en-US" smtClean="0"/>
              <a:pPr/>
              <a:t>19</a:t>
            </a:fld>
            <a:endParaRPr lang="en-US" dirty="0"/>
          </a:p>
        </p:txBody>
      </p:sp>
    </p:spTree>
    <p:extLst>
      <p:ext uri="{BB962C8B-B14F-4D97-AF65-F5344CB8AC3E}">
        <p14:creationId xmlns:p14="http://schemas.microsoft.com/office/powerpoint/2010/main" val="4085195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30855F7-0B16-4362-B0B4-1D2A1237CE7F}" type="slidenum">
              <a:rPr lang="en-US" smtClean="0"/>
              <a:pPr/>
              <a:t>35</a:t>
            </a:fld>
            <a:endParaRPr lang="en-US" dirty="0"/>
          </a:p>
        </p:txBody>
      </p:sp>
    </p:spTree>
    <p:extLst>
      <p:ext uri="{BB962C8B-B14F-4D97-AF65-F5344CB8AC3E}">
        <p14:creationId xmlns:p14="http://schemas.microsoft.com/office/powerpoint/2010/main" val="4085195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AE40C0-2672-4115-B635-331F66FDB013}" type="slidenum">
              <a:rPr lang="en-US" smtClean="0"/>
              <a:pPr/>
              <a:t>38</a:t>
            </a:fld>
            <a:endParaRPr lang="en-US" dirty="0"/>
          </a:p>
        </p:txBody>
      </p:sp>
    </p:spTree>
    <p:extLst>
      <p:ext uri="{BB962C8B-B14F-4D97-AF65-F5344CB8AC3E}">
        <p14:creationId xmlns:p14="http://schemas.microsoft.com/office/powerpoint/2010/main" val="358529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30855F7-0B16-4362-B0B4-1D2A1237CE7F}" type="slidenum">
              <a:rPr lang="en-US" smtClean="0"/>
              <a:pPr/>
              <a:t>41</a:t>
            </a:fld>
            <a:endParaRPr lang="en-US" dirty="0"/>
          </a:p>
        </p:txBody>
      </p:sp>
    </p:spTree>
    <p:extLst>
      <p:ext uri="{BB962C8B-B14F-4D97-AF65-F5344CB8AC3E}">
        <p14:creationId xmlns:p14="http://schemas.microsoft.com/office/powerpoint/2010/main" val="4085195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30855F7-0B16-4362-B0B4-1D2A1237CE7F}" type="slidenum">
              <a:rPr lang="en-US" smtClean="0"/>
              <a:pPr/>
              <a:t>44</a:t>
            </a:fld>
            <a:endParaRPr lang="en-US" dirty="0"/>
          </a:p>
        </p:txBody>
      </p:sp>
    </p:spTree>
    <p:extLst>
      <p:ext uri="{BB962C8B-B14F-4D97-AF65-F5344CB8AC3E}">
        <p14:creationId xmlns:p14="http://schemas.microsoft.com/office/powerpoint/2010/main" val="40851954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slideMaster" Target="../slideMasters/slideMaster1.xml"/><Relationship Id="rId4"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slideMaster" Target="../slideMasters/slideMaster1.xml"/><Relationship Id="rId4" Type="http://schemas.openxmlformats.org/officeDocument/2006/relationships/tags" Target="../tags/tag22.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slideMaster" Target="../slideMasters/slideMaster1.xml"/><Relationship Id="rId4" Type="http://schemas.openxmlformats.org/officeDocument/2006/relationships/tags" Target="../tags/tag2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custDataLst>
              <p:tags r:id="rId3"/>
            </p:custDataLst>
          </p:nvPr>
        </p:nvSpPr>
        <p:spPr/>
        <p:txBody>
          <a:bodyPr/>
          <a:lstStyle>
            <a:lvl1pPr>
              <a:defRPr/>
            </a:lvl1pPr>
          </a:lstStyle>
          <a:p>
            <a:fld id="{6028BB71-9AA6-42DC-85A7-EA867A57D826}" type="datetime1">
              <a:rPr lang="en-US" smtClean="0"/>
              <a:t>9/7/2016</a:t>
            </a:fld>
            <a:endParaRPr lang="en-US" dirty="0"/>
          </a:p>
        </p:txBody>
      </p:sp>
      <p:sp>
        <p:nvSpPr>
          <p:cNvPr id="5" name="Footer Placeholder 4"/>
          <p:cNvSpPr>
            <a:spLocks noGrp="1"/>
          </p:cNvSpPr>
          <p:nvPr>
            <p:ph type="ftr" sz="quarter" idx="11"/>
            <p:custDataLst>
              <p:tags r:id="rId4"/>
            </p:custDataLst>
          </p:nvPr>
        </p:nvSpPr>
        <p:spPr/>
        <p:txBody>
          <a:bodyPr/>
          <a:lstStyle>
            <a:lvl1pPr>
              <a:defRPr/>
            </a:lvl1pPr>
          </a:lstStyle>
          <a:p>
            <a:endParaRPr lang="en-US" dirty="0"/>
          </a:p>
        </p:txBody>
      </p:sp>
      <p:sp>
        <p:nvSpPr>
          <p:cNvPr id="6" name="Slide Number Placeholder 5"/>
          <p:cNvSpPr>
            <a:spLocks noGrp="1"/>
          </p:cNvSpPr>
          <p:nvPr>
            <p:ph type="sldNum" sz="quarter" idx="12"/>
            <p:custDataLst>
              <p:tags r:id="rId5"/>
            </p:custDataLst>
          </p:nvPr>
        </p:nvSpPr>
        <p:spPr/>
        <p:txBody>
          <a:bodyPr/>
          <a:lstStyle>
            <a:lvl1pPr>
              <a:defRPr/>
            </a:lvl1pPr>
          </a:lstStyle>
          <a:p>
            <a:fld id="{07F25E21-6435-4942-977D-92867F85F11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49F484C-F3D7-4689-810A-0D25888A8954}" type="datetime1">
              <a:rPr lang="en-US" smtClean="0"/>
              <a:t>9/7/2016</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07F25E21-6435-4942-977D-92867F85F11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6519470-7A3E-4539-9B6A-674C209FE5D9}" type="datetime1">
              <a:rPr lang="en-US" smtClean="0"/>
              <a:t>9/7/2016</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07F25E21-6435-4942-977D-92867F85F11F}"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3" name="Content Placeholder 2"/>
          <p:cNvSpPr>
            <a:spLocks noGrp="1"/>
          </p:cNvSpPr>
          <p:nvPr>
            <p:ph idx="1"/>
            <p:custDataLst>
              <p:tags r:id="rId1"/>
            </p:custDataLst>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custDataLst>
              <p:tags r:id="rId2"/>
            </p:custDataLst>
          </p:nvPr>
        </p:nvSpPr>
        <p:spPr/>
        <p:txBody>
          <a:bodyPr/>
          <a:lstStyle/>
          <a:p>
            <a:fld id="{59445BDD-9B06-4127-85DE-948A7A9AC86B}" type="datetime1">
              <a:rPr lang="en-US" smtClean="0"/>
              <a:t>9/7/2016</a:t>
            </a:fld>
            <a:endParaRPr lang="en-US" dirty="0"/>
          </a:p>
        </p:txBody>
      </p:sp>
      <p:sp>
        <p:nvSpPr>
          <p:cNvPr id="5" name="Footer Placeholder 4"/>
          <p:cNvSpPr>
            <a:spLocks noGrp="1"/>
          </p:cNvSpPr>
          <p:nvPr>
            <p:ph type="ftr" sz="quarter" idx="11"/>
            <p:custDataLst>
              <p:tags r:id="rId3"/>
            </p:custDataLst>
          </p:nvPr>
        </p:nvSpPr>
        <p:spPr/>
        <p:txBody>
          <a:bodyPr/>
          <a:lstStyle/>
          <a:p>
            <a:endParaRPr lang="en-US" dirty="0"/>
          </a:p>
        </p:txBody>
      </p:sp>
      <p:sp>
        <p:nvSpPr>
          <p:cNvPr id="6" name="Slide Number Placeholder 5"/>
          <p:cNvSpPr>
            <a:spLocks noGrp="1"/>
          </p:cNvSpPr>
          <p:nvPr>
            <p:ph type="sldNum" sz="quarter" idx="12"/>
            <p:custDataLst>
              <p:tags r:id="rId4"/>
            </p:custDataLst>
          </p:nvPr>
        </p:nvSpPr>
        <p:spPr/>
        <p:txBody>
          <a:bodyPr/>
          <a:lstStyle/>
          <a:p>
            <a:fld id="{07F25E21-6435-4942-977D-92867F85F11F}"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custDataLst>
              <p:tags r:id="rId1"/>
            </p:custDataLst>
          </p:nvPr>
        </p:nvSpPr>
        <p:spPr/>
        <p:txBody>
          <a:bodyPr/>
          <a:lstStyle>
            <a:lvl1pPr>
              <a:defRPr sz="2400"/>
            </a:lvl1pPr>
            <a:lvl2pPr>
              <a:defRPr sz="2000"/>
            </a:lvl2pPr>
            <a:lvl3pPr>
              <a:defRPr sz="1800"/>
            </a:lvl3pPr>
            <a:lvl4pP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custDataLst>
              <p:tags r:id="rId2"/>
            </p:custDataLst>
          </p:nvPr>
        </p:nvSpPr>
        <p:spPr/>
        <p:txBody>
          <a:bodyPr/>
          <a:lstStyle>
            <a:lvl1pPr>
              <a:defRPr>
                <a:solidFill>
                  <a:schemeClr val="tx1"/>
                </a:solidFill>
              </a:defRPr>
            </a:lvl1pPr>
          </a:lstStyle>
          <a:p>
            <a:fld id="{F3048CC5-7080-498C-A1EB-00F1F8397B40}" type="datetime1">
              <a:rPr lang="en-US" smtClean="0"/>
              <a:t>9/7/2016</a:t>
            </a:fld>
            <a:endParaRPr lang="en-US" dirty="0"/>
          </a:p>
        </p:txBody>
      </p:sp>
      <p:sp>
        <p:nvSpPr>
          <p:cNvPr id="6" name="Slide Number Placeholder 5"/>
          <p:cNvSpPr>
            <a:spLocks noGrp="1"/>
          </p:cNvSpPr>
          <p:nvPr>
            <p:ph type="sldNum" sz="quarter" idx="12"/>
            <p:custDataLst>
              <p:tags r:id="rId3"/>
            </p:custDataLst>
          </p:nvPr>
        </p:nvSpPr>
        <p:spPr/>
        <p:txBody>
          <a:bodyPr/>
          <a:lstStyle>
            <a:lvl1pPr>
              <a:defRPr>
                <a:solidFill>
                  <a:schemeClr val="tx1"/>
                </a:solidFill>
              </a:defRPr>
            </a:lvl1pPr>
          </a:lstStyle>
          <a:p>
            <a:fld id="{07F25E21-6435-4942-977D-92867F85F11F}" type="slidenum">
              <a:rPr lang="en-US" smtClean="0"/>
              <a:pPr/>
              <a:t>‹#›</a:t>
            </a:fld>
            <a:endParaRPr lang="en-US" dirty="0"/>
          </a:p>
        </p:txBody>
      </p:sp>
      <p:sp>
        <p:nvSpPr>
          <p:cNvPr id="5" name="Title 1"/>
          <p:cNvSpPr>
            <a:spLocks noGrp="1"/>
          </p:cNvSpPr>
          <p:nvPr>
            <p:ph type="title"/>
          </p:nvPr>
        </p:nvSpPr>
        <p:spPr>
          <a:xfrm>
            <a:off x="1865454" y="81023"/>
            <a:ext cx="5410200" cy="541725"/>
          </a:xfrm>
        </p:spPr>
        <p:txBody>
          <a:bodyPr>
            <a:normAutofit/>
          </a:bodyPr>
          <a:lstStyle>
            <a:lvl1pPr>
              <a:defRPr sz="2400" b="1">
                <a:solidFill>
                  <a:schemeClr val="tx1"/>
                </a:solidFill>
                <a:latin typeface="Calibri" panose="020F0502020204030204" pitchFamily="34" charset="0"/>
              </a:defRPr>
            </a:lvl1pPr>
          </a:lstStyle>
          <a:p>
            <a:r>
              <a:rPr lang="en-US" dirty="0"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3_Title and Content">
    <p:spTree>
      <p:nvGrpSpPr>
        <p:cNvPr id="1" name=""/>
        <p:cNvGrpSpPr/>
        <p:nvPr/>
      </p:nvGrpSpPr>
      <p:grpSpPr>
        <a:xfrm>
          <a:off x="0" y="0"/>
          <a:ext cx="0" cy="0"/>
          <a:chOff x="0" y="0"/>
          <a:chExt cx="0" cy="0"/>
        </a:xfrm>
      </p:grpSpPr>
      <p:sp>
        <p:nvSpPr>
          <p:cNvPr id="3" name="Content Placeholder 2"/>
          <p:cNvSpPr>
            <a:spLocks noGrp="1"/>
          </p:cNvSpPr>
          <p:nvPr>
            <p:ph idx="1"/>
            <p:custDataLst>
              <p:tags r:id="rId1"/>
            </p:custDataLst>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custDataLst>
              <p:tags r:id="rId2"/>
            </p:custDataLst>
          </p:nvPr>
        </p:nvSpPr>
        <p:spPr/>
        <p:txBody>
          <a:bodyPr/>
          <a:lstStyle/>
          <a:p>
            <a:fld id="{FB252E03-78C1-410F-9A05-2DDD16E509A9}" type="datetime1">
              <a:rPr lang="en-US" smtClean="0"/>
              <a:t>9/7/2016</a:t>
            </a:fld>
            <a:endParaRPr lang="en-US" dirty="0"/>
          </a:p>
        </p:txBody>
      </p:sp>
      <p:sp>
        <p:nvSpPr>
          <p:cNvPr id="5" name="Footer Placeholder 4"/>
          <p:cNvSpPr>
            <a:spLocks noGrp="1"/>
          </p:cNvSpPr>
          <p:nvPr>
            <p:ph type="ftr" sz="quarter" idx="11"/>
            <p:custDataLst>
              <p:tags r:id="rId3"/>
            </p:custDataLst>
          </p:nvPr>
        </p:nvSpPr>
        <p:spPr/>
        <p:txBody>
          <a:bodyPr/>
          <a:lstStyle/>
          <a:p>
            <a:endParaRPr lang="en-US" dirty="0"/>
          </a:p>
        </p:txBody>
      </p:sp>
      <p:sp>
        <p:nvSpPr>
          <p:cNvPr id="6" name="Slide Number Placeholder 5"/>
          <p:cNvSpPr>
            <a:spLocks noGrp="1"/>
          </p:cNvSpPr>
          <p:nvPr>
            <p:ph type="sldNum" sz="quarter" idx="12"/>
            <p:custDataLst>
              <p:tags r:id="rId4"/>
            </p:custDataLst>
          </p:nvPr>
        </p:nvSpPr>
        <p:spPr/>
        <p:txBody>
          <a:bodyPr/>
          <a:lstStyle/>
          <a:p>
            <a:fld id="{07F25E21-6435-4942-977D-92867F85F11F}"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3" name="Content Placeholder 2"/>
          <p:cNvSpPr>
            <a:spLocks noGrp="1"/>
          </p:cNvSpPr>
          <p:nvPr>
            <p:ph idx="1"/>
            <p:custDataLst>
              <p:tags r:id="rId1"/>
            </p:custDataLst>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custDataLst>
              <p:tags r:id="rId2"/>
            </p:custDataLst>
          </p:nvPr>
        </p:nvSpPr>
        <p:spPr/>
        <p:txBody>
          <a:bodyPr/>
          <a:lstStyle/>
          <a:p>
            <a:fld id="{D00E2A26-FC2A-458B-9374-34ACA6CCC4D7}" type="datetime1">
              <a:rPr lang="en-US" smtClean="0"/>
              <a:t>9/7/2016</a:t>
            </a:fld>
            <a:endParaRPr lang="en-US" dirty="0"/>
          </a:p>
        </p:txBody>
      </p:sp>
      <p:sp>
        <p:nvSpPr>
          <p:cNvPr id="5" name="Footer Placeholder 4"/>
          <p:cNvSpPr>
            <a:spLocks noGrp="1"/>
          </p:cNvSpPr>
          <p:nvPr>
            <p:ph type="ftr" sz="quarter" idx="11"/>
            <p:custDataLst>
              <p:tags r:id="rId3"/>
            </p:custDataLst>
          </p:nvPr>
        </p:nvSpPr>
        <p:spPr/>
        <p:txBody>
          <a:bodyPr/>
          <a:lstStyle/>
          <a:p>
            <a:endParaRPr lang="en-US" dirty="0"/>
          </a:p>
        </p:txBody>
      </p:sp>
      <p:sp>
        <p:nvSpPr>
          <p:cNvPr id="6" name="Slide Number Placeholder 5"/>
          <p:cNvSpPr>
            <a:spLocks noGrp="1"/>
          </p:cNvSpPr>
          <p:nvPr>
            <p:ph type="sldNum" sz="quarter" idx="12"/>
            <p:custDataLst>
              <p:tags r:id="rId4"/>
            </p:custDataLst>
          </p:nvPr>
        </p:nvSpPr>
        <p:spPr/>
        <p:txBody>
          <a:bodyPr/>
          <a:lstStyle/>
          <a:p>
            <a:fld id="{07F25E21-6435-4942-977D-92867F85F11F}" type="slidenum">
              <a:rPr lang="en-US" smtClean="0"/>
              <a:pPr/>
              <a:t>‹#›</a:t>
            </a:fld>
            <a:endParaRPr lang="en-US" dirty="0"/>
          </a:p>
        </p:txBody>
      </p:sp>
    </p:spTree>
    <p:extLst>
      <p:ext uri="{BB962C8B-B14F-4D97-AF65-F5344CB8AC3E}">
        <p14:creationId xmlns:p14="http://schemas.microsoft.com/office/powerpoint/2010/main" val="163480248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fld id="{135FF6FD-4448-4370-8856-195D9768FB3A}" type="datetime1">
              <a:rPr lang="en-US" smtClean="0"/>
              <a:t>9/7/2016</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07F25E21-6435-4942-977D-92867F85F11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BABF55D3-F707-45CB-92D4-B1A8252E3D68}" type="datetime1">
              <a:rPr lang="en-US" smtClean="0"/>
              <a:t>9/7/2016</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07F25E21-6435-4942-977D-92867F85F11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9B3D25A8-4BA0-4CA3-BC8B-B1A43FF223D3}" type="datetime1">
              <a:rPr lang="en-US" smtClean="0"/>
              <a:t>9/7/2016</a:t>
            </a:fld>
            <a:endParaRPr lang="en-US" dirty="0"/>
          </a:p>
        </p:txBody>
      </p:sp>
      <p:sp>
        <p:nvSpPr>
          <p:cNvPr id="6" name="Footer Placeholder 4"/>
          <p:cNvSpPr>
            <a:spLocks noGrp="1"/>
          </p:cNvSpPr>
          <p:nvPr>
            <p:ph type="ftr" sz="quarter" idx="11"/>
          </p:nvPr>
        </p:nvSpPr>
        <p:spPr/>
        <p:txBody>
          <a:bodyPr/>
          <a:lstStyle>
            <a:lvl1pPr>
              <a:defRPr/>
            </a:lvl1pPr>
          </a:lstStyle>
          <a:p>
            <a:endParaRPr lang="en-US" dirty="0"/>
          </a:p>
        </p:txBody>
      </p:sp>
      <p:sp>
        <p:nvSpPr>
          <p:cNvPr id="7" name="Slide Number Placeholder 5"/>
          <p:cNvSpPr>
            <a:spLocks noGrp="1"/>
          </p:cNvSpPr>
          <p:nvPr>
            <p:ph type="sldNum" sz="quarter" idx="12"/>
          </p:nvPr>
        </p:nvSpPr>
        <p:spPr/>
        <p:txBody>
          <a:bodyPr/>
          <a:lstStyle>
            <a:lvl1pPr>
              <a:defRPr/>
            </a:lvl1pPr>
          </a:lstStyle>
          <a:p>
            <a:fld id="{07F25E21-6435-4942-977D-92867F85F11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059C651D-5A12-4746-8879-2A999A4506D4}" type="datetime1">
              <a:rPr lang="en-US" smtClean="0"/>
              <a:t>9/7/2016</a:t>
            </a:fld>
            <a:endParaRPr lang="en-US" dirty="0"/>
          </a:p>
        </p:txBody>
      </p:sp>
      <p:sp>
        <p:nvSpPr>
          <p:cNvPr id="8" name="Footer Placeholder 4"/>
          <p:cNvSpPr>
            <a:spLocks noGrp="1"/>
          </p:cNvSpPr>
          <p:nvPr>
            <p:ph type="ftr" sz="quarter" idx="11"/>
          </p:nvPr>
        </p:nvSpPr>
        <p:spPr/>
        <p:txBody>
          <a:bodyPr/>
          <a:lstStyle>
            <a:lvl1pPr>
              <a:defRPr/>
            </a:lvl1pPr>
          </a:lstStyle>
          <a:p>
            <a:endParaRPr lang="en-US" dirty="0"/>
          </a:p>
        </p:txBody>
      </p:sp>
      <p:sp>
        <p:nvSpPr>
          <p:cNvPr id="9" name="Slide Number Placeholder 5"/>
          <p:cNvSpPr>
            <a:spLocks noGrp="1"/>
          </p:cNvSpPr>
          <p:nvPr>
            <p:ph type="sldNum" sz="quarter" idx="12"/>
          </p:nvPr>
        </p:nvSpPr>
        <p:spPr/>
        <p:txBody>
          <a:bodyPr/>
          <a:lstStyle>
            <a:lvl1pPr>
              <a:defRPr/>
            </a:lvl1pPr>
          </a:lstStyle>
          <a:p>
            <a:fld id="{07F25E21-6435-4942-977D-92867F85F11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8EA82FB-852C-47A9-B233-51B38BCCF5A8}" type="datetime1">
              <a:rPr lang="en-US" smtClean="0"/>
              <a:t>9/7/2016</a:t>
            </a:fld>
            <a:endParaRPr lang="en-US" dirty="0"/>
          </a:p>
        </p:txBody>
      </p:sp>
      <p:sp>
        <p:nvSpPr>
          <p:cNvPr id="4" name="Footer Placeholder 4"/>
          <p:cNvSpPr>
            <a:spLocks noGrp="1"/>
          </p:cNvSpPr>
          <p:nvPr>
            <p:ph type="ftr" sz="quarter" idx="11"/>
          </p:nvPr>
        </p:nvSpPr>
        <p:spPr/>
        <p:txBody>
          <a:bodyPr/>
          <a:lstStyle>
            <a:lvl1pPr>
              <a:defRPr/>
            </a:lvl1pPr>
          </a:lstStyle>
          <a:p>
            <a:endParaRPr lang="en-US" dirty="0"/>
          </a:p>
        </p:txBody>
      </p:sp>
      <p:sp>
        <p:nvSpPr>
          <p:cNvPr id="5" name="Slide Number Placeholder 5"/>
          <p:cNvSpPr>
            <a:spLocks noGrp="1"/>
          </p:cNvSpPr>
          <p:nvPr>
            <p:ph type="sldNum" sz="quarter" idx="12"/>
          </p:nvPr>
        </p:nvSpPr>
        <p:spPr/>
        <p:txBody>
          <a:bodyPr/>
          <a:lstStyle>
            <a:lvl1pPr>
              <a:defRPr/>
            </a:lvl1pPr>
          </a:lstStyle>
          <a:p>
            <a:fld id="{07F25E21-6435-4942-977D-92867F85F11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FC6D5FEA-A0F9-4D91-A00C-50CB32F26D41}" type="datetime1">
              <a:rPr lang="en-US" smtClean="0"/>
              <a:t>9/7/2016</a:t>
            </a:fld>
            <a:endParaRPr lang="en-US" dirty="0"/>
          </a:p>
        </p:txBody>
      </p:sp>
      <p:sp>
        <p:nvSpPr>
          <p:cNvPr id="3" name="Footer Placeholder 4"/>
          <p:cNvSpPr>
            <a:spLocks noGrp="1"/>
          </p:cNvSpPr>
          <p:nvPr>
            <p:ph type="ftr" sz="quarter" idx="11"/>
          </p:nvPr>
        </p:nvSpPr>
        <p:spPr/>
        <p:txBody>
          <a:bodyPr/>
          <a:lstStyle>
            <a:lvl1pPr>
              <a:defRPr/>
            </a:lvl1pPr>
          </a:lstStyle>
          <a:p>
            <a:endParaRPr lang="en-US" dirty="0"/>
          </a:p>
        </p:txBody>
      </p:sp>
      <p:sp>
        <p:nvSpPr>
          <p:cNvPr id="4" name="Slide Number Placeholder 5"/>
          <p:cNvSpPr>
            <a:spLocks noGrp="1"/>
          </p:cNvSpPr>
          <p:nvPr>
            <p:ph type="sldNum" sz="quarter" idx="12"/>
          </p:nvPr>
        </p:nvSpPr>
        <p:spPr/>
        <p:txBody>
          <a:bodyPr/>
          <a:lstStyle>
            <a:lvl1pPr>
              <a:defRPr/>
            </a:lvl1pPr>
          </a:lstStyle>
          <a:p>
            <a:fld id="{07F25E21-6435-4942-977D-92867F85F11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5050B71C-E81E-4C9A-B96A-120DD097CF24}" type="datetime1">
              <a:rPr lang="en-US" smtClean="0"/>
              <a:t>9/7/2016</a:t>
            </a:fld>
            <a:endParaRPr lang="en-US" dirty="0"/>
          </a:p>
        </p:txBody>
      </p:sp>
      <p:sp>
        <p:nvSpPr>
          <p:cNvPr id="6" name="Footer Placeholder 4"/>
          <p:cNvSpPr>
            <a:spLocks noGrp="1"/>
          </p:cNvSpPr>
          <p:nvPr>
            <p:ph type="ftr" sz="quarter" idx="11"/>
          </p:nvPr>
        </p:nvSpPr>
        <p:spPr/>
        <p:txBody>
          <a:bodyPr/>
          <a:lstStyle>
            <a:lvl1pPr>
              <a:defRPr/>
            </a:lvl1pPr>
          </a:lstStyle>
          <a:p>
            <a:endParaRPr lang="en-US" dirty="0"/>
          </a:p>
        </p:txBody>
      </p:sp>
      <p:sp>
        <p:nvSpPr>
          <p:cNvPr id="7" name="Slide Number Placeholder 5"/>
          <p:cNvSpPr>
            <a:spLocks noGrp="1"/>
          </p:cNvSpPr>
          <p:nvPr>
            <p:ph type="sldNum" sz="quarter" idx="12"/>
          </p:nvPr>
        </p:nvSpPr>
        <p:spPr/>
        <p:txBody>
          <a:bodyPr/>
          <a:lstStyle>
            <a:lvl1pPr>
              <a:defRPr/>
            </a:lvl1pPr>
          </a:lstStyle>
          <a:p>
            <a:fld id="{07F25E21-6435-4942-977D-92867F85F11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C2B49158-2C17-4AF5-9D80-A6CA0C53A6F5}" type="datetime1">
              <a:rPr lang="en-US" smtClean="0"/>
              <a:t>9/7/2016</a:t>
            </a:fld>
            <a:endParaRPr lang="en-US" dirty="0"/>
          </a:p>
        </p:txBody>
      </p:sp>
      <p:sp>
        <p:nvSpPr>
          <p:cNvPr id="6" name="Footer Placeholder 4"/>
          <p:cNvSpPr>
            <a:spLocks noGrp="1"/>
          </p:cNvSpPr>
          <p:nvPr>
            <p:ph type="ftr" sz="quarter" idx="11"/>
          </p:nvPr>
        </p:nvSpPr>
        <p:spPr/>
        <p:txBody>
          <a:bodyPr/>
          <a:lstStyle>
            <a:lvl1pPr>
              <a:defRPr/>
            </a:lvl1pPr>
          </a:lstStyle>
          <a:p>
            <a:endParaRPr lang="en-US" dirty="0"/>
          </a:p>
        </p:txBody>
      </p:sp>
      <p:sp>
        <p:nvSpPr>
          <p:cNvPr id="7" name="Slide Number Placeholder 5"/>
          <p:cNvSpPr>
            <a:spLocks noGrp="1"/>
          </p:cNvSpPr>
          <p:nvPr>
            <p:ph type="sldNum" sz="quarter" idx="12"/>
          </p:nvPr>
        </p:nvSpPr>
        <p:spPr/>
        <p:txBody>
          <a:bodyPr/>
          <a:lstStyle>
            <a:lvl1pPr>
              <a:defRPr/>
            </a:lvl1pPr>
          </a:lstStyle>
          <a:p>
            <a:fld id="{07F25E21-6435-4942-977D-92867F85F11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85000"/>
              </a:schemeClr>
            </a:gs>
            <a:gs pos="100000">
              <a:schemeClr val="bg1">
                <a:lumMod val="6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custDataLst>
              <p:tags r:id="rId18"/>
            </p:custDataLst>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custDataLst>
              <p:tags r:id="rId19"/>
            </p:custDataLst>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custDataLst>
              <p:tags r:id="rId20"/>
            </p:custDataLst>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5645A966-FF33-49F4-B49F-D3478B98B8B8}" type="datetime1">
              <a:rPr lang="en-US" smtClean="0"/>
              <a:t>9/7/2016</a:t>
            </a:fld>
            <a:endParaRPr lang="en-US" dirty="0"/>
          </a:p>
        </p:txBody>
      </p:sp>
      <p:sp>
        <p:nvSpPr>
          <p:cNvPr id="5" name="Footer Placeholder 4"/>
          <p:cNvSpPr>
            <a:spLocks noGrp="1"/>
          </p:cNvSpPr>
          <p:nvPr>
            <p:ph type="ftr" sz="quarter" idx="3"/>
            <p:custDataLst>
              <p:tags r:id="rId21"/>
            </p:custDataLst>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ea typeface="+mn-ea"/>
              </a:defRPr>
            </a:lvl1pPr>
          </a:lstStyle>
          <a:p>
            <a:endParaRPr lang="en-US" dirty="0"/>
          </a:p>
        </p:txBody>
      </p:sp>
      <p:sp>
        <p:nvSpPr>
          <p:cNvPr id="6" name="Slide Number Placeholder 5"/>
          <p:cNvSpPr>
            <a:spLocks noGrp="1"/>
          </p:cNvSpPr>
          <p:nvPr>
            <p:ph type="sldNum" sz="quarter" idx="4"/>
            <p:custDataLst>
              <p:tags r:id="rId22"/>
            </p:custDataLst>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07F25E21-6435-4942-977D-92867F85F11F}" type="slidenum">
              <a:rPr lang="en-US" smtClean="0"/>
              <a:pPr/>
              <a:t>‹#›</a:t>
            </a:fld>
            <a:endParaRPr lang="en-US" dirty="0"/>
          </a:p>
        </p:txBody>
      </p:sp>
      <p:pic>
        <p:nvPicPr>
          <p:cNvPr id="8" name="Picture 5" descr="NASA-CMYK.ai"/>
          <p:cNvPicPr>
            <a:picLocks noChangeAspect="1"/>
          </p:cNvPicPr>
          <p:nvPr/>
        </p:nvPicPr>
        <p:blipFill>
          <a:blip r:embed="rId23" cstate="print">
            <a:extLst>
              <a:ext uri="{28A0092B-C50C-407E-A947-70E740481C1C}">
                <a14:useLocalDpi xmlns:a14="http://schemas.microsoft.com/office/drawing/2010/main"/>
              </a:ext>
            </a:extLst>
          </a:blip>
          <a:srcRect l="23727" t="32579" r="22568" b="32816"/>
          <a:stretch>
            <a:fillRect/>
          </a:stretch>
        </p:blipFill>
        <p:spPr bwMode="auto">
          <a:xfrm>
            <a:off x="8305800" y="152400"/>
            <a:ext cx="733425" cy="611187"/>
          </a:xfrm>
          <a:prstGeom prst="rect">
            <a:avLst/>
          </a:prstGeom>
          <a:noFill/>
          <a:ln w="9525">
            <a:noFill/>
            <a:miter lim="800000"/>
            <a:headEnd/>
            <a:tailEnd/>
          </a:ln>
        </p:spPr>
      </p:pic>
      <p:cxnSp>
        <p:nvCxnSpPr>
          <p:cNvPr id="9" name="Straight Connector 8"/>
          <p:cNvCxnSpPr/>
          <p:nvPr userDrawn="1"/>
        </p:nvCxnSpPr>
        <p:spPr>
          <a:xfrm>
            <a:off x="228600" y="1066800"/>
            <a:ext cx="8686800" cy="0"/>
          </a:xfrm>
          <a:prstGeom prst="line">
            <a:avLst/>
          </a:prstGeom>
          <a:ln w="76200" cap="flat" cmpd="tri">
            <a:solidFill>
              <a:srgbClr val="0000FF"/>
            </a:solidFill>
            <a:round/>
          </a:ln>
          <a:effectLst>
            <a:outerShdw blurRad="40000" dist="20000" dir="5400000" rotWithShape="0">
              <a:srgbClr val="000000">
                <a:alpha val="38000"/>
              </a:srgbClr>
            </a:outerShdw>
            <a:reflection stA="50000" endPos="75000" dist="12700" dir="5400000" sy="-100000" algn="bl" rotWithShape="0"/>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1" r:id="rId12"/>
    <p:sldLayoutId id="2147483733" r:id="rId13"/>
    <p:sldLayoutId id="2147483735" r:id="rId14"/>
    <p:sldLayoutId id="2147483742" r:id="rId15"/>
    <p:sldLayoutId id="2147483743" r:id="rId16"/>
  </p:sldLayoutIdLst>
  <p:hf hdr="0" ftr="0" dt="0"/>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128"/>
          <a:cs typeface="+mj-cs"/>
        </a:defRPr>
      </a:lvl1pPr>
      <a:lvl2pPr algn="ctr" defTabSz="457200" rtl="0" eaLnBrk="1" fontAlgn="base" hangingPunct="1">
        <a:spcBef>
          <a:spcPct val="0"/>
        </a:spcBef>
        <a:spcAft>
          <a:spcPct val="0"/>
        </a:spcAft>
        <a:defRPr sz="4400">
          <a:solidFill>
            <a:schemeClr val="tx1"/>
          </a:solidFill>
          <a:latin typeface="Calibri" charset="0"/>
          <a:ea typeface="ＭＳ Ｐゴシック" charset="-128"/>
        </a:defRPr>
      </a:lvl2pPr>
      <a:lvl3pPr algn="ctr" defTabSz="457200" rtl="0" eaLnBrk="1" fontAlgn="base" hangingPunct="1">
        <a:spcBef>
          <a:spcPct val="0"/>
        </a:spcBef>
        <a:spcAft>
          <a:spcPct val="0"/>
        </a:spcAft>
        <a:defRPr sz="4400">
          <a:solidFill>
            <a:schemeClr val="tx1"/>
          </a:solidFill>
          <a:latin typeface="Calibri" charset="0"/>
          <a:ea typeface="ＭＳ Ｐゴシック" charset="-128"/>
        </a:defRPr>
      </a:lvl3pPr>
      <a:lvl4pPr algn="ctr" defTabSz="457200" rtl="0" eaLnBrk="1" fontAlgn="base" hangingPunct="1">
        <a:spcBef>
          <a:spcPct val="0"/>
        </a:spcBef>
        <a:spcAft>
          <a:spcPct val="0"/>
        </a:spcAft>
        <a:defRPr sz="4400">
          <a:solidFill>
            <a:schemeClr val="tx1"/>
          </a:solidFill>
          <a:latin typeface="Calibri" charset="0"/>
          <a:ea typeface="ＭＳ Ｐゴシック" charset="-128"/>
        </a:defRPr>
      </a:lvl4pPr>
      <a:lvl5pPr algn="ctr" defTabSz="457200" rtl="0" eaLnBrk="1" fontAlgn="base" hangingPunct="1">
        <a:spcBef>
          <a:spcPct val="0"/>
        </a:spcBef>
        <a:spcAft>
          <a:spcPct val="0"/>
        </a:spcAft>
        <a:defRPr sz="4400">
          <a:solidFill>
            <a:schemeClr val="tx1"/>
          </a:solidFill>
          <a:latin typeface="Calibri" charset="0"/>
          <a:ea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4.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52400" y="872156"/>
            <a:ext cx="8847528" cy="5681044"/>
          </a:xfrm>
          <a:prstGeom prst="rect">
            <a:avLst/>
          </a:prstGeom>
        </p:spPr>
      </p:pic>
      <p:sp>
        <p:nvSpPr>
          <p:cNvPr id="2" name="TextBox 1"/>
          <p:cNvSpPr txBox="1"/>
          <p:nvPr/>
        </p:nvSpPr>
        <p:spPr>
          <a:xfrm>
            <a:off x="6172200" y="5029200"/>
            <a:ext cx="2743200" cy="1815882"/>
          </a:xfrm>
          <a:prstGeom prst="rect">
            <a:avLst/>
          </a:prstGeom>
          <a:noFill/>
        </p:spPr>
        <p:txBody>
          <a:bodyPr wrap="square" rtlCol="0">
            <a:spAutoFit/>
          </a:bodyPr>
          <a:lstStyle/>
          <a:p>
            <a:r>
              <a:rPr lang="en-US" sz="1400" b="1" i="1" dirty="0" smtClean="0">
                <a:solidFill>
                  <a:schemeClr val="bg1"/>
                </a:solidFill>
              </a:rPr>
              <a:t>Thomas </a:t>
            </a:r>
            <a:r>
              <a:rPr lang="en-US" sz="1400" b="1" i="1" dirty="0" err="1" smtClean="0">
                <a:solidFill>
                  <a:schemeClr val="bg1"/>
                </a:solidFill>
              </a:rPr>
              <a:t>Bialas</a:t>
            </a:r>
            <a:r>
              <a:rPr lang="en-US" sz="1400" b="1" i="1" dirty="0" smtClean="0">
                <a:solidFill>
                  <a:schemeClr val="bg1"/>
                </a:solidFill>
              </a:rPr>
              <a:t>,  (566)</a:t>
            </a:r>
          </a:p>
          <a:p>
            <a:r>
              <a:rPr lang="en-US" sz="1400" b="1" i="1" dirty="0" smtClean="0">
                <a:solidFill>
                  <a:schemeClr val="bg1"/>
                </a:solidFill>
              </a:rPr>
              <a:t>Yen Wong (566)</a:t>
            </a:r>
          </a:p>
          <a:p>
            <a:r>
              <a:rPr lang="en-US" sz="1400" b="1" i="1" dirty="0" smtClean="0">
                <a:solidFill>
                  <a:schemeClr val="bg1"/>
                </a:solidFill>
              </a:rPr>
              <a:t>Peter </a:t>
            </a:r>
            <a:r>
              <a:rPr lang="en-US" sz="1400" b="1" i="1" dirty="0" err="1" smtClean="0">
                <a:solidFill>
                  <a:schemeClr val="bg1"/>
                </a:solidFill>
              </a:rPr>
              <a:t>Fetterer</a:t>
            </a:r>
            <a:r>
              <a:rPr lang="en-US" sz="1400" b="1" i="1" dirty="0" smtClean="0">
                <a:solidFill>
                  <a:schemeClr val="bg1"/>
                </a:solidFill>
              </a:rPr>
              <a:t> </a:t>
            </a:r>
            <a:r>
              <a:rPr lang="en-US" sz="1400" b="1" i="1" dirty="0">
                <a:solidFill>
                  <a:schemeClr val="bg1"/>
                </a:solidFill>
              </a:rPr>
              <a:t>(566</a:t>
            </a:r>
            <a:r>
              <a:rPr lang="en-US" sz="1400" b="1" i="1" dirty="0" smtClean="0">
                <a:solidFill>
                  <a:schemeClr val="bg1"/>
                </a:solidFill>
              </a:rPr>
              <a:t>)</a:t>
            </a:r>
          </a:p>
          <a:p>
            <a:r>
              <a:rPr lang="en-US" sz="1400" b="1" i="1" dirty="0" smtClean="0">
                <a:solidFill>
                  <a:schemeClr val="bg1"/>
                </a:solidFill>
              </a:rPr>
              <a:t>Salem El-</a:t>
            </a:r>
            <a:r>
              <a:rPr lang="en-US" sz="1400" b="1" i="1" dirty="0" err="1" smtClean="0">
                <a:solidFill>
                  <a:schemeClr val="bg1"/>
                </a:solidFill>
              </a:rPr>
              <a:t>Nimri</a:t>
            </a:r>
            <a:r>
              <a:rPr lang="en-US" sz="1400" b="1" i="1" dirty="0" smtClean="0">
                <a:solidFill>
                  <a:schemeClr val="bg1"/>
                </a:solidFill>
              </a:rPr>
              <a:t> (566, ASRC)</a:t>
            </a:r>
          </a:p>
          <a:p>
            <a:r>
              <a:rPr lang="en-US" sz="1400" b="1" i="1" dirty="0">
                <a:solidFill>
                  <a:schemeClr val="bg1"/>
                </a:solidFill>
              </a:rPr>
              <a:t>D</a:t>
            </a:r>
            <a:r>
              <a:rPr lang="en-US" sz="1400" b="1" i="1" dirty="0" smtClean="0">
                <a:solidFill>
                  <a:schemeClr val="bg1"/>
                </a:solidFill>
              </a:rPr>
              <a:t>eepak </a:t>
            </a:r>
            <a:r>
              <a:rPr lang="en-US" sz="1400" b="1" i="1" dirty="0" err="1" smtClean="0">
                <a:solidFill>
                  <a:schemeClr val="bg1"/>
                </a:solidFill>
              </a:rPr>
              <a:t>Kaul</a:t>
            </a:r>
            <a:r>
              <a:rPr lang="en-US" sz="1400" b="1" i="1" dirty="0" smtClean="0">
                <a:solidFill>
                  <a:schemeClr val="bg1"/>
                </a:solidFill>
              </a:rPr>
              <a:t> (566, ASRC)</a:t>
            </a:r>
          </a:p>
          <a:p>
            <a:r>
              <a:rPr lang="en-US" sz="1400" b="1" i="1" dirty="0" smtClean="0">
                <a:solidFill>
                  <a:schemeClr val="bg1"/>
                </a:solidFill>
              </a:rPr>
              <a:t>Mark </a:t>
            </a:r>
            <a:r>
              <a:rPr lang="en-US" sz="1400" b="1" i="1" dirty="0" err="1" smtClean="0">
                <a:solidFill>
                  <a:schemeClr val="bg1"/>
                </a:solidFill>
              </a:rPr>
              <a:t>Sinkiat</a:t>
            </a:r>
            <a:r>
              <a:rPr lang="en-US" sz="1400" b="1" i="1" dirty="0">
                <a:solidFill>
                  <a:schemeClr val="bg1"/>
                </a:solidFill>
              </a:rPr>
              <a:t> (566, ASRC)</a:t>
            </a:r>
          </a:p>
          <a:p>
            <a:endParaRPr lang="en-US" sz="1400" b="1" i="1" dirty="0" smtClean="0">
              <a:solidFill>
                <a:schemeClr val="bg1"/>
              </a:solidFill>
            </a:endParaRPr>
          </a:p>
          <a:p>
            <a:endParaRPr lang="en-US" sz="1400" b="1" i="1" dirty="0" smtClean="0">
              <a:solidFill>
                <a:schemeClr val="bg1"/>
              </a:solidFill>
            </a:endParaRPr>
          </a:p>
        </p:txBody>
      </p:sp>
      <p:sp>
        <p:nvSpPr>
          <p:cNvPr id="3" name="TextBox 2"/>
          <p:cNvSpPr txBox="1"/>
          <p:nvPr/>
        </p:nvSpPr>
        <p:spPr>
          <a:xfrm>
            <a:off x="2161940" y="2819400"/>
            <a:ext cx="5109091" cy="1508105"/>
          </a:xfrm>
          <a:prstGeom prst="rect">
            <a:avLst/>
          </a:prstGeom>
          <a:noFill/>
        </p:spPr>
        <p:txBody>
          <a:bodyPr wrap="none" rtlCol="0">
            <a:spAutoFit/>
          </a:bodyPr>
          <a:lstStyle/>
          <a:p>
            <a:pPr algn="ctr"/>
            <a:r>
              <a:rPr lang="en-US" sz="2800" b="1" dirty="0" smtClean="0">
                <a:solidFill>
                  <a:schemeClr val="bg1"/>
                </a:solidFill>
              </a:rPr>
              <a:t>Near Earth Network Gateway</a:t>
            </a:r>
          </a:p>
          <a:p>
            <a:pPr algn="ctr"/>
            <a:r>
              <a:rPr lang="en-US" sz="2800" b="1" dirty="0" smtClean="0">
                <a:solidFill>
                  <a:schemeClr val="bg1"/>
                </a:solidFill>
              </a:rPr>
              <a:t>Phase II</a:t>
            </a:r>
            <a:endParaRPr lang="en-US" sz="2400" b="1" dirty="0" smtClean="0">
              <a:solidFill>
                <a:schemeClr val="bg1"/>
              </a:solidFill>
            </a:endParaRPr>
          </a:p>
          <a:p>
            <a:pPr algn="ctr"/>
            <a:r>
              <a:rPr lang="en-US" dirty="0" smtClean="0">
                <a:solidFill>
                  <a:schemeClr val="bg1"/>
                </a:solidFill>
              </a:rPr>
              <a:t>Systems Requirements Review</a:t>
            </a:r>
          </a:p>
          <a:p>
            <a:pPr algn="ctr"/>
            <a:r>
              <a:rPr lang="en-US" dirty="0" smtClean="0">
                <a:solidFill>
                  <a:schemeClr val="bg1"/>
                </a:solidFill>
              </a:rPr>
              <a:t>July 8, 2015</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07F25E21-6435-4942-977D-92867F85F11F}"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sz="2800" dirty="0"/>
              <a:t>Entrance Criteria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20584584"/>
              </p:ext>
            </p:extLst>
          </p:nvPr>
        </p:nvGraphicFramePr>
        <p:xfrm>
          <a:off x="457200" y="1371599"/>
          <a:ext cx="8229600" cy="5029203"/>
        </p:xfrm>
        <a:graphic>
          <a:graphicData uri="http://schemas.openxmlformats.org/drawingml/2006/table">
            <a:tbl>
              <a:tblPr firstRow="1" bandRow="1">
                <a:tableStyleId>{5C22544A-7EE6-4342-B048-85BDC9FD1C3A}</a:tableStyleId>
              </a:tblPr>
              <a:tblGrid>
                <a:gridCol w="7162800"/>
                <a:gridCol w="1066800"/>
              </a:tblGrid>
              <a:tr h="3399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kern="1200" baseline="0" dirty="0" smtClean="0">
                          <a:solidFill>
                            <a:schemeClr val="lt1"/>
                          </a:solidFill>
                          <a:latin typeface="+mn-lt"/>
                          <a:ea typeface="+mn-ea"/>
                          <a:cs typeface="+mn-cs"/>
                        </a:rPr>
                        <a:t>Entrance Criteria </a:t>
                      </a:r>
                      <a:r>
                        <a:rPr lang="en-US" sz="1400" b="0" i="0" u="none" strike="noStrike" kern="1200" baseline="0" dirty="0" smtClean="0">
                          <a:solidFill>
                            <a:schemeClr val="lt1"/>
                          </a:solidFill>
                          <a:latin typeface="+mn-lt"/>
                          <a:ea typeface="+mn-ea"/>
                          <a:cs typeface="+mn-cs"/>
                        </a:rPr>
                        <a:t>	</a:t>
                      </a:r>
                    </a:p>
                  </a:txBody>
                  <a:tcPr/>
                </a:tc>
                <a:tc>
                  <a:txBody>
                    <a:bodyPr/>
                    <a:lstStyle/>
                    <a:p>
                      <a:r>
                        <a:rPr lang="en-US" sz="1400" dirty="0" smtClean="0"/>
                        <a:t>Comment</a:t>
                      </a:r>
                      <a:endParaRPr lang="en-US" sz="1400" dirty="0"/>
                    </a:p>
                  </a:txBody>
                  <a:tcPr/>
                </a:tc>
              </a:tr>
              <a:tr h="361910">
                <a:tc>
                  <a:txBody>
                    <a:bodyPr/>
                    <a:lstStyle/>
                    <a:p>
                      <a:r>
                        <a:rPr lang="en-US" sz="1400" b="0" i="0" u="none" strike="noStrike" kern="1200" baseline="0" dirty="0" smtClean="0">
                          <a:solidFill>
                            <a:schemeClr val="dk1"/>
                          </a:solidFill>
                          <a:latin typeface="+mn-lt"/>
                          <a:ea typeface="+mn-ea"/>
                          <a:cs typeface="+mn-cs"/>
                        </a:rPr>
                        <a:t>A Formulation Authorization Document (FAD) has been approved. 	</a:t>
                      </a:r>
                    </a:p>
                  </a:txBody>
                  <a:tcPr/>
                </a:tc>
                <a:tc>
                  <a:txBody>
                    <a:bodyPr/>
                    <a:lstStyle/>
                    <a:p>
                      <a:r>
                        <a:rPr lang="en-US" sz="1400" dirty="0" smtClean="0">
                          <a:solidFill>
                            <a:srgbClr val="FF0000"/>
                          </a:solidFill>
                        </a:rPr>
                        <a:t>N/A</a:t>
                      </a:r>
                      <a:endParaRPr lang="en-US" sz="1400" dirty="0">
                        <a:solidFill>
                          <a:srgbClr val="FF0000"/>
                        </a:solidFill>
                      </a:endParaRPr>
                    </a:p>
                  </a:txBody>
                  <a:tcPr/>
                </a:tc>
              </a:tr>
              <a:tr h="5779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smtClean="0">
                          <a:solidFill>
                            <a:schemeClr val="dk1"/>
                          </a:solidFill>
                          <a:latin typeface="+mn-lt"/>
                          <a:ea typeface="+mn-ea"/>
                          <a:cs typeface="+mn-cs"/>
                        </a:rPr>
                        <a:t>Program requirements have been defined that support mission directorate requirements on the program. 	</a:t>
                      </a:r>
                    </a:p>
                  </a:txBody>
                  <a:tcPr/>
                </a:tc>
                <a:tc>
                  <a:txBody>
                    <a:bodyPr/>
                    <a:lstStyle/>
                    <a:p>
                      <a:endParaRPr lang="en-US" sz="1400"/>
                    </a:p>
                  </a:txBody>
                  <a:tcPr/>
                </a:tc>
              </a:tr>
              <a:tr h="3619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smtClean="0">
                          <a:solidFill>
                            <a:schemeClr val="dk1"/>
                          </a:solidFill>
                          <a:latin typeface="+mn-lt"/>
                          <a:ea typeface="+mn-ea"/>
                          <a:cs typeface="+mn-cs"/>
                        </a:rPr>
                        <a:t>Major program risks and corresponding mitigation strategies have been identified</a:t>
                      </a:r>
                    </a:p>
                  </a:txBody>
                  <a:tcPr/>
                </a:tc>
                <a:tc>
                  <a:txBody>
                    <a:bodyPr/>
                    <a:lstStyle/>
                    <a:p>
                      <a:endParaRPr lang="en-US" sz="1400"/>
                    </a:p>
                  </a:txBody>
                  <a:tcPr/>
                </a:tc>
              </a:tr>
              <a:tr h="10538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smtClean="0">
                          <a:solidFill>
                            <a:schemeClr val="dk1"/>
                          </a:solidFill>
                          <a:latin typeface="+mn-lt"/>
                          <a:ea typeface="+mn-ea"/>
                          <a:cs typeface="+mn-cs"/>
                        </a:rPr>
                        <a:t>The high-level program requirements have been documented to include: 	</a:t>
                      </a:r>
                    </a:p>
                    <a:p>
                      <a:pPr marL="342900" indent="-342900">
                        <a:buAutoNum type="alphaLcPeriod"/>
                      </a:pPr>
                      <a:r>
                        <a:rPr lang="en-US" sz="1400" baseline="0" dirty="0" smtClean="0"/>
                        <a:t>Performance</a:t>
                      </a:r>
                    </a:p>
                    <a:p>
                      <a:pPr marL="342900" indent="-342900">
                        <a:buAutoNum type="alphaLcPeriod"/>
                      </a:pPr>
                      <a:r>
                        <a:rPr lang="en-US" sz="1400" baseline="0" dirty="0" smtClean="0"/>
                        <a:t>Safety, and</a:t>
                      </a:r>
                    </a:p>
                    <a:p>
                      <a:pPr marL="342900" indent="-342900">
                        <a:buAutoNum type="alphaLcPeriod"/>
                      </a:pPr>
                      <a:r>
                        <a:rPr lang="en-US" sz="1400" baseline="0" dirty="0" smtClean="0"/>
                        <a:t>Programmatic requirements</a:t>
                      </a:r>
                      <a:endParaRPr lang="en-US" sz="1400" dirty="0"/>
                    </a:p>
                  </a:txBody>
                  <a:tcPr/>
                </a:tc>
                <a:tc>
                  <a:txBody>
                    <a:bodyPr/>
                    <a:lstStyle/>
                    <a:p>
                      <a:endParaRPr lang="en-US" sz="1400"/>
                    </a:p>
                  </a:txBody>
                  <a:tcPr/>
                </a:tc>
              </a:tr>
              <a:tr h="3619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smtClean="0">
                          <a:solidFill>
                            <a:schemeClr val="dk1"/>
                          </a:solidFill>
                          <a:latin typeface="+mn-lt"/>
                          <a:ea typeface="+mn-ea"/>
                          <a:cs typeface="+mn-cs"/>
                        </a:rPr>
                        <a:t>An approach for verifying compliance with program requirements has been defined</a:t>
                      </a:r>
                    </a:p>
                  </a:txBody>
                  <a:tcPr/>
                </a:tc>
                <a:tc>
                  <a:txBody>
                    <a:bodyPr/>
                    <a:lstStyle/>
                    <a:p>
                      <a:endParaRPr lang="en-US" sz="1400"/>
                    </a:p>
                  </a:txBody>
                  <a:tcPr/>
                </a:tc>
              </a:tr>
              <a:tr h="5779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smtClean="0">
                          <a:solidFill>
                            <a:schemeClr val="dk1"/>
                          </a:solidFill>
                          <a:latin typeface="+mn-lt"/>
                          <a:ea typeface="+mn-ea"/>
                          <a:cs typeface="+mn-cs"/>
                        </a:rPr>
                        <a:t>Procedures for controlling changes to program requirements have been defined and approved</a:t>
                      </a:r>
                    </a:p>
                  </a:txBody>
                  <a:tcPr/>
                </a:tc>
                <a:tc>
                  <a:txBody>
                    <a:bodyPr/>
                    <a:lstStyle/>
                    <a:p>
                      <a:endParaRPr lang="en-US" sz="1400"/>
                    </a:p>
                  </a:txBody>
                  <a:tcPr/>
                </a:tc>
              </a:tr>
              <a:tr h="8158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smtClean="0">
                          <a:solidFill>
                            <a:schemeClr val="dk1"/>
                          </a:solidFill>
                          <a:latin typeface="+mn-lt"/>
                          <a:ea typeface="+mn-ea"/>
                          <a:cs typeface="+mn-cs"/>
                        </a:rPr>
                        <a:t>Traceability of program requirements to individual projects is documented in accordance with Agency needs, goals, and objectives, as described in the NASA Strategic Plan</a:t>
                      </a:r>
                    </a:p>
                  </a:txBody>
                  <a:tcPr/>
                </a:tc>
                <a:tc>
                  <a:txBody>
                    <a:bodyPr/>
                    <a:lstStyle/>
                    <a:p>
                      <a:endParaRPr lang="en-US" sz="1400" dirty="0"/>
                    </a:p>
                  </a:txBody>
                  <a:tcPr/>
                </a:tc>
              </a:tr>
              <a:tr h="5779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smtClean="0">
                          <a:solidFill>
                            <a:schemeClr val="dk1"/>
                          </a:solidFill>
                          <a:latin typeface="+mn-lt"/>
                          <a:ea typeface="+mn-ea"/>
                          <a:cs typeface="+mn-cs"/>
                        </a:rPr>
                        <a:t>Top program/project risks with significant technical, safety, cost, and schedule impacts are identified</a:t>
                      </a:r>
                    </a:p>
                  </a:txBody>
                  <a:tcPr/>
                </a:tc>
                <a:tc>
                  <a:txBody>
                    <a:bodyPr/>
                    <a:lstStyle/>
                    <a:p>
                      <a:endParaRPr lang="en-US" sz="1400" dirty="0"/>
                    </a:p>
                  </a:txBody>
                  <a:tcPr/>
                </a:tc>
              </a:tr>
            </a:tbl>
          </a:graphicData>
        </a:graphic>
      </p:graphicFrame>
      <p:sp>
        <p:nvSpPr>
          <p:cNvPr id="2" name="Slide Number Placeholder 1"/>
          <p:cNvSpPr>
            <a:spLocks noGrp="1"/>
          </p:cNvSpPr>
          <p:nvPr>
            <p:ph type="sldNum" sz="quarter" idx="12"/>
          </p:nvPr>
        </p:nvSpPr>
        <p:spPr/>
        <p:txBody>
          <a:bodyPr/>
          <a:lstStyle/>
          <a:p>
            <a:fld id="{07F25E21-6435-4942-977D-92867F85F11F}" type="slidenum">
              <a:rPr lang="en-US" smtClean="0"/>
              <a:pPr/>
              <a:t>10</a:t>
            </a:fld>
            <a:endParaRPr lang="en-US" dirty="0"/>
          </a:p>
        </p:txBody>
      </p:sp>
    </p:spTree>
    <p:extLst>
      <p:ext uri="{BB962C8B-B14F-4D97-AF65-F5344CB8AC3E}">
        <p14:creationId xmlns:p14="http://schemas.microsoft.com/office/powerpoint/2010/main" val="2733104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52400" y="872156"/>
            <a:ext cx="8847528" cy="5681044"/>
          </a:xfrm>
          <a:prstGeom prst="rect">
            <a:avLst/>
          </a:prstGeom>
        </p:spPr>
      </p:pic>
      <p:sp>
        <p:nvSpPr>
          <p:cNvPr id="3" name="TextBox 2"/>
          <p:cNvSpPr txBox="1"/>
          <p:nvPr/>
        </p:nvSpPr>
        <p:spPr>
          <a:xfrm>
            <a:off x="3816241" y="2819400"/>
            <a:ext cx="1800493" cy="523220"/>
          </a:xfrm>
          <a:prstGeom prst="rect">
            <a:avLst/>
          </a:prstGeom>
          <a:noFill/>
        </p:spPr>
        <p:txBody>
          <a:bodyPr wrap="none" rtlCol="0">
            <a:spAutoFit/>
          </a:bodyPr>
          <a:lstStyle/>
          <a:p>
            <a:pPr algn="ctr"/>
            <a:r>
              <a:rPr lang="en-US" sz="2800" b="1" dirty="0" smtClean="0">
                <a:solidFill>
                  <a:schemeClr val="bg1"/>
                </a:solidFill>
              </a:rPr>
              <a:t>Overview</a:t>
            </a:r>
            <a:endParaRPr lang="en-US" dirty="0">
              <a:solidFill>
                <a:schemeClr val="bg1"/>
              </a:solidFill>
            </a:endParaRPr>
          </a:p>
        </p:txBody>
      </p:sp>
      <p:sp>
        <p:nvSpPr>
          <p:cNvPr id="2" name="Slide Number Placeholder 1"/>
          <p:cNvSpPr>
            <a:spLocks noGrp="1"/>
          </p:cNvSpPr>
          <p:nvPr>
            <p:ph type="sldNum" sz="quarter" idx="12"/>
          </p:nvPr>
        </p:nvSpPr>
        <p:spPr/>
        <p:txBody>
          <a:bodyPr/>
          <a:lstStyle/>
          <a:p>
            <a:fld id="{07F25E21-6435-4942-977D-92867F85F11F}" type="slidenum">
              <a:rPr lang="en-US" smtClean="0"/>
              <a:pPr/>
              <a:t>11</a:t>
            </a:fld>
            <a:endParaRPr lang="en-US" dirty="0"/>
          </a:p>
        </p:txBody>
      </p:sp>
    </p:spTree>
    <p:extLst>
      <p:ext uri="{BB962C8B-B14F-4D97-AF65-F5344CB8AC3E}">
        <p14:creationId xmlns:p14="http://schemas.microsoft.com/office/powerpoint/2010/main" val="4022857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sz="2800" dirty="0" smtClean="0"/>
              <a:t>NENG Phase II </a:t>
            </a:r>
            <a:r>
              <a:rPr lang="en-US" sz="2800" dirty="0"/>
              <a:t>Overview</a:t>
            </a:r>
          </a:p>
        </p:txBody>
      </p:sp>
      <p:pic>
        <p:nvPicPr>
          <p:cNvPr id="2054" name="Picture 6" descr="http://www.clker.com/cliparts/a/0/8/2/1211761782216701733ivak_satellite.svg.h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8600" y="1752600"/>
            <a:ext cx="993775" cy="72545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www.clipartlord.com/wp-content/uploads/2014/01/satellite-dish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1800" y="3743372"/>
            <a:ext cx="762000" cy="857729"/>
          </a:xfrm>
          <a:prstGeom prst="rect">
            <a:avLst/>
          </a:prstGeom>
          <a:noFill/>
          <a:extLst>
            <a:ext uri="{909E8E84-426E-40DD-AFC4-6F175D3DCCD1}">
              <a14:hiddenFill xmlns:a14="http://schemas.microsoft.com/office/drawing/2010/main">
                <a:solidFill>
                  <a:srgbClr val="FFFFFF"/>
                </a:solidFill>
              </a14:hiddenFill>
            </a:ext>
          </a:extLst>
        </p:spPr>
      </p:pic>
      <p:sp>
        <p:nvSpPr>
          <p:cNvPr id="6" name="Left Arrow 5"/>
          <p:cNvSpPr/>
          <p:nvPr/>
        </p:nvSpPr>
        <p:spPr>
          <a:xfrm>
            <a:off x="6049919" y="4267200"/>
            <a:ext cx="678577" cy="2286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Left Arrow 8"/>
          <p:cNvSpPr/>
          <p:nvPr/>
        </p:nvSpPr>
        <p:spPr>
          <a:xfrm>
            <a:off x="3999801" y="4284327"/>
            <a:ext cx="601443" cy="2286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6685291" y="4581507"/>
            <a:ext cx="1792146" cy="1169551"/>
          </a:xfrm>
          <a:prstGeom prst="rect">
            <a:avLst/>
          </a:prstGeom>
          <a:noFill/>
        </p:spPr>
        <p:txBody>
          <a:bodyPr wrap="square" rtlCol="0">
            <a:spAutoFit/>
          </a:bodyPr>
          <a:lstStyle/>
          <a:p>
            <a:r>
              <a:rPr lang="en-US" sz="1400" dirty="0" smtClean="0"/>
              <a:t>Ground Station</a:t>
            </a:r>
          </a:p>
          <a:p>
            <a:r>
              <a:rPr lang="en-US" sz="1400" dirty="0" smtClean="0"/>
              <a:t>WSGT</a:t>
            </a:r>
          </a:p>
          <a:p>
            <a:r>
              <a:rPr lang="en-US" sz="1400" dirty="0" smtClean="0"/>
              <a:t>ASF</a:t>
            </a:r>
          </a:p>
          <a:p>
            <a:r>
              <a:rPr lang="en-US" sz="1400" dirty="0" smtClean="0"/>
              <a:t>WFF</a:t>
            </a:r>
          </a:p>
          <a:p>
            <a:endParaRPr lang="en-US" sz="1400" dirty="0"/>
          </a:p>
        </p:txBody>
      </p:sp>
      <p:sp>
        <p:nvSpPr>
          <p:cNvPr id="8" name="Rounded Rectangle 7"/>
          <p:cNvSpPr/>
          <p:nvPr/>
        </p:nvSpPr>
        <p:spPr>
          <a:xfrm>
            <a:off x="4694846" y="4170027"/>
            <a:ext cx="129540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Cortex </a:t>
            </a:r>
            <a:r>
              <a:rPr lang="en-US" sz="1200" dirty="0"/>
              <a:t>HDR </a:t>
            </a:r>
            <a:r>
              <a:rPr lang="en-US" sz="1200" dirty="0" smtClean="0"/>
              <a:t>XXL</a:t>
            </a:r>
            <a:endParaRPr lang="en-US" sz="1200" dirty="0"/>
          </a:p>
        </p:txBody>
      </p:sp>
      <p:sp>
        <p:nvSpPr>
          <p:cNvPr id="12" name="Rounded Rectangle 11"/>
          <p:cNvSpPr/>
          <p:nvPr/>
        </p:nvSpPr>
        <p:spPr>
          <a:xfrm>
            <a:off x="2550905" y="4219701"/>
            <a:ext cx="1295400" cy="457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smtClean="0">
                <a:solidFill>
                  <a:schemeClr val="tx1"/>
                </a:solidFill>
              </a:rPr>
              <a:t>NENG</a:t>
            </a:r>
            <a:endParaRPr lang="en-US" sz="1200" dirty="0">
              <a:solidFill>
                <a:schemeClr val="tx1"/>
              </a:solidFill>
            </a:endParaRPr>
          </a:p>
        </p:txBody>
      </p:sp>
      <p:sp>
        <p:nvSpPr>
          <p:cNvPr id="13" name="Rounded Rectangle 12"/>
          <p:cNvSpPr/>
          <p:nvPr/>
        </p:nvSpPr>
        <p:spPr>
          <a:xfrm>
            <a:off x="64856" y="4219701"/>
            <a:ext cx="129540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Customer</a:t>
            </a:r>
            <a:endParaRPr lang="en-US" sz="1200" dirty="0"/>
          </a:p>
        </p:txBody>
      </p:sp>
      <p:sp>
        <p:nvSpPr>
          <p:cNvPr id="10" name="TextBox 9"/>
          <p:cNvSpPr txBox="1"/>
          <p:nvPr/>
        </p:nvSpPr>
        <p:spPr>
          <a:xfrm>
            <a:off x="6066676" y="4016138"/>
            <a:ext cx="801823" cy="307777"/>
          </a:xfrm>
          <a:prstGeom prst="rect">
            <a:avLst/>
          </a:prstGeom>
          <a:noFill/>
        </p:spPr>
        <p:txBody>
          <a:bodyPr wrap="none" rtlCol="0">
            <a:spAutoFit/>
          </a:bodyPr>
          <a:lstStyle/>
          <a:p>
            <a:r>
              <a:rPr lang="en-US" sz="1400" dirty="0" smtClean="0"/>
              <a:t>RF Link</a:t>
            </a:r>
            <a:endParaRPr lang="en-US" sz="1400" dirty="0"/>
          </a:p>
        </p:txBody>
      </p:sp>
      <p:sp>
        <p:nvSpPr>
          <p:cNvPr id="15" name="TextBox 14"/>
          <p:cNvSpPr txBox="1"/>
          <p:nvPr/>
        </p:nvSpPr>
        <p:spPr>
          <a:xfrm>
            <a:off x="3779013" y="4068882"/>
            <a:ext cx="1286734" cy="215444"/>
          </a:xfrm>
          <a:prstGeom prst="rect">
            <a:avLst/>
          </a:prstGeom>
          <a:noFill/>
        </p:spPr>
        <p:txBody>
          <a:bodyPr wrap="square" rtlCol="0">
            <a:spAutoFit/>
          </a:bodyPr>
          <a:lstStyle/>
          <a:p>
            <a:r>
              <a:rPr lang="en-US" sz="800" dirty="0" smtClean="0"/>
              <a:t>Telemetry Stream</a:t>
            </a:r>
            <a:endParaRPr lang="en-US" sz="800" dirty="0"/>
          </a:p>
        </p:txBody>
      </p:sp>
      <p:sp>
        <p:nvSpPr>
          <p:cNvPr id="11" name="Rounded Rectangle 10"/>
          <p:cNvSpPr/>
          <p:nvPr/>
        </p:nvSpPr>
        <p:spPr>
          <a:xfrm>
            <a:off x="1557923" y="3955429"/>
            <a:ext cx="750851" cy="181485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NISN</a:t>
            </a:r>
          </a:p>
        </p:txBody>
      </p:sp>
      <p:sp>
        <p:nvSpPr>
          <p:cNvPr id="18" name="Left Arrow 17"/>
          <p:cNvSpPr/>
          <p:nvPr/>
        </p:nvSpPr>
        <p:spPr>
          <a:xfrm>
            <a:off x="1405619" y="4286212"/>
            <a:ext cx="1087759" cy="2286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H="1">
            <a:off x="7467600" y="2501362"/>
            <a:ext cx="457200" cy="10800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1517972" y="4068882"/>
            <a:ext cx="1286734" cy="215444"/>
          </a:xfrm>
          <a:prstGeom prst="rect">
            <a:avLst/>
          </a:prstGeom>
          <a:noFill/>
        </p:spPr>
        <p:txBody>
          <a:bodyPr wrap="square" rtlCol="0">
            <a:spAutoFit/>
          </a:bodyPr>
          <a:lstStyle/>
          <a:p>
            <a:r>
              <a:rPr lang="en-US" sz="800" dirty="0" smtClean="0"/>
              <a:t>Telemetry Files</a:t>
            </a:r>
            <a:endParaRPr lang="en-US" sz="800" dirty="0"/>
          </a:p>
        </p:txBody>
      </p:sp>
      <p:sp>
        <p:nvSpPr>
          <p:cNvPr id="23" name="TextBox 22"/>
          <p:cNvSpPr txBox="1"/>
          <p:nvPr/>
        </p:nvSpPr>
        <p:spPr>
          <a:xfrm>
            <a:off x="1389912" y="4496198"/>
            <a:ext cx="1286734" cy="215444"/>
          </a:xfrm>
          <a:prstGeom prst="rect">
            <a:avLst/>
          </a:prstGeom>
          <a:noFill/>
        </p:spPr>
        <p:txBody>
          <a:bodyPr wrap="square" rtlCol="0">
            <a:spAutoFit/>
          </a:bodyPr>
          <a:lstStyle/>
          <a:p>
            <a:r>
              <a:rPr lang="en-US" sz="800" dirty="0" smtClean="0"/>
              <a:t>TCP/ IP (SSH-SCP)</a:t>
            </a:r>
            <a:endParaRPr lang="en-US" sz="800" dirty="0"/>
          </a:p>
        </p:txBody>
      </p:sp>
      <p:sp>
        <p:nvSpPr>
          <p:cNvPr id="24" name="TextBox 23"/>
          <p:cNvSpPr txBox="1"/>
          <p:nvPr/>
        </p:nvSpPr>
        <p:spPr>
          <a:xfrm>
            <a:off x="4029782" y="4493379"/>
            <a:ext cx="1286734" cy="215444"/>
          </a:xfrm>
          <a:prstGeom prst="rect">
            <a:avLst/>
          </a:prstGeom>
          <a:noFill/>
        </p:spPr>
        <p:txBody>
          <a:bodyPr wrap="square" rtlCol="0">
            <a:spAutoFit/>
          </a:bodyPr>
          <a:lstStyle/>
          <a:p>
            <a:r>
              <a:rPr lang="en-US" sz="800" dirty="0" smtClean="0"/>
              <a:t>TCP/ IP</a:t>
            </a:r>
            <a:endParaRPr lang="en-US" sz="800" dirty="0"/>
          </a:p>
        </p:txBody>
      </p:sp>
      <p:sp>
        <p:nvSpPr>
          <p:cNvPr id="19" name="Rounded Rectangle 18"/>
          <p:cNvSpPr/>
          <p:nvPr/>
        </p:nvSpPr>
        <p:spPr>
          <a:xfrm>
            <a:off x="2558589" y="5133625"/>
            <a:ext cx="129540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Scheduling</a:t>
            </a:r>
          </a:p>
        </p:txBody>
      </p:sp>
      <p:sp>
        <p:nvSpPr>
          <p:cNvPr id="20" name="Rounded Rectangle 19"/>
          <p:cNvSpPr/>
          <p:nvPr/>
        </p:nvSpPr>
        <p:spPr>
          <a:xfrm>
            <a:off x="2550695" y="3440149"/>
            <a:ext cx="129540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M&amp;C</a:t>
            </a:r>
          </a:p>
        </p:txBody>
      </p:sp>
      <p:sp>
        <p:nvSpPr>
          <p:cNvPr id="2" name="Up Arrow 1"/>
          <p:cNvSpPr/>
          <p:nvPr/>
        </p:nvSpPr>
        <p:spPr>
          <a:xfrm>
            <a:off x="3124200" y="4676901"/>
            <a:ext cx="150395" cy="456724"/>
          </a:xfrm>
          <a:prstGeom prst="up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TextBox 24"/>
          <p:cNvSpPr txBox="1"/>
          <p:nvPr/>
        </p:nvSpPr>
        <p:spPr>
          <a:xfrm>
            <a:off x="3210298" y="4848916"/>
            <a:ext cx="1286734" cy="215444"/>
          </a:xfrm>
          <a:prstGeom prst="rect">
            <a:avLst/>
          </a:prstGeom>
          <a:noFill/>
        </p:spPr>
        <p:txBody>
          <a:bodyPr wrap="square" rtlCol="0">
            <a:spAutoFit/>
          </a:bodyPr>
          <a:lstStyle/>
          <a:p>
            <a:r>
              <a:rPr lang="en-US" sz="800" dirty="0" smtClean="0"/>
              <a:t>File</a:t>
            </a:r>
            <a:endParaRPr lang="en-US" sz="800" dirty="0"/>
          </a:p>
        </p:txBody>
      </p:sp>
      <p:sp>
        <p:nvSpPr>
          <p:cNvPr id="26" name="Up Arrow 25"/>
          <p:cNvSpPr/>
          <p:nvPr/>
        </p:nvSpPr>
        <p:spPr>
          <a:xfrm>
            <a:off x="3414123" y="3897348"/>
            <a:ext cx="105708" cy="318405"/>
          </a:xfrm>
          <a:prstGeom prst="up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Down Arrow 3"/>
          <p:cNvSpPr/>
          <p:nvPr/>
        </p:nvSpPr>
        <p:spPr>
          <a:xfrm>
            <a:off x="2881136" y="3897348"/>
            <a:ext cx="91581" cy="32235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07F25E21-6435-4942-977D-92867F85F11F}" type="slidenum">
              <a:rPr lang="en-US" smtClean="0"/>
              <a:pPr/>
              <a:t>12</a:t>
            </a:fld>
            <a:endParaRPr lang="en-US" dirty="0"/>
          </a:p>
        </p:txBody>
      </p:sp>
    </p:spTree>
    <p:extLst>
      <p:ext uri="{BB962C8B-B14F-4D97-AF65-F5344CB8AC3E}">
        <p14:creationId xmlns:p14="http://schemas.microsoft.com/office/powerpoint/2010/main" val="29024195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143000"/>
            <a:ext cx="8610600" cy="4525963"/>
          </a:xfrm>
        </p:spPr>
        <p:txBody>
          <a:bodyPr/>
          <a:lstStyle/>
          <a:p>
            <a:r>
              <a:rPr lang="en-US" sz="1400" dirty="0" smtClean="0"/>
              <a:t>Provides NEN ground station users with automated 24/7 near-real time files based IP access to spacecraft telemetry data</a:t>
            </a:r>
          </a:p>
          <a:p>
            <a:pPr lvl="1"/>
            <a:r>
              <a:rPr lang="en-US" sz="1200" dirty="0"/>
              <a:t>NENG is composed of 4 servers (2 prime,  2 cold spares),  2 RAIDs and custom applications written in C+</a:t>
            </a:r>
            <a:r>
              <a:rPr lang="en-US" sz="1200" dirty="0" smtClean="0"/>
              <a:t>+</a:t>
            </a:r>
          </a:p>
          <a:p>
            <a:pPr lvl="1"/>
            <a:r>
              <a:rPr lang="en-US" sz="1200" dirty="0" smtClean="0"/>
              <a:t>Pass Telemetry and Accounting  from receiver is captured in 1 minute (nominal) files </a:t>
            </a:r>
            <a:r>
              <a:rPr lang="en-US" sz="1200" dirty="0"/>
              <a:t>o</a:t>
            </a:r>
            <a:r>
              <a:rPr lang="en-US" sz="1200" dirty="0" smtClean="0"/>
              <a:t>n closed system.</a:t>
            </a:r>
          </a:p>
          <a:p>
            <a:pPr lvl="1"/>
            <a:r>
              <a:rPr lang="en-US" sz="1200" dirty="0" smtClean="0"/>
              <a:t>Pass </a:t>
            </a:r>
            <a:r>
              <a:rPr lang="en-US" sz="1200" dirty="0"/>
              <a:t>Telemetry and Accounting files </a:t>
            </a:r>
            <a:r>
              <a:rPr lang="en-US" sz="1200" dirty="0" smtClean="0"/>
              <a:t>are delivered via SCP to user facilities from closed system</a:t>
            </a:r>
          </a:p>
          <a:p>
            <a:pPr lvl="1"/>
            <a:r>
              <a:rPr lang="en-US" sz="1200" dirty="0" smtClean="0"/>
              <a:t>Open system is updated with </a:t>
            </a:r>
            <a:r>
              <a:rPr lang="en-US" sz="1200" dirty="0"/>
              <a:t>Telemetry and Accounting </a:t>
            </a:r>
            <a:r>
              <a:rPr lang="en-US" sz="1200" dirty="0" smtClean="0"/>
              <a:t>files from closed system </a:t>
            </a:r>
          </a:p>
        </p:txBody>
      </p:sp>
      <p:sp>
        <p:nvSpPr>
          <p:cNvPr id="3" name="Slide Number Placeholder 2"/>
          <p:cNvSpPr>
            <a:spLocks noGrp="1"/>
          </p:cNvSpPr>
          <p:nvPr>
            <p:ph type="sldNum" sz="quarter" idx="12"/>
          </p:nvPr>
        </p:nvSpPr>
        <p:spPr/>
        <p:txBody>
          <a:bodyPr/>
          <a:lstStyle/>
          <a:p>
            <a:fld id="{88AF5FC5-87A6-4A6A-9CE6-C63B1EF91A4A}" type="slidenum">
              <a:rPr lang="en-US" smtClean="0"/>
              <a:pPr/>
              <a:t>13</a:t>
            </a:fld>
            <a:endParaRPr lang="en-US" dirty="0"/>
          </a:p>
        </p:txBody>
      </p:sp>
      <p:sp>
        <p:nvSpPr>
          <p:cNvPr id="5" name="Title 4"/>
          <p:cNvSpPr>
            <a:spLocks noGrp="1"/>
          </p:cNvSpPr>
          <p:nvPr>
            <p:ph type="title"/>
          </p:nvPr>
        </p:nvSpPr>
        <p:spPr>
          <a:xfrm>
            <a:off x="1828800" y="76200"/>
            <a:ext cx="5410200" cy="541725"/>
          </a:xfrm>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sz="2800" dirty="0"/>
              <a:t>Current Architecture</a:t>
            </a:r>
          </a:p>
        </p:txBody>
      </p:sp>
      <p:graphicFrame>
        <p:nvGraphicFramePr>
          <p:cNvPr id="4" name="Object 3"/>
          <p:cNvGraphicFramePr>
            <a:graphicFrameLocks noChangeAspect="1"/>
          </p:cNvGraphicFramePr>
          <p:nvPr>
            <p:extLst>
              <p:ext uri="{D42A27DB-BD31-4B8C-83A1-F6EECF244321}">
                <p14:modId xmlns:p14="http://schemas.microsoft.com/office/powerpoint/2010/main" val="1607783317"/>
              </p:ext>
            </p:extLst>
          </p:nvPr>
        </p:nvGraphicFramePr>
        <p:xfrm>
          <a:off x="838200" y="2667000"/>
          <a:ext cx="7537654" cy="3977316"/>
        </p:xfrm>
        <a:graphic>
          <a:graphicData uri="http://schemas.openxmlformats.org/presentationml/2006/ole">
            <mc:AlternateContent xmlns:mc="http://schemas.openxmlformats.org/markup-compatibility/2006">
              <mc:Choice xmlns:v="urn:schemas-microsoft-com:vml" Requires="v">
                <p:oleObj spid="_x0000_s1173" name="Document" r:id="rId3" imgW="5969000" imgH="3149600" progId="Word.Document.12">
                  <p:embed/>
                </p:oleObj>
              </mc:Choice>
              <mc:Fallback>
                <p:oleObj name="Document" r:id="rId3" imgW="5969000" imgH="3149600" progId="Word.Document.12">
                  <p:embed/>
                  <p:pic>
                    <p:nvPicPr>
                      <p:cNvPr id="0" name=""/>
                      <p:cNvPicPr/>
                      <p:nvPr/>
                    </p:nvPicPr>
                    <p:blipFill>
                      <a:blip r:embed="rId4"/>
                      <a:stretch>
                        <a:fillRect/>
                      </a:stretch>
                    </p:blipFill>
                    <p:spPr>
                      <a:xfrm>
                        <a:off x="838200" y="2667000"/>
                        <a:ext cx="7537654" cy="3977316"/>
                      </a:xfrm>
                      <a:prstGeom prst="rect">
                        <a:avLst/>
                      </a:prstGeom>
                    </p:spPr>
                  </p:pic>
                </p:oleObj>
              </mc:Fallback>
            </mc:AlternateContent>
          </a:graphicData>
        </a:graphic>
      </p:graphicFrame>
    </p:spTree>
    <p:extLst>
      <p:ext uri="{BB962C8B-B14F-4D97-AF65-F5344CB8AC3E}">
        <p14:creationId xmlns:p14="http://schemas.microsoft.com/office/powerpoint/2010/main" val="24634751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525963"/>
          </a:xfrm>
        </p:spPr>
        <p:txBody>
          <a:bodyPr/>
          <a:lstStyle/>
          <a:p>
            <a:r>
              <a:rPr lang="en-US" dirty="0"/>
              <a:t>NENG has been lab tested to 600 Mbps ingest rate, and supports IRIS at </a:t>
            </a:r>
            <a:r>
              <a:rPr lang="en-US" dirty="0" smtClean="0"/>
              <a:t>13.125 </a:t>
            </a:r>
            <a:r>
              <a:rPr lang="en-US" dirty="0"/>
              <a:t>Mbps. </a:t>
            </a:r>
            <a:endParaRPr lang="en-US" dirty="0" smtClean="0"/>
          </a:p>
          <a:p>
            <a:r>
              <a:rPr lang="en-US" dirty="0" smtClean="0"/>
              <a:t>File delivery rates depend on WAN speeds connecting to user sites</a:t>
            </a:r>
          </a:p>
          <a:p>
            <a:r>
              <a:rPr lang="en-US" dirty="0"/>
              <a:t>All files are </a:t>
            </a:r>
            <a:r>
              <a:rPr lang="en-US" dirty="0" smtClean="0"/>
              <a:t>stored for at least 7 days (nominal)  </a:t>
            </a:r>
            <a:r>
              <a:rPr lang="en-US" dirty="0"/>
              <a:t>and </a:t>
            </a:r>
            <a:r>
              <a:rPr lang="en-US" dirty="0" smtClean="0"/>
              <a:t>are user </a:t>
            </a:r>
            <a:r>
              <a:rPr lang="en-US" dirty="0"/>
              <a:t>retrievable from </a:t>
            </a:r>
            <a:r>
              <a:rPr lang="en-US" dirty="0" smtClean="0"/>
              <a:t>the open </a:t>
            </a:r>
            <a:r>
              <a:rPr lang="en-US" dirty="0"/>
              <a:t>system</a:t>
            </a:r>
          </a:p>
          <a:p>
            <a:pPr lvl="1"/>
            <a:r>
              <a:rPr lang="en-US" dirty="0"/>
              <a:t>10TB of </a:t>
            </a:r>
            <a:r>
              <a:rPr lang="en-US" dirty="0" smtClean="0"/>
              <a:t>storage nominal, easily expandable</a:t>
            </a:r>
            <a:endParaRPr lang="en-US" dirty="0"/>
          </a:p>
        </p:txBody>
      </p:sp>
      <p:sp>
        <p:nvSpPr>
          <p:cNvPr id="3" name="Title 2"/>
          <p:cNvSpPr>
            <a:spLocks noGrp="1"/>
          </p:cNvSpPr>
          <p:nvPr>
            <p:ph type="title"/>
          </p:nvPr>
        </p:nvSpPr>
        <p:spPr>
          <a:xfrm>
            <a:off x="1676400" y="76200"/>
            <a:ext cx="6059346" cy="541725"/>
          </a:xfrm>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sz="2800" dirty="0"/>
              <a:t>Current Capabilities</a:t>
            </a:r>
          </a:p>
        </p:txBody>
      </p:sp>
      <p:sp>
        <p:nvSpPr>
          <p:cNvPr id="4" name="Slide Number Placeholder 3"/>
          <p:cNvSpPr>
            <a:spLocks noGrp="1"/>
          </p:cNvSpPr>
          <p:nvPr>
            <p:ph type="sldNum" sz="quarter" idx="12"/>
          </p:nvPr>
        </p:nvSpPr>
        <p:spPr/>
        <p:txBody>
          <a:bodyPr/>
          <a:lstStyle/>
          <a:p>
            <a:fld id="{07F25E21-6435-4942-977D-92867F85F11F}" type="slidenum">
              <a:rPr lang="en-US" smtClean="0"/>
              <a:pPr/>
              <a:t>14</a:t>
            </a:fld>
            <a:endParaRPr lang="en-US" dirty="0"/>
          </a:p>
        </p:txBody>
      </p:sp>
    </p:spTree>
    <p:extLst>
      <p:ext uri="{BB962C8B-B14F-4D97-AF65-F5344CB8AC3E}">
        <p14:creationId xmlns:p14="http://schemas.microsoft.com/office/powerpoint/2010/main" val="36451241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NENG </a:t>
            </a:r>
            <a:r>
              <a:rPr lang="en-US" dirty="0" smtClean="0"/>
              <a:t>IRIS mission performance</a:t>
            </a:r>
          </a:p>
          <a:p>
            <a:pPr lvl="1"/>
            <a:r>
              <a:rPr lang="en-US" dirty="0" smtClean="0">
                <a:ea typeface="ＭＳ Ｐゴシック" charset="0"/>
                <a:cs typeface="Arial" charset="0"/>
              </a:rPr>
              <a:t>0 </a:t>
            </a:r>
            <a:r>
              <a:rPr lang="en-US" dirty="0">
                <a:ea typeface="ＭＳ Ｐゴシック" charset="0"/>
                <a:cs typeface="Arial" charset="0"/>
              </a:rPr>
              <a:t>data loss and 0 operations failures since IRIS Launch (27June13</a:t>
            </a:r>
            <a:r>
              <a:rPr lang="en-US" dirty="0" smtClean="0">
                <a:ea typeface="ＭＳ Ｐゴシック" charset="0"/>
                <a:cs typeface="Arial" charset="0"/>
              </a:rPr>
              <a:t>)</a:t>
            </a:r>
            <a:endParaRPr lang="en-US" dirty="0">
              <a:ea typeface="ＭＳ Ｐゴシック" charset="0"/>
              <a:cs typeface="Arial" charset="0"/>
            </a:endParaRPr>
          </a:p>
        </p:txBody>
      </p:sp>
      <p:sp>
        <p:nvSpPr>
          <p:cNvPr id="3" name="Title 2"/>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sz="2800" dirty="0"/>
              <a:t>Current Proficiency</a:t>
            </a:r>
          </a:p>
        </p:txBody>
      </p:sp>
      <p:sp>
        <p:nvSpPr>
          <p:cNvPr id="4" name="Slide Number Placeholder 3"/>
          <p:cNvSpPr>
            <a:spLocks noGrp="1"/>
          </p:cNvSpPr>
          <p:nvPr>
            <p:ph type="sldNum" sz="quarter" idx="12"/>
          </p:nvPr>
        </p:nvSpPr>
        <p:spPr/>
        <p:txBody>
          <a:bodyPr/>
          <a:lstStyle/>
          <a:p>
            <a:fld id="{07F25E21-6435-4942-977D-92867F85F11F}" type="slidenum">
              <a:rPr lang="en-US" smtClean="0"/>
              <a:pPr/>
              <a:t>15</a:t>
            </a:fld>
            <a:endParaRPr lang="en-US" dirty="0"/>
          </a:p>
        </p:txBody>
      </p:sp>
    </p:spTree>
    <p:extLst>
      <p:ext uri="{BB962C8B-B14F-4D97-AF65-F5344CB8AC3E}">
        <p14:creationId xmlns:p14="http://schemas.microsoft.com/office/powerpoint/2010/main" val="12818231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28800" y="76200"/>
            <a:ext cx="5410200" cy="541725"/>
          </a:xfrm>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sz="2800" dirty="0"/>
              <a:t>Current Status</a:t>
            </a:r>
          </a:p>
        </p:txBody>
      </p:sp>
      <p:sp>
        <p:nvSpPr>
          <p:cNvPr id="5" name="Slide Number Placeholder 2"/>
          <p:cNvSpPr>
            <a:spLocks noGrp="1"/>
          </p:cNvSpPr>
          <p:nvPr>
            <p:ph type="sldNum" sz="quarter" idx="12"/>
          </p:nvPr>
        </p:nvSpPr>
        <p:spPr>
          <a:xfrm>
            <a:off x="6553200" y="6356350"/>
            <a:ext cx="2133600" cy="365125"/>
          </a:xfrm>
        </p:spPr>
        <p:txBody>
          <a:bodyPr/>
          <a:lstStyle/>
          <a:p>
            <a:fld id="{88AF5FC5-87A6-4A6A-9CE6-C63B1EF91A4A}" type="slidenum">
              <a:rPr lang="en-US" smtClean="0"/>
              <a:pPr/>
              <a:t>16</a:t>
            </a:fld>
            <a:endParaRPr lang="en-US" dirty="0"/>
          </a:p>
        </p:txBody>
      </p:sp>
      <p:sp>
        <p:nvSpPr>
          <p:cNvPr id="6" name="Content Placeholder 1"/>
          <p:cNvSpPr>
            <a:spLocks noGrp="1"/>
          </p:cNvSpPr>
          <p:nvPr>
            <p:ph idx="1"/>
          </p:nvPr>
        </p:nvSpPr>
        <p:spPr>
          <a:xfrm>
            <a:off x="457200" y="1295400"/>
            <a:ext cx="8229600" cy="4343400"/>
          </a:xfrm>
        </p:spPr>
        <p:txBody>
          <a:bodyPr/>
          <a:lstStyle/>
          <a:p>
            <a:r>
              <a:rPr lang="en-US" dirty="0" smtClean="0"/>
              <a:t>New Cortex HDR XXL was received</a:t>
            </a:r>
          </a:p>
          <a:p>
            <a:r>
              <a:rPr lang="en-US" dirty="0" smtClean="0"/>
              <a:t>All servers and RAIDs for phase II are in house</a:t>
            </a:r>
          </a:p>
          <a:p>
            <a:r>
              <a:rPr lang="en-US" dirty="0" smtClean="0"/>
              <a:t>Initial design trade studies were discussed for auto failover implementation </a:t>
            </a:r>
          </a:p>
          <a:p>
            <a:r>
              <a:rPr lang="en-US" dirty="0" smtClean="0"/>
              <a:t>Draft documentation </a:t>
            </a:r>
          </a:p>
          <a:p>
            <a:pPr lvl="1"/>
            <a:r>
              <a:rPr lang="en-US" dirty="0" smtClean="0"/>
              <a:t>See Documentation Tree</a:t>
            </a:r>
          </a:p>
          <a:p>
            <a:r>
              <a:rPr lang="en-US" dirty="0"/>
              <a:t>Configuration management system and plan are in place</a:t>
            </a:r>
          </a:p>
          <a:p>
            <a:r>
              <a:rPr lang="en-US" dirty="0"/>
              <a:t>Software development management plan is in place</a:t>
            </a:r>
          </a:p>
          <a:p>
            <a:pPr marL="0" indent="0">
              <a:buNone/>
            </a:pPr>
            <a:endParaRPr lang="en-US" sz="1600" dirty="0" smtClean="0"/>
          </a:p>
          <a:p>
            <a:pPr marL="0" indent="0">
              <a:buNone/>
            </a:pPr>
            <a:endParaRPr lang="en-US" sz="1600" dirty="0"/>
          </a:p>
          <a:p>
            <a:endParaRPr lang="en-US" dirty="0" smtClean="0"/>
          </a:p>
          <a:p>
            <a:endParaRPr lang="en-US" dirty="0" smtClean="0"/>
          </a:p>
          <a:p>
            <a:endParaRPr lang="en-US" dirty="0"/>
          </a:p>
        </p:txBody>
      </p:sp>
    </p:spTree>
    <p:extLst>
      <p:ext uri="{BB962C8B-B14F-4D97-AF65-F5344CB8AC3E}">
        <p14:creationId xmlns:p14="http://schemas.microsoft.com/office/powerpoint/2010/main" val="29389127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52400" y="872156"/>
            <a:ext cx="8847528" cy="5681044"/>
          </a:xfrm>
          <a:prstGeom prst="rect">
            <a:avLst/>
          </a:prstGeom>
        </p:spPr>
      </p:pic>
      <p:sp>
        <p:nvSpPr>
          <p:cNvPr id="3" name="TextBox 2"/>
          <p:cNvSpPr txBox="1"/>
          <p:nvPr/>
        </p:nvSpPr>
        <p:spPr>
          <a:xfrm>
            <a:off x="2908393" y="2819400"/>
            <a:ext cx="3616194" cy="523220"/>
          </a:xfrm>
          <a:prstGeom prst="rect">
            <a:avLst/>
          </a:prstGeom>
          <a:noFill/>
        </p:spPr>
        <p:txBody>
          <a:bodyPr wrap="none" rtlCol="0">
            <a:spAutoFit/>
          </a:bodyPr>
          <a:lstStyle/>
          <a:p>
            <a:pPr algn="ctr"/>
            <a:r>
              <a:rPr lang="en-US" sz="2800" b="1" dirty="0" smtClean="0">
                <a:solidFill>
                  <a:schemeClr val="bg1"/>
                </a:solidFill>
              </a:rPr>
              <a:t>Operations Concept</a:t>
            </a:r>
            <a:endParaRPr lang="en-US" dirty="0">
              <a:solidFill>
                <a:schemeClr val="bg1"/>
              </a:solidFill>
            </a:endParaRPr>
          </a:p>
        </p:txBody>
      </p:sp>
      <p:sp>
        <p:nvSpPr>
          <p:cNvPr id="2" name="Slide Number Placeholder 1"/>
          <p:cNvSpPr>
            <a:spLocks noGrp="1"/>
          </p:cNvSpPr>
          <p:nvPr>
            <p:ph type="sldNum" sz="quarter" idx="12"/>
          </p:nvPr>
        </p:nvSpPr>
        <p:spPr/>
        <p:txBody>
          <a:bodyPr/>
          <a:lstStyle/>
          <a:p>
            <a:fld id="{07F25E21-6435-4942-977D-92867F85F11F}" type="slidenum">
              <a:rPr lang="en-US" smtClean="0"/>
              <a:pPr/>
              <a:t>17</a:t>
            </a:fld>
            <a:endParaRPr lang="en-US" dirty="0"/>
          </a:p>
        </p:txBody>
      </p:sp>
    </p:spTree>
    <p:extLst>
      <p:ext uri="{BB962C8B-B14F-4D97-AF65-F5344CB8AC3E}">
        <p14:creationId xmlns:p14="http://schemas.microsoft.com/office/powerpoint/2010/main" val="21987612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algn="just"/>
            <a:r>
              <a:rPr lang="en-US" sz="2000" dirty="0"/>
              <a:t>The NENG System will receive a conflict free schedule from Near Earth Network Scheduling Engine (NENSE)</a:t>
            </a:r>
          </a:p>
          <a:p>
            <a:pPr lvl="1" algn="just"/>
            <a:r>
              <a:rPr lang="en-US" sz="1800" dirty="0"/>
              <a:t>The system will automatically configure and run accordingly</a:t>
            </a:r>
          </a:p>
          <a:p>
            <a:pPr lvl="1" algn="just"/>
            <a:r>
              <a:rPr lang="en-US" sz="1800" dirty="0"/>
              <a:t>The system can be interrupted in the event of an emergency </a:t>
            </a:r>
          </a:p>
          <a:p>
            <a:pPr lvl="2" algn="just"/>
            <a:r>
              <a:rPr lang="en-US" sz="1600" dirty="0"/>
              <a:t>The system can be operated through M&amp;C </a:t>
            </a:r>
            <a:r>
              <a:rPr lang="en-US" sz="1600" dirty="0" smtClean="0"/>
              <a:t>control</a:t>
            </a:r>
            <a:endParaRPr lang="en-US" sz="1600" dirty="0"/>
          </a:p>
          <a:p>
            <a:pPr algn="just"/>
            <a:r>
              <a:rPr lang="en-US" sz="2000" dirty="0"/>
              <a:t>In the event of a failure, the system will perform an auto failover to the back up units</a:t>
            </a:r>
          </a:p>
          <a:p>
            <a:pPr algn="just"/>
            <a:r>
              <a:rPr lang="en-US" sz="2000" dirty="0"/>
              <a:t>The NENG System will provide status information to operations</a:t>
            </a:r>
          </a:p>
          <a:p>
            <a:pPr algn="just"/>
            <a:r>
              <a:rPr lang="en-US" sz="2000" dirty="0"/>
              <a:t>The NENG captures a telemetry stream into telemetry files for delivery in near-real time to missions via Secure Copy (SCP) </a:t>
            </a:r>
          </a:p>
          <a:p>
            <a:pPr lvl="1" algn="just"/>
            <a:r>
              <a:rPr lang="en-US" sz="1800" dirty="0"/>
              <a:t>The mission has the ability to retrieve telemetry files within an agreed amount of time via Secure File Transport (SFTP)</a:t>
            </a:r>
          </a:p>
          <a:p>
            <a:pPr lvl="1" algn="just"/>
            <a:r>
              <a:rPr lang="en-US" sz="1800" dirty="0"/>
              <a:t>The files are held for an agreed amount of time before they are purged from the system</a:t>
            </a:r>
          </a:p>
          <a:p>
            <a:pPr algn="just"/>
            <a:endParaRPr lang="en-US" sz="2000" dirty="0"/>
          </a:p>
        </p:txBody>
      </p:sp>
      <p:sp>
        <p:nvSpPr>
          <p:cNvPr id="3" name="Title 2"/>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sz="2800" dirty="0" smtClean="0"/>
              <a:t>Phase II Operations </a:t>
            </a:r>
            <a:r>
              <a:rPr lang="en-US" sz="2800" dirty="0"/>
              <a:t>Concept</a:t>
            </a:r>
          </a:p>
        </p:txBody>
      </p:sp>
      <p:sp>
        <p:nvSpPr>
          <p:cNvPr id="4" name="Slide Number Placeholder 3"/>
          <p:cNvSpPr>
            <a:spLocks noGrp="1"/>
          </p:cNvSpPr>
          <p:nvPr>
            <p:ph type="sldNum" sz="quarter" idx="12"/>
          </p:nvPr>
        </p:nvSpPr>
        <p:spPr/>
        <p:txBody>
          <a:bodyPr/>
          <a:lstStyle/>
          <a:p>
            <a:fld id="{07F25E21-6435-4942-977D-92867F85F11F}" type="slidenum">
              <a:rPr lang="en-US" smtClean="0"/>
              <a:pPr/>
              <a:t>18</a:t>
            </a:fld>
            <a:endParaRPr lang="en-US" dirty="0"/>
          </a:p>
        </p:txBody>
      </p:sp>
    </p:spTree>
    <p:extLst>
      <p:ext uri="{BB962C8B-B14F-4D97-AF65-F5344CB8AC3E}">
        <p14:creationId xmlns:p14="http://schemas.microsoft.com/office/powerpoint/2010/main" val="2674977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52400" y="872156"/>
            <a:ext cx="8847528" cy="5681044"/>
          </a:xfrm>
          <a:prstGeom prst="rect">
            <a:avLst/>
          </a:prstGeom>
        </p:spPr>
      </p:pic>
      <p:sp>
        <p:nvSpPr>
          <p:cNvPr id="3" name="TextBox 2"/>
          <p:cNvSpPr txBox="1"/>
          <p:nvPr/>
        </p:nvSpPr>
        <p:spPr>
          <a:xfrm>
            <a:off x="3426928" y="2819400"/>
            <a:ext cx="2579126" cy="523220"/>
          </a:xfrm>
          <a:prstGeom prst="rect">
            <a:avLst/>
          </a:prstGeom>
          <a:noFill/>
        </p:spPr>
        <p:txBody>
          <a:bodyPr wrap="none" rtlCol="0">
            <a:spAutoFit/>
          </a:bodyPr>
          <a:lstStyle/>
          <a:p>
            <a:pPr algn="ctr"/>
            <a:r>
              <a:rPr lang="en-US" sz="2800" b="1" dirty="0" smtClean="0">
                <a:solidFill>
                  <a:schemeClr val="bg1"/>
                </a:solidFill>
              </a:rPr>
              <a:t>Requirements</a:t>
            </a:r>
            <a:endParaRPr lang="en-US" dirty="0">
              <a:solidFill>
                <a:schemeClr val="bg1"/>
              </a:solidFill>
            </a:endParaRPr>
          </a:p>
        </p:txBody>
      </p:sp>
      <p:sp>
        <p:nvSpPr>
          <p:cNvPr id="2" name="Slide Number Placeholder 1"/>
          <p:cNvSpPr>
            <a:spLocks noGrp="1"/>
          </p:cNvSpPr>
          <p:nvPr>
            <p:ph type="sldNum" sz="quarter" idx="12"/>
          </p:nvPr>
        </p:nvSpPr>
        <p:spPr/>
        <p:txBody>
          <a:bodyPr/>
          <a:lstStyle/>
          <a:p>
            <a:fld id="{07F25E21-6435-4942-977D-92867F85F11F}" type="slidenum">
              <a:rPr lang="en-US" smtClean="0"/>
              <a:pPr/>
              <a:t>19</a:t>
            </a:fld>
            <a:endParaRPr lang="en-US" dirty="0"/>
          </a:p>
        </p:txBody>
      </p:sp>
    </p:spTree>
    <p:extLst>
      <p:ext uri="{BB962C8B-B14F-4D97-AF65-F5344CB8AC3E}">
        <p14:creationId xmlns:p14="http://schemas.microsoft.com/office/powerpoint/2010/main" val="21987612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5135563"/>
          </a:xfrm>
        </p:spPr>
        <p:txBody>
          <a:bodyPr/>
          <a:lstStyle/>
          <a:p>
            <a:r>
              <a:rPr lang="en-US" dirty="0" smtClean="0"/>
              <a:t>Introduction</a:t>
            </a:r>
          </a:p>
          <a:p>
            <a:r>
              <a:rPr lang="en-US" dirty="0" smtClean="0"/>
              <a:t>Overview</a:t>
            </a:r>
          </a:p>
          <a:p>
            <a:r>
              <a:rPr lang="en-US" dirty="0" smtClean="0"/>
              <a:t>Operations Concept</a:t>
            </a:r>
          </a:p>
          <a:p>
            <a:r>
              <a:rPr lang="en-US" dirty="0" smtClean="0"/>
              <a:t>Requirements</a:t>
            </a:r>
          </a:p>
          <a:p>
            <a:pPr lvl="1"/>
            <a:r>
              <a:rPr lang="en-US" sz="1600" dirty="0" smtClean="0"/>
              <a:t>SRD 3.1 Operations</a:t>
            </a:r>
          </a:p>
          <a:p>
            <a:pPr lvl="1"/>
            <a:r>
              <a:rPr lang="en-US" sz="1600" dirty="0" smtClean="0"/>
              <a:t>SRD 3.2 Performance</a:t>
            </a:r>
          </a:p>
          <a:p>
            <a:pPr lvl="1"/>
            <a:r>
              <a:rPr lang="en-US" sz="1600" dirty="0" smtClean="0"/>
              <a:t>SRD 3.3 RMA</a:t>
            </a:r>
          </a:p>
          <a:p>
            <a:pPr lvl="1"/>
            <a:r>
              <a:rPr lang="en-US" sz="1600" dirty="0" smtClean="0"/>
              <a:t>SRD 3.4 Security</a:t>
            </a:r>
          </a:p>
          <a:p>
            <a:pPr lvl="1"/>
            <a:r>
              <a:rPr lang="en-US" sz="1600" dirty="0" smtClean="0"/>
              <a:t>SRD 3.5 Contingency</a:t>
            </a:r>
          </a:p>
          <a:p>
            <a:pPr lvl="1"/>
            <a:r>
              <a:rPr lang="en-US" sz="1600" dirty="0" smtClean="0"/>
              <a:t>SRD 3.5 Standards</a:t>
            </a:r>
          </a:p>
          <a:p>
            <a:pPr lvl="1"/>
            <a:r>
              <a:rPr lang="en-US" sz="1600" dirty="0" smtClean="0"/>
              <a:t>RTVM</a:t>
            </a:r>
          </a:p>
          <a:p>
            <a:r>
              <a:rPr lang="en-US" dirty="0" smtClean="0"/>
              <a:t>Risks</a:t>
            </a:r>
          </a:p>
          <a:p>
            <a:r>
              <a:rPr lang="en-US" dirty="0" smtClean="0"/>
              <a:t>Conclusion</a:t>
            </a:r>
          </a:p>
          <a:p>
            <a:r>
              <a:rPr lang="en-US" dirty="0" smtClean="0"/>
              <a:t>Questions</a:t>
            </a:r>
          </a:p>
        </p:txBody>
      </p:sp>
      <p:sp>
        <p:nvSpPr>
          <p:cNvPr id="3" name="Title 2"/>
          <p:cNvSpPr>
            <a:spLocks noGrp="1"/>
          </p:cNvSpPr>
          <p:nvPr>
            <p:ph type="title"/>
          </p:nvPr>
        </p:nvSpPr>
        <p:spPr>
          <a:xfrm>
            <a:off x="1981200" y="76200"/>
            <a:ext cx="5410200" cy="541725"/>
          </a:xfrm>
        </p:spPr>
        <p:txBody>
          <a:bodyPr>
            <a:normAutofit/>
          </a:bodyPr>
          <a:lstStyle/>
          <a:p>
            <a:r>
              <a:rPr lang="en-US" sz="2800" dirty="0" smtClean="0"/>
              <a:t>Agenda</a:t>
            </a:r>
            <a:endParaRPr lang="en-US" sz="2800" dirty="0"/>
          </a:p>
        </p:txBody>
      </p:sp>
      <p:sp>
        <p:nvSpPr>
          <p:cNvPr id="4" name="Slide Number Placeholder 2"/>
          <p:cNvSpPr>
            <a:spLocks noGrp="1"/>
          </p:cNvSpPr>
          <p:nvPr>
            <p:ph type="sldNum" sz="quarter" idx="12"/>
          </p:nvPr>
        </p:nvSpPr>
        <p:spPr>
          <a:xfrm>
            <a:off x="6553200" y="6356350"/>
            <a:ext cx="2133600" cy="365125"/>
          </a:xfrm>
        </p:spPr>
        <p:txBody>
          <a:bodyPr/>
          <a:lstStyle/>
          <a:p>
            <a:fld id="{88AF5FC5-87A6-4A6A-9CE6-C63B1EF91A4A}" type="slidenum">
              <a:rPr lang="en-US" smtClean="0"/>
              <a:pPr/>
              <a:t>2</a:t>
            </a:fld>
            <a:endParaRPr lang="en-US" dirty="0"/>
          </a:p>
        </p:txBody>
      </p:sp>
    </p:spTree>
    <p:extLst>
      <p:ext uri="{BB962C8B-B14F-4D97-AF65-F5344CB8AC3E}">
        <p14:creationId xmlns:p14="http://schemas.microsoft.com/office/powerpoint/2010/main" val="42138455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algn="just"/>
            <a:r>
              <a:rPr lang="en-US" sz="2000" dirty="0"/>
              <a:t>NENG shall provide NENG ground station users with automated 24/7 near real time file based spacecraft telemetry data</a:t>
            </a:r>
          </a:p>
          <a:p>
            <a:pPr algn="just"/>
            <a:endParaRPr lang="en-US" sz="2000" dirty="0"/>
          </a:p>
          <a:p>
            <a:pPr algn="just"/>
            <a:r>
              <a:rPr lang="en-US" sz="2000" dirty="0"/>
              <a:t>Phase II Driving Requirements</a:t>
            </a:r>
          </a:p>
          <a:p>
            <a:pPr lvl="1" algn="just"/>
            <a:r>
              <a:rPr lang="en-US" sz="1800" dirty="0"/>
              <a:t>The NENG shall provide auto failover capabilities</a:t>
            </a:r>
          </a:p>
          <a:p>
            <a:pPr lvl="1" algn="just"/>
            <a:r>
              <a:rPr lang="en-US" sz="1800" dirty="0"/>
              <a:t>The NENG shall ingest spacecraft telemetry data at 1Gbps</a:t>
            </a:r>
          </a:p>
          <a:p>
            <a:pPr lvl="1" algn="just"/>
            <a:r>
              <a:rPr lang="en-US" sz="1800" dirty="0"/>
              <a:t>The NENG shall run automatically based on an ingested NENSE (Near Earth Network Schedule Engine) schedule file (M&amp;C is status only</a:t>
            </a:r>
            <a:r>
              <a:rPr lang="en-US" sz="1800" dirty="0" smtClean="0"/>
              <a:t>)</a:t>
            </a:r>
          </a:p>
          <a:p>
            <a:r>
              <a:rPr lang="en-US" sz="1800" dirty="0"/>
              <a:t>Deliver all gateway systems with Enhanced Linux version</a:t>
            </a:r>
          </a:p>
          <a:p>
            <a:pPr lvl="1"/>
            <a:r>
              <a:rPr lang="en-US" sz="1800" dirty="0" smtClean="0"/>
              <a:t>WGS </a:t>
            </a:r>
            <a:r>
              <a:rPr lang="en-US" sz="1800" dirty="0"/>
              <a:t>	   (1 system)</a:t>
            </a:r>
          </a:p>
          <a:p>
            <a:pPr lvl="1"/>
            <a:r>
              <a:rPr lang="en-US" sz="1800" dirty="0" smtClean="0"/>
              <a:t>AS1, AS2, AS3     </a:t>
            </a:r>
            <a:r>
              <a:rPr lang="en-US" sz="1800" dirty="0"/>
              <a:t>(3 systems)</a:t>
            </a:r>
          </a:p>
          <a:p>
            <a:pPr lvl="1"/>
            <a:r>
              <a:rPr lang="en-US" sz="1800" dirty="0" smtClean="0"/>
              <a:t>WS1 </a:t>
            </a:r>
            <a:r>
              <a:rPr lang="en-US" sz="1800" dirty="0"/>
              <a:t>(1 system)</a:t>
            </a:r>
          </a:p>
          <a:p>
            <a:pPr algn="just"/>
            <a:endParaRPr lang="en-US" sz="2000" dirty="0"/>
          </a:p>
        </p:txBody>
      </p:sp>
      <p:sp>
        <p:nvSpPr>
          <p:cNvPr id="3" name="Title 2"/>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sz="2800" dirty="0"/>
              <a:t>Top Level Requirement</a:t>
            </a:r>
          </a:p>
        </p:txBody>
      </p:sp>
      <p:sp>
        <p:nvSpPr>
          <p:cNvPr id="4" name="Slide Number Placeholder 3"/>
          <p:cNvSpPr>
            <a:spLocks noGrp="1"/>
          </p:cNvSpPr>
          <p:nvPr>
            <p:ph type="sldNum" sz="quarter" idx="12"/>
          </p:nvPr>
        </p:nvSpPr>
        <p:spPr/>
        <p:txBody>
          <a:bodyPr/>
          <a:lstStyle/>
          <a:p>
            <a:fld id="{07F25E21-6435-4942-977D-92867F85F11F}" type="slidenum">
              <a:rPr lang="en-US" smtClean="0"/>
              <a:pPr/>
              <a:t>20</a:t>
            </a:fld>
            <a:endParaRPr lang="en-US" dirty="0"/>
          </a:p>
        </p:txBody>
      </p:sp>
    </p:spTree>
    <p:extLst>
      <p:ext uri="{BB962C8B-B14F-4D97-AF65-F5344CB8AC3E}">
        <p14:creationId xmlns:p14="http://schemas.microsoft.com/office/powerpoint/2010/main" val="3098337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sz="2800" dirty="0"/>
              <a:t>SRD 3.1 - Operations</a:t>
            </a:r>
          </a:p>
        </p:txBody>
      </p:sp>
      <p:graphicFrame>
        <p:nvGraphicFramePr>
          <p:cNvPr id="4" name="Table 3"/>
          <p:cNvGraphicFramePr>
            <a:graphicFrameLocks noGrp="1"/>
          </p:cNvGraphicFramePr>
          <p:nvPr>
            <p:extLst>
              <p:ext uri="{D42A27DB-BD31-4B8C-83A1-F6EECF244321}">
                <p14:modId xmlns:p14="http://schemas.microsoft.com/office/powerpoint/2010/main" val="2824072519"/>
              </p:ext>
            </p:extLst>
          </p:nvPr>
        </p:nvGraphicFramePr>
        <p:xfrm>
          <a:off x="304800" y="1397000"/>
          <a:ext cx="8610600" cy="5029200"/>
        </p:xfrm>
        <a:graphic>
          <a:graphicData uri="http://schemas.openxmlformats.org/drawingml/2006/table">
            <a:tbl>
              <a:tblPr firstRow="1" bandRow="1">
                <a:tableStyleId>{5C22544A-7EE6-4342-B048-85BDC9FD1C3A}</a:tableStyleId>
              </a:tblPr>
              <a:tblGrid>
                <a:gridCol w="1981200"/>
                <a:gridCol w="5715000"/>
                <a:gridCol w="914400"/>
              </a:tblGrid>
              <a:tr h="370840">
                <a:tc>
                  <a:txBody>
                    <a:bodyPr/>
                    <a:lstStyle/>
                    <a:p>
                      <a:r>
                        <a:rPr lang="en-US" sz="1600" dirty="0" smtClean="0"/>
                        <a:t>Id</a:t>
                      </a:r>
                      <a:endParaRPr lang="en-US" sz="1600" dirty="0"/>
                    </a:p>
                  </a:txBody>
                  <a:tcPr/>
                </a:tc>
                <a:tc>
                  <a:txBody>
                    <a:bodyPr/>
                    <a:lstStyle/>
                    <a:p>
                      <a:r>
                        <a:rPr lang="en-US" sz="1600" dirty="0" smtClean="0"/>
                        <a:t>Requirement</a:t>
                      </a:r>
                      <a:endParaRPr lang="en-US" sz="1600" dirty="0"/>
                    </a:p>
                  </a:txBody>
                  <a:tcPr/>
                </a:tc>
                <a:tc>
                  <a:txBody>
                    <a:bodyPr/>
                    <a:lstStyle/>
                    <a:p>
                      <a:r>
                        <a:rPr lang="en-US" sz="1600" dirty="0" smtClean="0"/>
                        <a:t>Phase</a:t>
                      </a:r>
                      <a:endParaRPr lang="en-US" sz="16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NENG-OPS-001</a:t>
                      </a:r>
                    </a:p>
                  </a:txBody>
                  <a:tcPr marL="0" marR="0" marT="0" marB="0" anchor="ctr"/>
                </a:tc>
                <a:tc>
                  <a:txBody>
                    <a:bodyPr/>
                    <a:lstStyle/>
                    <a:p>
                      <a:r>
                        <a:rPr lang="en-US" sz="1600" dirty="0" smtClean="0"/>
                        <a:t>The NEN</a:t>
                      </a:r>
                      <a:r>
                        <a:rPr lang="en-US" sz="1600" baseline="0" dirty="0" smtClean="0"/>
                        <a:t> Gateway shall provide automated delivery of user data to authorized users</a:t>
                      </a:r>
                      <a:endParaRPr lang="en-US" sz="1600" dirty="0"/>
                    </a:p>
                  </a:txBody>
                  <a:tcPr/>
                </a:tc>
                <a:tc>
                  <a:txBody>
                    <a:bodyPr/>
                    <a:lstStyle/>
                    <a:p>
                      <a:endParaRPr lang="en-US" sz="16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NENG-OPS-002</a:t>
                      </a:r>
                    </a:p>
                  </a:txBody>
                  <a:tcPr marL="0" marR="0" marT="0" marB="0" anchor="ctr"/>
                </a:tc>
                <a:tc>
                  <a:txBody>
                    <a:bodyPr/>
                    <a:lstStyle/>
                    <a:p>
                      <a:r>
                        <a:rPr lang="en-US" sz="1600" dirty="0" smtClean="0"/>
                        <a:t>The NEN</a:t>
                      </a:r>
                      <a:r>
                        <a:rPr lang="en-US" sz="1600" baseline="0" dirty="0" smtClean="0"/>
                        <a:t> Gateway shall attempt automated delivery once</a:t>
                      </a:r>
                      <a:endParaRPr lang="en-US" sz="1600" dirty="0"/>
                    </a:p>
                  </a:txBody>
                  <a:tcPr/>
                </a:tc>
                <a:tc>
                  <a:txBody>
                    <a:bodyPr/>
                    <a:lstStyle/>
                    <a:p>
                      <a:endParaRPr lang="en-US" sz="16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NENG-OPS-004</a:t>
                      </a:r>
                    </a:p>
                  </a:txBody>
                  <a:tcPr marL="9525" marR="9525" marT="9525" marB="0" anchor="ctr"/>
                </a:tc>
                <a:tc>
                  <a:txBody>
                    <a:bodyPr/>
                    <a:lstStyle/>
                    <a:p>
                      <a:r>
                        <a:rPr lang="en-US" sz="1600" dirty="0" smtClean="0"/>
                        <a:t>The</a:t>
                      </a:r>
                      <a:r>
                        <a:rPr lang="en-US" sz="1600" baseline="0" dirty="0" smtClean="0"/>
                        <a:t> NEN Gateway shall operate unattended</a:t>
                      </a:r>
                      <a:endParaRPr lang="en-US" sz="1600" dirty="0"/>
                    </a:p>
                  </a:txBody>
                  <a:tcPr/>
                </a:tc>
                <a:tc>
                  <a:txBody>
                    <a:bodyPr/>
                    <a:lstStyle/>
                    <a:p>
                      <a:endParaRPr lang="en-US" sz="16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NENG-OPS-005</a:t>
                      </a:r>
                    </a:p>
                  </a:txBody>
                  <a:tcPr marL="9525" marR="9525" marT="9525" marB="0" anchor="ctr"/>
                </a:tc>
                <a:tc>
                  <a:txBody>
                    <a:bodyPr/>
                    <a:lstStyle/>
                    <a:p>
                      <a:r>
                        <a:rPr lang="en-US" sz="1600" dirty="0" smtClean="0"/>
                        <a:t>The NEN</a:t>
                      </a:r>
                      <a:r>
                        <a:rPr lang="en-US" sz="1600" baseline="0" dirty="0" smtClean="0"/>
                        <a:t> Gateway shall report warning and erroneous conditions to the operator interface</a:t>
                      </a:r>
                      <a:endParaRPr lang="en-US" sz="1600" dirty="0"/>
                    </a:p>
                  </a:txBody>
                  <a:tcPr/>
                </a:tc>
                <a:tc>
                  <a:txBody>
                    <a:bodyPr/>
                    <a:lstStyle/>
                    <a:p>
                      <a:endParaRPr lang="en-US" sz="16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NENG-OPS-020</a:t>
                      </a:r>
                    </a:p>
                  </a:txBody>
                  <a:tcPr marL="9525" marR="9525" marT="9525" marB="0" anchor="ctr"/>
                </a:tc>
                <a:tc>
                  <a:txBody>
                    <a:bodyPr/>
                    <a:lstStyle/>
                    <a:p>
                      <a:r>
                        <a:rPr lang="en-US" sz="1600" dirty="0" smtClean="0"/>
                        <a:t>The NEN</a:t>
                      </a:r>
                      <a:r>
                        <a:rPr lang="en-US" sz="1600" baseline="0" dirty="0" smtClean="0"/>
                        <a:t> Gateway shall store at least 10TB of combined mission data</a:t>
                      </a:r>
                      <a:endParaRPr lang="en-US" sz="1600" dirty="0"/>
                    </a:p>
                  </a:txBody>
                  <a:tcPr/>
                </a:tc>
                <a:tc>
                  <a:txBody>
                    <a:bodyPr/>
                    <a:lstStyle/>
                    <a:p>
                      <a:endParaRPr lang="en-US" sz="16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NENG-OPS-021</a:t>
                      </a:r>
                    </a:p>
                  </a:txBody>
                  <a:tcPr marL="9525" marR="9525" marT="9525" marB="0" anchor="ctr"/>
                </a:tc>
                <a:tc>
                  <a:txBody>
                    <a:bodyPr/>
                    <a:lstStyle/>
                    <a:p>
                      <a:r>
                        <a:rPr lang="en-US" sz="1600" dirty="0" smtClean="0"/>
                        <a:t>The NEN</a:t>
                      </a:r>
                      <a:r>
                        <a:rPr lang="en-US" sz="1600" baseline="0" dirty="0" smtClean="0"/>
                        <a:t>G storage system shall be single fault tolerant</a:t>
                      </a:r>
                      <a:endParaRPr lang="en-US" sz="1600" dirty="0"/>
                    </a:p>
                  </a:txBody>
                  <a:tcPr/>
                </a:tc>
                <a:tc>
                  <a:txBody>
                    <a:bodyPr/>
                    <a:lstStyle/>
                    <a:p>
                      <a:endParaRPr lang="en-US" sz="16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NENG-OPS-022</a:t>
                      </a:r>
                    </a:p>
                  </a:txBody>
                  <a:tcPr marL="9525" marR="9525" marT="9525" marB="0" anchor="ctr"/>
                </a:tc>
                <a:tc>
                  <a:txBody>
                    <a:bodyPr/>
                    <a:lstStyle/>
                    <a:p>
                      <a:r>
                        <a:rPr lang="en-US" sz="1600" dirty="0" smtClean="0"/>
                        <a:t>The</a:t>
                      </a:r>
                      <a:r>
                        <a:rPr lang="en-US" sz="1600" baseline="0" dirty="0" smtClean="0"/>
                        <a:t> NENG shall host an access controlled file system</a:t>
                      </a:r>
                      <a:endParaRPr lang="en-US" sz="1600" dirty="0"/>
                    </a:p>
                  </a:txBody>
                  <a:tcPr/>
                </a:tc>
                <a:tc>
                  <a:txBody>
                    <a:bodyPr/>
                    <a:lstStyle/>
                    <a:p>
                      <a:endParaRPr lang="en-US" sz="16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NENG-OPS-013 </a:t>
                      </a:r>
                    </a:p>
                  </a:txBody>
                  <a:tcPr marL="9525" marR="9525" marT="9525" marB="0" anchor="ctr"/>
                </a:tc>
                <a:tc>
                  <a:txBody>
                    <a:bodyPr/>
                    <a:lstStyle/>
                    <a:p>
                      <a:r>
                        <a:rPr lang="en-US" sz="1600" dirty="0" smtClean="0"/>
                        <a:t>The NENG shall provide system status</a:t>
                      </a:r>
                      <a:endParaRPr lang="en-US" sz="1600" dirty="0"/>
                    </a:p>
                  </a:txBody>
                  <a:tcPr/>
                </a:tc>
                <a:tc>
                  <a:txBody>
                    <a:bodyPr/>
                    <a:lstStyle/>
                    <a:p>
                      <a:endParaRPr lang="en-US" sz="16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NENG-OPS-013.1 </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effectLst/>
                          <a:latin typeface="+mn-lt"/>
                          <a:ea typeface="Times New Roman"/>
                          <a:cs typeface="Times New Roman"/>
                        </a:rPr>
                        <a:t>The NEN Gateway storage system shall report: the total storage available for secure/open, total storage used for secure/open, disk health for secure/open, storage system health.</a:t>
                      </a:r>
                      <a:r>
                        <a:rPr lang="en-US" sz="1600" dirty="0" smtClean="0">
                          <a:effectLst/>
                        </a:rPr>
                        <a:t> </a:t>
                      </a:r>
                      <a:endParaRPr lang="en-US" sz="1600" dirty="0"/>
                    </a:p>
                  </a:txBody>
                  <a:tcPr/>
                </a:tc>
                <a:tc>
                  <a:txBody>
                    <a:bodyPr/>
                    <a:lstStyle/>
                    <a:p>
                      <a:endParaRPr lang="en-US" sz="1600" dirty="0"/>
                    </a:p>
                  </a:txBody>
                  <a:tcPr/>
                </a:tc>
              </a:tr>
            </a:tbl>
          </a:graphicData>
        </a:graphic>
      </p:graphicFrame>
      <p:sp>
        <p:nvSpPr>
          <p:cNvPr id="2" name="Slide Number Placeholder 1"/>
          <p:cNvSpPr>
            <a:spLocks noGrp="1"/>
          </p:cNvSpPr>
          <p:nvPr>
            <p:ph type="sldNum" sz="quarter" idx="12"/>
          </p:nvPr>
        </p:nvSpPr>
        <p:spPr/>
        <p:txBody>
          <a:bodyPr/>
          <a:lstStyle/>
          <a:p>
            <a:fld id="{07F25E21-6435-4942-977D-92867F85F11F}" type="slidenum">
              <a:rPr lang="en-US" smtClean="0"/>
              <a:pPr/>
              <a:t>21</a:t>
            </a:fld>
            <a:endParaRPr lang="en-US" dirty="0"/>
          </a:p>
        </p:txBody>
      </p:sp>
    </p:spTree>
    <p:extLst>
      <p:ext uri="{BB962C8B-B14F-4D97-AF65-F5344CB8AC3E}">
        <p14:creationId xmlns:p14="http://schemas.microsoft.com/office/powerpoint/2010/main" val="21494897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sz="2800" dirty="0"/>
              <a:t>SRD 3.1 - Operations</a:t>
            </a:r>
          </a:p>
        </p:txBody>
      </p:sp>
      <p:graphicFrame>
        <p:nvGraphicFramePr>
          <p:cNvPr id="4" name="Table 3"/>
          <p:cNvGraphicFramePr>
            <a:graphicFrameLocks noGrp="1"/>
          </p:cNvGraphicFramePr>
          <p:nvPr>
            <p:extLst>
              <p:ext uri="{D42A27DB-BD31-4B8C-83A1-F6EECF244321}">
                <p14:modId xmlns:p14="http://schemas.microsoft.com/office/powerpoint/2010/main" val="3127778905"/>
              </p:ext>
            </p:extLst>
          </p:nvPr>
        </p:nvGraphicFramePr>
        <p:xfrm>
          <a:off x="304800" y="1397000"/>
          <a:ext cx="8610600" cy="3058160"/>
        </p:xfrm>
        <a:graphic>
          <a:graphicData uri="http://schemas.openxmlformats.org/drawingml/2006/table">
            <a:tbl>
              <a:tblPr firstRow="1" bandRow="1">
                <a:tableStyleId>{5C22544A-7EE6-4342-B048-85BDC9FD1C3A}</a:tableStyleId>
              </a:tblPr>
              <a:tblGrid>
                <a:gridCol w="1981200"/>
                <a:gridCol w="5715000"/>
                <a:gridCol w="914400"/>
              </a:tblGrid>
              <a:tr h="370840">
                <a:tc>
                  <a:txBody>
                    <a:bodyPr/>
                    <a:lstStyle/>
                    <a:p>
                      <a:r>
                        <a:rPr lang="en-US" sz="1600" dirty="0" smtClean="0"/>
                        <a:t>Id</a:t>
                      </a:r>
                      <a:endParaRPr lang="en-US" sz="1600" dirty="0"/>
                    </a:p>
                  </a:txBody>
                  <a:tcPr/>
                </a:tc>
                <a:tc>
                  <a:txBody>
                    <a:bodyPr/>
                    <a:lstStyle/>
                    <a:p>
                      <a:r>
                        <a:rPr lang="en-US" sz="1600" dirty="0" smtClean="0"/>
                        <a:t>Requirement</a:t>
                      </a:r>
                      <a:endParaRPr lang="en-US" sz="1600" dirty="0"/>
                    </a:p>
                  </a:txBody>
                  <a:tcPr/>
                </a:tc>
                <a:tc>
                  <a:txBody>
                    <a:bodyPr/>
                    <a:lstStyle/>
                    <a:p>
                      <a:r>
                        <a:rPr lang="en-US" sz="1600" dirty="0" smtClean="0"/>
                        <a:t>Phase</a:t>
                      </a:r>
                      <a:endParaRPr lang="en-US" sz="16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a:solidFill>
                            <a:schemeClr val="dk1"/>
                          </a:solidFill>
                          <a:latin typeface="+mn-lt"/>
                          <a:ea typeface="+mn-ea"/>
                          <a:cs typeface="+mn-cs"/>
                        </a:rPr>
                        <a:t>NENG-OPS-023</a:t>
                      </a:r>
                    </a:p>
                  </a:txBody>
                  <a:tcPr marL="9525" marR="9525" marT="9525" marB="0" anchor="ctr"/>
                </a:tc>
                <a:tc>
                  <a:txBody>
                    <a:bodyPr/>
                    <a:lstStyle/>
                    <a:p>
                      <a:r>
                        <a:rPr lang="en-US" sz="1600" dirty="0" smtClean="0"/>
                        <a:t>The</a:t>
                      </a:r>
                      <a:r>
                        <a:rPr lang="en-US" sz="1600" baseline="0" dirty="0" smtClean="0"/>
                        <a:t> NENG shall receive, process, and execute schedule files from NENSE</a:t>
                      </a:r>
                      <a:endParaRPr lang="en-US" sz="1600" dirty="0"/>
                    </a:p>
                  </a:txBody>
                  <a:tcPr/>
                </a:tc>
                <a:tc>
                  <a:txBody>
                    <a:bodyPr/>
                    <a:lstStyle/>
                    <a:p>
                      <a:r>
                        <a:rPr lang="en-US" sz="1600" dirty="0" smtClean="0">
                          <a:solidFill>
                            <a:srgbClr val="FF0000"/>
                          </a:solidFill>
                        </a:rPr>
                        <a:t>New</a:t>
                      </a:r>
                      <a:endParaRPr lang="en-US" sz="16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a:solidFill>
                            <a:schemeClr val="dk1"/>
                          </a:solidFill>
                          <a:latin typeface="+mn-lt"/>
                          <a:ea typeface="+mn-ea"/>
                          <a:cs typeface="+mn-cs"/>
                        </a:rPr>
                        <a:t>NENG-OPS-024 </a:t>
                      </a:r>
                    </a:p>
                  </a:txBody>
                  <a:tcPr marL="9525" marR="9525" marT="9525" marB="0" anchor="ctr"/>
                </a:tc>
                <a:tc>
                  <a:txBody>
                    <a:bodyPr/>
                    <a:lstStyle/>
                    <a:p>
                      <a:r>
                        <a:rPr lang="en-US" sz="1600" dirty="0" smtClean="0"/>
                        <a:t>The NEN Gateway shall provide status via a TCP/IP for remote monitoring</a:t>
                      </a:r>
                      <a:endParaRPr lang="en-US" sz="1600" dirty="0"/>
                    </a:p>
                  </a:txBody>
                  <a:tcPr/>
                </a:tc>
                <a:tc>
                  <a:txBody>
                    <a:bodyPr/>
                    <a:lstStyle/>
                    <a:p>
                      <a:endParaRPr lang="en-US" sz="16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a:solidFill>
                            <a:schemeClr val="dk1"/>
                          </a:solidFill>
                          <a:latin typeface="+mn-lt"/>
                          <a:ea typeface="+mn-ea"/>
                          <a:cs typeface="+mn-cs"/>
                        </a:rPr>
                        <a:t>NENG-OPS-015 </a:t>
                      </a:r>
                    </a:p>
                  </a:txBody>
                  <a:tcPr marL="9525" marR="9525" marT="9525" marB="0" anchor="ctr"/>
                </a:tc>
                <a:tc>
                  <a:txBody>
                    <a:bodyPr/>
                    <a:lstStyle/>
                    <a:p>
                      <a:r>
                        <a:rPr lang="en-US" sz="1600" dirty="0" smtClean="0"/>
                        <a:t>The NEN Gateway shall be remotely configurable</a:t>
                      </a:r>
                      <a:r>
                        <a:rPr lang="en-US" sz="1600" baseline="0" dirty="0" smtClean="0"/>
                        <a:t> via TCP/IP</a:t>
                      </a:r>
                      <a:endParaRPr lang="en-US" sz="1600" dirty="0"/>
                    </a:p>
                  </a:txBody>
                  <a:tcPr/>
                </a:tc>
                <a:tc>
                  <a:txBody>
                    <a:bodyPr/>
                    <a:lstStyle/>
                    <a:p>
                      <a:endParaRPr lang="en-US" sz="16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a:solidFill>
                            <a:schemeClr val="dk1"/>
                          </a:solidFill>
                          <a:latin typeface="+mn-lt"/>
                          <a:ea typeface="+mn-ea"/>
                          <a:cs typeface="+mn-cs"/>
                        </a:rPr>
                        <a:t>NENG-OPS-016</a:t>
                      </a:r>
                    </a:p>
                  </a:txBody>
                  <a:tcPr marL="9525" marR="9525" marT="9525" marB="0" anchor="ctr"/>
                </a:tc>
                <a:tc>
                  <a:txBody>
                    <a:bodyPr/>
                    <a:lstStyle/>
                    <a:p>
                      <a:r>
                        <a:rPr lang="en-US" sz="1600" dirty="0" smtClean="0"/>
                        <a:t>The NEN Gateway shall provide a system logging function to log system failure</a:t>
                      </a:r>
                      <a:r>
                        <a:rPr lang="en-US" sz="1600" baseline="0" dirty="0" smtClean="0"/>
                        <a:t> and operational activity</a:t>
                      </a:r>
                      <a:endParaRPr lang="en-US" sz="1600" dirty="0"/>
                    </a:p>
                  </a:txBody>
                  <a:tcPr/>
                </a:tc>
                <a:tc>
                  <a:txBody>
                    <a:bodyPr/>
                    <a:lstStyle/>
                    <a:p>
                      <a:endParaRPr lang="en-US" sz="16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NENG-OPS-019</a:t>
                      </a:r>
                    </a:p>
                  </a:txBody>
                  <a:tcPr marL="9525" marR="9525" marT="9525" marB="0" anchor="ctr"/>
                </a:tc>
                <a:tc>
                  <a:txBody>
                    <a:bodyPr/>
                    <a:lstStyle/>
                    <a:p>
                      <a:r>
                        <a:rPr lang="en-US" sz="1600" dirty="0" smtClean="0"/>
                        <a:t>The</a:t>
                      </a:r>
                      <a:r>
                        <a:rPr lang="en-US" sz="1600" baseline="0" dirty="0" smtClean="0"/>
                        <a:t> NENG storage systems shall operate in a computer room environment</a:t>
                      </a:r>
                      <a:endParaRPr lang="en-US" sz="1600" dirty="0"/>
                    </a:p>
                  </a:txBody>
                  <a:tcPr/>
                </a:tc>
                <a:tc>
                  <a:txBody>
                    <a:bodyPr/>
                    <a:lstStyle/>
                    <a:p>
                      <a:endParaRPr lang="en-US" sz="1600" dirty="0"/>
                    </a:p>
                  </a:txBody>
                  <a:tcPr/>
                </a:tc>
              </a:tr>
            </a:tbl>
          </a:graphicData>
        </a:graphic>
      </p:graphicFrame>
      <p:sp>
        <p:nvSpPr>
          <p:cNvPr id="2" name="Slide Number Placeholder 1"/>
          <p:cNvSpPr>
            <a:spLocks noGrp="1"/>
          </p:cNvSpPr>
          <p:nvPr>
            <p:ph type="sldNum" sz="quarter" idx="12"/>
          </p:nvPr>
        </p:nvSpPr>
        <p:spPr/>
        <p:txBody>
          <a:bodyPr/>
          <a:lstStyle/>
          <a:p>
            <a:fld id="{07F25E21-6435-4942-977D-92867F85F11F}" type="slidenum">
              <a:rPr lang="en-US" smtClean="0"/>
              <a:pPr/>
              <a:t>22</a:t>
            </a:fld>
            <a:endParaRPr lang="en-US" dirty="0"/>
          </a:p>
        </p:txBody>
      </p:sp>
    </p:spTree>
    <p:extLst>
      <p:ext uri="{BB962C8B-B14F-4D97-AF65-F5344CB8AC3E}">
        <p14:creationId xmlns:p14="http://schemas.microsoft.com/office/powerpoint/2010/main" val="16161807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sz="2800" dirty="0"/>
              <a:t>SRD 3.2 - Performance</a:t>
            </a:r>
          </a:p>
        </p:txBody>
      </p:sp>
      <p:graphicFrame>
        <p:nvGraphicFramePr>
          <p:cNvPr id="5" name="Table 4"/>
          <p:cNvGraphicFramePr>
            <a:graphicFrameLocks noGrp="1"/>
          </p:cNvGraphicFramePr>
          <p:nvPr>
            <p:extLst>
              <p:ext uri="{D42A27DB-BD31-4B8C-83A1-F6EECF244321}">
                <p14:modId xmlns:p14="http://schemas.microsoft.com/office/powerpoint/2010/main" val="3165931421"/>
              </p:ext>
            </p:extLst>
          </p:nvPr>
        </p:nvGraphicFramePr>
        <p:xfrm>
          <a:off x="304800" y="1397000"/>
          <a:ext cx="8610600" cy="2931160"/>
        </p:xfrm>
        <a:graphic>
          <a:graphicData uri="http://schemas.openxmlformats.org/drawingml/2006/table">
            <a:tbl>
              <a:tblPr firstRow="1" bandRow="1">
                <a:tableStyleId>{5C22544A-7EE6-4342-B048-85BDC9FD1C3A}</a:tableStyleId>
              </a:tblPr>
              <a:tblGrid>
                <a:gridCol w="1981200"/>
                <a:gridCol w="5715000"/>
                <a:gridCol w="914400"/>
              </a:tblGrid>
              <a:tr h="370840">
                <a:tc>
                  <a:txBody>
                    <a:bodyPr/>
                    <a:lstStyle/>
                    <a:p>
                      <a:r>
                        <a:rPr lang="en-US" sz="1600" dirty="0" smtClean="0"/>
                        <a:t>Id</a:t>
                      </a:r>
                      <a:endParaRPr lang="en-US" sz="1600" dirty="0"/>
                    </a:p>
                  </a:txBody>
                  <a:tcPr/>
                </a:tc>
                <a:tc>
                  <a:txBody>
                    <a:bodyPr/>
                    <a:lstStyle/>
                    <a:p>
                      <a:r>
                        <a:rPr lang="en-US" sz="1600" dirty="0" smtClean="0"/>
                        <a:t>Requirement</a:t>
                      </a:r>
                      <a:endParaRPr lang="en-US" sz="1600" dirty="0"/>
                    </a:p>
                  </a:txBody>
                  <a:tcPr/>
                </a:tc>
                <a:tc>
                  <a:txBody>
                    <a:bodyPr/>
                    <a:lstStyle/>
                    <a:p>
                      <a:r>
                        <a:rPr lang="en-US" sz="1600" dirty="0" smtClean="0"/>
                        <a:t>Phase</a:t>
                      </a:r>
                      <a:endParaRPr lang="en-US" sz="16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a:solidFill>
                            <a:schemeClr val="dk1"/>
                          </a:solidFill>
                          <a:latin typeface="+mn-lt"/>
                          <a:ea typeface="+mn-ea"/>
                          <a:cs typeface="+mn-cs"/>
                        </a:rPr>
                        <a:t>NENG-PERF-001</a:t>
                      </a:r>
                    </a:p>
                  </a:txBody>
                  <a:tcPr marL="9525" marR="9525" marT="9525" marB="0" anchor="ctr"/>
                </a:tc>
                <a:tc>
                  <a:txBody>
                    <a:bodyPr/>
                    <a:lstStyle/>
                    <a:p>
                      <a:r>
                        <a:rPr lang="en-US" sz="1600" dirty="0" smtClean="0"/>
                        <a:t>The NEN Gateway shall respond to commands from the remote TCP/IP interface in less than 5 seconds</a:t>
                      </a:r>
                      <a:endParaRPr lang="en-US" sz="1600" dirty="0"/>
                    </a:p>
                  </a:txBody>
                  <a:tcPr/>
                </a:tc>
                <a:tc>
                  <a:txBody>
                    <a:bodyPr/>
                    <a:lstStyle/>
                    <a:p>
                      <a:endParaRPr lang="en-US" sz="16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a:solidFill>
                            <a:schemeClr val="dk1"/>
                          </a:solidFill>
                          <a:latin typeface="+mn-lt"/>
                          <a:ea typeface="+mn-ea"/>
                          <a:cs typeface="+mn-cs"/>
                        </a:rPr>
                        <a:t>NENG-PERF-002</a:t>
                      </a:r>
                    </a:p>
                  </a:txBody>
                  <a:tcPr marL="9525" marR="9525" marT="9525" marB="0" anchor="ctr"/>
                </a:tc>
                <a:tc>
                  <a:txBody>
                    <a:bodyPr/>
                    <a:lstStyle/>
                    <a:p>
                      <a:r>
                        <a:rPr lang="en-US" sz="1600" dirty="0" smtClean="0"/>
                        <a:t>For NENSE scheduled supports the NENG shall execute setup for support 120 seconds prior to activity scheduled start time</a:t>
                      </a:r>
                      <a:endParaRPr lang="en-US" sz="1600" dirty="0"/>
                    </a:p>
                  </a:txBody>
                  <a:tcPr/>
                </a:tc>
                <a:tc>
                  <a:txBody>
                    <a:bodyPr/>
                    <a:lstStyle/>
                    <a:p>
                      <a:endParaRPr lang="en-US" sz="16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a:solidFill>
                            <a:schemeClr val="dk1"/>
                          </a:solidFill>
                          <a:latin typeface="+mn-lt"/>
                          <a:ea typeface="+mn-ea"/>
                          <a:cs typeface="+mn-cs"/>
                        </a:rPr>
                        <a:t>NENG-PERF-010</a:t>
                      </a:r>
                    </a:p>
                  </a:txBody>
                  <a:tcPr marL="9525" marR="9525" marT="9525" marB="0" anchor="ctr"/>
                </a:tc>
                <a:tc>
                  <a:txBody>
                    <a:bodyPr/>
                    <a:lstStyle/>
                    <a:p>
                      <a:r>
                        <a:rPr lang="en-US" sz="1600" dirty="0" smtClean="0"/>
                        <a:t>The NEN</a:t>
                      </a:r>
                      <a:r>
                        <a:rPr lang="en-US" sz="1600" baseline="0" dirty="0" smtClean="0"/>
                        <a:t> Gateway shall receive and process at a data rate of up to 1 </a:t>
                      </a:r>
                      <a:r>
                        <a:rPr lang="en-US" sz="1600" baseline="0" dirty="0" err="1" smtClean="0"/>
                        <a:t>Gbps</a:t>
                      </a:r>
                      <a:endParaRPr lang="en-US" sz="1600" dirty="0"/>
                    </a:p>
                  </a:txBody>
                  <a:tcPr/>
                </a:tc>
                <a:tc>
                  <a:txBody>
                    <a:bodyPr/>
                    <a:lstStyle/>
                    <a:p>
                      <a:r>
                        <a:rPr lang="en-US" sz="1600" dirty="0" smtClean="0">
                          <a:solidFill>
                            <a:srgbClr val="FF0000"/>
                          </a:solidFill>
                        </a:rPr>
                        <a:t>New</a:t>
                      </a:r>
                      <a:endParaRPr lang="en-US" sz="1600" dirty="0">
                        <a:solidFill>
                          <a:srgbClr val="FF0000"/>
                        </a:solidFill>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NENG-PERF-009</a:t>
                      </a:r>
                    </a:p>
                  </a:txBody>
                  <a:tcPr marL="9525" marR="9525" marT="9525" marB="0" anchor="ctr"/>
                </a:tc>
                <a:tc>
                  <a:txBody>
                    <a:bodyPr/>
                    <a:lstStyle/>
                    <a:p>
                      <a:r>
                        <a:rPr lang="en-US" sz="1600" dirty="0" smtClean="0"/>
                        <a:t>From ingest to the LAN</a:t>
                      </a:r>
                      <a:r>
                        <a:rPr lang="en-US" sz="1600" baseline="0" dirty="0" smtClean="0"/>
                        <a:t> to the delivery of IP files to the LAN, the latency shall not exceed 3 minutes for nominal operations</a:t>
                      </a:r>
                      <a:endParaRPr lang="en-US" sz="1600" dirty="0"/>
                    </a:p>
                  </a:txBody>
                  <a:tcPr/>
                </a:tc>
                <a:tc>
                  <a:txBody>
                    <a:bodyPr/>
                    <a:lstStyle/>
                    <a:p>
                      <a:endParaRPr lang="en-US" sz="1600" dirty="0"/>
                    </a:p>
                  </a:txBody>
                  <a:tcPr/>
                </a:tc>
              </a:tr>
            </a:tbl>
          </a:graphicData>
        </a:graphic>
      </p:graphicFrame>
      <p:sp>
        <p:nvSpPr>
          <p:cNvPr id="2" name="Slide Number Placeholder 1"/>
          <p:cNvSpPr>
            <a:spLocks noGrp="1"/>
          </p:cNvSpPr>
          <p:nvPr>
            <p:ph type="sldNum" sz="quarter" idx="12"/>
          </p:nvPr>
        </p:nvSpPr>
        <p:spPr/>
        <p:txBody>
          <a:bodyPr/>
          <a:lstStyle/>
          <a:p>
            <a:fld id="{07F25E21-6435-4942-977D-92867F85F11F}" type="slidenum">
              <a:rPr lang="en-US" smtClean="0"/>
              <a:pPr/>
              <a:t>23</a:t>
            </a:fld>
            <a:endParaRPr lang="en-US" dirty="0"/>
          </a:p>
        </p:txBody>
      </p:sp>
    </p:spTree>
    <p:extLst>
      <p:ext uri="{BB962C8B-B14F-4D97-AF65-F5344CB8AC3E}">
        <p14:creationId xmlns:p14="http://schemas.microsoft.com/office/powerpoint/2010/main" val="10747033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5400" y="220275"/>
            <a:ext cx="6477000" cy="541725"/>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r>
              <a:rPr lang="en-US" sz="2800" dirty="0"/>
              <a:t>SRD 3.2 - RMA</a:t>
            </a:r>
            <a:br>
              <a:rPr lang="en-US" sz="2800" dirty="0"/>
            </a:br>
            <a:r>
              <a:rPr lang="en-US" sz="2800" dirty="0"/>
              <a:t>(Reliability, Maintainability, and Availability)</a:t>
            </a:r>
          </a:p>
        </p:txBody>
      </p:sp>
      <p:graphicFrame>
        <p:nvGraphicFramePr>
          <p:cNvPr id="5" name="Table 4"/>
          <p:cNvGraphicFramePr>
            <a:graphicFrameLocks noGrp="1"/>
          </p:cNvGraphicFramePr>
          <p:nvPr>
            <p:extLst>
              <p:ext uri="{D42A27DB-BD31-4B8C-83A1-F6EECF244321}">
                <p14:modId xmlns:p14="http://schemas.microsoft.com/office/powerpoint/2010/main" val="2849654567"/>
              </p:ext>
            </p:extLst>
          </p:nvPr>
        </p:nvGraphicFramePr>
        <p:xfrm>
          <a:off x="304800" y="1397000"/>
          <a:ext cx="8610600" cy="4485640"/>
        </p:xfrm>
        <a:graphic>
          <a:graphicData uri="http://schemas.openxmlformats.org/drawingml/2006/table">
            <a:tbl>
              <a:tblPr firstRow="1" bandRow="1">
                <a:tableStyleId>{5C22544A-7EE6-4342-B048-85BDC9FD1C3A}</a:tableStyleId>
              </a:tblPr>
              <a:tblGrid>
                <a:gridCol w="1981200"/>
                <a:gridCol w="5715000"/>
                <a:gridCol w="914400"/>
              </a:tblGrid>
              <a:tr h="370840">
                <a:tc>
                  <a:txBody>
                    <a:bodyPr/>
                    <a:lstStyle/>
                    <a:p>
                      <a:r>
                        <a:rPr lang="en-US" sz="1600" dirty="0" smtClean="0"/>
                        <a:t>Id</a:t>
                      </a:r>
                      <a:endParaRPr lang="en-US" sz="1600" dirty="0"/>
                    </a:p>
                  </a:txBody>
                  <a:tcPr/>
                </a:tc>
                <a:tc>
                  <a:txBody>
                    <a:bodyPr/>
                    <a:lstStyle/>
                    <a:p>
                      <a:r>
                        <a:rPr lang="en-US" sz="1600" dirty="0" smtClean="0"/>
                        <a:t>Requirement</a:t>
                      </a:r>
                      <a:endParaRPr lang="en-US" sz="1600" dirty="0"/>
                    </a:p>
                  </a:txBody>
                  <a:tcPr/>
                </a:tc>
                <a:tc>
                  <a:txBody>
                    <a:bodyPr/>
                    <a:lstStyle/>
                    <a:p>
                      <a:r>
                        <a:rPr lang="en-US" sz="1600" dirty="0" smtClean="0"/>
                        <a:t>Phase</a:t>
                      </a:r>
                      <a:endParaRPr lang="en-US" sz="16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a:solidFill>
                            <a:schemeClr val="dk1"/>
                          </a:solidFill>
                          <a:latin typeface="+mn-lt"/>
                          <a:ea typeface="+mn-ea"/>
                          <a:cs typeface="+mn-cs"/>
                        </a:rPr>
                        <a:t>NENG-RMA-016</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The NEN Gateway data processing/ delivery system shall have a reliability of 95% between maintenance cycles for nominal operational condition</a:t>
                      </a:r>
                      <a:endParaRPr lang="en-US" sz="1600" dirty="0"/>
                    </a:p>
                  </a:txBody>
                  <a:tcPr/>
                </a:tc>
                <a:tc>
                  <a:txBody>
                    <a:bodyPr/>
                    <a:lstStyle/>
                    <a:p>
                      <a:endParaRPr lang="en-US" sz="16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a:solidFill>
                            <a:schemeClr val="dk1"/>
                          </a:solidFill>
                          <a:latin typeface="+mn-lt"/>
                          <a:ea typeface="+mn-ea"/>
                          <a:cs typeface="+mn-cs"/>
                        </a:rPr>
                        <a:t>NENG-RMA-017</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The NEN Gateway data storage system shall have a reliability of 90% between maintenance cycles for nominal operational condition</a:t>
                      </a:r>
                      <a:endParaRPr lang="en-US" sz="1600" dirty="0"/>
                    </a:p>
                  </a:txBody>
                  <a:tcPr/>
                </a:tc>
                <a:tc>
                  <a:txBody>
                    <a:bodyPr/>
                    <a:lstStyle/>
                    <a:p>
                      <a:endParaRPr lang="en-US" sz="16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NENG-RMA-018</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The NEN Gateway degraded mode data processing/ delivery system shall have a reliability of 90% between maintenance cycles</a:t>
                      </a:r>
                      <a:endParaRPr lang="en-US" sz="1600" dirty="0"/>
                    </a:p>
                  </a:txBody>
                  <a:tcPr/>
                </a:tc>
                <a:tc>
                  <a:txBody>
                    <a:bodyPr/>
                    <a:lstStyle/>
                    <a:p>
                      <a:endParaRPr lang="en-US" sz="16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a:solidFill>
                            <a:schemeClr val="dk1"/>
                          </a:solidFill>
                          <a:latin typeface="+mn-lt"/>
                          <a:ea typeface="+mn-ea"/>
                          <a:cs typeface="+mn-cs"/>
                        </a:rPr>
                        <a:t>NENG-RMA-005</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The NEN Gateway nominal data processing/ delivery system shall have an availability of 0.9999 for scheduled support periods </a:t>
                      </a:r>
                      <a:endParaRPr lang="en-US" sz="1600" dirty="0"/>
                    </a:p>
                  </a:txBody>
                  <a:tcPr/>
                </a:tc>
                <a:tc>
                  <a:txBody>
                    <a:bodyPr/>
                    <a:lstStyle/>
                    <a:p>
                      <a:endParaRPr lang="en-US" sz="16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NENG-RMA-006</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The NEN Gateway degraded mode data processing/ delivery system shall have a delivery availability 0.9 when delivery can be made </a:t>
                      </a:r>
                      <a:endParaRPr lang="en-US" sz="1600" dirty="0"/>
                    </a:p>
                  </a:txBody>
                  <a:tcPr/>
                </a:tc>
                <a:tc>
                  <a:txBody>
                    <a:bodyPr/>
                    <a:lstStyle/>
                    <a:p>
                      <a:endParaRPr lang="en-US" sz="1600" dirty="0"/>
                    </a:p>
                  </a:txBody>
                  <a:tcPr/>
                </a:tc>
              </a:tr>
            </a:tbl>
          </a:graphicData>
        </a:graphic>
      </p:graphicFrame>
      <p:sp>
        <p:nvSpPr>
          <p:cNvPr id="2" name="Slide Number Placeholder 1"/>
          <p:cNvSpPr>
            <a:spLocks noGrp="1"/>
          </p:cNvSpPr>
          <p:nvPr>
            <p:ph type="sldNum" sz="quarter" idx="12"/>
          </p:nvPr>
        </p:nvSpPr>
        <p:spPr/>
        <p:txBody>
          <a:bodyPr/>
          <a:lstStyle/>
          <a:p>
            <a:fld id="{07F25E21-6435-4942-977D-92867F85F11F}" type="slidenum">
              <a:rPr lang="en-US" smtClean="0"/>
              <a:pPr/>
              <a:t>24</a:t>
            </a:fld>
            <a:endParaRPr lang="en-US" dirty="0"/>
          </a:p>
        </p:txBody>
      </p:sp>
    </p:spTree>
    <p:extLst>
      <p:ext uri="{BB962C8B-B14F-4D97-AF65-F5344CB8AC3E}">
        <p14:creationId xmlns:p14="http://schemas.microsoft.com/office/powerpoint/2010/main" val="12903622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173404274"/>
              </p:ext>
            </p:extLst>
          </p:nvPr>
        </p:nvGraphicFramePr>
        <p:xfrm>
          <a:off x="304800" y="1397000"/>
          <a:ext cx="8610600" cy="2352040"/>
        </p:xfrm>
        <a:graphic>
          <a:graphicData uri="http://schemas.openxmlformats.org/drawingml/2006/table">
            <a:tbl>
              <a:tblPr firstRow="1" bandRow="1">
                <a:tableStyleId>{5C22544A-7EE6-4342-B048-85BDC9FD1C3A}</a:tableStyleId>
              </a:tblPr>
              <a:tblGrid>
                <a:gridCol w="1981200"/>
                <a:gridCol w="5715000"/>
                <a:gridCol w="914400"/>
              </a:tblGrid>
              <a:tr h="370840">
                <a:tc>
                  <a:txBody>
                    <a:bodyPr/>
                    <a:lstStyle/>
                    <a:p>
                      <a:r>
                        <a:rPr lang="en-US" sz="1600" dirty="0" smtClean="0"/>
                        <a:t>Id</a:t>
                      </a:r>
                      <a:endParaRPr lang="en-US" sz="1600" dirty="0"/>
                    </a:p>
                  </a:txBody>
                  <a:tcPr/>
                </a:tc>
                <a:tc>
                  <a:txBody>
                    <a:bodyPr/>
                    <a:lstStyle/>
                    <a:p>
                      <a:r>
                        <a:rPr lang="en-US" sz="1600" dirty="0" smtClean="0"/>
                        <a:t>Requirement</a:t>
                      </a:r>
                      <a:endParaRPr lang="en-US" sz="1600" dirty="0"/>
                    </a:p>
                  </a:txBody>
                  <a:tcPr/>
                </a:tc>
                <a:tc>
                  <a:txBody>
                    <a:bodyPr/>
                    <a:lstStyle/>
                    <a:p>
                      <a:r>
                        <a:rPr lang="en-US" sz="1600" dirty="0" smtClean="0"/>
                        <a:t>Phase</a:t>
                      </a:r>
                      <a:endParaRPr lang="en-US" sz="16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a:solidFill>
                            <a:schemeClr val="dk1"/>
                          </a:solidFill>
                          <a:latin typeface="+mn-lt"/>
                          <a:ea typeface="+mn-ea"/>
                          <a:cs typeface="+mn-cs"/>
                        </a:rPr>
                        <a:t>NENG-RMA-009</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The NEN Gateway data processing/ delivery system shall have a Mean Time Between Failures (MTBF) not less than 12,000 hours</a:t>
                      </a:r>
                      <a:endParaRPr lang="en-US" sz="1600" dirty="0"/>
                    </a:p>
                  </a:txBody>
                  <a:tcPr/>
                </a:tc>
                <a:tc>
                  <a:txBody>
                    <a:bodyPr/>
                    <a:lstStyle/>
                    <a:p>
                      <a:endParaRPr lang="en-US" sz="16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a:solidFill>
                            <a:schemeClr val="dk1"/>
                          </a:solidFill>
                          <a:latin typeface="+mn-lt"/>
                          <a:ea typeface="+mn-ea"/>
                          <a:cs typeface="+mn-cs"/>
                        </a:rPr>
                        <a:t>NENG-RMA-019</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The NEN Gateway shall comply with the NEN’s availability requirements</a:t>
                      </a:r>
                      <a:endParaRPr lang="en-US" sz="1600" dirty="0"/>
                    </a:p>
                  </a:txBody>
                  <a:tcPr/>
                </a:tc>
                <a:tc>
                  <a:txBody>
                    <a:bodyPr/>
                    <a:lstStyle/>
                    <a:p>
                      <a:endParaRPr lang="en-US" sz="16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NENG-RMA-015</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The NEN Gateway’s Mean Time To Restore Function (MTTRF) shall be less than or equal to 48 hours</a:t>
                      </a:r>
                      <a:endParaRPr lang="en-US" sz="1600" dirty="0"/>
                    </a:p>
                  </a:txBody>
                  <a:tcPr/>
                </a:tc>
                <a:tc>
                  <a:txBody>
                    <a:bodyPr/>
                    <a:lstStyle/>
                    <a:p>
                      <a:endParaRPr lang="en-US" sz="1600" dirty="0"/>
                    </a:p>
                  </a:txBody>
                  <a:tcPr/>
                </a:tc>
              </a:tr>
            </a:tbl>
          </a:graphicData>
        </a:graphic>
      </p:graphicFrame>
      <p:sp>
        <p:nvSpPr>
          <p:cNvPr id="6" name="Title 2"/>
          <p:cNvSpPr txBox="1">
            <a:spLocks/>
          </p:cNvSpPr>
          <p:nvPr/>
        </p:nvSpPr>
        <p:spPr bwMode="auto">
          <a:xfrm>
            <a:off x="1295400" y="220275"/>
            <a:ext cx="6477000" cy="54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algn="ctr" defTabSz="457200" fontAlgn="base">
              <a:spcBef>
                <a:spcPct val="0"/>
              </a:spcBef>
              <a:spcAft>
                <a:spcPct val="0"/>
              </a:spcAft>
              <a:defRPr sz="2800" b="1">
                <a:latin typeface="Calibri" panose="020F0502020204030204" pitchFamily="34" charset="0"/>
                <a:ea typeface="ＭＳ Ｐゴシック" charset="-128"/>
                <a:cs typeface="+mj-cs"/>
              </a:defRPr>
            </a:lvl1pPr>
            <a:lvl2pPr algn="ctr" defTabSz="457200" fontAlgn="base">
              <a:spcBef>
                <a:spcPct val="0"/>
              </a:spcBef>
              <a:spcAft>
                <a:spcPct val="0"/>
              </a:spcAft>
              <a:defRPr sz="4400">
                <a:latin typeface="Calibri" charset="0"/>
                <a:ea typeface="ＭＳ Ｐゴシック" charset="-128"/>
              </a:defRPr>
            </a:lvl2pPr>
            <a:lvl3pPr algn="ctr" defTabSz="457200" fontAlgn="base">
              <a:spcBef>
                <a:spcPct val="0"/>
              </a:spcBef>
              <a:spcAft>
                <a:spcPct val="0"/>
              </a:spcAft>
              <a:defRPr sz="4400">
                <a:latin typeface="Calibri" charset="0"/>
                <a:ea typeface="ＭＳ Ｐゴシック" charset="-128"/>
              </a:defRPr>
            </a:lvl3pPr>
            <a:lvl4pPr algn="ctr" defTabSz="457200" fontAlgn="base">
              <a:spcBef>
                <a:spcPct val="0"/>
              </a:spcBef>
              <a:spcAft>
                <a:spcPct val="0"/>
              </a:spcAft>
              <a:defRPr sz="4400">
                <a:latin typeface="Calibri" charset="0"/>
                <a:ea typeface="ＭＳ Ｐゴシック" charset="-128"/>
              </a:defRPr>
            </a:lvl4pPr>
            <a:lvl5pPr algn="ctr" defTabSz="457200" fontAlgn="base">
              <a:spcBef>
                <a:spcPct val="0"/>
              </a:spcBef>
              <a:spcAft>
                <a:spcPct val="0"/>
              </a:spcAft>
              <a:defRPr sz="4400">
                <a:latin typeface="Calibri" charset="0"/>
                <a:ea typeface="ＭＳ Ｐゴシック" charset="-128"/>
              </a:defRPr>
            </a:lvl5pPr>
            <a:lvl6pPr marL="457200" algn="ctr" defTabSz="457200" fontAlgn="base">
              <a:spcBef>
                <a:spcPct val="0"/>
              </a:spcBef>
              <a:spcAft>
                <a:spcPct val="0"/>
              </a:spcAft>
              <a:defRPr sz="4400">
                <a:latin typeface="Calibri" charset="0"/>
                <a:ea typeface="ＭＳ Ｐゴシック" charset="-128"/>
              </a:defRPr>
            </a:lvl6pPr>
            <a:lvl7pPr marL="914400" algn="ctr" defTabSz="457200" fontAlgn="base">
              <a:spcBef>
                <a:spcPct val="0"/>
              </a:spcBef>
              <a:spcAft>
                <a:spcPct val="0"/>
              </a:spcAft>
              <a:defRPr sz="4400">
                <a:latin typeface="Calibri" charset="0"/>
                <a:ea typeface="ＭＳ Ｐゴシック" charset="-128"/>
              </a:defRPr>
            </a:lvl7pPr>
            <a:lvl8pPr marL="1371600" algn="ctr" defTabSz="457200" fontAlgn="base">
              <a:spcBef>
                <a:spcPct val="0"/>
              </a:spcBef>
              <a:spcAft>
                <a:spcPct val="0"/>
              </a:spcAft>
              <a:defRPr sz="4400">
                <a:latin typeface="Calibri" charset="0"/>
                <a:ea typeface="ＭＳ Ｐゴシック" charset="-128"/>
              </a:defRPr>
            </a:lvl8pPr>
            <a:lvl9pPr marL="1828800" algn="ctr" defTabSz="457200" fontAlgn="base">
              <a:spcBef>
                <a:spcPct val="0"/>
              </a:spcBef>
              <a:spcAft>
                <a:spcPct val="0"/>
              </a:spcAft>
              <a:defRPr sz="4400">
                <a:latin typeface="Calibri" charset="0"/>
                <a:ea typeface="ＭＳ Ｐゴシック" charset="-128"/>
              </a:defRPr>
            </a:lvl9pPr>
          </a:lstStyle>
          <a:p>
            <a:r>
              <a:rPr lang="en-US" sz="2500" dirty="0"/>
              <a:t>SRD 3.2 - RMA</a:t>
            </a:r>
            <a:br>
              <a:rPr lang="en-US" sz="2500" dirty="0"/>
            </a:br>
            <a:r>
              <a:rPr lang="en-US" sz="2500" dirty="0"/>
              <a:t>(Reliability, Maintainability, and Availability)</a:t>
            </a:r>
          </a:p>
        </p:txBody>
      </p:sp>
      <p:sp>
        <p:nvSpPr>
          <p:cNvPr id="2" name="Slide Number Placeholder 1"/>
          <p:cNvSpPr>
            <a:spLocks noGrp="1"/>
          </p:cNvSpPr>
          <p:nvPr>
            <p:ph type="sldNum" sz="quarter" idx="12"/>
          </p:nvPr>
        </p:nvSpPr>
        <p:spPr/>
        <p:txBody>
          <a:bodyPr/>
          <a:lstStyle/>
          <a:p>
            <a:fld id="{07F25E21-6435-4942-977D-92867F85F11F}" type="slidenum">
              <a:rPr lang="en-US" smtClean="0"/>
              <a:pPr/>
              <a:t>25</a:t>
            </a:fld>
            <a:endParaRPr lang="en-US" dirty="0"/>
          </a:p>
        </p:txBody>
      </p:sp>
    </p:spTree>
    <p:extLst>
      <p:ext uri="{BB962C8B-B14F-4D97-AF65-F5344CB8AC3E}">
        <p14:creationId xmlns:p14="http://schemas.microsoft.com/office/powerpoint/2010/main" val="39443006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sz="2800" dirty="0"/>
              <a:t>SRD 3.3 - Security</a:t>
            </a:r>
          </a:p>
        </p:txBody>
      </p:sp>
      <p:graphicFrame>
        <p:nvGraphicFramePr>
          <p:cNvPr id="5" name="Table 4"/>
          <p:cNvGraphicFramePr>
            <a:graphicFrameLocks noGrp="1"/>
          </p:cNvGraphicFramePr>
          <p:nvPr>
            <p:extLst>
              <p:ext uri="{D42A27DB-BD31-4B8C-83A1-F6EECF244321}">
                <p14:modId xmlns:p14="http://schemas.microsoft.com/office/powerpoint/2010/main" val="3507789686"/>
              </p:ext>
            </p:extLst>
          </p:nvPr>
        </p:nvGraphicFramePr>
        <p:xfrm>
          <a:off x="304800" y="1397000"/>
          <a:ext cx="8610600" cy="5369560"/>
        </p:xfrm>
        <a:graphic>
          <a:graphicData uri="http://schemas.openxmlformats.org/drawingml/2006/table">
            <a:tbl>
              <a:tblPr firstRow="1" bandRow="1">
                <a:tableStyleId>{5C22544A-7EE6-4342-B048-85BDC9FD1C3A}</a:tableStyleId>
              </a:tblPr>
              <a:tblGrid>
                <a:gridCol w="1981200"/>
                <a:gridCol w="5715000"/>
                <a:gridCol w="914400"/>
              </a:tblGrid>
              <a:tr h="370840">
                <a:tc>
                  <a:txBody>
                    <a:bodyPr/>
                    <a:lstStyle/>
                    <a:p>
                      <a:r>
                        <a:rPr lang="en-US" sz="1600" dirty="0" smtClean="0"/>
                        <a:t>Id</a:t>
                      </a:r>
                      <a:endParaRPr lang="en-US" sz="1600" dirty="0"/>
                    </a:p>
                  </a:txBody>
                  <a:tcPr/>
                </a:tc>
                <a:tc>
                  <a:txBody>
                    <a:bodyPr/>
                    <a:lstStyle/>
                    <a:p>
                      <a:r>
                        <a:rPr lang="en-US" sz="1600" dirty="0" smtClean="0"/>
                        <a:t>Requirement</a:t>
                      </a:r>
                      <a:endParaRPr lang="en-US" sz="1600" dirty="0"/>
                    </a:p>
                  </a:txBody>
                  <a:tcPr/>
                </a:tc>
                <a:tc>
                  <a:txBody>
                    <a:bodyPr/>
                    <a:lstStyle/>
                    <a:p>
                      <a:r>
                        <a:rPr lang="en-US" sz="1600" dirty="0" smtClean="0"/>
                        <a:t>Phase</a:t>
                      </a:r>
                      <a:endParaRPr lang="en-US" sz="1600" dirty="0"/>
                    </a:p>
                  </a:txBody>
                  <a:tcPr/>
                </a:tc>
              </a:tr>
              <a:tr h="370840">
                <a:tc>
                  <a:txBody>
                    <a:bodyPr/>
                    <a:lstStyle/>
                    <a:p>
                      <a:r>
                        <a:rPr lang="en-US" sz="1600" dirty="0" smtClean="0"/>
                        <a:t>NENG-SEC-001</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The NEN Gateway shall provide audit trail capability in compliance with NPR 2810.1A, Section 4.2, Audit Trail and Accountability Requirements</a:t>
                      </a:r>
                      <a:endParaRPr lang="en-US" sz="1600" dirty="0"/>
                    </a:p>
                  </a:txBody>
                  <a:tcPr/>
                </a:tc>
                <a:tc>
                  <a:txBody>
                    <a:bodyPr/>
                    <a:lstStyle/>
                    <a:p>
                      <a:endParaRPr lang="en-US" sz="1600" dirty="0"/>
                    </a:p>
                  </a:txBody>
                  <a:tcPr/>
                </a:tc>
              </a:tr>
              <a:tr h="370840">
                <a:tc>
                  <a:txBody>
                    <a:bodyPr/>
                    <a:lstStyle/>
                    <a:p>
                      <a:r>
                        <a:rPr lang="en-US" sz="1600" dirty="0" smtClean="0"/>
                        <a:t>NENG-SEC-002</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The NEN Gateway shall support security functions implemented by NEN Systems in compliance with NPR 2810.1A Security of Information Technology when providing interfaces and communications services to other NEN Systems and customers</a:t>
                      </a:r>
                      <a:endParaRPr lang="en-US" sz="1600" dirty="0"/>
                    </a:p>
                  </a:txBody>
                  <a:tcPr/>
                </a:tc>
                <a:tc>
                  <a:txBody>
                    <a:bodyPr/>
                    <a:lstStyle/>
                    <a:p>
                      <a:endParaRPr lang="en-US" sz="16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NENG-SEC-003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The NEN Gateway shall adhere to the security requirements specified in the 700-DOC-029, NASA Integrated Services Network (NISN) Internet Protocol Operational Network (</a:t>
                      </a:r>
                      <a:r>
                        <a:rPr lang="en-US" sz="1600" dirty="0" err="1" smtClean="0"/>
                        <a:t>IONet</a:t>
                      </a:r>
                      <a:r>
                        <a:rPr lang="en-US" sz="1600" dirty="0" smtClean="0"/>
                        <a:t>) Security Policy, Section 3 </a:t>
                      </a:r>
                      <a:r>
                        <a:rPr lang="en-US" sz="1600" dirty="0" err="1" smtClean="0"/>
                        <a:t>IONet</a:t>
                      </a:r>
                      <a:r>
                        <a:rPr lang="en-US" sz="1600" dirty="0" smtClean="0"/>
                        <a:t> Policies and Security Requirements</a:t>
                      </a:r>
                      <a:endParaRPr lang="en-US" sz="1600" dirty="0"/>
                    </a:p>
                  </a:txBody>
                  <a:tcPr/>
                </a:tc>
                <a:tc>
                  <a:txBody>
                    <a:bodyPr/>
                    <a:lstStyle/>
                    <a:p>
                      <a:endParaRPr lang="en-US" sz="16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NENG-SEC-004</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The NEN Gateway shall use security controls, including user access and authentication controls, as specified in NIST SP 800-53, Recommended Security Controls for Federal Information Systems and Organizations, Appendix F: Security Control Catalog, High Impact Baseline, and NPR 2810.1A, Security of Information Technology </a:t>
                      </a:r>
                      <a:endParaRPr lang="en-US" sz="1600" dirty="0"/>
                    </a:p>
                  </a:txBody>
                  <a:tcPr/>
                </a:tc>
                <a:tc>
                  <a:txBody>
                    <a:bodyPr/>
                    <a:lstStyle/>
                    <a:p>
                      <a:endParaRPr lang="en-US" sz="1600" dirty="0"/>
                    </a:p>
                  </a:txBody>
                  <a:tcPr/>
                </a:tc>
              </a:tr>
            </a:tbl>
          </a:graphicData>
        </a:graphic>
      </p:graphicFrame>
      <p:sp>
        <p:nvSpPr>
          <p:cNvPr id="2" name="Slide Number Placeholder 1"/>
          <p:cNvSpPr>
            <a:spLocks noGrp="1"/>
          </p:cNvSpPr>
          <p:nvPr>
            <p:ph type="sldNum" sz="quarter" idx="12"/>
          </p:nvPr>
        </p:nvSpPr>
        <p:spPr/>
        <p:txBody>
          <a:bodyPr/>
          <a:lstStyle/>
          <a:p>
            <a:fld id="{07F25E21-6435-4942-977D-92867F85F11F}" type="slidenum">
              <a:rPr lang="en-US" smtClean="0"/>
              <a:pPr/>
              <a:t>26</a:t>
            </a:fld>
            <a:endParaRPr lang="en-US" dirty="0"/>
          </a:p>
        </p:txBody>
      </p:sp>
    </p:spTree>
    <p:extLst>
      <p:ext uri="{BB962C8B-B14F-4D97-AF65-F5344CB8AC3E}">
        <p14:creationId xmlns:p14="http://schemas.microsoft.com/office/powerpoint/2010/main" val="11183430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sz="2800" dirty="0"/>
              <a:t>SRD 3.3 - Security</a:t>
            </a:r>
          </a:p>
        </p:txBody>
      </p:sp>
      <p:graphicFrame>
        <p:nvGraphicFramePr>
          <p:cNvPr id="5" name="Table 4"/>
          <p:cNvGraphicFramePr>
            <a:graphicFrameLocks noGrp="1"/>
          </p:cNvGraphicFramePr>
          <p:nvPr>
            <p:extLst>
              <p:ext uri="{D42A27DB-BD31-4B8C-83A1-F6EECF244321}">
                <p14:modId xmlns:p14="http://schemas.microsoft.com/office/powerpoint/2010/main" val="3559787347"/>
              </p:ext>
            </p:extLst>
          </p:nvPr>
        </p:nvGraphicFramePr>
        <p:xfrm>
          <a:off x="304800" y="1397000"/>
          <a:ext cx="8610600" cy="4485640"/>
        </p:xfrm>
        <a:graphic>
          <a:graphicData uri="http://schemas.openxmlformats.org/drawingml/2006/table">
            <a:tbl>
              <a:tblPr firstRow="1" bandRow="1">
                <a:tableStyleId>{5C22544A-7EE6-4342-B048-85BDC9FD1C3A}</a:tableStyleId>
              </a:tblPr>
              <a:tblGrid>
                <a:gridCol w="1981200"/>
                <a:gridCol w="5715000"/>
                <a:gridCol w="914400"/>
              </a:tblGrid>
              <a:tr h="370840">
                <a:tc>
                  <a:txBody>
                    <a:bodyPr/>
                    <a:lstStyle/>
                    <a:p>
                      <a:r>
                        <a:rPr lang="en-US" sz="1600" dirty="0" smtClean="0"/>
                        <a:t>Id</a:t>
                      </a:r>
                      <a:endParaRPr lang="en-US" sz="1600" dirty="0"/>
                    </a:p>
                  </a:txBody>
                  <a:tcPr/>
                </a:tc>
                <a:tc>
                  <a:txBody>
                    <a:bodyPr/>
                    <a:lstStyle/>
                    <a:p>
                      <a:r>
                        <a:rPr lang="en-US" sz="1600" dirty="0" smtClean="0"/>
                        <a:t>Requirement</a:t>
                      </a:r>
                      <a:endParaRPr lang="en-US" sz="1600" dirty="0"/>
                    </a:p>
                  </a:txBody>
                  <a:tcPr/>
                </a:tc>
                <a:tc>
                  <a:txBody>
                    <a:bodyPr/>
                    <a:lstStyle/>
                    <a:p>
                      <a:r>
                        <a:rPr lang="en-US" sz="1600" dirty="0" smtClean="0"/>
                        <a:t>Phase</a:t>
                      </a:r>
                      <a:endParaRPr lang="en-US" sz="1600" dirty="0"/>
                    </a:p>
                  </a:txBody>
                  <a:tcPr/>
                </a:tc>
              </a:tr>
              <a:tr h="370840">
                <a:tc>
                  <a:txBody>
                    <a:bodyPr/>
                    <a:lstStyle/>
                    <a:p>
                      <a:r>
                        <a:rPr lang="en-US" sz="1600" dirty="0" smtClean="0"/>
                        <a:t>NENG-SEC-005</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The NEN Gateway components shall be configured using NASA’s operating system and application configuration benchmarks, as specified in, NIST SP 800-53, Recommended Security Controls for Federal Information Systems and Organizations</a:t>
                      </a:r>
                      <a:endParaRPr lang="en-US" sz="1600" dirty="0"/>
                    </a:p>
                  </a:txBody>
                  <a:tcPr/>
                </a:tc>
                <a:tc>
                  <a:txBody>
                    <a:bodyPr/>
                    <a:lstStyle/>
                    <a:p>
                      <a:endParaRPr lang="en-US" sz="1600" dirty="0"/>
                    </a:p>
                  </a:txBody>
                  <a:tcPr/>
                </a:tc>
              </a:tr>
              <a:tr h="370840">
                <a:tc>
                  <a:txBody>
                    <a:bodyPr/>
                    <a:lstStyle/>
                    <a:p>
                      <a:r>
                        <a:rPr lang="en-US" sz="1600" dirty="0" smtClean="0"/>
                        <a:t>NENG-SEC-006</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The NEN Gateway shall implement authentication for data transfer services invoked by external users</a:t>
                      </a:r>
                      <a:endParaRPr lang="en-US" sz="1600" dirty="0"/>
                    </a:p>
                  </a:txBody>
                  <a:tcPr/>
                </a:tc>
                <a:tc>
                  <a:txBody>
                    <a:bodyPr/>
                    <a:lstStyle/>
                    <a:p>
                      <a:endParaRPr lang="en-US" sz="16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NENG-SEC-007</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The NEN Gateway shall support identification and authentication of network devices prior to connection</a:t>
                      </a:r>
                      <a:endParaRPr lang="en-US" sz="1600" dirty="0"/>
                    </a:p>
                  </a:txBody>
                  <a:tcPr/>
                </a:tc>
                <a:tc>
                  <a:txBody>
                    <a:bodyPr/>
                    <a:lstStyle/>
                    <a:p>
                      <a:endParaRPr lang="en-US" sz="16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NENG-SEC-009</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The NEN Gateway shall support peer entity authentication structures</a:t>
                      </a:r>
                      <a:endParaRPr lang="en-US" sz="1600" dirty="0"/>
                    </a:p>
                  </a:txBody>
                  <a:tcPr/>
                </a:tc>
                <a:tc>
                  <a:txBody>
                    <a:bodyPr/>
                    <a:lstStyle/>
                    <a:p>
                      <a:endParaRPr lang="en-US" sz="16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NENG-SEC-010</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The NEN Gateway shall provide access enforcement mechanisms such as Access Control Lists to control access between users and/or processes acting on behalf of users on interconnected systems </a:t>
                      </a:r>
                      <a:endParaRPr lang="en-US" sz="1600" dirty="0"/>
                    </a:p>
                  </a:txBody>
                  <a:tcPr/>
                </a:tc>
                <a:tc>
                  <a:txBody>
                    <a:bodyPr/>
                    <a:lstStyle/>
                    <a:p>
                      <a:endParaRPr lang="en-US" sz="1600" dirty="0"/>
                    </a:p>
                  </a:txBody>
                  <a:tcPr/>
                </a:tc>
              </a:tr>
            </a:tbl>
          </a:graphicData>
        </a:graphic>
      </p:graphicFrame>
      <p:sp>
        <p:nvSpPr>
          <p:cNvPr id="2" name="Slide Number Placeholder 1"/>
          <p:cNvSpPr>
            <a:spLocks noGrp="1"/>
          </p:cNvSpPr>
          <p:nvPr>
            <p:ph type="sldNum" sz="quarter" idx="12"/>
          </p:nvPr>
        </p:nvSpPr>
        <p:spPr/>
        <p:txBody>
          <a:bodyPr/>
          <a:lstStyle/>
          <a:p>
            <a:fld id="{07F25E21-6435-4942-977D-92867F85F11F}" type="slidenum">
              <a:rPr lang="en-US" smtClean="0"/>
              <a:pPr/>
              <a:t>27</a:t>
            </a:fld>
            <a:endParaRPr lang="en-US" dirty="0"/>
          </a:p>
        </p:txBody>
      </p:sp>
    </p:spTree>
    <p:extLst>
      <p:ext uri="{BB962C8B-B14F-4D97-AF65-F5344CB8AC3E}">
        <p14:creationId xmlns:p14="http://schemas.microsoft.com/office/powerpoint/2010/main" val="26064571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sz="2800" dirty="0"/>
              <a:t>SRD 3.3 - Security</a:t>
            </a:r>
          </a:p>
        </p:txBody>
      </p:sp>
      <p:graphicFrame>
        <p:nvGraphicFramePr>
          <p:cNvPr id="5" name="Table 4"/>
          <p:cNvGraphicFramePr>
            <a:graphicFrameLocks noGrp="1"/>
          </p:cNvGraphicFramePr>
          <p:nvPr>
            <p:extLst>
              <p:ext uri="{D42A27DB-BD31-4B8C-83A1-F6EECF244321}">
                <p14:modId xmlns:p14="http://schemas.microsoft.com/office/powerpoint/2010/main" val="3401924367"/>
              </p:ext>
            </p:extLst>
          </p:nvPr>
        </p:nvGraphicFramePr>
        <p:xfrm>
          <a:off x="304800" y="1397000"/>
          <a:ext cx="8610600" cy="1529080"/>
        </p:xfrm>
        <a:graphic>
          <a:graphicData uri="http://schemas.openxmlformats.org/drawingml/2006/table">
            <a:tbl>
              <a:tblPr firstRow="1" bandRow="1">
                <a:tableStyleId>{5C22544A-7EE6-4342-B048-85BDC9FD1C3A}</a:tableStyleId>
              </a:tblPr>
              <a:tblGrid>
                <a:gridCol w="1981200"/>
                <a:gridCol w="5715000"/>
                <a:gridCol w="914400"/>
              </a:tblGrid>
              <a:tr h="370840">
                <a:tc>
                  <a:txBody>
                    <a:bodyPr/>
                    <a:lstStyle/>
                    <a:p>
                      <a:r>
                        <a:rPr lang="en-US" sz="1600" dirty="0" smtClean="0"/>
                        <a:t>Id</a:t>
                      </a:r>
                      <a:endParaRPr lang="en-US" sz="1600" dirty="0"/>
                    </a:p>
                  </a:txBody>
                  <a:tcPr/>
                </a:tc>
                <a:tc>
                  <a:txBody>
                    <a:bodyPr/>
                    <a:lstStyle/>
                    <a:p>
                      <a:r>
                        <a:rPr lang="en-US" sz="1600" dirty="0" smtClean="0"/>
                        <a:t>Requirement</a:t>
                      </a:r>
                      <a:endParaRPr lang="en-US" sz="1600" dirty="0"/>
                    </a:p>
                  </a:txBody>
                  <a:tcPr/>
                </a:tc>
                <a:tc>
                  <a:txBody>
                    <a:bodyPr/>
                    <a:lstStyle/>
                    <a:p>
                      <a:r>
                        <a:rPr lang="en-US" sz="1600" dirty="0" smtClean="0"/>
                        <a:t>Phase</a:t>
                      </a:r>
                      <a:endParaRPr lang="en-US" sz="1600" dirty="0"/>
                    </a:p>
                  </a:txBody>
                  <a:tcPr/>
                </a:tc>
              </a:tr>
              <a:tr h="370840">
                <a:tc>
                  <a:txBody>
                    <a:bodyPr/>
                    <a:lstStyle/>
                    <a:p>
                      <a:r>
                        <a:rPr lang="en-US" sz="1600" dirty="0" smtClean="0"/>
                        <a:t>NENG-SEC-011</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The NEN Gateway shall provide a system logging function to log user access and authentication</a:t>
                      </a:r>
                      <a:endParaRPr lang="en-US" sz="1600" dirty="0"/>
                    </a:p>
                  </a:txBody>
                  <a:tcPr/>
                </a:tc>
                <a:tc>
                  <a:txBody>
                    <a:bodyPr/>
                    <a:lstStyle/>
                    <a:p>
                      <a:endParaRPr lang="en-US" sz="1600" dirty="0"/>
                    </a:p>
                  </a:txBody>
                  <a:tcPr/>
                </a:tc>
              </a:tr>
              <a:tr h="370840">
                <a:tc>
                  <a:txBody>
                    <a:bodyPr/>
                    <a:lstStyle/>
                    <a:p>
                      <a:r>
                        <a:rPr lang="en-US" sz="1600" dirty="0" smtClean="0"/>
                        <a:t>NENG-SEC-012</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The NEN Gateway shall provide a system logging function to log configuration modifications</a:t>
                      </a:r>
                      <a:endParaRPr lang="en-US" sz="1600" dirty="0"/>
                    </a:p>
                  </a:txBody>
                  <a:tcPr/>
                </a:tc>
                <a:tc>
                  <a:txBody>
                    <a:bodyPr/>
                    <a:lstStyle/>
                    <a:p>
                      <a:endParaRPr lang="en-US" sz="1600" dirty="0"/>
                    </a:p>
                  </a:txBody>
                  <a:tcPr/>
                </a:tc>
              </a:tr>
            </a:tbl>
          </a:graphicData>
        </a:graphic>
      </p:graphicFrame>
      <p:sp>
        <p:nvSpPr>
          <p:cNvPr id="2" name="Slide Number Placeholder 1"/>
          <p:cNvSpPr>
            <a:spLocks noGrp="1"/>
          </p:cNvSpPr>
          <p:nvPr>
            <p:ph type="sldNum" sz="quarter" idx="12"/>
          </p:nvPr>
        </p:nvSpPr>
        <p:spPr/>
        <p:txBody>
          <a:bodyPr/>
          <a:lstStyle/>
          <a:p>
            <a:fld id="{07F25E21-6435-4942-977D-92867F85F11F}" type="slidenum">
              <a:rPr lang="en-US" smtClean="0"/>
              <a:pPr/>
              <a:t>28</a:t>
            </a:fld>
            <a:endParaRPr lang="en-US" dirty="0"/>
          </a:p>
        </p:txBody>
      </p:sp>
    </p:spTree>
    <p:extLst>
      <p:ext uri="{BB962C8B-B14F-4D97-AF65-F5344CB8AC3E}">
        <p14:creationId xmlns:p14="http://schemas.microsoft.com/office/powerpoint/2010/main" val="16300371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sz="2800" dirty="0"/>
              <a:t>SRD 3.4 - Contingency</a:t>
            </a:r>
          </a:p>
        </p:txBody>
      </p:sp>
      <p:graphicFrame>
        <p:nvGraphicFramePr>
          <p:cNvPr id="5" name="Table 4"/>
          <p:cNvGraphicFramePr>
            <a:graphicFrameLocks noGrp="1"/>
          </p:cNvGraphicFramePr>
          <p:nvPr>
            <p:extLst>
              <p:ext uri="{D42A27DB-BD31-4B8C-83A1-F6EECF244321}">
                <p14:modId xmlns:p14="http://schemas.microsoft.com/office/powerpoint/2010/main" val="2862943138"/>
              </p:ext>
            </p:extLst>
          </p:nvPr>
        </p:nvGraphicFramePr>
        <p:xfrm>
          <a:off x="304800" y="1397000"/>
          <a:ext cx="8610600" cy="3789680"/>
        </p:xfrm>
        <a:graphic>
          <a:graphicData uri="http://schemas.openxmlformats.org/drawingml/2006/table">
            <a:tbl>
              <a:tblPr firstRow="1" bandRow="1">
                <a:tableStyleId>{5C22544A-7EE6-4342-B048-85BDC9FD1C3A}</a:tableStyleId>
              </a:tblPr>
              <a:tblGrid>
                <a:gridCol w="2438400"/>
                <a:gridCol w="5257800"/>
                <a:gridCol w="914400"/>
              </a:tblGrid>
              <a:tr h="370840">
                <a:tc>
                  <a:txBody>
                    <a:bodyPr/>
                    <a:lstStyle/>
                    <a:p>
                      <a:r>
                        <a:rPr lang="en-US" sz="1600" dirty="0" smtClean="0"/>
                        <a:t>Id</a:t>
                      </a:r>
                      <a:endParaRPr lang="en-US" sz="1600" dirty="0"/>
                    </a:p>
                  </a:txBody>
                  <a:tcPr/>
                </a:tc>
                <a:tc>
                  <a:txBody>
                    <a:bodyPr/>
                    <a:lstStyle/>
                    <a:p>
                      <a:r>
                        <a:rPr lang="en-US" sz="1600" dirty="0" smtClean="0"/>
                        <a:t>Requirement</a:t>
                      </a:r>
                      <a:endParaRPr lang="en-US" sz="1600" dirty="0"/>
                    </a:p>
                  </a:txBody>
                  <a:tcPr/>
                </a:tc>
                <a:tc>
                  <a:txBody>
                    <a:bodyPr/>
                    <a:lstStyle/>
                    <a:p>
                      <a:r>
                        <a:rPr lang="en-US" sz="1600" dirty="0" smtClean="0"/>
                        <a:t>Phase</a:t>
                      </a:r>
                      <a:endParaRPr lang="en-US" sz="1600" dirty="0"/>
                    </a:p>
                  </a:txBody>
                  <a:tcPr/>
                </a:tc>
              </a:tr>
              <a:tr h="370840">
                <a:tc>
                  <a:txBody>
                    <a:bodyPr/>
                    <a:lstStyle/>
                    <a:p>
                      <a:pPr marL="0" algn="l" defTabSz="457200" rtl="0" eaLnBrk="1" fontAlgn="ctr" latinLnBrk="0" hangingPunct="1"/>
                      <a:r>
                        <a:rPr lang="en-US" sz="1600" kern="1200" dirty="0">
                          <a:solidFill>
                            <a:schemeClr val="dk1"/>
                          </a:solidFill>
                          <a:latin typeface="+mn-lt"/>
                          <a:ea typeface="+mn-ea"/>
                          <a:cs typeface="+mn-cs"/>
                        </a:rPr>
                        <a:t>NENG-ServAssure-005</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The NENG shall automatically handle failover from prime system to the backup system in the event of a primary system failure</a:t>
                      </a:r>
                      <a:endParaRPr lang="en-US" sz="1600" dirty="0"/>
                    </a:p>
                  </a:txBody>
                  <a:tcPr/>
                </a:tc>
                <a:tc>
                  <a:txBody>
                    <a:bodyPr/>
                    <a:lstStyle/>
                    <a:p>
                      <a:r>
                        <a:rPr lang="en-US" sz="1600" dirty="0" smtClean="0">
                          <a:solidFill>
                            <a:srgbClr val="FF0000"/>
                          </a:solidFill>
                        </a:rPr>
                        <a:t>New</a:t>
                      </a:r>
                      <a:endParaRPr lang="en-US" sz="1600" dirty="0"/>
                    </a:p>
                  </a:txBody>
                  <a:tcPr/>
                </a:tc>
              </a:tr>
              <a:tr h="370840">
                <a:tc>
                  <a:txBody>
                    <a:bodyPr/>
                    <a:lstStyle/>
                    <a:p>
                      <a:pPr marL="0" algn="l" defTabSz="457200" rtl="0" eaLnBrk="1" fontAlgn="ctr" latinLnBrk="0" hangingPunct="1"/>
                      <a:r>
                        <a:rPr lang="en-US" sz="1600" kern="1200" dirty="0">
                          <a:solidFill>
                            <a:schemeClr val="dk1"/>
                          </a:solidFill>
                          <a:latin typeface="+mn-lt"/>
                          <a:ea typeface="+mn-ea"/>
                          <a:cs typeface="+mn-cs"/>
                        </a:rPr>
                        <a:t>NENG-ServAssure-006</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The NENG shall notify the operator in the event of an auto failover occurred</a:t>
                      </a:r>
                      <a:endParaRPr lang="en-US" sz="1600" dirty="0"/>
                    </a:p>
                  </a:txBody>
                  <a:tcPr/>
                </a:tc>
                <a:tc>
                  <a:txBody>
                    <a:bodyPr/>
                    <a:lstStyle/>
                    <a:p>
                      <a:r>
                        <a:rPr lang="en-US" sz="1600" dirty="0" smtClean="0">
                          <a:solidFill>
                            <a:srgbClr val="FF0000"/>
                          </a:solidFill>
                        </a:rPr>
                        <a:t>New</a:t>
                      </a:r>
                      <a:endParaRPr lang="en-US" sz="1600" dirty="0"/>
                    </a:p>
                  </a:txBody>
                  <a:tcPr/>
                </a:tc>
              </a:tr>
              <a:tr h="370840">
                <a:tc>
                  <a:txBody>
                    <a:bodyPr/>
                    <a:lstStyle/>
                    <a:p>
                      <a:pPr marL="0" algn="l" defTabSz="457200" rtl="0" eaLnBrk="1" fontAlgn="ctr" latinLnBrk="0" hangingPunct="1"/>
                      <a:r>
                        <a:rPr lang="en-US" sz="1600" kern="1200" dirty="0">
                          <a:solidFill>
                            <a:schemeClr val="dk1"/>
                          </a:solidFill>
                          <a:latin typeface="+mn-lt"/>
                          <a:ea typeface="+mn-ea"/>
                          <a:cs typeface="+mn-cs"/>
                        </a:rPr>
                        <a:t>NENG-ServAssure-003</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The NEN Gateway shall continue to process return data as usual and record it for future delivery self-service in the event that a delivery connection to the MOC is not established</a:t>
                      </a:r>
                      <a:endParaRPr lang="en-US" sz="1600" dirty="0"/>
                    </a:p>
                  </a:txBody>
                  <a:tcPr/>
                </a:tc>
                <a:tc>
                  <a:txBody>
                    <a:bodyPr/>
                    <a:lstStyle/>
                    <a:p>
                      <a:endParaRPr lang="en-US" sz="1600" dirty="0"/>
                    </a:p>
                  </a:txBody>
                  <a:tcPr/>
                </a:tc>
              </a:tr>
              <a:tr h="370840">
                <a:tc>
                  <a:txBody>
                    <a:bodyPr/>
                    <a:lstStyle/>
                    <a:p>
                      <a:pPr marL="0" algn="l" defTabSz="457200" rtl="0" eaLnBrk="1" fontAlgn="ctr" latinLnBrk="0" hangingPunct="1"/>
                      <a:r>
                        <a:rPr lang="en-US" sz="1600" kern="1200" dirty="0">
                          <a:solidFill>
                            <a:schemeClr val="dk1"/>
                          </a:solidFill>
                          <a:latin typeface="+mn-lt"/>
                          <a:ea typeface="+mn-ea"/>
                          <a:cs typeface="+mn-cs"/>
                        </a:rPr>
                        <a:t>NENG-ServAssure-004</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The NENG shall account for each file delivery attempt</a:t>
                      </a:r>
                      <a:endParaRPr lang="en-US" sz="1600" dirty="0"/>
                    </a:p>
                  </a:txBody>
                  <a:tcPr/>
                </a:tc>
                <a:tc>
                  <a:txBody>
                    <a:bodyPr/>
                    <a:lstStyle/>
                    <a:p>
                      <a:endParaRPr lang="en-US" sz="1600" dirty="0"/>
                    </a:p>
                  </a:txBody>
                  <a:tcPr/>
                </a:tc>
              </a:tr>
              <a:tr h="370840">
                <a:tc>
                  <a:txBody>
                    <a:bodyPr/>
                    <a:lstStyle/>
                    <a:p>
                      <a:pPr marL="0" algn="l" defTabSz="457200" rtl="0" eaLnBrk="1" fontAlgn="ctr" latinLnBrk="0" hangingPunct="1"/>
                      <a:r>
                        <a:rPr lang="en-US" sz="1600" kern="1200" dirty="0">
                          <a:solidFill>
                            <a:schemeClr val="dk1"/>
                          </a:solidFill>
                          <a:latin typeface="+mn-lt"/>
                          <a:ea typeface="+mn-ea"/>
                          <a:cs typeface="+mn-cs"/>
                        </a:rPr>
                        <a:t>NENG-ServAssure-007</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The NENG shall support emergency interrupts. i.e. be reconfigurable at any time, even during and active event </a:t>
                      </a:r>
                      <a:endParaRPr lang="en-US" sz="1600" dirty="0"/>
                    </a:p>
                  </a:txBody>
                  <a:tcPr/>
                </a:tc>
                <a:tc>
                  <a:txBody>
                    <a:bodyPr/>
                    <a:lstStyle/>
                    <a:p>
                      <a:endParaRPr lang="en-US" sz="1600" dirty="0"/>
                    </a:p>
                  </a:txBody>
                  <a:tcPr/>
                </a:tc>
              </a:tr>
            </a:tbl>
          </a:graphicData>
        </a:graphic>
      </p:graphicFrame>
      <p:sp>
        <p:nvSpPr>
          <p:cNvPr id="2" name="Slide Number Placeholder 1"/>
          <p:cNvSpPr>
            <a:spLocks noGrp="1"/>
          </p:cNvSpPr>
          <p:nvPr>
            <p:ph type="sldNum" sz="quarter" idx="12"/>
          </p:nvPr>
        </p:nvSpPr>
        <p:spPr/>
        <p:txBody>
          <a:bodyPr/>
          <a:lstStyle/>
          <a:p>
            <a:fld id="{07F25E21-6435-4942-977D-92867F85F11F}" type="slidenum">
              <a:rPr lang="en-US" smtClean="0"/>
              <a:pPr/>
              <a:t>29</a:t>
            </a:fld>
            <a:endParaRPr lang="en-US" dirty="0"/>
          </a:p>
        </p:txBody>
      </p:sp>
    </p:spTree>
    <p:extLst>
      <p:ext uri="{BB962C8B-B14F-4D97-AF65-F5344CB8AC3E}">
        <p14:creationId xmlns:p14="http://schemas.microsoft.com/office/powerpoint/2010/main" val="1520177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52400" y="872156"/>
            <a:ext cx="8847528" cy="5681044"/>
          </a:xfrm>
          <a:prstGeom prst="rect">
            <a:avLst/>
          </a:prstGeom>
        </p:spPr>
      </p:pic>
      <p:sp>
        <p:nvSpPr>
          <p:cNvPr id="3" name="TextBox 2"/>
          <p:cNvSpPr txBox="1"/>
          <p:nvPr/>
        </p:nvSpPr>
        <p:spPr>
          <a:xfrm>
            <a:off x="3577091" y="2819400"/>
            <a:ext cx="2278789" cy="523220"/>
          </a:xfrm>
          <a:prstGeom prst="rect">
            <a:avLst/>
          </a:prstGeom>
          <a:noFill/>
        </p:spPr>
        <p:txBody>
          <a:bodyPr wrap="none" rtlCol="0">
            <a:spAutoFit/>
          </a:bodyPr>
          <a:lstStyle/>
          <a:p>
            <a:pPr algn="ctr"/>
            <a:r>
              <a:rPr lang="en-US" sz="2800" b="1" dirty="0" smtClean="0">
                <a:solidFill>
                  <a:schemeClr val="bg1"/>
                </a:solidFill>
              </a:rPr>
              <a:t>Introduction</a:t>
            </a:r>
            <a:endParaRPr lang="en-US" dirty="0">
              <a:solidFill>
                <a:schemeClr val="bg1"/>
              </a:solidFill>
            </a:endParaRPr>
          </a:p>
        </p:txBody>
      </p:sp>
      <p:sp>
        <p:nvSpPr>
          <p:cNvPr id="2" name="Slide Number Placeholder 1"/>
          <p:cNvSpPr>
            <a:spLocks noGrp="1"/>
          </p:cNvSpPr>
          <p:nvPr>
            <p:ph type="sldNum" sz="quarter" idx="12"/>
          </p:nvPr>
        </p:nvSpPr>
        <p:spPr/>
        <p:txBody>
          <a:bodyPr/>
          <a:lstStyle/>
          <a:p>
            <a:fld id="{07F25E21-6435-4942-977D-92867F85F11F}" type="slidenum">
              <a:rPr lang="en-US" smtClean="0"/>
              <a:pPr/>
              <a:t>3</a:t>
            </a:fld>
            <a:endParaRPr lang="en-US" dirty="0"/>
          </a:p>
        </p:txBody>
      </p:sp>
    </p:spTree>
    <p:extLst>
      <p:ext uri="{BB962C8B-B14F-4D97-AF65-F5344CB8AC3E}">
        <p14:creationId xmlns:p14="http://schemas.microsoft.com/office/powerpoint/2010/main" val="1484644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sz="2800" dirty="0"/>
              <a:t>SRD 3.5 - Standards</a:t>
            </a:r>
          </a:p>
        </p:txBody>
      </p:sp>
      <p:graphicFrame>
        <p:nvGraphicFramePr>
          <p:cNvPr id="5" name="Table 4"/>
          <p:cNvGraphicFramePr>
            <a:graphicFrameLocks noGrp="1"/>
          </p:cNvGraphicFramePr>
          <p:nvPr>
            <p:extLst>
              <p:ext uri="{D42A27DB-BD31-4B8C-83A1-F6EECF244321}">
                <p14:modId xmlns:p14="http://schemas.microsoft.com/office/powerpoint/2010/main" val="1758552069"/>
              </p:ext>
            </p:extLst>
          </p:nvPr>
        </p:nvGraphicFramePr>
        <p:xfrm>
          <a:off x="304800" y="1397000"/>
          <a:ext cx="8610600" cy="3418840"/>
        </p:xfrm>
        <a:graphic>
          <a:graphicData uri="http://schemas.openxmlformats.org/drawingml/2006/table">
            <a:tbl>
              <a:tblPr firstRow="1" bandRow="1">
                <a:tableStyleId>{5C22544A-7EE6-4342-B048-85BDC9FD1C3A}</a:tableStyleId>
              </a:tblPr>
              <a:tblGrid>
                <a:gridCol w="1981200"/>
                <a:gridCol w="5715000"/>
                <a:gridCol w="914400"/>
              </a:tblGrid>
              <a:tr h="370840">
                <a:tc>
                  <a:txBody>
                    <a:bodyPr/>
                    <a:lstStyle/>
                    <a:p>
                      <a:r>
                        <a:rPr lang="en-US" sz="1600" dirty="0" smtClean="0"/>
                        <a:t>Id</a:t>
                      </a:r>
                      <a:endParaRPr lang="en-US" sz="1600" dirty="0"/>
                    </a:p>
                  </a:txBody>
                  <a:tcPr/>
                </a:tc>
                <a:tc>
                  <a:txBody>
                    <a:bodyPr/>
                    <a:lstStyle/>
                    <a:p>
                      <a:r>
                        <a:rPr lang="en-US" sz="1600" dirty="0" smtClean="0"/>
                        <a:t>Requirement</a:t>
                      </a:r>
                      <a:endParaRPr lang="en-US" sz="1600" dirty="0"/>
                    </a:p>
                  </a:txBody>
                  <a:tcPr/>
                </a:tc>
                <a:tc>
                  <a:txBody>
                    <a:bodyPr/>
                    <a:lstStyle/>
                    <a:p>
                      <a:r>
                        <a:rPr lang="en-US" sz="1600" dirty="0" smtClean="0"/>
                        <a:t>Phase</a:t>
                      </a:r>
                      <a:endParaRPr lang="en-US" sz="1600" dirty="0"/>
                    </a:p>
                  </a:txBody>
                  <a:tcPr/>
                </a:tc>
              </a:tr>
              <a:tr h="370840">
                <a:tc>
                  <a:txBody>
                    <a:bodyPr/>
                    <a:lstStyle/>
                    <a:p>
                      <a:pPr marL="0" algn="l" defTabSz="457200" rtl="0" eaLnBrk="1" fontAlgn="ctr" latinLnBrk="0" hangingPunct="1"/>
                      <a:r>
                        <a:rPr lang="en-US" sz="1600" kern="1200" dirty="0">
                          <a:solidFill>
                            <a:schemeClr val="dk1"/>
                          </a:solidFill>
                          <a:latin typeface="+mn-lt"/>
                          <a:ea typeface="+mn-ea"/>
                          <a:cs typeface="+mn-cs"/>
                        </a:rPr>
                        <a:t>NENG-STD-002</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The NEN Gateway shall use the NEN Time and Frequency Subsystem for all NEN Gateway functions that require time and frequency referencing </a:t>
                      </a:r>
                      <a:endParaRPr lang="en-US" sz="1600" dirty="0"/>
                    </a:p>
                  </a:txBody>
                  <a:tcPr/>
                </a:tc>
                <a:tc>
                  <a:txBody>
                    <a:bodyPr/>
                    <a:lstStyle/>
                    <a:p>
                      <a:endParaRPr lang="en-US" sz="1600" dirty="0"/>
                    </a:p>
                  </a:txBody>
                  <a:tcPr/>
                </a:tc>
              </a:tr>
              <a:tr h="370840">
                <a:tc>
                  <a:txBody>
                    <a:bodyPr/>
                    <a:lstStyle/>
                    <a:p>
                      <a:pPr marL="0" algn="l" defTabSz="457200" rtl="0" eaLnBrk="1" fontAlgn="ctr" latinLnBrk="0" hangingPunct="1"/>
                      <a:r>
                        <a:rPr lang="en-US" sz="1600" kern="1200" dirty="0">
                          <a:solidFill>
                            <a:schemeClr val="dk1"/>
                          </a:solidFill>
                          <a:latin typeface="+mn-lt"/>
                          <a:ea typeface="+mn-ea"/>
                          <a:cs typeface="+mn-cs"/>
                        </a:rPr>
                        <a:t>NENG-STD-004</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The NEN Gateway shall use Coordinated Universal Time (UTC) for all parameters containing a time value</a:t>
                      </a:r>
                      <a:endParaRPr lang="en-US" sz="1600" dirty="0"/>
                    </a:p>
                  </a:txBody>
                  <a:tcPr/>
                </a:tc>
                <a:tc>
                  <a:txBody>
                    <a:bodyPr/>
                    <a:lstStyle/>
                    <a:p>
                      <a:endParaRPr lang="en-US" sz="1600" dirty="0"/>
                    </a:p>
                  </a:txBody>
                  <a:tcPr/>
                </a:tc>
              </a:tr>
              <a:tr h="370840">
                <a:tc>
                  <a:txBody>
                    <a:bodyPr/>
                    <a:lstStyle/>
                    <a:p>
                      <a:pPr marL="0" algn="l" defTabSz="457200" rtl="0" eaLnBrk="1" fontAlgn="ctr" latinLnBrk="0" hangingPunct="1"/>
                      <a:r>
                        <a:rPr lang="en-US" sz="1600" kern="1200" dirty="0">
                          <a:solidFill>
                            <a:schemeClr val="dk1"/>
                          </a:solidFill>
                          <a:latin typeface="+mn-lt"/>
                          <a:ea typeface="+mn-ea"/>
                          <a:cs typeface="+mn-cs"/>
                        </a:rPr>
                        <a:t>NENG-STD-006</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The NEN Gateway shall interface with the NEN Timing Subsystem to maintain internal time traceable to Coordinated Universal Time</a:t>
                      </a:r>
                      <a:endParaRPr lang="en-US" sz="1600" dirty="0"/>
                    </a:p>
                  </a:txBody>
                  <a:tcPr/>
                </a:tc>
                <a:tc>
                  <a:txBody>
                    <a:bodyPr/>
                    <a:lstStyle/>
                    <a:p>
                      <a:endParaRPr lang="en-US" sz="1600" dirty="0"/>
                    </a:p>
                  </a:txBody>
                  <a:tcPr/>
                </a:tc>
              </a:tr>
              <a:tr h="370840">
                <a:tc>
                  <a:txBody>
                    <a:bodyPr/>
                    <a:lstStyle/>
                    <a:p>
                      <a:pPr marL="0" algn="l" defTabSz="457200" rtl="0" eaLnBrk="1" fontAlgn="ctr" latinLnBrk="0" hangingPunct="1"/>
                      <a:r>
                        <a:rPr lang="en-US" sz="1600" kern="1200" dirty="0">
                          <a:solidFill>
                            <a:schemeClr val="dk1"/>
                          </a:solidFill>
                          <a:latin typeface="+mn-lt"/>
                          <a:ea typeface="+mn-ea"/>
                          <a:cs typeface="+mn-cs"/>
                        </a:rPr>
                        <a:t>NENG-STD-007</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The NEN Gateway shall interface with the NEN Timing Subsystem to receive Simple Network Timing Protocol (</a:t>
                      </a:r>
                      <a:r>
                        <a:rPr lang="en-US" sz="1600" dirty="0" err="1" smtClean="0"/>
                        <a:t>sNTP</a:t>
                      </a:r>
                      <a:r>
                        <a:rPr lang="en-US" sz="1600" dirty="0" smtClean="0"/>
                        <a:t>)</a:t>
                      </a:r>
                      <a:endParaRPr lang="en-US" sz="1600" dirty="0"/>
                    </a:p>
                  </a:txBody>
                  <a:tcPr/>
                </a:tc>
                <a:tc>
                  <a:txBody>
                    <a:bodyPr/>
                    <a:lstStyle/>
                    <a:p>
                      <a:endParaRPr lang="en-US" sz="1600" dirty="0"/>
                    </a:p>
                  </a:txBody>
                  <a:tcPr/>
                </a:tc>
              </a:tr>
            </a:tbl>
          </a:graphicData>
        </a:graphic>
      </p:graphicFrame>
      <p:sp>
        <p:nvSpPr>
          <p:cNvPr id="2" name="Slide Number Placeholder 1"/>
          <p:cNvSpPr>
            <a:spLocks noGrp="1"/>
          </p:cNvSpPr>
          <p:nvPr>
            <p:ph type="sldNum" sz="quarter" idx="12"/>
          </p:nvPr>
        </p:nvSpPr>
        <p:spPr/>
        <p:txBody>
          <a:bodyPr/>
          <a:lstStyle/>
          <a:p>
            <a:fld id="{07F25E21-6435-4942-977D-92867F85F11F}" type="slidenum">
              <a:rPr lang="en-US" smtClean="0"/>
              <a:pPr/>
              <a:t>30</a:t>
            </a:fld>
            <a:endParaRPr lang="en-US" dirty="0"/>
          </a:p>
        </p:txBody>
      </p:sp>
    </p:spTree>
    <p:extLst>
      <p:ext uri="{BB962C8B-B14F-4D97-AF65-F5344CB8AC3E}">
        <p14:creationId xmlns:p14="http://schemas.microsoft.com/office/powerpoint/2010/main" val="27828285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86304166"/>
              </p:ext>
            </p:extLst>
          </p:nvPr>
        </p:nvGraphicFramePr>
        <p:xfrm>
          <a:off x="304800" y="1397001"/>
          <a:ext cx="8382000" cy="4578778"/>
        </p:xfrm>
        <a:graphic>
          <a:graphicData uri="http://schemas.openxmlformats.org/drawingml/2006/table">
            <a:tbl>
              <a:tblPr firstRow="1" bandRow="1">
                <a:tableStyleId>{5C22544A-7EE6-4342-B048-85BDC9FD1C3A}</a:tableStyleId>
              </a:tblPr>
              <a:tblGrid>
                <a:gridCol w="1393523"/>
                <a:gridCol w="1816605"/>
                <a:gridCol w="5171872"/>
              </a:tblGrid>
              <a:tr h="303107">
                <a:tc>
                  <a:txBody>
                    <a:bodyPr/>
                    <a:lstStyle/>
                    <a:p>
                      <a:r>
                        <a:rPr lang="en-US" sz="1600" dirty="0" smtClean="0"/>
                        <a:t>Id</a:t>
                      </a:r>
                      <a:endParaRPr lang="en-US" sz="1600" dirty="0"/>
                    </a:p>
                  </a:txBody>
                  <a:tcPr/>
                </a:tc>
                <a:tc>
                  <a:txBody>
                    <a:bodyPr/>
                    <a:lstStyle/>
                    <a:p>
                      <a:r>
                        <a:rPr lang="en-US" sz="1600" dirty="0" smtClean="0"/>
                        <a:t>Method</a:t>
                      </a:r>
                      <a:endParaRPr lang="en-US" sz="1600" dirty="0"/>
                    </a:p>
                  </a:txBody>
                  <a:tcPr/>
                </a:tc>
                <a:tc>
                  <a:txBody>
                    <a:bodyPr/>
                    <a:lstStyle/>
                    <a:p>
                      <a:r>
                        <a:rPr lang="en-US" sz="1600" dirty="0" smtClean="0"/>
                        <a:t>Parent Requirement</a:t>
                      </a:r>
                      <a:endParaRPr lang="en-US" sz="1600" dirty="0"/>
                    </a:p>
                  </a:txBody>
                  <a:tcPr/>
                </a:tc>
              </a:tr>
              <a:tr h="303107">
                <a:tc>
                  <a:txBody>
                    <a:bodyPr/>
                    <a:lstStyle/>
                    <a:p>
                      <a:pPr marL="0" algn="l" defTabSz="4572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NENG-OPS-001</a:t>
                      </a:r>
                    </a:p>
                  </a:txBody>
                  <a:tcPr marL="0" marR="0" marT="0" marB="0" anchor="ctr"/>
                </a:tc>
                <a:tc>
                  <a:txBody>
                    <a:bodyPr/>
                    <a:lstStyle/>
                    <a:p>
                      <a:pPr algn="l" fontAlgn="t"/>
                      <a:r>
                        <a:rPr lang="en-US" sz="1100" b="0" i="0" u="none" strike="noStrike">
                          <a:solidFill>
                            <a:srgbClr val="000000"/>
                          </a:solidFill>
                          <a:effectLst/>
                          <a:latin typeface="Calibri" panose="020F0502020204030204" pitchFamily="34" charset="0"/>
                        </a:rPr>
                        <a:t>T - Test</a:t>
                      </a:r>
                    </a:p>
                  </a:txBody>
                  <a:tcPr marL="0" marR="0" marT="0" marB="0"/>
                </a:tc>
                <a:tc>
                  <a:txBody>
                    <a:bodyPr/>
                    <a:lstStyle/>
                    <a:p>
                      <a:pPr algn="l" fontAlgn="t"/>
                      <a:r>
                        <a:rPr lang="en-US" sz="1100" b="0" i="0" u="none" strike="noStrike">
                          <a:solidFill>
                            <a:srgbClr val="000000"/>
                          </a:solidFill>
                          <a:effectLst/>
                          <a:latin typeface="Calibri" panose="020F0502020204030204" pitchFamily="34" charset="0"/>
                        </a:rPr>
                        <a:t>NEN1173</a:t>
                      </a:r>
                    </a:p>
                  </a:txBody>
                  <a:tcPr marL="0" marR="0" marT="0" marB="0"/>
                </a:tc>
              </a:tr>
              <a:tr h="303107">
                <a:tc>
                  <a:txBody>
                    <a:bodyPr/>
                    <a:lstStyle/>
                    <a:p>
                      <a:pPr marL="0" algn="l" defTabSz="4572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NENG-OPS-002</a:t>
                      </a:r>
                    </a:p>
                  </a:txBody>
                  <a:tcPr marL="0" marR="0" marT="0" marB="0" anchor="ctr"/>
                </a:tc>
                <a:tc>
                  <a:txBody>
                    <a:bodyPr/>
                    <a:lstStyle/>
                    <a:p>
                      <a:pPr algn="l" fontAlgn="t"/>
                      <a:r>
                        <a:rPr lang="en-US" sz="1100" b="0" i="0" u="none" strike="noStrike">
                          <a:solidFill>
                            <a:srgbClr val="000000"/>
                          </a:solidFill>
                          <a:effectLst/>
                          <a:latin typeface="Calibri" panose="020F0502020204030204" pitchFamily="34" charset="0"/>
                        </a:rPr>
                        <a:t>T - Test</a:t>
                      </a:r>
                    </a:p>
                  </a:txBody>
                  <a:tcPr marL="0" marR="0" marT="0" marB="0"/>
                </a:tc>
                <a:tc>
                  <a:txBody>
                    <a:bodyPr/>
                    <a:lstStyle/>
                    <a:p>
                      <a:pPr algn="l" fontAlgn="t"/>
                      <a:r>
                        <a:rPr lang="en-US" sz="1100" b="0" i="0" u="none" strike="noStrike">
                          <a:solidFill>
                            <a:srgbClr val="000000"/>
                          </a:solidFill>
                          <a:effectLst/>
                          <a:latin typeface="Calibri" panose="020F0502020204030204" pitchFamily="34" charset="0"/>
                        </a:rPr>
                        <a:t>NEN668</a:t>
                      </a:r>
                    </a:p>
                  </a:txBody>
                  <a:tcPr marL="0" marR="0" marT="0" marB="0"/>
                </a:tc>
              </a:tr>
              <a:tr h="303107">
                <a:tc>
                  <a:txBody>
                    <a:bodyPr/>
                    <a:lstStyle/>
                    <a:p>
                      <a:pPr marL="0" algn="l" defTabSz="457200" rtl="0" eaLnBrk="1" fontAlgn="ctr" latinLnBrk="0" hangingPunct="1"/>
                      <a:r>
                        <a:rPr lang="en-US" sz="1100" b="0" i="0" u="none" strike="noStrike" kern="1200">
                          <a:solidFill>
                            <a:srgbClr val="000000"/>
                          </a:solidFill>
                          <a:effectLst/>
                          <a:latin typeface="Calibri" panose="020F0502020204030204" pitchFamily="34" charset="0"/>
                          <a:ea typeface="+mn-ea"/>
                          <a:cs typeface="+mn-cs"/>
                        </a:rPr>
                        <a:t>NENG-OPS-004</a:t>
                      </a:r>
                    </a:p>
                  </a:txBody>
                  <a:tcPr marL="9525" marR="9525" marT="9525" marB="0" anchor="ctr"/>
                </a:tc>
                <a:tc>
                  <a:txBody>
                    <a:bodyPr/>
                    <a:lstStyle/>
                    <a:p>
                      <a:pPr algn="l" fontAlgn="t"/>
                      <a:r>
                        <a:rPr lang="en-US" sz="1100" b="0" i="0" u="none" strike="noStrike">
                          <a:solidFill>
                            <a:srgbClr val="000000"/>
                          </a:solidFill>
                          <a:effectLst/>
                          <a:latin typeface="Calibri" panose="020F0502020204030204" pitchFamily="34" charset="0"/>
                        </a:rPr>
                        <a:t>T - Test</a:t>
                      </a:r>
                    </a:p>
                  </a:txBody>
                  <a:tcPr marL="0" marR="0" marT="0" marB="0"/>
                </a:tc>
                <a:tc>
                  <a:txBody>
                    <a:bodyPr/>
                    <a:lstStyle/>
                    <a:p>
                      <a:pPr algn="l" fontAlgn="t"/>
                      <a:r>
                        <a:rPr lang="en-US" sz="1100" b="0" i="0" u="none" strike="noStrike">
                          <a:solidFill>
                            <a:srgbClr val="000000"/>
                          </a:solidFill>
                          <a:effectLst/>
                          <a:latin typeface="Calibri" panose="020F0502020204030204" pitchFamily="34" charset="0"/>
                        </a:rPr>
                        <a:t>NEN326</a:t>
                      </a:r>
                    </a:p>
                  </a:txBody>
                  <a:tcPr marL="0" marR="0" marT="0" marB="0"/>
                </a:tc>
              </a:tr>
              <a:tr h="303107">
                <a:tc>
                  <a:txBody>
                    <a:bodyPr/>
                    <a:lstStyle/>
                    <a:p>
                      <a:pPr marL="0" algn="l" defTabSz="457200" rtl="0" eaLnBrk="1" fontAlgn="ctr" latinLnBrk="0" hangingPunct="1"/>
                      <a:r>
                        <a:rPr lang="en-US" sz="1100" b="0" i="0" u="none" strike="noStrike" kern="1200">
                          <a:solidFill>
                            <a:srgbClr val="000000"/>
                          </a:solidFill>
                          <a:effectLst/>
                          <a:latin typeface="Calibri" panose="020F0502020204030204" pitchFamily="34" charset="0"/>
                          <a:ea typeface="+mn-ea"/>
                          <a:cs typeface="+mn-cs"/>
                        </a:rPr>
                        <a:t>NENG-OPS-005</a:t>
                      </a:r>
                    </a:p>
                  </a:txBody>
                  <a:tcPr marL="9525" marR="9525" marT="9525" marB="0" anchor="ctr"/>
                </a:tc>
                <a:tc>
                  <a:txBody>
                    <a:bodyPr/>
                    <a:lstStyle/>
                    <a:p>
                      <a:pPr algn="l" fontAlgn="t"/>
                      <a:r>
                        <a:rPr lang="en-US" sz="1100" b="0" i="0" u="none" strike="noStrike">
                          <a:solidFill>
                            <a:srgbClr val="000000"/>
                          </a:solidFill>
                          <a:effectLst/>
                          <a:latin typeface="Calibri" panose="020F0502020204030204" pitchFamily="34" charset="0"/>
                        </a:rPr>
                        <a:t>T - Test</a:t>
                      </a:r>
                    </a:p>
                  </a:txBody>
                  <a:tcPr marL="0" marR="0" marT="0" marB="0"/>
                </a:tc>
                <a:tc>
                  <a:txBody>
                    <a:bodyPr/>
                    <a:lstStyle/>
                    <a:p>
                      <a:pPr algn="l" fontAlgn="t"/>
                      <a:r>
                        <a:rPr lang="en-US" sz="1100" b="0" i="0" u="none" strike="noStrike">
                          <a:solidFill>
                            <a:srgbClr val="000000"/>
                          </a:solidFill>
                          <a:effectLst/>
                          <a:latin typeface="Calibri" panose="020F0502020204030204" pitchFamily="34" charset="0"/>
                        </a:rPr>
                        <a:t>NEN326</a:t>
                      </a:r>
                    </a:p>
                  </a:txBody>
                  <a:tcPr marL="0" marR="0" marT="0" marB="0"/>
                </a:tc>
              </a:tr>
              <a:tr h="303107">
                <a:tc>
                  <a:txBody>
                    <a:bodyPr/>
                    <a:lstStyle/>
                    <a:p>
                      <a:pPr marL="0" algn="l" defTabSz="457200" rtl="0" eaLnBrk="1" fontAlgn="ctr" latinLnBrk="0" hangingPunct="1"/>
                      <a:r>
                        <a:rPr lang="en-US" sz="1100" b="0" i="0" u="none" strike="noStrike" kern="1200">
                          <a:solidFill>
                            <a:srgbClr val="000000"/>
                          </a:solidFill>
                          <a:effectLst/>
                          <a:latin typeface="Calibri" panose="020F0502020204030204" pitchFamily="34" charset="0"/>
                          <a:ea typeface="+mn-ea"/>
                          <a:cs typeface="+mn-cs"/>
                        </a:rPr>
                        <a:t>NENG-OPS-020</a:t>
                      </a:r>
                    </a:p>
                  </a:txBody>
                  <a:tcPr marL="9525" marR="9525" marT="9525" marB="0" anchor="ctr"/>
                </a:tc>
                <a:tc>
                  <a:txBody>
                    <a:bodyPr/>
                    <a:lstStyle/>
                    <a:p>
                      <a:pPr algn="l" fontAlgn="t"/>
                      <a:r>
                        <a:rPr lang="en-US" sz="1100" b="0" i="0" u="none" strike="noStrike">
                          <a:solidFill>
                            <a:srgbClr val="000000"/>
                          </a:solidFill>
                          <a:effectLst/>
                          <a:latin typeface="Calibri" panose="020F0502020204030204" pitchFamily="34" charset="0"/>
                        </a:rPr>
                        <a:t>I - Inspection</a:t>
                      </a:r>
                    </a:p>
                  </a:txBody>
                  <a:tcPr marL="0" marR="0" marT="0" marB="0"/>
                </a:tc>
                <a:tc>
                  <a:txBody>
                    <a:bodyPr/>
                    <a:lstStyle/>
                    <a:p>
                      <a:pPr algn="l" fontAlgn="t"/>
                      <a:r>
                        <a:rPr lang="en-US" sz="1100" b="0" i="0" u="none" strike="noStrike">
                          <a:solidFill>
                            <a:srgbClr val="000000"/>
                          </a:solidFill>
                          <a:effectLst/>
                          <a:latin typeface="Calibri" panose="020F0502020204030204" pitchFamily="34" charset="0"/>
                        </a:rPr>
                        <a:t>NEN663</a:t>
                      </a:r>
                    </a:p>
                  </a:txBody>
                  <a:tcPr marL="0" marR="0" marT="0" marB="0"/>
                </a:tc>
              </a:tr>
              <a:tr h="303107">
                <a:tc>
                  <a:txBody>
                    <a:bodyPr/>
                    <a:lstStyle/>
                    <a:p>
                      <a:pPr marL="0" algn="l" defTabSz="457200" rtl="0" eaLnBrk="1" fontAlgn="ctr" latinLnBrk="0" hangingPunct="1"/>
                      <a:r>
                        <a:rPr lang="en-US" sz="1100" b="0" i="0" u="none" strike="noStrike" kern="1200">
                          <a:solidFill>
                            <a:srgbClr val="000000"/>
                          </a:solidFill>
                          <a:effectLst/>
                          <a:latin typeface="Calibri" panose="020F0502020204030204" pitchFamily="34" charset="0"/>
                          <a:ea typeface="+mn-ea"/>
                          <a:cs typeface="+mn-cs"/>
                        </a:rPr>
                        <a:t>NENG-OPS-021</a:t>
                      </a:r>
                    </a:p>
                  </a:txBody>
                  <a:tcPr marL="9525" marR="9525" marT="9525" marB="0" anchor="ctr"/>
                </a:tc>
                <a:tc>
                  <a:txBody>
                    <a:bodyPr/>
                    <a:lstStyle/>
                    <a:p>
                      <a:pPr algn="l" fontAlgn="t"/>
                      <a:r>
                        <a:rPr lang="en-US" sz="1100" b="0" i="0" u="none" strike="noStrike">
                          <a:solidFill>
                            <a:srgbClr val="000000"/>
                          </a:solidFill>
                          <a:effectLst/>
                          <a:latin typeface="Calibri" panose="020F0502020204030204" pitchFamily="34" charset="0"/>
                        </a:rPr>
                        <a:t>I - Inspection</a:t>
                      </a:r>
                    </a:p>
                  </a:txBody>
                  <a:tcPr marL="0" marR="0" marT="0" marB="0"/>
                </a:tc>
                <a:tc>
                  <a:txBody>
                    <a:bodyPr/>
                    <a:lstStyle/>
                    <a:p>
                      <a:pPr algn="l" fontAlgn="t"/>
                      <a:r>
                        <a:rPr lang="en-US" sz="1100" b="0" i="0" u="none" strike="noStrike">
                          <a:solidFill>
                            <a:srgbClr val="000000"/>
                          </a:solidFill>
                          <a:effectLst/>
                          <a:latin typeface="Calibri" panose="020F0502020204030204" pitchFamily="34" charset="0"/>
                        </a:rPr>
                        <a:t>NEN336</a:t>
                      </a:r>
                    </a:p>
                  </a:txBody>
                  <a:tcPr marL="0" marR="0" marT="0" marB="0"/>
                </a:tc>
              </a:tr>
              <a:tr h="303107">
                <a:tc>
                  <a:txBody>
                    <a:bodyPr/>
                    <a:lstStyle/>
                    <a:p>
                      <a:pPr marL="0" algn="l" defTabSz="4572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NENG-OPS-022</a:t>
                      </a:r>
                    </a:p>
                  </a:txBody>
                  <a:tcPr marL="9525" marR="9525" marT="9525" marB="0" anchor="ctr"/>
                </a:tc>
                <a:tc>
                  <a:txBody>
                    <a:bodyPr/>
                    <a:lstStyle/>
                    <a:p>
                      <a:pPr algn="l" fontAlgn="t"/>
                      <a:r>
                        <a:rPr lang="en-US" sz="1100" b="0" i="0" u="none" strike="noStrike">
                          <a:solidFill>
                            <a:srgbClr val="000000"/>
                          </a:solidFill>
                          <a:effectLst/>
                          <a:latin typeface="Calibri" panose="020F0502020204030204" pitchFamily="34" charset="0"/>
                        </a:rPr>
                        <a:t>I - Inspection</a:t>
                      </a:r>
                    </a:p>
                  </a:txBody>
                  <a:tcPr marL="0" marR="0" marT="0" marB="0"/>
                </a:tc>
                <a:tc>
                  <a:txBody>
                    <a:bodyPr/>
                    <a:lstStyle/>
                    <a:p>
                      <a:pPr algn="l" fontAlgn="t"/>
                      <a:r>
                        <a:rPr lang="en-US" sz="1100" b="0" i="0" u="none" strike="noStrike">
                          <a:solidFill>
                            <a:srgbClr val="000000"/>
                          </a:solidFill>
                          <a:effectLst/>
                          <a:latin typeface="Calibri" panose="020F0502020204030204" pitchFamily="34" charset="0"/>
                        </a:rPr>
                        <a:t>NEN319</a:t>
                      </a:r>
                    </a:p>
                  </a:txBody>
                  <a:tcPr marL="0" marR="0" marT="0" marB="0"/>
                </a:tc>
              </a:tr>
              <a:tr h="303107">
                <a:tc>
                  <a:txBody>
                    <a:bodyPr/>
                    <a:lstStyle/>
                    <a:p>
                      <a:pPr marL="0" algn="l" defTabSz="457200" rtl="0" eaLnBrk="1" fontAlgn="ctr" latinLnBrk="0" hangingPunct="1"/>
                      <a:r>
                        <a:rPr lang="en-US" sz="1100" b="0" i="0" u="none" strike="noStrike" kern="1200">
                          <a:solidFill>
                            <a:srgbClr val="000000"/>
                          </a:solidFill>
                          <a:effectLst/>
                          <a:latin typeface="Calibri" panose="020F0502020204030204" pitchFamily="34" charset="0"/>
                          <a:ea typeface="+mn-ea"/>
                          <a:cs typeface="+mn-cs"/>
                        </a:rPr>
                        <a:t>NENG-OPS-013 </a:t>
                      </a:r>
                    </a:p>
                  </a:txBody>
                  <a:tcPr marL="9525" marR="9525" marT="9525" marB="0" anchor="ctr"/>
                </a:tc>
                <a:tc>
                  <a:txBody>
                    <a:bodyPr/>
                    <a:lstStyle/>
                    <a:p>
                      <a:pPr algn="l" fontAlgn="t"/>
                      <a:r>
                        <a:rPr lang="en-US" sz="1100" b="0" i="0" u="none" strike="noStrike">
                          <a:solidFill>
                            <a:srgbClr val="000000"/>
                          </a:solidFill>
                          <a:effectLst/>
                          <a:latin typeface="Calibri" panose="020F0502020204030204" pitchFamily="34" charset="0"/>
                        </a:rPr>
                        <a:t>T - Test</a:t>
                      </a:r>
                    </a:p>
                  </a:txBody>
                  <a:tcPr marL="0" marR="0" marT="0" marB="0"/>
                </a:tc>
                <a:tc>
                  <a:txBody>
                    <a:bodyPr/>
                    <a:lstStyle/>
                    <a:p>
                      <a:pPr algn="l" fontAlgn="t"/>
                      <a:r>
                        <a:rPr lang="en-US" sz="1100" b="0" i="0" u="none" strike="noStrike">
                          <a:solidFill>
                            <a:srgbClr val="000000"/>
                          </a:solidFill>
                          <a:effectLst/>
                          <a:latin typeface="Calibri" panose="020F0502020204030204" pitchFamily="34" charset="0"/>
                        </a:rPr>
                        <a:t>NEN326</a:t>
                      </a:r>
                    </a:p>
                  </a:txBody>
                  <a:tcPr marL="0" marR="0" marT="0" marB="0"/>
                </a:tc>
              </a:tr>
              <a:tr h="303107">
                <a:tc>
                  <a:txBody>
                    <a:bodyPr/>
                    <a:lstStyle/>
                    <a:p>
                      <a:pPr marL="0" algn="l" defTabSz="457200" rtl="0" eaLnBrk="1" fontAlgn="ctr" latinLnBrk="0" hangingPunct="1"/>
                      <a:r>
                        <a:rPr lang="en-US" sz="1100" b="0" i="0" u="none" strike="noStrike" kern="1200">
                          <a:solidFill>
                            <a:srgbClr val="000000"/>
                          </a:solidFill>
                          <a:effectLst/>
                          <a:latin typeface="Calibri" panose="020F0502020204030204" pitchFamily="34" charset="0"/>
                          <a:ea typeface="+mn-ea"/>
                          <a:cs typeface="+mn-cs"/>
                        </a:rPr>
                        <a:t>NENG-OPS-013.1 </a:t>
                      </a:r>
                    </a:p>
                  </a:txBody>
                  <a:tcPr marL="9525" marR="9525" marT="9525" marB="0" anchor="ctr"/>
                </a:tc>
                <a:tc>
                  <a:txBody>
                    <a:bodyPr/>
                    <a:lstStyle/>
                    <a:p>
                      <a:pPr algn="l" fontAlgn="t"/>
                      <a:r>
                        <a:rPr lang="en-US" sz="1100" b="0" i="0" u="none" strike="noStrike">
                          <a:solidFill>
                            <a:srgbClr val="000000"/>
                          </a:solidFill>
                          <a:effectLst/>
                          <a:latin typeface="Calibri" panose="020F0502020204030204" pitchFamily="34" charset="0"/>
                        </a:rPr>
                        <a:t>T - Test</a:t>
                      </a:r>
                    </a:p>
                  </a:txBody>
                  <a:tcPr marL="0" marR="0" marT="0" marB="0"/>
                </a:tc>
                <a:tc>
                  <a:txBody>
                    <a:bodyPr/>
                    <a:lstStyle/>
                    <a:p>
                      <a:pPr algn="l" fontAlgn="t"/>
                      <a:r>
                        <a:rPr lang="en-US" sz="1100" b="0" i="0" u="none" strike="noStrike">
                          <a:solidFill>
                            <a:srgbClr val="000000"/>
                          </a:solidFill>
                          <a:effectLst/>
                          <a:latin typeface="Calibri" panose="020F0502020204030204" pitchFamily="34" charset="0"/>
                        </a:rPr>
                        <a:t>NEN326</a:t>
                      </a:r>
                    </a:p>
                  </a:txBody>
                  <a:tcPr marL="0" marR="0" marT="0" marB="0"/>
                </a:tc>
              </a:tr>
              <a:tr h="303107">
                <a:tc>
                  <a:txBody>
                    <a:bodyPr/>
                    <a:lstStyle/>
                    <a:p>
                      <a:pPr marL="0" algn="l" defTabSz="457200" rtl="0" eaLnBrk="1" fontAlgn="ctr" latinLnBrk="0" hangingPunct="1"/>
                      <a:r>
                        <a:rPr lang="en-US" sz="1100" b="0" i="0" u="none" strike="noStrike" kern="1200">
                          <a:solidFill>
                            <a:srgbClr val="000000"/>
                          </a:solidFill>
                          <a:effectLst/>
                          <a:latin typeface="Calibri" panose="020F0502020204030204" pitchFamily="34" charset="0"/>
                          <a:ea typeface="+mn-ea"/>
                          <a:cs typeface="+mn-cs"/>
                        </a:rPr>
                        <a:t>NENG-OPS-023</a:t>
                      </a:r>
                    </a:p>
                  </a:txBody>
                  <a:tcPr marL="9525" marR="9525" marT="9525" marB="0" anchor="ctr"/>
                </a:tc>
                <a:tc>
                  <a:txBody>
                    <a:bodyPr/>
                    <a:lstStyle/>
                    <a:p>
                      <a:pPr algn="l" fontAlgn="t"/>
                      <a:r>
                        <a:rPr lang="en-US" sz="1100" b="0" i="0" u="none" strike="noStrike" dirty="0">
                          <a:solidFill>
                            <a:srgbClr val="000000"/>
                          </a:solidFill>
                          <a:effectLst/>
                          <a:latin typeface="Calibri" panose="020F0502020204030204" pitchFamily="34" charset="0"/>
                        </a:rPr>
                        <a:t>T - Test</a:t>
                      </a:r>
                    </a:p>
                  </a:txBody>
                  <a:tcPr marL="0" marR="0" marT="0" marB="0"/>
                </a:tc>
                <a:tc>
                  <a:txBody>
                    <a:bodyPr/>
                    <a:lstStyle/>
                    <a:p>
                      <a:pPr algn="l" fontAlgn="t"/>
                      <a:r>
                        <a:rPr lang="en-US" sz="1100" b="0" i="0" u="none" strike="noStrike" dirty="0">
                          <a:solidFill>
                            <a:srgbClr val="000000"/>
                          </a:solidFill>
                          <a:effectLst/>
                          <a:latin typeface="Calibri" panose="020F0502020204030204" pitchFamily="34" charset="0"/>
                        </a:rPr>
                        <a:t>NEN347</a:t>
                      </a:r>
                    </a:p>
                  </a:txBody>
                  <a:tcPr marL="0" marR="0" marT="0" marB="0"/>
                </a:tc>
              </a:tr>
              <a:tr h="303107">
                <a:tc>
                  <a:txBody>
                    <a:bodyPr/>
                    <a:lstStyle/>
                    <a:p>
                      <a:pPr marL="0" algn="l" defTabSz="457200" rtl="0" eaLnBrk="1" fontAlgn="ctr" latinLnBrk="0" hangingPunct="1"/>
                      <a:r>
                        <a:rPr lang="en-US" sz="1100" b="0" i="0" u="none" strike="noStrike" kern="1200">
                          <a:solidFill>
                            <a:srgbClr val="000000"/>
                          </a:solidFill>
                          <a:effectLst/>
                          <a:latin typeface="Calibri" panose="020F0502020204030204" pitchFamily="34" charset="0"/>
                          <a:ea typeface="+mn-ea"/>
                          <a:cs typeface="+mn-cs"/>
                        </a:rPr>
                        <a:t>NENG-OPS-024 </a:t>
                      </a:r>
                    </a:p>
                  </a:txBody>
                  <a:tcPr marL="9525" marR="9525" marT="9525" marB="0" anchor="ctr"/>
                </a:tc>
                <a:tc>
                  <a:txBody>
                    <a:bodyPr/>
                    <a:lstStyle/>
                    <a:p>
                      <a:pPr algn="l" fontAlgn="t"/>
                      <a:r>
                        <a:rPr lang="en-US" sz="1100" b="0" i="0" u="none" strike="noStrike">
                          <a:solidFill>
                            <a:srgbClr val="000000"/>
                          </a:solidFill>
                          <a:effectLst/>
                          <a:latin typeface="Calibri" panose="020F0502020204030204" pitchFamily="34" charset="0"/>
                        </a:rPr>
                        <a:t>T - Test</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NEN331/ NEN347</a:t>
                      </a:r>
                    </a:p>
                  </a:txBody>
                  <a:tcPr marL="9525" marR="9525" marT="9525" marB="0"/>
                </a:tc>
              </a:tr>
              <a:tr h="303107">
                <a:tc>
                  <a:txBody>
                    <a:bodyPr/>
                    <a:lstStyle/>
                    <a:p>
                      <a:pPr marL="0" algn="l" defTabSz="457200" rtl="0" eaLnBrk="1" fontAlgn="ctr" latinLnBrk="0" hangingPunct="1"/>
                      <a:r>
                        <a:rPr lang="en-US" sz="1100" b="0" i="0" u="none" strike="noStrike" kern="1200">
                          <a:solidFill>
                            <a:srgbClr val="000000"/>
                          </a:solidFill>
                          <a:effectLst/>
                          <a:latin typeface="Calibri" panose="020F0502020204030204" pitchFamily="34" charset="0"/>
                          <a:ea typeface="+mn-ea"/>
                          <a:cs typeface="+mn-cs"/>
                        </a:rPr>
                        <a:t>NENG-OPS-015 </a:t>
                      </a:r>
                    </a:p>
                  </a:txBody>
                  <a:tcPr marL="9525" marR="9525" marT="9525" marB="0" anchor="ctr"/>
                </a:tc>
                <a:tc>
                  <a:txBody>
                    <a:bodyPr/>
                    <a:lstStyle/>
                    <a:p>
                      <a:pPr algn="l" fontAlgn="t"/>
                      <a:r>
                        <a:rPr lang="en-US" sz="1100" b="0" i="0" u="none" strike="noStrike">
                          <a:solidFill>
                            <a:srgbClr val="000000"/>
                          </a:solidFill>
                          <a:effectLst/>
                          <a:latin typeface="Calibri" panose="020F0502020204030204" pitchFamily="34" charset="0"/>
                        </a:rPr>
                        <a:t>T - Test</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NEN347</a:t>
                      </a:r>
                    </a:p>
                  </a:txBody>
                  <a:tcPr marL="9525" marR="9525" marT="9525" marB="0"/>
                </a:tc>
              </a:tr>
              <a:tr h="303107">
                <a:tc>
                  <a:txBody>
                    <a:bodyPr/>
                    <a:lstStyle/>
                    <a:p>
                      <a:pPr marL="0" algn="l" defTabSz="457200" rtl="0" eaLnBrk="1" fontAlgn="ctr" latinLnBrk="0" hangingPunct="1"/>
                      <a:r>
                        <a:rPr lang="en-US" sz="1100" b="0" i="0" u="none" strike="noStrike" kern="1200">
                          <a:solidFill>
                            <a:srgbClr val="000000"/>
                          </a:solidFill>
                          <a:effectLst/>
                          <a:latin typeface="Calibri" panose="020F0502020204030204" pitchFamily="34" charset="0"/>
                          <a:ea typeface="+mn-ea"/>
                          <a:cs typeface="+mn-cs"/>
                        </a:rPr>
                        <a:t>NENG-OPS-016</a:t>
                      </a:r>
                    </a:p>
                  </a:txBody>
                  <a:tcPr marL="9525" marR="9525" marT="9525" marB="0" anchor="ctr"/>
                </a:tc>
                <a:tc>
                  <a:txBody>
                    <a:bodyPr/>
                    <a:lstStyle/>
                    <a:p>
                      <a:pPr algn="l" fontAlgn="t"/>
                      <a:r>
                        <a:rPr lang="en-US" sz="1100" b="0" i="0" u="none" strike="noStrike">
                          <a:solidFill>
                            <a:srgbClr val="000000"/>
                          </a:solidFill>
                          <a:effectLst/>
                          <a:latin typeface="Calibri" panose="020F0502020204030204" pitchFamily="34" charset="0"/>
                        </a:rPr>
                        <a:t>T - Test</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NEN326</a:t>
                      </a:r>
                    </a:p>
                  </a:txBody>
                  <a:tcPr marL="9525" marR="9525" marT="9525" marB="0"/>
                </a:tc>
              </a:tr>
              <a:tr h="303107">
                <a:tc>
                  <a:txBody>
                    <a:bodyPr/>
                    <a:lstStyle/>
                    <a:p>
                      <a:pPr marL="0" algn="l" defTabSz="4572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NENG-OPS-019</a:t>
                      </a:r>
                    </a:p>
                  </a:txBody>
                  <a:tcPr marL="9525" marR="9525" marT="9525" marB="0" anchor="ctr"/>
                </a:tc>
                <a:tc>
                  <a:txBody>
                    <a:bodyPr/>
                    <a:lstStyle/>
                    <a:p>
                      <a:pPr algn="l" fontAlgn="t"/>
                      <a:r>
                        <a:rPr lang="en-US" sz="1100" b="0" i="0" u="none" strike="noStrike" dirty="0">
                          <a:solidFill>
                            <a:srgbClr val="000000"/>
                          </a:solidFill>
                          <a:effectLst/>
                          <a:latin typeface="Calibri" panose="020F0502020204030204" pitchFamily="34" charset="0"/>
                        </a:rPr>
                        <a:t>A - Analysis</a:t>
                      </a:r>
                    </a:p>
                  </a:txBody>
                  <a:tcPr marL="0" marR="0" marT="0" marB="0"/>
                </a:tc>
                <a:tc>
                  <a:txBody>
                    <a:bodyPr/>
                    <a:lstStyle/>
                    <a:p>
                      <a:pPr algn="l" fontAlgn="t"/>
                      <a:r>
                        <a:rPr lang="en-US" sz="1100" b="0" i="0" u="none" strike="noStrike" dirty="0" smtClean="0">
                          <a:solidFill>
                            <a:srgbClr val="000000"/>
                          </a:solidFill>
                          <a:effectLst/>
                          <a:latin typeface="Calibri" panose="020F0502020204030204" pitchFamily="34" charset="0"/>
                        </a:rPr>
                        <a:t>Vary by facility</a:t>
                      </a:r>
                      <a:endParaRPr lang="en-US" sz="1100" b="0" i="0" u="none" strike="noStrike" dirty="0">
                        <a:solidFill>
                          <a:srgbClr val="000000"/>
                        </a:solidFill>
                        <a:effectLst/>
                        <a:latin typeface="Calibri" panose="020F0502020204030204" pitchFamily="34" charset="0"/>
                      </a:endParaRPr>
                    </a:p>
                  </a:txBody>
                  <a:tcPr marL="9525" marR="9525" marT="9525" marB="0"/>
                </a:tc>
              </a:tr>
            </a:tbl>
          </a:graphicData>
        </a:graphic>
      </p:graphicFrame>
      <p:sp>
        <p:nvSpPr>
          <p:cNvPr id="6" name="Title 2"/>
          <p:cNvSpPr>
            <a:spLocks noGrp="1"/>
          </p:cNvSpPr>
          <p:nvPr>
            <p:ph type="title"/>
          </p:nvPr>
        </p:nvSpPr>
        <p:spPr>
          <a:xfrm>
            <a:off x="1676400" y="228600"/>
            <a:ext cx="5906946" cy="541725"/>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r>
              <a:rPr lang="en-US" sz="2800" dirty="0"/>
              <a:t>Requirements Traceability and Verification </a:t>
            </a:r>
            <a:r>
              <a:rPr lang="en-US" sz="2800" dirty="0" smtClean="0"/>
              <a:t>Matrix</a:t>
            </a:r>
            <a:endParaRPr lang="en-US" sz="2800" dirty="0"/>
          </a:p>
        </p:txBody>
      </p:sp>
      <p:sp>
        <p:nvSpPr>
          <p:cNvPr id="2" name="Slide Number Placeholder 1"/>
          <p:cNvSpPr>
            <a:spLocks noGrp="1"/>
          </p:cNvSpPr>
          <p:nvPr>
            <p:ph type="sldNum" sz="quarter" idx="12"/>
          </p:nvPr>
        </p:nvSpPr>
        <p:spPr/>
        <p:txBody>
          <a:bodyPr/>
          <a:lstStyle/>
          <a:p>
            <a:fld id="{07F25E21-6435-4942-977D-92867F85F11F}" type="slidenum">
              <a:rPr lang="en-US" smtClean="0"/>
              <a:pPr/>
              <a:t>31</a:t>
            </a:fld>
            <a:endParaRPr lang="en-US" dirty="0"/>
          </a:p>
        </p:txBody>
      </p:sp>
    </p:spTree>
    <p:extLst>
      <p:ext uri="{BB962C8B-B14F-4D97-AF65-F5344CB8AC3E}">
        <p14:creationId xmlns:p14="http://schemas.microsoft.com/office/powerpoint/2010/main" val="20197696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31868507"/>
              </p:ext>
            </p:extLst>
          </p:nvPr>
        </p:nvGraphicFramePr>
        <p:xfrm>
          <a:off x="304800" y="1397000"/>
          <a:ext cx="8458200" cy="4575623"/>
        </p:xfrm>
        <a:graphic>
          <a:graphicData uri="http://schemas.openxmlformats.org/drawingml/2006/table">
            <a:tbl>
              <a:tblPr firstRow="1" bandRow="1">
                <a:tableStyleId>{5C22544A-7EE6-4342-B048-85BDC9FD1C3A}</a:tableStyleId>
              </a:tblPr>
              <a:tblGrid>
                <a:gridCol w="1406191"/>
                <a:gridCol w="1833120"/>
                <a:gridCol w="5218889"/>
              </a:tblGrid>
              <a:tr h="351971">
                <a:tc>
                  <a:txBody>
                    <a:bodyPr/>
                    <a:lstStyle/>
                    <a:p>
                      <a:r>
                        <a:rPr lang="en-US" sz="1600" dirty="0" smtClean="0"/>
                        <a:t>Id</a:t>
                      </a:r>
                      <a:endParaRPr lang="en-US" sz="1600" dirty="0"/>
                    </a:p>
                  </a:txBody>
                  <a:tcPr/>
                </a:tc>
                <a:tc>
                  <a:txBody>
                    <a:bodyPr/>
                    <a:lstStyle/>
                    <a:p>
                      <a:r>
                        <a:rPr lang="en-US" sz="1600" dirty="0" smtClean="0"/>
                        <a:t>Method</a:t>
                      </a:r>
                      <a:endParaRPr lang="en-US" sz="1600" dirty="0"/>
                    </a:p>
                  </a:txBody>
                  <a:tcPr/>
                </a:tc>
                <a:tc>
                  <a:txBody>
                    <a:bodyPr/>
                    <a:lstStyle/>
                    <a:p>
                      <a:r>
                        <a:rPr lang="en-US" sz="1600" dirty="0" smtClean="0"/>
                        <a:t>Parent Requirement</a:t>
                      </a:r>
                      <a:endParaRPr lang="en-US" sz="1600" dirty="0"/>
                    </a:p>
                  </a:txBody>
                  <a:tcPr/>
                </a:tc>
              </a:tr>
              <a:tr h="351971">
                <a:tc>
                  <a:txBody>
                    <a:bodyPr/>
                    <a:lstStyle/>
                    <a:p>
                      <a:pPr marL="0" algn="l" defTabSz="4572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NENG-PERF-001</a:t>
                      </a:r>
                    </a:p>
                  </a:txBody>
                  <a:tcPr marL="9525" marR="9525" marT="9525" marB="0" anchor="ctr"/>
                </a:tc>
                <a:tc>
                  <a:txBody>
                    <a:bodyPr/>
                    <a:lstStyle/>
                    <a:p>
                      <a:pPr algn="l" fontAlgn="t"/>
                      <a:r>
                        <a:rPr lang="en-US" sz="1100" b="0" i="0" u="none" strike="noStrike">
                          <a:solidFill>
                            <a:srgbClr val="000000"/>
                          </a:solidFill>
                          <a:effectLst/>
                          <a:latin typeface="Calibri" panose="020F0502020204030204" pitchFamily="34" charset="0"/>
                        </a:rPr>
                        <a:t>T - Test</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NEN347</a:t>
                      </a:r>
                    </a:p>
                  </a:txBody>
                  <a:tcPr marL="9525" marR="9525" marT="9525" marB="0"/>
                </a:tc>
              </a:tr>
              <a:tr h="351971">
                <a:tc>
                  <a:txBody>
                    <a:bodyPr/>
                    <a:lstStyle/>
                    <a:p>
                      <a:pPr marL="0" algn="l" defTabSz="457200" rtl="0" eaLnBrk="1" fontAlgn="ctr" latinLnBrk="0" hangingPunct="1"/>
                      <a:r>
                        <a:rPr lang="en-US" sz="1100" b="0" i="0" u="none" strike="noStrike" kern="1200">
                          <a:solidFill>
                            <a:srgbClr val="000000"/>
                          </a:solidFill>
                          <a:effectLst/>
                          <a:latin typeface="Calibri" panose="020F0502020204030204" pitchFamily="34" charset="0"/>
                          <a:ea typeface="+mn-ea"/>
                          <a:cs typeface="+mn-cs"/>
                        </a:rPr>
                        <a:t>NENG-PERF-002</a:t>
                      </a:r>
                    </a:p>
                  </a:txBody>
                  <a:tcPr marL="9525" marR="9525" marT="9525" marB="0" anchor="ctr"/>
                </a:tc>
                <a:tc>
                  <a:txBody>
                    <a:bodyPr/>
                    <a:lstStyle/>
                    <a:p>
                      <a:pPr algn="l" fontAlgn="t"/>
                      <a:r>
                        <a:rPr lang="en-US" sz="1100" b="0" i="0" u="none" strike="noStrike" dirty="0">
                          <a:solidFill>
                            <a:srgbClr val="000000"/>
                          </a:solidFill>
                          <a:effectLst/>
                          <a:latin typeface="Calibri" panose="020F0502020204030204" pitchFamily="34" charset="0"/>
                        </a:rPr>
                        <a:t>T - Test</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NEN1138</a:t>
                      </a:r>
                    </a:p>
                  </a:txBody>
                  <a:tcPr marL="9525" marR="9525" marT="9525" marB="0"/>
                </a:tc>
              </a:tr>
              <a:tr h="351971">
                <a:tc>
                  <a:txBody>
                    <a:bodyPr/>
                    <a:lstStyle/>
                    <a:p>
                      <a:pPr marL="0" algn="l" defTabSz="457200" rtl="0" eaLnBrk="1" fontAlgn="ctr" latinLnBrk="0" hangingPunct="1"/>
                      <a:r>
                        <a:rPr lang="en-US" sz="1100" b="0" i="0" u="none" strike="noStrike" kern="1200">
                          <a:solidFill>
                            <a:srgbClr val="000000"/>
                          </a:solidFill>
                          <a:effectLst/>
                          <a:latin typeface="Calibri" panose="020F0502020204030204" pitchFamily="34" charset="0"/>
                          <a:ea typeface="+mn-ea"/>
                          <a:cs typeface="+mn-cs"/>
                        </a:rPr>
                        <a:t>NENG-PERF-010</a:t>
                      </a:r>
                    </a:p>
                  </a:txBody>
                  <a:tcPr marL="0" marR="0" marT="0" marB="0" anchor="ctr"/>
                </a:tc>
                <a:tc>
                  <a:txBody>
                    <a:bodyPr/>
                    <a:lstStyle/>
                    <a:p>
                      <a:pPr algn="l" fontAlgn="t"/>
                      <a:r>
                        <a:rPr lang="en-US" sz="1100" b="0" i="0" u="none" strike="noStrike" dirty="0">
                          <a:solidFill>
                            <a:srgbClr val="000000"/>
                          </a:solidFill>
                          <a:effectLst/>
                          <a:latin typeface="Calibri" panose="020F0502020204030204" pitchFamily="34" charset="0"/>
                        </a:rPr>
                        <a:t>T - Test</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NEN595</a:t>
                      </a:r>
                    </a:p>
                  </a:txBody>
                  <a:tcPr marL="9525" marR="9525" marT="9525" marB="0"/>
                </a:tc>
              </a:tr>
              <a:tr h="351971">
                <a:tc>
                  <a:txBody>
                    <a:bodyPr/>
                    <a:lstStyle/>
                    <a:p>
                      <a:pPr marL="0" algn="l" defTabSz="4572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NENG-PERF-009</a:t>
                      </a:r>
                    </a:p>
                  </a:txBody>
                  <a:tcPr marL="0" marR="0" marT="0" marB="0" anchor="ctr"/>
                </a:tc>
                <a:tc>
                  <a:txBody>
                    <a:bodyPr/>
                    <a:lstStyle/>
                    <a:p>
                      <a:pPr algn="l" fontAlgn="t"/>
                      <a:r>
                        <a:rPr lang="en-US" sz="1100" b="0" i="0" u="none" strike="noStrike">
                          <a:solidFill>
                            <a:srgbClr val="000000"/>
                          </a:solidFill>
                          <a:effectLst/>
                          <a:latin typeface="Calibri" panose="020F0502020204030204" pitchFamily="34" charset="0"/>
                        </a:rPr>
                        <a:t>T - Test</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NEN1138</a:t>
                      </a:r>
                    </a:p>
                  </a:txBody>
                  <a:tcPr marL="9525" marR="9525" marT="9525" marB="0"/>
                </a:tc>
              </a:tr>
              <a:tr h="351971">
                <a:tc>
                  <a:txBody>
                    <a:bodyPr/>
                    <a:lstStyle/>
                    <a:p>
                      <a:pPr marL="0" algn="l" defTabSz="457200" rtl="0" eaLnBrk="1" fontAlgn="ctr" latinLnBrk="0" hangingPunct="1"/>
                      <a:r>
                        <a:rPr lang="en-US" sz="1100" b="0" i="0" u="none" strike="noStrike" kern="1200">
                          <a:solidFill>
                            <a:srgbClr val="000000"/>
                          </a:solidFill>
                          <a:effectLst/>
                          <a:latin typeface="Calibri" panose="020F0502020204030204" pitchFamily="34" charset="0"/>
                          <a:ea typeface="+mn-ea"/>
                          <a:cs typeface="+mn-cs"/>
                        </a:rPr>
                        <a:t>NENG-RMA-016</a:t>
                      </a:r>
                    </a:p>
                  </a:txBody>
                  <a:tcPr marL="0" marR="0" marT="0" marB="0" anchor="ctr"/>
                </a:tc>
                <a:tc>
                  <a:txBody>
                    <a:bodyPr/>
                    <a:lstStyle/>
                    <a:p>
                      <a:pPr algn="l" fontAlgn="t"/>
                      <a:r>
                        <a:rPr lang="en-US" sz="1100" b="0" i="0" u="none" strike="noStrike" dirty="0">
                          <a:solidFill>
                            <a:srgbClr val="000000"/>
                          </a:solidFill>
                          <a:effectLst/>
                          <a:latin typeface="Calibri" panose="020F0502020204030204" pitchFamily="34" charset="0"/>
                        </a:rPr>
                        <a:t>A - Analysis</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NEN336</a:t>
                      </a:r>
                    </a:p>
                  </a:txBody>
                  <a:tcPr marL="9525" marR="9525" marT="9525" marB="0"/>
                </a:tc>
              </a:tr>
              <a:tr h="351971">
                <a:tc>
                  <a:txBody>
                    <a:bodyPr/>
                    <a:lstStyle/>
                    <a:p>
                      <a:pPr marL="0" algn="l" defTabSz="457200" rtl="0" eaLnBrk="1" fontAlgn="ctr" latinLnBrk="0" hangingPunct="1"/>
                      <a:r>
                        <a:rPr lang="en-US" sz="1100" b="0" i="0" u="none" strike="noStrike" kern="1200">
                          <a:solidFill>
                            <a:srgbClr val="000000"/>
                          </a:solidFill>
                          <a:effectLst/>
                          <a:latin typeface="Calibri" panose="020F0502020204030204" pitchFamily="34" charset="0"/>
                          <a:ea typeface="+mn-ea"/>
                          <a:cs typeface="+mn-cs"/>
                        </a:rPr>
                        <a:t>NENG-RMA-017</a:t>
                      </a:r>
                    </a:p>
                  </a:txBody>
                  <a:tcPr marL="0" marR="0" marT="0" marB="0" anchor="ctr"/>
                </a:tc>
                <a:tc>
                  <a:txBody>
                    <a:bodyPr/>
                    <a:lstStyle/>
                    <a:p>
                      <a:pPr algn="l" fontAlgn="t"/>
                      <a:r>
                        <a:rPr lang="en-US" sz="1100" b="0" i="0" u="none" strike="noStrike">
                          <a:solidFill>
                            <a:srgbClr val="000000"/>
                          </a:solidFill>
                          <a:effectLst/>
                          <a:latin typeface="Calibri" panose="020F0502020204030204" pitchFamily="34" charset="0"/>
                        </a:rPr>
                        <a:t>A - Analysis</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NEN336</a:t>
                      </a:r>
                    </a:p>
                  </a:txBody>
                  <a:tcPr marL="9525" marR="9525" marT="9525" marB="0"/>
                </a:tc>
              </a:tr>
              <a:tr h="351971">
                <a:tc>
                  <a:txBody>
                    <a:bodyPr/>
                    <a:lstStyle/>
                    <a:p>
                      <a:pPr marL="0" algn="l" defTabSz="457200" rtl="0" eaLnBrk="1" fontAlgn="ctr" latinLnBrk="0" hangingPunct="1"/>
                      <a:r>
                        <a:rPr lang="en-US" sz="1100" b="0" i="0" u="none" strike="noStrike" kern="1200">
                          <a:solidFill>
                            <a:srgbClr val="000000"/>
                          </a:solidFill>
                          <a:effectLst/>
                          <a:latin typeface="Calibri" panose="020F0502020204030204" pitchFamily="34" charset="0"/>
                          <a:ea typeface="+mn-ea"/>
                          <a:cs typeface="+mn-cs"/>
                        </a:rPr>
                        <a:t>NENG-RMA-018</a:t>
                      </a:r>
                    </a:p>
                  </a:txBody>
                  <a:tcPr marL="0" marR="0" marT="0" marB="0" anchor="ctr"/>
                </a:tc>
                <a:tc>
                  <a:txBody>
                    <a:bodyPr/>
                    <a:lstStyle/>
                    <a:p>
                      <a:pPr algn="l" fontAlgn="t"/>
                      <a:r>
                        <a:rPr lang="en-US" sz="1100" b="0" i="0" u="none" strike="noStrike">
                          <a:solidFill>
                            <a:srgbClr val="000000"/>
                          </a:solidFill>
                          <a:effectLst/>
                          <a:latin typeface="Calibri" panose="020F0502020204030204" pitchFamily="34" charset="0"/>
                        </a:rPr>
                        <a:t>A - Analysis</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NEN336</a:t>
                      </a:r>
                    </a:p>
                  </a:txBody>
                  <a:tcPr marL="9525" marR="9525" marT="9525" marB="0"/>
                </a:tc>
              </a:tr>
              <a:tr h="351971">
                <a:tc>
                  <a:txBody>
                    <a:bodyPr/>
                    <a:lstStyle/>
                    <a:p>
                      <a:pPr marL="0" algn="l" defTabSz="4572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NENG-RMA-005</a:t>
                      </a:r>
                    </a:p>
                  </a:txBody>
                  <a:tcPr marL="0" marR="0" marT="0" marB="0" anchor="ctr"/>
                </a:tc>
                <a:tc>
                  <a:txBody>
                    <a:bodyPr/>
                    <a:lstStyle/>
                    <a:p>
                      <a:pPr algn="l" fontAlgn="t"/>
                      <a:r>
                        <a:rPr lang="en-US" sz="1100" b="0" i="0" u="none" strike="noStrike">
                          <a:solidFill>
                            <a:srgbClr val="000000"/>
                          </a:solidFill>
                          <a:effectLst/>
                          <a:latin typeface="Calibri" panose="020F0502020204030204" pitchFamily="34" charset="0"/>
                        </a:rPr>
                        <a:t>A - Analysis</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NEN336</a:t>
                      </a:r>
                    </a:p>
                  </a:txBody>
                  <a:tcPr marL="9525" marR="9525" marT="9525" marB="0"/>
                </a:tc>
              </a:tr>
              <a:tr h="351971">
                <a:tc>
                  <a:txBody>
                    <a:bodyPr/>
                    <a:lstStyle/>
                    <a:p>
                      <a:pPr marL="0" algn="l" defTabSz="457200" rtl="0" eaLnBrk="1" fontAlgn="ctr" latinLnBrk="0" hangingPunct="1"/>
                      <a:r>
                        <a:rPr lang="en-US" sz="1100" b="0" i="0" u="none" strike="noStrike" kern="1200">
                          <a:solidFill>
                            <a:srgbClr val="000000"/>
                          </a:solidFill>
                          <a:effectLst/>
                          <a:latin typeface="Calibri" panose="020F0502020204030204" pitchFamily="34" charset="0"/>
                          <a:ea typeface="+mn-ea"/>
                          <a:cs typeface="+mn-cs"/>
                        </a:rPr>
                        <a:t>NENG-RMA-006</a:t>
                      </a:r>
                    </a:p>
                  </a:txBody>
                  <a:tcPr marL="0" marR="0" marT="0" marB="0" anchor="ctr"/>
                </a:tc>
                <a:tc>
                  <a:txBody>
                    <a:bodyPr/>
                    <a:lstStyle/>
                    <a:p>
                      <a:pPr algn="l" fontAlgn="t"/>
                      <a:r>
                        <a:rPr lang="en-US" sz="1100" b="0" i="0" u="none" strike="noStrike">
                          <a:solidFill>
                            <a:srgbClr val="000000"/>
                          </a:solidFill>
                          <a:effectLst/>
                          <a:latin typeface="Calibri" panose="020F0502020204030204" pitchFamily="34" charset="0"/>
                        </a:rPr>
                        <a:t>A - Analysis</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NEN336</a:t>
                      </a:r>
                    </a:p>
                  </a:txBody>
                  <a:tcPr marL="9525" marR="9525" marT="9525" marB="0"/>
                </a:tc>
              </a:tr>
              <a:tr h="351971">
                <a:tc>
                  <a:txBody>
                    <a:bodyPr/>
                    <a:lstStyle/>
                    <a:p>
                      <a:pPr marL="0" algn="l" defTabSz="457200" rtl="0" eaLnBrk="1" fontAlgn="ctr" latinLnBrk="0" hangingPunct="1"/>
                      <a:r>
                        <a:rPr lang="en-US" sz="1100" b="0" i="0" u="none" strike="noStrike" kern="1200">
                          <a:solidFill>
                            <a:srgbClr val="000000"/>
                          </a:solidFill>
                          <a:effectLst/>
                          <a:latin typeface="Calibri" panose="020F0502020204030204" pitchFamily="34" charset="0"/>
                          <a:ea typeface="+mn-ea"/>
                          <a:cs typeface="+mn-cs"/>
                        </a:rPr>
                        <a:t>NENG-RMA-009</a:t>
                      </a:r>
                    </a:p>
                  </a:txBody>
                  <a:tcPr marL="0" marR="0" marT="0" marB="0" anchor="ctr"/>
                </a:tc>
                <a:tc>
                  <a:txBody>
                    <a:bodyPr/>
                    <a:lstStyle/>
                    <a:p>
                      <a:pPr algn="l" fontAlgn="t"/>
                      <a:r>
                        <a:rPr lang="en-US" sz="1100" b="0" i="0" u="none" strike="noStrike">
                          <a:solidFill>
                            <a:srgbClr val="000000"/>
                          </a:solidFill>
                          <a:effectLst/>
                          <a:latin typeface="Calibri" panose="020F0502020204030204" pitchFamily="34" charset="0"/>
                        </a:rPr>
                        <a:t>A - Analysis</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NEN336</a:t>
                      </a:r>
                    </a:p>
                  </a:txBody>
                  <a:tcPr marL="9525" marR="9525" marT="9525" marB="0"/>
                </a:tc>
              </a:tr>
              <a:tr h="351971">
                <a:tc>
                  <a:txBody>
                    <a:bodyPr/>
                    <a:lstStyle/>
                    <a:p>
                      <a:pPr marL="0" algn="l" defTabSz="457200" rtl="0" eaLnBrk="1" fontAlgn="ctr" latinLnBrk="0" hangingPunct="1"/>
                      <a:r>
                        <a:rPr lang="en-US" sz="1100" b="0" i="0" u="none" strike="noStrike" kern="1200">
                          <a:solidFill>
                            <a:srgbClr val="000000"/>
                          </a:solidFill>
                          <a:effectLst/>
                          <a:latin typeface="Calibri" panose="020F0502020204030204" pitchFamily="34" charset="0"/>
                          <a:ea typeface="+mn-ea"/>
                          <a:cs typeface="+mn-cs"/>
                        </a:rPr>
                        <a:t>NENG-RMA-019</a:t>
                      </a:r>
                    </a:p>
                  </a:txBody>
                  <a:tcPr marL="0" marR="0" marT="0" marB="0" anchor="ctr"/>
                </a:tc>
                <a:tc>
                  <a:txBody>
                    <a:bodyPr/>
                    <a:lstStyle/>
                    <a:p>
                      <a:pPr algn="l" fontAlgn="t"/>
                      <a:r>
                        <a:rPr lang="en-US" sz="1100" b="0" i="0" u="none" strike="noStrike">
                          <a:solidFill>
                            <a:srgbClr val="000000"/>
                          </a:solidFill>
                          <a:effectLst/>
                          <a:latin typeface="Calibri" panose="020F0502020204030204" pitchFamily="34" charset="0"/>
                        </a:rPr>
                        <a:t>A - Analysis</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NEN336</a:t>
                      </a:r>
                    </a:p>
                  </a:txBody>
                  <a:tcPr marL="9525" marR="9525" marT="9525" marB="0"/>
                </a:tc>
              </a:tr>
              <a:tr h="351971">
                <a:tc>
                  <a:txBody>
                    <a:bodyPr/>
                    <a:lstStyle/>
                    <a:p>
                      <a:pPr marL="0" algn="l" defTabSz="4572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NENG-RMA-015</a:t>
                      </a:r>
                    </a:p>
                  </a:txBody>
                  <a:tcPr marL="0" marR="0" marT="0" marB="0" anchor="ctr"/>
                </a:tc>
                <a:tc>
                  <a:txBody>
                    <a:bodyPr/>
                    <a:lstStyle/>
                    <a:p>
                      <a:pPr algn="l" fontAlgn="t"/>
                      <a:r>
                        <a:rPr lang="en-US" sz="1100" b="0" i="0" u="none" strike="noStrike">
                          <a:solidFill>
                            <a:srgbClr val="000000"/>
                          </a:solidFill>
                          <a:effectLst/>
                          <a:latin typeface="Calibri" panose="020F0502020204030204" pitchFamily="34" charset="0"/>
                        </a:rPr>
                        <a:t>A - Analysis</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NEN336</a:t>
                      </a:r>
                    </a:p>
                  </a:txBody>
                  <a:tcPr marL="9525" marR="9525" marT="9525" marB="0"/>
                </a:tc>
              </a:tr>
            </a:tbl>
          </a:graphicData>
        </a:graphic>
      </p:graphicFrame>
      <p:sp>
        <p:nvSpPr>
          <p:cNvPr id="6" name="Title 2"/>
          <p:cNvSpPr>
            <a:spLocks noGrp="1"/>
          </p:cNvSpPr>
          <p:nvPr>
            <p:ph type="title"/>
          </p:nvPr>
        </p:nvSpPr>
        <p:spPr>
          <a:xfrm>
            <a:off x="1676400" y="228600"/>
            <a:ext cx="5906946" cy="541725"/>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r>
              <a:rPr lang="en-US" sz="2800" dirty="0"/>
              <a:t>Requirements Traceability and Verification </a:t>
            </a:r>
            <a:r>
              <a:rPr lang="en-US" sz="2800" dirty="0" smtClean="0"/>
              <a:t>Matrix</a:t>
            </a:r>
            <a:endParaRPr lang="en-US" sz="2800" dirty="0"/>
          </a:p>
        </p:txBody>
      </p:sp>
      <p:sp>
        <p:nvSpPr>
          <p:cNvPr id="2" name="Slide Number Placeholder 1"/>
          <p:cNvSpPr>
            <a:spLocks noGrp="1"/>
          </p:cNvSpPr>
          <p:nvPr>
            <p:ph type="sldNum" sz="quarter" idx="12"/>
          </p:nvPr>
        </p:nvSpPr>
        <p:spPr/>
        <p:txBody>
          <a:bodyPr/>
          <a:lstStyle/>
          <a:p>
            <a:fld id="{07F25E21-6435-4942-977D-92867F85F11F}" type="slidenum">
              <a:rPr lang="en-US" smtClean="0"/>
              <a:pPr/>
              <a:t>32</a:t>
            </a:fld>
            <a:endParaRPr lang="en-US" dirty="0"/>
          </a:p>
        </p:txBody>
      </p:sp>
    </p:spTree>
    <p:extLst>
      <p:ext uri="{BB962C8B-B14F-4D97-AF65-F5344CB8AC3E}">
        <p14:creationId xmlns:p14="http://schemas.microsoft.com/office/powerpoint/2010/main" val="8313529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03818390"/>
              </p:ext>
            </p:extLst>
          </p:nvPr>
        </p:nvGraphicFramePr>
        <p:xfrm>
          <a:off x="304800" y="1397000"/>
          <a:ext cx="8458200" cy="4223652"/>
        </p:xfrm>
        <a:graphic>
          <a:graphicData uri="http://schemas.openxmlformats.org/drawingml/2006/table">
            <a:tbl>
              <a:tblPr firstRow="1" bandRow="1">
                <a:tableStyleId>{5C22544A-7EE6-4342-B048-85BDC9FD1C3A}</a:tableStyleId>
              </a:tblPr>
              <a:tblGrid>
                <a:gridCol w="1406191"/>
                <a:gridCol w="1833120"/>
                <a:gridCol w="5218889"/>
              </a:tblGrid>
              <a:tr h="351971">
                <a:tc>
                  <a:txBody>
                    <a:bodyPr/>
                    <a:lstStyle/>
                    <a:p>
                      <a:r>
                        <a:rPr lang="en-US" sz="1600" dirty="0" smtClean="0"/>
                        <a:t>Id</a:t>
                      </a:r>
                      <a:endParaRPr lang="en-US" sz="1600" dirty="0"/>
                    </a:p>
                  </a:txBody>
                  <a:tcPr/>
                </a:tc>
                <a:tc>
                  <a:txBody>
                    <a:bodyPr/>
                    <a:lstStyle/>
                    <a:p>
                      <a:r>
                        <a:rPr lang="en-US" sz="1600" dirty="0" smtClean="0"/>
                        <a:t>Method</a:t>
                      </a:r>
                      <a:endParaRPr lang="en-US" sz="1600" dirty="0"/>
                    </a:p>
                  </a:txBody>
                  <a:tcPr/>
                </a:tc>
                <a:tc>
                  <a:txBody>
                    <a:bodyPr/>
                    <a:lstStyle/>
                    <a:p>
                      <a:r>
                        <a:rPr lang="en-US" sz="1600" dirty="0" smtClean="0"/>
                        <a:t>Parent Requirement</a:t>
                      </a:r>
                      <a:endParaRPr lang="en-US" sz="1600" dirty="0"/>
                    </a:p>
                  </a:txBody>
                  <a:tcPr/>
                </a:tc>
              </a:tr>
              <a:tr h="351971">
                <a:tc>
                  <a:txBody>
                    <a:bodyPr/>
                    <a:lstStyle/>
                    <a:p>
                      <a:pPr algn="l" fontAlgn="ctr"/>
                      <a:r>
                        <a:rPr lang="en-US" sz="1100" b="0" i="0" u="none" strike="noStrike" dirty="0">
                          <a:solidFill>
                            <a:srgbClr val="000000"/>
                          </a:solidFill>
                          <a:effectLst/>
                          <a:latin typeface="Calibri" panose="020F0502020204030204" pitchFamily="34" charset="0"/>
                        </a:rPr>
                        <a:t>NENG-SEC-001</a:t>
                      </a:r>
                    </a:p>
                  </a:txBody>
                  <a:tcPr marL="9525" marR="9525" marT="9525" marB="0" anchor="ctr"/>
                </a:tc>
                <a:tc>
                  <a:txBody>
                    <a:bodyPr/>
                    <a:lstStyle/>
                    <a:p>
                      <a:pPr algn="l" fontAlgn="t"/>
                      <a:r>
                        <a:rPr lang="en-US" sz="1100" b="0" i="0" u="none" strike="noStrike">
                          <a:solidFill>
                            <a:srgbClr val="000000"/>
                          </a:solidFill>
                          <a:effectLst/>
                          <a:latin typeface="Calibri" panose="020F0502020204030204" pitchFamily="34" charset="0"/>
                        </a:rPr>
                        <a:t>I - Inspection</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NEN319</a:t>
                      </a:r>
                    </a:p>
                  </a:txBody>
                  <a:tcPr marL="9525" marR="9525" marT="9525" marB="0"/>
                </a:tc>
              </a:tr>
              <a:tr h="351971">
                <a:tc>
                  <a:txBody>
                    <a:bodyPr/>
                    <a:lstStyle/>
                    <a:p>
                      <a:pPr algn="l" fontAlgn="ctr"/>
                      <a:r>
                        <a:rPr lang="en-US" sz="1100" b="0" i="0" u="none" strike="noStrike" dirty="0">
                          <a:solidFill>
                            <a:srgbClr val="000000"/>
                          </a:solidFill>
                          <a:effectLst/>
                          <a:latin typeface="Calibri" panose="020F0502020204030204" pitchFamily="34" charset="0"/>
                        </a:rPr>
                        <a:t>NENG-SEC-002</a:t>
                      </a:r>
                    </a:p>
                  </a:txBody>
                  <a:tcPr marL="9525" marR="9525" marT="9525" marB="0" anchor="ctr"/>
                </a:tc>
                <a:tc>
                  <a:txBody>
                    <a:bodyPr/>
                    <a:lstStyle/>
                    <a:p>
                      <a:pPr algn="l" fontAlgn="t"/>
                      <a:r>
                        <a:rPr lang="en-US" sz="1100" b="0" i="0" u="none" strike="noStrike">
                          <a:solidFill>
                            <a:srgbClr val="000000"/>
                          </a:solidFill>
                          <a:effectLst/>
                          <a:latin typeface="Calibri" panose="020F0502020204030204" pitchFamily="34" charset="0"/>
                        </a:rPr>
                        <a:t>I - Inspection</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NEN319</a:t>
                      </a:r>
                    </a:p>
                  </a:txBody>
                  <a:tcPr marL="9525" marR="9525" marT="9525" marB="0"/>
                </a:tc>
              </a:tr>
              <a:tr h="351971">
                <a:tc>
                  <a:txBody>
                    <a:bodyPr/>
                    <a:lstStyle/>
                    <a:p>
                      <a:pPr algn="l" fontAlgn="ctr"/>
                      <a:r>
                        <a:rPr lang="en-US" sz="1100" b="0" i="0" u="none" strike="noStrike" dirty="0">
                          <a:solidFill>
                            <a:srgbClr val="000000"/>
                          </a:solidFill>
                          <a:effectLst/>
                          <a:latin typeface="Calibri" panose="020F0502020204030204" pitchFamily="34" charset="0"/>
                        </a:rPr>
                        <a:t>NENG-SEC-003</a:t>
                      </a:r>
                    </a:p>
                  </a:txBody>
                  <a:tcPr marL="9525" marR="9525" marT="9525" marB="0" anchor="ctr"/>
                </a:tc>
                <a:tc>
                  <a:txBody>
                    <a:bodyPr/>
                    <a:lstStyle/>
                    <a:p>
                      <a:pPr algn="l" fontAlgn="t"/>
                      <a:r>
                        <a:rPr lang="en-US" sz="1100" b="0" i="0" u="none" strike="noStrike">
                          <a:solidFill>
                            <a:srgbClr val="000000"/>
                          </a:solidFill>
                          <a:effectLst/>
                          <a:latin typeface="Calibri" panose="020F0502020204030204" pitchFamily="34" charset="0"/>
                        </a:rPr>
                        <a:t>I - Inspection</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NEN319</a:t>
                      </a:r>
                    </a:p>
                  </a:txBody>
                  <a:tcPr marL="9525" marR="9525" marT="9525" marB="0"/>
                </a:tc>
              </a:tr>
              <a:tr h="351971">
                <a:tc>
                  <a:txBody>
                    <a:bodyPr/>
                    <a:lstStyle/>
                    <a:p>
                      <a:pPr algn="l" fontAlgn="ctr"/>
                      <a:r>
                        <a:rPr lang="en-US" sz="1100" b="0" i="0" u="none" strike="noStrike" dirty="0">
                          <a:solidFill>
                            <a:srgbClr val="000000"/>
                          </a:solidFill>
                          <a:effectLst/>
                          <a:latin typeface="Calibri" panose="020F0502020204030204" pitchFamily="34" charset="0"/>
                        </a:rPr>
                        <a:t>NENG-SEC-004</a:t>
                      </a:r>
                    </a:p>
                  </a:txBody>
                  <a:tcPr marL="9525" marR="9525" marT="9525" marB="0" anchor="ctr"/>
                </a:tc>
                <a:tc>
                  <a:txBody>
                    <a:bodyPr/>
                    <a:lstStyle/>
                    <a:p>
                      <a:pPr algn="l" fontAlgn="t"/>
                      <a:r>
                        <a:rPr lang="en-US" sz="1100" b="0" i="0" u="none" strike="noStrike">
                          <a:solidFill>
                            <a:srgbClr val="000000"/>
                          </a:solidFill>
                          <a:effectLst/>
                          <a:latin typeface="Calibri" panose="020F0502020204030204" pitchFamily="34" charset="0"/>
                        </a:rPr>
                        <a:t>I - Inspection</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NEN319</a:t>
                      </a:r>
                    </a:p>
                  </a:txBody>
                  <a:tcPr marL="9525" marR="9525" marT="9525" marB="0"/>
                </a:tc>
              </a:tr>
              <a:tr h="351971">
                <a:tc>
                  <a:txBody>
                    <a:bodyPr/>
                    <a:lstStyle/>
                    <a:p>
                      <a:pPr algn="l" fontAlgn="ctr"/>
                      <a:r>
                        <a:rPr lang="en-US" sz="1100" b="0" i="0" u="none" strike="noStrike">
                          <a:solidFill>
                            <a:srgbClr val="000000"/>
                          </a:solidFill>
                          <a:effectLst/>
                          <a:latin typeface="Calibri" panose="020F0502020204030204" pitchFamily="34" charset="0"/>
                        </a:rPr>
                        <a:t>NENG-SEC-005</a:t>
                      </a:r>
                    </a:p>
                  </a:txBody>
                  <a:tcPr marL="9525" marR="9525" marT="9525" marB="0" anchor="ctr"/>
                </a:tc>
                <a:tc>
                  <a:txBody>
                    <a:bodyPr/>
                    <a:lstStyle/>
                    <a:p>
                      <a:pPr algn="l" fontAlgn="t"/>
                      <a:r>
                        <a:rPr lang="en-US" sz="1100" b="0" i="0" u="none" strike="noStrike">
                          <a:solidFill>
                            <a:srgbClr val="000000"/>
                          </a:solidFill>
                          <a:effectLst/>
                          <a:latin typeface="Calibri" panose="020F0502020204030204" pitchFamily="34" charset="0"/>
                        </a:rPr>
                        <a:t>I - Inspection</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NEN319</a:t>
                      </a:r>
                    </a:p>
                  </a:txBody>
                  <a:tcPr marL="9525" marR="9525" marT="9525" marB="0"/>
                </a:tc>
              </a:tr>
              <a:tr h="351971">
                <a:tc>
                  <a:txBody>
                    <a:bodyPr/>
                    <a:lstStyle/>
                    <a:p>
                      <a:pPr algn="l" fontAlgn="ctr"/>
                      <a:r>
                        <a:rPr lang="en-US" sz="1100" b="0" i="0" u="none" strike="noStrike">
                          <a:solidFill>
                            <a:srgbClr val="000000"/>
                          </a:solidFill>
                          <a:effectLst/>
                          <a:latin typeface="Calibri" panose="020F0502020204030204" pitchFamily="34" charset="0"/>
                        </a:rPr>
                        <a:t>NENG-SEC-006</a:t>
                      </a:r>
                    </a:p>
                  </a:txBody>
                  <a:tcPr marL="9525" marR="9525" marT="9525" marB="0" anchor="ctr"/>
                </a:tc>
                <a:tc>
                  <a:txBody>
                    <a:bodyPr/>
                    <a:lstStyle/>
                    <a:p>
                      <a:pPr algn="l" fontAlgn="t"/>
                      <a:r>
                        <a:rPr lang="en-US" sz="1100" b="0" i="0" u="none" strike="noStrike">
                          <a:solidFill>
                            <a:srgbClr val="000000"/>
                          </a:solidFill>
                          <a:effectLst/>
                          <a:latin typeface="Calibri" panose="020F0502020204030204" pitchFamily="34" charset="0"/>
                        </a:rPr>
                        <a:t>T - Test</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NEN319</a:t>
                      </a:r>
                    </a:p>
                  </a:txBody>
                  <a:tcPr marL="9525" marR="9525" marT="9525" marB="0"/>
                </a:tc>
              </a:tr>
              <a:tr h="351971">
                <a:tc>
                  <a:txBody>
                    <a:bodyPr/>
                    <a:lstStyle/>
                    <a:p>
                      <a:pPr algn="l" fontAlgn="ctr"/>
                      <a:r>
                        <a:rPr lang="en-US" sz="1100" b="0" i="0" u="none" strike="noStrike">
                          <a:solidFill>
                            <a:srgbClr val="000000"/>
                          </a:solidFill>
                          <a:effectLst/>
                          <a:latin typeface="Calibri" panose="020F0502020204030204" pitchFamily="34" charset="0"/>
                        </a:rPr>
                        <a:t>NENG-SEC-007</a:t>
                      </a:r>
                    </a:p>
                  </a:txBody>
                  <a:tcPr marL="9525" marR="9525" marT="9525" marB="0" anchor="ctr"/>
                </a:tc>
                <a:tc>
                  <a:txBody>
                    <a:bodyPr/>
                    <a:lstStyle/>
                    <a:p>
                      <a:pPr algn="l" fontAlgn="t"/>
                      <a:r>
                        <a:rPr lang="en-US" sz="1100" b="0" i="0" u="none" strike="noStrike">
                          <a:solidFill>
                            <a:srgbClr val="000000"/>
                          </a:solidFill>
                          <a:effectLst/>
                          <a:latin typeface="Calibri" panose="020F0502020204030204" pitchFamily="34" charset="0"/>
                        </a:rPr>
                        <a:t>T - Test</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NEN319</a:t>
                      </a:r>
                    </a:p>
                  </a:txBody>
                  <a:tcPr marL="9525" marR="9525" marT="9525" marB="0"/>
                </a:tc>
              </a:tr>
              <a:tr h="351971">
                <a:tc>
                  <a:txBody>
                    <a:bodyPr/>
                    <a:lstStyle/>
                    <a:p>
                      <a:pPr algn="l" fontAlgn="ctr"/>
                      <a:r>
                        <a:rPr lang="en-US" sz="1100" b="0" i="0" u="none" strike="noStrike">
                          <a:solidFill>
                            <a:srgbClr val="000000"/>
                          </a:solidFill>
                          <a:effectLst/>
                          <a:latin typeface="Calibri" panose="020F0502020204030204" pitchFamily="34" charset="0"/>
                        </a:rPr>
                        <a:t>NENG-SEC-009</a:t>
                      </a:r>
                    </a:p>
                  </a:txBody>
                  <a:tcPr marL="0" marR="0" marT="0" marB="0" anchor="ctr"/>
                </a:tc>
                <a:tc>
                  <a:txBody>
                    <a:bodyPr/>
                    <a:lstStyle/>
                    <a:p>
                      <a:pPr algn="l" fontAlgn="t"/>
                      <a:r>
                        <a:rPr lang="en-US" sz="1100" b="0" i="0" u="none" strike="noStrike">
                          <a:solidFill>
                            <a:srgbClr val="000000"/>
                          </a:solidFill>
                          <a:effectLst/>
                          <a:latin typeface="Calibri" panose="020F0502020204030204" pitchFamily="34" charset="0"/>
                        </a:rPr>
                        <a:t>T - Test</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NEN319</a:t>
                      </a:r>
                    </a:p>
                  </a:txBody>
                  <a:tcPr marL="9525" marR="9525" marT="9525" marB="0"/>
                </a:tc>
              </a:tr>
              <a:tr h="351971">
                <a:tc>
                  <a:txBody>
                    <a:bodyPr/>
                    <a:lstStyle/>
                    <a:p>
                      <a:pPr algn="l" fontAlgn="ctr"/>
                      <a:r>
                        <a:rPr lang="en-US" sz="1100" b="0" i="0" u="none" strike="noStrike">
                          <a:solidFill>
                            <a:srgbClr val="000000"/>
                          </a:solidFill>
                          <a:effectLst/>
                          <a:latin typeface="Calibri" panose="020F0502020204030204" pitchFamily="34" charset="0"/>
                        </a:rPr>
                        <a:t>NENG-SEC-010</a:t>
                      </a:r>
                    </a:p>
                  </a:txBody>
                  <a:tcPr marL="0" marR="0" marT="0" marB="0" anchor="ctr"/>
                </a:tc>
                <a:tc>
                  <a:txBody>
                    <a:bodyPr/>
                    <a:lstStyle/>
                    <a:p>
                      <a:pPr algn="l" fontAlgn="t"/>
                      <a:r>
                        <a:rPr lang="en-US" sz="1100" b="0" i="0" u="none" strike="noStrike">
                          <a:solidFill>
                            <a:srgbClr val="000000"/>
                          </a:solidFill>
                          <a:effectLst/>
                          <a:latin typeface="Calibri" panose="020F0502020204030204" pitchFamily="34" charset="0"/>
                        </a:rPr>
                        <a:t>T - Test</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NEN319</a:t>
                      </a:r>
                    </a:p>
                  </a:txBody>
                  <a:tcPr marL="9525" marR="9525" marT="9525" marB="0"/>
                </a:tc>
              </a:tr>
              <a:tr h="351971">
                <a:tc>
                  <a:txBody>
                    <a:bodyPr/>
                    <a:lstStyle/>
                    <a:p>
                      <a:pPr algn="l" fontAlgn="ctr"/>
                      <a:r>
                        <a:rPr lang="en-US" sz="1100" b="0" i="0" u="none" strike="noStrike">
                          <a:solidFill>
                            <a:srgbClr val="000000"/>
                          </a:solidFill>
                          <a:effectLst/>
                          <a:latin typeface="Calibri" panose="020F0502020204030204" pitchFamily="34" charset="0"/>
                        </a:rPr>
                        <a:t>NENG-SEC-011</a:t>
                      </a:r>
                    </a:p>
                  </a:txBody>
                  <a:tcPr marL="0" marR="0" marT="0" marB="0" anchor="ctr"/>
                </a:tc>
                <a:tc>
                  <a:txBody>
                    <a:bodyPr/>
                    <a:lstStyle/>
                    <a:p>
                      <a:pPr algn="l" fontAlgn="t"/>
                      <a:r>
                        <a:rPr lang="en-US" sz="1100" b="0" i="0" u="none" strike="noStrike">
                          <a:solidFill>
                            <a:srgbClr val="000000"/>
                          </a:solidFill>
                          <a:effectLst/>
                          <a:latin typeface="Calibri" panose="020F0502020204030204" pitchFamily="34" charset="0"/>
                        </a:rPr>
                        <a:t>T - Test</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NEN326/331</a:t>
                      </a:r>
                    </a:p>
                  </a:txBody>
                  <a:tcPr marL="9525" marR="9525" marT="9525" marB="0"/>
                </a:tc>
              </a:tr>
              <a:tr h="351971">
                <a:tc>
                  <a:txBody>
                    <a:bodyPr/>
                    <a:lstStyle/>
                    <a:p>
                      <a:pPr algn="l" fontAlgn="ctr"/>
                      <a:r>
                        <a:rPr lang="en-US" sz="1100" b="0" i="0" u="none" strike="noStrike" dirty="0">
                          <a:solidFill>
                            <a:srgbClr val="000000"/>
                          </a:solidFill>
                          <a:effectLst/>
                          <a:latin typeface="Calibri" panose="020F0502020204030204" pitchFamily="34" charset="0"/>
                        </a:rPr>
                        <a:t>NENG-SEC-012</a:t>
                      </a:r>
                    </a:p>
                  </a:txBody>
                  <a:tcPr marL="0" marR="0" marT="0" marB="0" anchor="ctr"/>
                </a:tc>
                <a:tc>
                  <a:txBody>
                    <a:bodyPr/>
                    <a:lstStyle/>
                    <a:p>
                      <a:pPr algn="l" fontAlgn="t"/>
                      <a:r>
                        <a:rPr lang="en-US" sz="1100" b="0" i="0" u="none" strike="noStrike">
                          <a:solidFill>
                            <a:srgbClr val="000000"/>
                          </a:solidFill>
                          <a:effectLst/>
                          <a:latin typeface="Calibri" panose="020F0502020204030204" pitchFamily="34" charset="0"/>
                        </a:rPr>
                        <a:t>T - Test</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NEN326/331</a:t>
                      </a:r>
                    </a:p>
                  </a:txBody>
                  <a:tcPr marL="9525" marR="9525" marT="9525" marB="0"/>
                </a:tc>
              </a:tr>
            </a:tbl>
          </a:graphicData>
        </a:graphic>
      </p:graphicFrame>
      <p:sp>
        <p:nvSpPr>
          <p:cNvPr id="6" name="Title 2"/>
          <p:cNvSpPr>
            <a:spLocks noGrp="1"/>
          </p:cNvSpPr>
          <p:nvPr>
            <p:ph type="title"/>
          </p:nvPr>
        </p:nvSpPr>
        <p:spPr>
          <a:xfrm>
            <a:off x="1676400" y="228600"/>
            <a:ext cx="5906946" cy="541725"/>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r>
              <a:rPr lang="en-US" sz="2800" dirty="0"/>
              <a:t>Requirements Traceability and Verification </a:t>
            </a:r>
            <a:r>
              <a:rPr lang="en-US" sz="2800" dirty="0" smtClean="0"/>
              <a:t>Matrix</a:t>
            </a:r>
            <a:endParaRPr lang="en-US" sz="2800" dirty="0"/>
          </a:p>
        </p:txBody>
      </p:sp>
      <p:sp>
        <p:nvSpPr>
          <p:cNvPr id="2" name="Slide Number Placeholder 1"/>
          <p:cNvSpPr>
            <a:spLocks noGrp="1"/>
          </p:cNvSpPr>
          <p:nvPr>
            <p:ph type="sldNum" sz="quarter" idx="12"/>
          </p:nvPr>
        </p:nvSpPr>
        <p:spPr/>
        <p:txBody>
          <a:bodyPr/>
          <a:lstStyle/>
          <a:p>
            <a:fld id="{07F25E21-6435-4942-977D-92867F85F11F}" type="slidenum">
              <a:rPr lang="en-US" smtClean="0"/>
              <a:pPr/>
              <a:t>33</a:t>
            </a:fld>
            <a:endParaRPr lang="en-US" dirty="0"/>
          </a:p>
        </p:txBody>
      </p:sp>
    </p:spTree>
    <p:extLst>
      <p:ext uri="{BB962C8B-B14F-4D97-AF65-F5344CB8AC3E}">
        <p14:creationId xmlns:p14="http://schemas.microsoft.com/office/powerpoint/2010/main" val="36950794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562549541"/>
              </p:ext>
            </p:extLst>
          </p:nvPr>
        </p:nvGraphicFramePr>
        <p:xfrm>
          <a:off x="457200" y="1600200"/>
          <a:ext cx="8458200" cy="3519710"/>
        </p:xfrm>
        <a:graphic>
          <a:graphicData uri="http://schemas.openxmlformats.org/drawingml/2006/table">
            <a:tbl>
              <a:tblPr firstRow="1" bandRow="1">
                <a:tableStyleId>{5C22544A-7EE6-4342-B048-85BDC9FD1C3A}</a:tableStyleId>
              </a:tblPr>
              <a:tblGrid>
                <a:gridCol w="1406191"/>
                <a:gridCol w="1833120"/>
                <a:gridCol w="5218889"/>
              </a:tblGrid>
              <a:tr h="351971">
                <a:tc>
                  <a:txBody>
                    <a:bodyPr/>
                    <a:lstStyle/>
                    <a:p>
                      <a:r>
                        <a:rPr lang="en-US" sz="1600" dirty="0" smtClean="0"/>
                        <a:t>Id</a:t>
                      </a:r>
                      <a:endParaRPr lang="en-US" sz="1600" dirty="0"/>
                    </a:p>
                  </a:txBody>
                  <a:tcPr/>
                </a:tc>
                <a:tc>
                  <a:txBody>
                    <a:bodyPr/>
                    <a:lstStyle/>
                    <a:p>
                      <a:r>
                        <a:rPr lang="en-US" sz="1600" dirty="0" smtClean="0"/>
                        <a:t>Method</a:t>
                      </a:r>
                      <a:endParaRPr lang="en-US" sz="1600" dirty="0"/>
                    </a:p>
                  </a:txBody>
                  <a:tcPr/>
                </a:tc>
                <a:tc>
                  <a:txBody>
                    <a:bodyPr/>
                    <a:lstStyle/>
                    <a:p>
                      <a:r>
                        <a:rPr lang="en-US" sz="1600" dirty="0" smtClean="0"/>
                        <a:t>Parent Requirement</a:t>
                      </a:r>
                      <a:endParaRPr lang="en-US" sz="1600" dirty="0"/>
                    </a:p>
                  </a:txBody>
                  <a:tcPr/>
                </a:tc>
              </a:tr>
              <a:tr h="351971">
                <a:tc>
                  <a:txBody>
                    <a:bodyPr/>
                    <a:lstStyle/>
                    <a:p>
                      <a:pPr marL="0" algn="l" defTabSz="4572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NENG-ServAssure-005</a:t>
                      </a:r>
                    </a:p>
                  </a:txBody>
                  <a:tcPr marL="0" marR="0" marT="0" marB="0" anchor="ctr"/>
                </a:tc>
                <a:tc>
                  <a:txBody>
                    <a:bodyPr/>
                    <a:lstStyle/>
                    <a:p>
                      <a:pPr algn="l" fontAlgn="t"/>
                      <a:r>
                        <a:rPr lang="en-US" sz="1100" b="0" i="0" u="none" strike="noStrike" dirty="0">
                          <a:solidFill>
                            <a:srgbClr val="000000"/>
                          </a:solidFill>
                          <a:effectLst/>
                          <a:latin typeface="Calibri" panose="020F0502020204030204" pitchFamily="34" charset="0"/>
                        </a:rPr>
                        <a:t>T - Test</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NEN336</a:t>
                      </a:r>
                    </a:p>
                  </a:txBody>
                  <a:tcPr marL="9525" marR="9525" marT="9525" marB="0"/>
                </a:tc>
              </a:tr>
              <a:tr h="351971">
                <a:tc>
                  <a:txBody>
                    <a:bodyPr/>
                    <a:lstStyle/>
                    <a:p>
                      <a:pPr marL="0" algn="l" defTabSz="4572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NENG-ServAssure-006</a:t>
                      </a:r>
                    </a:p>
                  </a:txBody>
                  <a:tcPr marL="0" marR="0" marT="0" marB="0" anchor="ctr"/>
                </a:tc>
                <a:tc>
                  <a:txBody>
                    <a:bodyPr/>
                    <a:lstStyle/>
                    <a:p>
                      <a:pPr algn="l" fontAlgn="t"/>
                      <a:r>
                        <a:rPr lang="en-US" sz="1100" b="0" i="0" u="none" strike="noStrike">
                          <a:solidFill>
                            <a:srgbClr val="000000"/>
                          </a:solidFill>
                          <a:effectLst/>
                          <a:latin typeface="Calibri" panose="020F0502020204030204" pitchFamily="34" charset="0"/>
                        </a:rPr>
                        <a:t>T - Test</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NEN331</a:t>
                      </a:r>
                    </a:p>
                  </a:txBody>
                  <a:tcPr marL="9525" marR="9525" marT="9525" marB="0"/>
                </a:tc>
              </a:tr>
              <a:tr h="351971">
                <a:tc>
                  <a:txBody>
                    <a:bodyPr/>
                    <a:lstStyle/>
                    <a:p>
                      <a:pPr marL="0" algn="l" defTabSz="4572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NENG-ServAssure-003</a:t>
                      </a:r>
                    </a:p>
                  </a:txBody>
                  <a:tcPr marL="0" marR="0" marT="0" marB="0" anchor="ctr"/>
                </a:tc>
                <a:tc>
                  <a:txBody>
                    <a:bodyPr/>
                    <a:lstStyle/>
                    <a:p>
                      <a:pPr algn="l" fontAlgn="t"/>
                      <a:r>
                        <a:rPr lang="en-US" sz="1100" b="0" i="0" u="none" strike="noStrike">
                          <a:solidFill>
                            <a:srgbClr val="000000"/>
                          </a:solidFill>
                          <a:effectLst/>
                          <a:latin typeface="Calibri" panose="020F0502020204030204" pitchFamily="34" charset="0"/>
                        </a:rPr>
                        <a:t>T - Test</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NEN663</a:t>
                      </a:r>
                    </a:p>
                  </a:txBody>
                  <a:tcPr marL="9525" marR="9525" marT="9525" marB="0"/>
                </a:tc>
              </a:tr>
              <a:tr h="351971">
                <a:tc>
                  <a:txBody>
                    <a:bodyPr/>
                    <a:lstStyle/>
                    <a:p>
                      <a:pPr marL="0" algn="l" defTabSz="4572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NENG-ServAssure-004</a:t>
                      </a:r>
                    </a:p>
                  </a:txBody>
                  <a:tcPr marL="0" marR="0" marT="0" marB="0" anchor="ctr"/>
                </a:tc>
                <a:tc>
                  <a:txBody>
                    <a:bodyPr/>
                    <a:lstStyle/>
                    <a:p>
                      <a:pPr algn="l" fontAlgn="t"/>
                      <a:r>
                        <a:rPr lang="en-US" sz="1100" b="0" i="0" u="none" strike="noStrike" dirty="0">
                          <a:solidFill>
                            <a:srgbClr val="000000"/>
                          </a:solidFill>
                          <a:effectLst/>
                          <a:latin typeface="Calibri" panose="020F0502020204030204" pitchFamily="34" charset="0"/>
                        </a:rPr>
                        <a:t>T - Test</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NEN326</a:t>
                      </a:r>
                    </a:p>
                  </a:txBody>
                  <a:tcPr marL="9525" marR="9525" marT="9525" marB="0"/>
                </a:tc>
              </a:tr>
              <a:tr h="351971">
                <a:tc>
                  <a:txBody>
                    <a:bodyPr/>
                    <a:lstStyle/>
                    <a:p>
                      <a:pPr marL="0" algn="l" defTabSz="4572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NENG-ServAssure-007</a:t>
                      </a:r>
                    </a:p>
                  </a:txBody>
                  <a:tcPr marL="0" marR="0" marT="0" marB="0" anchor="ctr"/>
                </a:tc>
                <a:tc>
                  <a:txBody>
                    <a:bodyPr/>
                    <a:lstStyle/>
                    <a:p>
                      <a:pPr algn="l" fontAlgn="t"/>
                      <a:r>
                        <a:rPr lang="en-US" sz="1100" b="0" i="0" u="none" strike="noStrike">
                          <a:solidFill>
                            <a:srgbClr val="000000"/>
                          </a:solidFill>
                          <a:effectLst/>
                          <a:latin typeface="Calibri" panose="020F0502020204030204" pitchFamily="34" charset="0"/>
                        </a:rPr>
                        <a:t>T - Test</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NEN1173</a:t>
                      </a:r>
                    </a:p>
                  </a:txBody>
                  <a:tcPr marL="9525" marR="9525" marT="9525" marB="0"/>
                </a:tc>
              </a:tr>
              <a:tr h="351971">
                <a:tc>
                  <a:txBody>
                    <a:bodyPr/>
                    <a:lstStyle/>
                    <a:p>
                      <a:pPr marL="0" algn="l" defTabSz="4572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NENG-STD-002</a:t>
                      </a:r>
                    </a:p>
                  </a:txBody>
                  <a:tcPr marL="0" marR="0" marT="0" marB="0" anchor="ctr"/>
                </a:tc>
                <a:tc>
                  <a:txBody>
                    <a:bodyPr/>
                    <a:lstStyle/>
                    <a:p>
                      <a:pPr algn="l" fontAlgn="t"/>
                      <a:r>
                        <a:rPr lang="en-US" sz="1100" b="0" i="0" u="none" strike="noStrike">
                          <a:solidFill>
                            <a:srgbClr val="000000"/>
                          </a:solidFill>
                          <a:effectLst/>
                          <a:latin typeface="Calibri" panose="020F0502020204030204" pitchFamily="34" charset="0"/>
                        </a:rPr>
                        <a:t>I - Inspection</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NEN1008</a:t>
                      </a:r>
                    </a:p>
                  </a:txBody>
                  <a:tcPr marL="9525" marR="9525" marT="9525" marB="0"/>
                </a:tc>
              </a:tr>
              <a:tr h="351971">
                <a:tc>
                  <a:txBody>
                    <a:bodyPr/>
                    <a:lstStyle/>
                    <a:p>
                      <a:pPr marL="0" algn="l" defTabSz="4572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NENG-STD-004</a:t>
                      </a:r>
                    </a:p>
                  </a:txBody>
                  <a:tcPr marL="0" marR="0" marT="0" marB="0" anchor="ctr"/>
                </a:tc>
                <a:tc>
                  <a:txBody>
                    <a:bodyPr/>
                    <a:lstStyle/>
                    <a:p>
                      <a:pPr algn="l" fontAlgn="t"/>
                      <a:r>
                        <a:rPr lang="en-US" sz="1100" b="0" i="0" u="none" strike="noStrike">
                          <a:solidFill>
                            <a:srgbClr val="000000"/>
                          </a:solidFill>
                          <a:effectLst/>
                          <a:latin typeface="Calibri" panose="020F0502020204030204" pitchFamily="34" charset="0"/>
                        </a:rPr>
                        <a:t>I - Inspection</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NEN1008</a:t>
                      </a:r>
                    </a:p>
                  </a:txBody>
                  <a:tcPr marL="9525" marR="9525" marT="9525" marB="0"/>
                </a:tc>
              </a:tr>
              <a:tr h="351971">
                <a:tc>
                  <a:txBody>
                    <a:bodyPr/>
                    <a:lstStyle/>
                    <a:p>
                      <a:pPr marL="0" algn="l" defTabSz="4572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NENG-STD-006</a:t>
                      </a:r>
                    </a:p>
                  </a:txBody>
                  <a:tcPr marL="0" marR="0" marT="0" marB="0" anchor="ctr"/>
                </a:tc>
                <a:tc>
                  <a:txBody>
                    <a:bodyPr/>
                    <a:lstStyle/>
                    <a:p>
                      <a:pPr algn="l" fontAlgn="t"/>
                      <a:r>
                        <a:rPr lang="en-US" sz="1100" b="0" i="0" u="none" strike="noStrike">
                          <a:solidFill>
                            <a:srgbClr val="000000"/>
                          </a:solidFill>
                          <a:effectLst/>
                          <a:latin typeface="Calibri" panose="020F0502020204030204" pitchFamily="34" charset="0"/>
                        </a:rPr>
                        <a:t>I - Inspection</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NEN1008</a:t>
                      </a:r>
                    </a:p>
                  </a:txBody>
                  <a:tcPr marL="9525" marR="9525" marT="9525" marB="0"/>
                </a:tc>
              </a:tr>
              <a:tr h="351971">
                <a:tc>
                  <a:txBody>
                    <a:bodyPr/>
                    <a:lstStyle/>
                    <a:p>
                      <a:pPr marL="0" algn="l" defTabSz="4572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NENG-STD-007</a:t>
                      </a:r>
                    </a:p>
                  </a:txBody>
                  <a:tcPr marL="0" marR="0" marT="0" marB="0" anchor="ctr"/>
                </a:tc>
                <a:tc>
                  <a:txBody>
                    <a:bodyPr/>
                    <a:lstStyle/>
                    <a:p>
                      <a:pPr algn="l" fontAlgn="t"/>
                      <a:r>
                        <a:rPr lang="en-US" sz="1100" b="0" i="0" u="none" strike="noStrike">
                          <a:solidFill>
                            <a:srgbClr val="000000"/>
                          </a:solidFill>
                          <a:effectLst/>
                          <a:latin typeface="Calibri" panose="020F0502020204030204" pitchFamily="34" charset="0"/>
                        </a:rPr>
                        <a:t>I - Inspection</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NEN1008</a:t>
                      </a:r>
                    </a:p>
                  </a:txBody>
                  <a:tcPr marL="9525" marR="9525" marT="9525" marB="0"/>
                </a:tc>
              </a:tr>
            </a:tbl>
          </a:graphicData>
        </a:graphic>
      </p:graphicFrame>
      <p:sp>
        <p:nvSpPr>
          <p:cNvPr id="3" name="Title 2"/>
          <p:cNvSpPr>
            <a:spLocks noGrp="1"/>
          </p:cNvSpPr>
          <p:nvPr>
            <p:ph type="title"/>
          </p:nvPr>
        </p:nvSpPr>
        <p:spPr>
          <a:xfrm>
            <a:off x="1676400" y="228600"/>
            <a:ext cx="5906946" cy="541725"/>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r>
              <a:rPr lang="en-US" sz="2800" dirty="0"/>
              <a:t>Requirements Traceability and Verification </a:t>
            </a:r>
            <a:r>
              <a:rPr lang="en-US" sz="2800" dirty="0" smtClean="0"/>
              <a:t>Matrix</a:t>
            </a:r>
            <a:endParaRPr lang="en-US" sz="2800" dirty="0"/>
          </a:p>
        </p:txBody>
      </p:sp>
      <p:sp>
        <p:nvSpPr>
          <p:cNvPr id="2" name="Slide Number Placeholder 1"/>
          <p:cNvSpPr>
            <a:spLocks noGrp="1"/>
          </p:cNvSpPr>
          <p:nvPr>
            <p:ph type="sldNum" sz="quarter" idx="12"/>
          </p:nvPr>
        </p:nvSpPr>
        <p:spPr/>
        <p:txBody>
          <a:bodyPr/>
          <a:lstStyle/>
          <a:p>
            <a:fld id="{07F25E21-6435-4942-977D-92867F85F11F}" type="slidenum">
              <a:rPr lang="en-US" smtClean="0"/>
              <a:pPr/>
              <a:t>34</a:t>
            </a:fld>
            <a:endParaRPr lang="en-US" dirty="0"/>
          </a:p>
        </p:txBody>
      </p:sp>
    </p:spTree>
    <p:extLst>
      <p:ext uri="{BB962C8B-B14F-4D97-AF65-F5344CB8AC3E}">
        <p14:creationId xmlns:p14="http://schemas.microsoft.com/office/powerpoint/2010/main" val="42179802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52400" y="872156"/>
            <a:ext cx="8847528" cy="5681044"/>
          </a:xfrm>
          <a:prstGeom prst="rect">
            <a:avLst/>
          </a:prstGeom>
        </p:spPr>
      </p:pic>
      <p:sp>
        <p:nvSpPr>
          <p:cNvPr id="3" name="TextBox 2"/>
          <p:cNvSpPr txBox="1"/>
          <p:nvPr/>
        </p:nvSpPr>
        <p:spPr>
          <a:xfrm>
            <a:off x="4145072" y="2819400"/>
            <a:ext cx="1142836" cy="523220"/>
          </a:xfrm>
          <a:prstGeom prst="rect">
            <a:avLst/>
          </a:prstGeom>
          <a:noFill/>
        </p:spPr>
        <p:txBody>
          <a:bodyPr wrap="none" rtlCol="0">
            <a:spAutoFit/>
          </a:bodyPr>
          <a:lstStyle/>
          <a:p>
            <a:pPr algn="ctr"/>
            <a:r>
              <a:rPr lang="en-US" sz="2800" b="1" dirty="0" smtClean="0">
                <a:solidFill>
                  <a:schemeClr val="bg1"/>
                </a:solidFill>
              </a:rPr>
              <a:t>Risks</a:t>
            </a:r>
            <a:endParaRPr lang="en-US" dirty="0">
              <a:solidFill>
                <a:schemeClr val="bg1"/>
              </a:solidFill>
            </a:endParaRPr>
          </a:p>
        </p:txBody>
      </p:sp>
      <p:sp>
        <p:nvSpPr>
          <p:cNvPr id="2" name="Slide Number Placeholder 1"/>
          <p:cNvSpPr>
            <a:spLocks noGrp="1"/>
          </p:cNvSpPr>
          <p:nvPr>
            <p:ph type="sldNum" sz="quarter" idx="12"/>
          </p:nvPr>
        </p:nvSpPr>
        <p:spPr/>
        <p:txBody>
          <a:bodyPr/>
          <a:lstStyle/>
          <a:p>
            <a:fld id="{07F25E21-6435-4942-977D-92867F85F11F}" type="slidenum">
              <a:rPr lang="en-US" smtClean="0"/>
              <a:pPr/>
              <a:t>35</a:t>
            </a:fld>
            <a:endParaRPr lang="en-US" dirty="0"/>
          </a:p>
        </p:txBody>
      </p:sp>
    </p:spTree>
    <p:extLst>
      <p:ext uri="{BB962C8B-B14F-4D97-AF65-F5344CB8AC3E}">
        <p14:creationId xmlns:p14="http://schemas.microsoft.com/office/powerpoint/2010/main" val="21987612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sz="2800" dirty="0"/>
              <a:t>Risks Matrix</a:t>
            </a:r>
          </a:p>
        </p:txBody>
      </p:sp>
      <p:grpSp>
        <p:nvGrpSpPr>
          <p:cNvPr id="4" name="Group 99"/>
          <p:cNvGrpSpPr>
            <a:grpSpLocks noChangeAspect="1"/>
          </p:cNvGrpSpPr>
          <p:nvPr/>
        </p:nvGrpSpPr>
        <p:grpSpPr bwMode="auto">
          <a:xfrm>
            <a:off x="839014" y="1460705"/>
            <a:ext cx="3047185" cy="2672804"/>
            <a:chOff x="620" y="1008"/>
            <a:chExt cx="1252" cy="1104"/>
          </a:xfrm>
        </p:grpSpPr>
        <p:sp>
          <p:nvSpPr>
            <p:cNvPr id="5" name="Rectangle 100"/>
            <p:cNvSpPr>
              <a:spLocks noChangeAspect="1" noChangeArrowheads="1"/>
            </p:cNvSpPr>
            <p:nvPr/>
          </p:nvSpPr>
          <p:spPr bwMode="auto">
            <a:xfrm>
              <a:off x="1622" y="1891"/>
              <a:ext cx="250" cy="221"/>
            </a:xfrm>
            <a:prstGeom prst="rect">
              <a:avLst/>
            </a:prstGeom>
            <a:solidFill>
              <a:srgbClr val="FFFF00"/>
            </a:solidFill>
            <a:ln w="3175">
              <a:solidFill>
                <a:schemeClr val="tx1"/>
              </a:solidFill>
              <a:miter lim="800000"/>
              <a:headEnd/>
              <a:tailEnd/>
            </a:ln>
          </p:spPr>
          <p:txBody>
            <a:bodyPr/>
            <a:lstStyle/>
            <a:p>
              <a:pPr fontAlgn="base">
                <a:spcBef>
                  <a:spcPct val="20000"/>
                </a:spcBef>
                <a:spcAft>
                  <a:spcPct val="0"/>
                </a:spcAft>
              </a:pPr>
              <a:endParaRPr lang="en-US" sz="900" dirty="0">
                <a:solidFill>
                  <a:srgbClr val="000000"/>
                </a:solidFill>
                <a:ea typeface="ヒラギノ角ゴ Pro W3" charset="-128"/>
                <a:cs typeface="ヒラギノ角ゴ Pro W3" charset="-128"/>
              </a:endParaRPr>
            </a:p>
          </p:txBody>
        </p:sp>
        <p:sp>
          <p:nvSpPr>
            <p:cNvPr id="6" name="Rectangle 101"/>
            <p:cNvSpPr>
              <a:spLocks noChangeAspect="1" noChangeArrowheads="1"/>
            </p:cNvSpPr>
            <p:nvPr/>
          </p:nvSpPr>
          <p:spPr bwMode="auto">
            <a:xfrm>
              <a:off x="1374" y="1891"/>
              <a:ext cx="248" cy="221"/>
            </a:xfrm>
            <a:prstGeom prst="rect">
              <a:avLst/>
            </a:prstGeom>
            <a:solidFill>
              <a:srgbClr val="008000"/>
            </a:solidFill>
            <a:ln w="3175">
              <a:solidFill>
                <a:schemeClr val="tx1"/>
              </a:solidFill>
              <a:miter lim="800000"/>
              <a:headEnd/>
              <a:tailEnd/>
            </a:ln>
          </p:spPr>
          <p:txBody>
            <a:bodyPr/>
            <a:lstStyle/>
            <a:p>
              <a:pPr fontAlgn="base">
                <a:spcBef>
                  <a:spcPct val="20000"/>
                </a:spcBef>
                <a:spcAft>
                  <a:spcPct val="0"/>
                </a:spcAft>
              </a:pPr>
              <a:endParaRPr lang="en-US" sz="900" dirty="0">
                <a:solidFill>
                  <a:srgbClr val="000000"/>
                </a:solidFill>
                <a:ea typeface="ヒラギノ角ゴ Pro W3" charset="-128"/>
                <a:cs typeface="ヒラギノ角ゴ Pro W3" charset="-128"/>
              </a:endParaRPr>
            </a:p>
          </p:txBody>
        </p:sp>
        <p:sp>
          <p:nvSpPr>
            <p:cNvPr id="7" name="Rectangle 102"/>
            <p:cNvSpPr>
              <a:spLocks noChangeAspect="1" noChangeArrowheads="1"/>
            </p:cNvSpPr>
            <p:nvPr/>
          </p:nvSpPr>
          <p:spPr bwMode="auto">
            <a:xfrm>
              <a:off x="1122" y="1891"/>
              <a:ext cx="252" cy="221"/>
            </a:xfrm>
            <a:prstGeom prst="rect">
              <a:avLst/>
            </a:prstGeom>
            <a:solidFill>
              <a:srgbClr val="008000"/>
            </a:solidFill>
            <a:ln w="3175">
              <a:solidFill>
                <a:schemeClr val="tx1"/>
              </a:solidFill>
              <a:miter lim="800000"/>
              <a:headEnd/>
              <a:tailEnd/>
            </a:ln>
          </p:spPr>
          <p:txBody>
            <a:bodyPr/>
            <a:lstStyle/>
            <a:p>
              <a:pPr fontAlgn="base">
                <a:spcBef>
                  <a:spcPct val="20000"/>
                </a:spcBef>
                <a:spcAft>
                  <a:spcPct val="0"/>
                </a:spcAft>
              </a:pPr>
              <a:endParaRPr lang="en-US" sz="900" dirty="0">
                <a:solidFill>
                  <a:srgbClr val="000000"/>
                </a:solidFill>
                <a:ea typeface="ヒラギノ角ゴ Pro W3" charset="-128"/>
                <a:cs typeface="ヒラギノ角ゴ Pro W3" charset="-128"/>
              </a:endParaRPr>
            </a:p>
          </p:txBody>
        </p:sp>
        <p:sp>
          <p:nvSpPr>
            <p:cNvPr id="8" name="Rectangle 103"/>
            <p:cNvSpPr>
              <a:spLocks noChangeAspect="1" noChangeArrowheads="1"/>
            </p:cNvSpPr>
            <p:nvPr/>
          </p:nvSpPr>
          <p:spPr bwMode="auto">
            <a:xfrm>
              <a:off x="874" y="1891"/>
              <a:ext cx="248" cy="221"/>
            </a:xfrm>
            <a:prstGeom prst="rect">
              <a:avLst/>
            </a:prstGeom>
            <a:solidFill>
              <a:srgbClr val="008000"/>
            </a:solidFill>
            <a:ln w="3175">
              <a:solidFill>
                <a:schemeClr val="tx1"/>
              </a:solidFill>
              <a:miter lim="800000"/>
              <a:headEnd/>
              <a:tailEnd/>
            </a:ln>
          </p:spPr>
          <p:txBody>
            <a:bodyPr/>
            <a:lstStyle/>
            <a:p>
              <a:pPr fontAlgn="base">
                <a:spcBef>
                  <a:spcPct val="20000"/>
                </a:spcBef>
                <a:spcAft>
                  <a:spcPct val="0"/>
                </a:spcAft>
              </a:pPr>
              <a:endParaRPr lang="en-US" sz="900" dirty="0">
                <a:solidFill>
                  <a:srgbClr val="000000"/>
                </a:solidFill>
                <a:ea typeface="ヒラギノ角ゴ Pro W3" charset="-128"/>
                <a:cs typeface="ヒラギノ角ゴ Pro W3" charset="-128"/>
              </a:endParaRPr>
            </a:p>
          </p:txBody>
        </p:sp>
        <p:sp>
          <p:nvSpPr>
            <p:cNvPr id="9" name="Rectangle 104"/>
            <p:cNvSpPr>
              <a:spLocks noChangeAspect="1" noChangeArrowheads="1"/>
            </p:cNvSpPr>
            <p:nvPr/>
          </p:nvSpPr>
          <p:spPr bwMode="auto">
            <a:xfrm>
              <a:off x="620" y="1891"/>
              <a:ext cx="250" cy="221"/>
            </a:xfrm>
            <a:prstGeom prst="rect">
              <a:avLst/>
            </a:prstGeom>
            <a:solidFill>
              <a:srgbClr val="008000"/>
            </a:solidFill>
            <a:ln w="3175">
              <a:solidFill>
                <a:schemeClr val="tx1"/>
              </a:solidFill>
              <a:miter lim="800000"/>
              <a:headEnd/>
              <a:tailEnd/>
            </a:ln>
          </p:spPr>
          <p:txBody>
            <a:bodyPr/>
            <a:lstStyle/>
            <a:p>
              <a:pPr fontAlgn="base">
                <a:spcBef>
                  <a:spcPct val="20000"/>
                </a:spcBef>
                <a:spcAft>
                  <a:spcPct val="0"/>
                </a:spcAft>
              </a:pPr>
              <a:endParaRPr lang="en-US" sz="1200" dirty="0">
                <a:solidFill>
                  <a:srgbClr val="000000"/>
                </a:solidFill>
                <a:ea typeface="ヒラギノ角ゴ Pro W3" charset="-128"/>
                <a:cs typeface="ヒラギノ角ゴ Pro W3" charset="-128"/>
              </a:endParaRPr>
            </a:p>
          </p:txBody>
        </p:sp>
        <p:sp>
          <p:nvSpPr>
            <p:cNvPr id="10" name="Rectangle 105"/>
            <p:cNvSpPr>
              <a:spLocks noChangeAspect="1" noChangeArrowheads="1"/>
            </p:cNvSpPr>
            <p:nvPr/>
          </p:nvSpPr>
          <p:spPr bwMode="auto">
            <a:xfrm>
              <a:off x="1622" y="1670"/>
              <a:ext cx="250" cy="221"/>
            </a:xfrm>
            <a:prstGeom prst="rect">
              <a:avLst/>
            </a:prstGeom>
            <a:solidFill>
              <a:srgbClr val="FFFF00"/>
            </a:solidFill>
            <a:ln w="3175">
              <a:solidFill>
                <a:schemeClr val="tx1"/>
              </a:solidFill>
              <a:miter lim="800000"/>
              <a:headEnd/>
              <a:tailEnd/>
            </a:ln>
          </p:spPr>
          <p:txBody>
            <a:bodyPr/>
            <a:lstStyle/>
            <a:p>
              <a:pPr fontAlgn="base">
                <a:spcBef>
                  <a:spcPct val="20000"/>
                </a:spcBef>
                <a:spcAft>
                  <a:spcPct val="0"/>
                </a:spcAft>
              </a:pPr>
              <a:endParaRPr lang="en-US" sz="1200" dirty="0">
                <a:solidFill>
                  <a:srgbClr val="000000"/>
                </a:solidFill>
                <a:ea typeface="ヒラギノ角ゴ Pro W3" charset="-128"/>
                <a:cs typeface="ヒラギノ角ゴ Pro W3" charset="-128"/>
              </a:endParaRPr>
            </a:p>
          </p:txBody>
        </p:sp>
        <p:sp>
          <p:nvSpPr>
            <p:cNvPr id="11" name="Rectangle 106"/>
            <p:cNvSpPr>
              <a:spLocks noChangeAspect="1" noChangeArrowheads="1"/>
            </p:cNvSpPr>
            <p:nvPr/>
          </p:nvSpPr>
          <p:spPr bwMode="auto">
            <a:xfrm>
              <a:off x="1374" y="1670"/>
              <a:ext cx="248" cy="221"/>
            </a:xfrm>
            <a:prstGeom prst="rect">
              <a:avLst/>
            </a:prstGeom>
            <a:solidFill>
              <a:srgbClr val="FFFF00"/>
            </a:solidFill>
            <a:ln w="3175">
              <a:solidFill>
                <a:schemeClr val="tx1"/>
              </a:solidFill>
              <a:miter lim="800000"/>
              <a:headEnd/>
              <a:tailEnd/>
            </a:ln>
          </p:spPr>
          <p:txBody>
            <a:bodyPr/>
            <a:lstStyle/>
            <a:p>
              <a:pPr fontAlgn="base">
                <a:spcBef>
                  <a:spcPct val="20000"/>
                </a:spcBef>
                <a:spcAft>
                  <a:spcPct val="0"/>
                </a:spcAft>
              </a:pPr>
              <a:r>
                <a:rPr lang="en-US" sz="1200" dirty="0" smtClean="0">
                  <a:solidFill>
                    <a:srgbClr val="000000"/>
                  </a:solidFill>
                  <a:ea typeface="ヒラギノ角ゴ Pro W3" charset="-128"/>
                  <a:cs typeface="ヒラギノ角ゴ Pro W3" charset="-128"/>
                </a:rPr>
                <a:t>1</a:t>
              </a:r>
              <a:endParaRPr lang="en-US" sz="1200" dirty="0">
                <a:solidFill>
                  <a:srgbClr val="000000"/>
                </a:solidFill>
                <a:ea typeface="ヒラギノ角ゴ Pro W3" charset="-128"/>
                <a:cs typeface="ヒラギノ角ゴ Pro W3" charset="-128"/>
              </a:endParaRPr>
            </a:p>
          </p:txBody>
        </p:sp>
        <p:sp>
          <p:nvSpPr>
            <p:cNvPr id="12" name="Rectangle 107"/>
            <p:cNvSpPr>
              <a:spLocks noChangeAspect="1" noChangeArrowheads="1"/>
            </p:cNvSpPr>
            <p:nvPr/>
          </p:nvSpPr>
          <p:spPr bwMode="auto">
            <a:xfrm>
              <a:off x="1122" y="1670"/>
              <a:ext cx="252" cy="221"/>
            </a:xfrm>
            <a:prstGeom prst="rect">
              <a:avLst/>
            </a:prstGeom>
            <a:solidFill>
              <a:srgbClr val="008000"/>
            </a:solidFill>
            <a:ln w="3175">
              <a:solidFill>
                <a:schemeClr val="tx1"/>
              </a:solidFill>
              <a:miter lim="800000"/>
              <a:headEnd/>
              <a:tailEnd/>
            </a:ln>
          </p:spPr>
          <p:txBody>
            <a:bodyPr/>
            <a:lstStyle/>
            <a:p>
              <a:pPr fontAlgn="base">
                <a:spcBef>
                  <a:spcPct val="20000"/>
                </a:spcBef>
                <a:spcAft>
                  <a:spcPct val="0"/>
                </a:spcAft>
              </a:pPr>
              <a:endParaRPr lang="en-US" sz="900" dirty="0">
                <a:solidFill>
                  <a:srgbClr val="000000"/>
                </a:solidFill>
                <a:ea typeface="ヒラギノ角ゴ Pro W3" charset="-128"/>
                <a:cs typeface="ヒラギノ角ゴ Pro W3" charset="-128"/>
              </a:endParaRPr>
            </a:p>
          </p:txBody>
        </p:sp>
        <p:sp>
          <p:nvSpPr>
            <p:cNvPr id="13" name="Rectangle 108"/>
            <p:cNvSpPr>
              <a:spLocks noChangeAspect="1" noChangeArrowheads="1"/>
            </p:cNvSpPr>
            <p:nvPr/>
          </p:nvSpPr>
          <p:spPr bwMode="auto">
            <a:xfrm>
              <a:off x="874" y="1670"/>
              <a:ext cx="248" cy="221"/>
            </a:xfrm>
            <a:prstGeom prst="rect">
              <a:avLst/>
            </a:prstGeom>
            <a:solidFill>
              <a:srgbClr val="008000"/>
            </a:solidFill>
            <a:ln w="3175">
              <a:solidFill>
                <a:schemeClr val="tx1"/>
              </a:solidFill>
              <a:miter lim="800000"/>
              <a:headEnd/>
              <a:tailEnd/>
            </a:ln>
          </p:spPr>
          <p:txBody>
            <a:bodyPr/>
            <a:lstStyle/>
            <a:p>
              <a:pPr fontAlgn="base">
                <a:spcBef>
                  <a:spcPct val="20000"/>
                </a:spcBef>
                <a:spcAft>
                  <a:spcPct val="0"/>
                </a:spcAft>
              </a:pPr>
              <a:endParaRPr lang="en-US" sz="1200" dirty="0">
                <a:solidFill>
                  <a:srgbClr val="000000"/>
                </a:solidFill>
                <a:ea typeface="ヒラギノ角ゴ Pro W3" charset="-128"/>
                <a:cs typeface="ヒラギノ角ゴ Pro W3" charset="-128"/>
              </a:endParaRPr>
            </a:p>
          </p:txBody>
        </p:sp>
        <p:sp>
          <p:nvSpPr>
            <p:cNvPr id="14" name="Rectangle 109"/>
            <p:cNvSpPr>
              <a:spLocks noChangeAspect="1" noChangeArrowheads="1"/>
            </p:cNvSpPr>
            <p:nvPr/>
          </p:nvSpPr>
          <p:spPr bwMode="auto">
            <a:xfrm>
              <a:off x="624" y="1670"/>
              <a:ext cx="250" cy="221"/>
            </a:xfrm>
            <a:prstGeom prst="rect">
              <a:avLst/>
            </a:prstGeom>
            <a:solidFill>
              <a:srgbClr val="008000"/>
            </a:solidFill>
            <a:ln w="3175">
              <a:solidFill>
                <a:schemeClr val="tx1"/>
              </a:solidFill>
              <a:miter lim="800000"/>
              <a:headEnd/>
              <a:tailEnd/>
            </a:ln>
          </p:spPr>
          <p:txBody>
            <a:bodyPr/>
            <a:lstStyle/>
            <a:p>
              <a:pPr fontAlgn="base">
                <a:spcBef>
                  <a:spcPct val="20000"/>
                </a:spcBef>
                <a:spcAft>
                  <a:spcPct val="0"/>
                </a:spcAft>
              </a:pPr>
              <a:endParaRPr lang="en-US" sz="900" dirty="0">
                <a:solidFill>
                  <a:srgbClr val="000000"/>
                </a:solidFill>
                <a:ea typeface="ヒラギノ角ゴ Pro W3" charset="-128"/>
                <a:cs typeface="ヒラギノ角ゴ Pro W3" charset="-128"/>
              </a:endParaRPr>
            </a:p>
          </p:txBody>
        </p:sp>
        <p:sp>
          <p:nvSpPr>
            <p:cNvPr id="15" name="Rectangle 110"/>
            <p:cNvSpPr>
              <a:spLocks noChangeAspect="1" noChangeArrowheads="1"/>
            </p:cNvSpPr>
            <p:nvPr/>
          </p:nvSpPr>
          <p:spPr bwMode="auto">
            <a:xfrm>
              <a:off x="1622" y="1450"/>
              <a:ext cx="250" cy="220"/>
            </a:xfrm>
            <a:prstGeom prst="rect">
              <a:avLst/>
            </a:prstGeom>
            <a:solidFill>
              <a:srgbClr val="FF0000"/>
            </a:solidFill>
            <a:ln w="3175">
              <a:solidFill>
                <a:schemeClr val="tx1"/>
              </a:solidFill>
              <a:miter lim="800000"/>
              <a:headEnd/>
              <a:tailEnd/>
            </a:ln>
          </p:spPr>
          <p:txBody>
            <a:bodyPr/>
            <a:lstStyle/>
            <a:p>
              <a:pPr fontAlgn="base">
                <a:spcBef>
                  <a:spcPct val="20000"/>
                </a:spcBef>
                <a:spcAft>
                  <a:spcPct val="0"/>
                </a:spcAft>
              </a:pPr>
              <a:endParaRPr lang="en-US" sz="900" dirty="0">
                <a:solidFill>
                  <a:srgbClr val="000000"/>
                </a:solidFill>
                <a:ea typeface="ヒラギノ角ゴ Pro W3" charset="-128"/>
                <a:cs typeface="ヒラギノ角ゴ Pro W3" charset="-128"/>
              </a:endParaRPr>
            </a:p>
          </p:txBody>
        </p:sp>
        <p:sp>
          <p:nvSpPr>
            <p:cNvPr id="16" name="Rectangle 111"/>
            <p:cNvSpPr>
              <a:spLocks noChangeAspect="1" noChangeArrowheads="1"/>
            </p:cNvSpPr>
            <p:nvPr/>
          </p:nvSpPr>
          <p:spPr bwMode="auto">
            <a:xfrm>
              <a:off x="1374" y="1450"/>
              <a:ext cx="248" cy="220"/>
            </a:xfrm>
            <a:prstGeom prst="rect">
              <a:avLst/>
            </a:prstGeom>
            <a:solidFill>
              <a:srgbClr val="FFFF00"/>
            </a:solidFill>
            <a:ln w="3175">
              <a:solidFill>
                <a:schemeClr val="tx1"/>
              </a:solidFill>
              <a:miter lim="800000"/>
              <a:headEnd/>
              <a:tailEnd/>
            </a:ln>
          </p:spPr>
          <p:txBody>
            <a:bodyPr/>
            <a:lstStyle/>
            <a:p>
              <a:pPr fontAlgn="base">
                <a:spcBef>
                  <a:spcPct val="20000"/>
                </a:spcBef>
                <a:spcAft>
                  <a:spcPct val="0"/>
                </a:spcAft>
              </a:pPr>
              <a:endParaRPr lang="en-US" sz="1200" dirty="0">
                <a:solidFill>
                  <a:srgbClr val="000000"/>
                </a:solidFill>
                <a:ea typeface="ヒラギノ角ゴ Pro W3" charset="-128"/>
                <a:cs typeface="ヒラギノ角ゴ Pro W3" charset="-128"/>
              </a:endParaRPr>
            </a:p>
          </p:txBody>
        </p:sp>
        <p:sp>
          <p:nvSpPr>
            <p:cNvPr id="17" name="Rectangle 112"/>
            <p:cNvSpPr>
              <a:spLocks noChangeAspect="1" noChangeArrowheads="1"/>
            </p:cNvSpPr>
            <p:nvPr/>
          </p:nvSpPr>
          <p:spPr bwMode="auto">
            <a:xfrm>
              <a:off x="1119" y="1450"/>
              <a:ext cx="252" cy="220"/>
            </a:xfrm>
            <a:prstGeom prst="rect">
              <a:avLst/>
            </a:prstGeom>
            <a:solidFill>
              <a:srgbClr val="FFFF00"/>
            </a:solidFill>
            <a:ln w="3175">
              <a:solidFill>
                <a:schemeClr val="tx1"/>
              </a:solidFill>
              <a:miter lim="800000"/>
              <a:headEnd/>
              <a:tailEnd/>
            </a:ln>
          </p:spPr>
          <p:txBody>
            <a:bodyPr/>
            <a:lstStyle/>
            <a:p>
              <a:pPr fontAlgn="base">
                <a:spcBef>
                  <a:spcPct val="20000"/>
                </a:spcBef>
                <a:spcAft>
                  <a:spcPct val="0"/>
                </a:spcAft>
              </a:pPr>
              <a:endParaRPr lang="en-US" sz="1200" dirty="0">
                <a:solidFill>
                  <a:srgbClr val="000000"/>
                </a:solidFill>
              </a:endParaRPr>
            </a:p>
          </p:txBody>
        </p:sp>
        <p:sp>
          <p:nvSpPr>
            <p:cNvPr id="18" name="Rectangle 113"/>
            <p:cNvSpPr>
              <a:spLocks noChangeAspect="1" noChangeArrowheads="1"/>
            </p:cNvSpPr>
            <p:nvPr/>
          </p:nvSpPr>
          <p:spPr bwMode="auto">
            <a:xfrm>
              <a:off x="874" y="1450"/>
              <a:ext cx="248" cy="220"/>
            </a:xfrm>
            <a:prstGeom prst="rect">
              <a:avLst/>
            </a:prstGeom>
            <a:solidFill>
              <a:srgbClr val="FFFF00"/>
            </a:solidFill>
            <a:ln w="3175">
              <a:solidFill>
                <a:schemeClr val="tx1"/>
              </a:solidFill>
              <a:miter lim="800000"/>
              <a:headEnd/>
              <a:tailEnd/>
            </a:ln>
          </p:spPr>
          <p:txBody>
            <a:bodyPr/>
            <a:lstStyle/>
            <a:p>
              <a:pPr fontAlgn="base">
                <a:spcBef>
                  <a:spcPct val="20000"/>
                </a:spcBef>
                <a:spcAft>
                  <a:spcPct val="0"/>
                </a:spcAft>
              </a:pPr>
              <a:endParaRPr lang="en-US" sz="1200" dirty="0">
                <a:solidFill>
                  <a:srgbClr val="000000"/>
                </a:solidFill>
                <a:ea typeface="ヒラギノ角ゴ Pro W3" charset="-128"/>
                <a:cs typeface="ヒラギノ角ゴ Pro W3" charset="-128"/>
              </a:endParaRPr>
            </a:p>
          </p:txBody>
        </p:sp>
        <p:sp>
          <p:nvSpPr>
            <p:cNvPr id="19" name="Rectangle 114"/>
            <p:cNvSpPr>
              <a:spLocks noChangeAspect="1" noChangeArrowheads="1"/>
            </p:cNvSpPr>
            <p:nvPr/>
          </p:nvSpPr>
          <p:spPr bwMode="auto">
            <a:xfrm>
              <a:off x="624" y="1450"/>
              <a:ext cx="250" cy="220"/>
            </a:xfrm>
            <a:prstGeom prst="rect">
              <a:avLst/>
            </a:prstGeom>
            <a:solidFill>
              <a:srgbClr val="008000"/>
            </a:solidFill>
            <a:ln w="3175">
              <a:solidFill>
                <a:schemeClr val="tx1"/>
              </a:solidFill>
              <a:miter lim="800000"/>
              <a:headEnd/>
              <a:tailEnd/>
            </a:ln>
          </p:spPr>
          <p:txBody>
            <a:bodyPr/>
            <a:lstStyle/>
            <a:p>
              <a:pPr fontAlgn="base">
                <a:spcBef>
                  <a:spcPct val="20000"/>
                </a:spcBef>
                <a:spcAft>
                  <a:spcPct val="0"/>
                </a:spcAft>
              </a:pPr>
              <a:endParaRPr lang="en-US" sz="900" dirty="0">
                <a:solidFill>
                  <a:srgbClr val="000000"/>
                </a:solidFill>
                <a:ea typeface="ヒラギノ角ゴ Pro W3" charset="-128"/>
                <a:cs typeface="ヒラギノ角ゴ Pro W3" charset="-128"/>
              </a:endParaRPr>
            </a:p>
          </p:txBody>
        </p:sp>
        <p:sp>
          <p:nvSpPr>
            <p:cNvPr id="20" name="Rectangle 115"/>
            <p:cNvSpPr>
              <a:spLocks noChangeAspect="1" noChangeArrowheads="1"/>
            </p:cNvSpPr>
            <p:nvPr/>
          </p:nvSpPr>
          <p:spPr bwMode="auto">
            <a:xfrm>
              <a:off x="1622" y="1229"/>
              <a:ext cx="250" cy="221"/>
            </a:xfrm>
            <a:prstGeom prst="rect">
              <a:avLst/>
            </a:prstGeom>
            <a:solidFill>
              <a:srgbClr val="FF0000"/>
            </a:solidFill>
            <a:ln w="3175">
              <a:solidFill>
                <a:schemeClr val="tx1"/>
              </a:solidFill>
              <a:miter lim="800000"/>
              <a:headEnd/>
              <a:tailEnd/>
            </a:ln>
          </p:spPr>
          <p:txBody>
            <a:bodyPr/>
            <a:lstStyle/>
            <a:p>
              <a:pPr fontAlgn="base">
                <a:spcBef>
                  <a:spcPct val="20000"/>
                </a:spcBef>
                <a:spcAft>
                  <a:spcPct val="0"/>
                </a:spcAft>
              </a:pPr>
              <a:endParaRPr lang="en-US" sz="900" dirty="0">
                <a:solidFill>
                  <a:srgbClr val="000000"/>
                </a:solidFill>
                <a:ea typeface="ヒラギノ角ゴ Pro W3" charset="-128"/>
                <a:cs typeface="ヒラギノ角ゴ Pro W3" charset="-128"/>
              </a:endParaRPr>
            </a:p>
          </p:txBody>
        </p:sp>
        <p:sp>
          <p:nvSpPr>
            <p:cNvPr id="21" name="Rectangle 116"/>
            <p:cNvSpPr>
              <a:spLocks noChangeAspect="1" noChangeArrowheads="1"/>
            </p:cNvSpPr>
            <p:nvPr/>
          </p:nvSpPr>
          <p:spPr bwMode="auto">
            <a:xfrm>
              <a:off x="1374" y="1229"/>
              <a:ext cx="248" cy="221"/>
            </a:xfrm>
            <a:prstGeom prst="rect">
              <a:avLst/>
            </a:prstGeom>
            <a:solidFill>
              <a:srgbClr val="FF0000"/>
            </a:solidFill>
            <a:ln w="3175">
              <a:solidFill>
                <a:schemeClr val="tx1"/>
              </a:solidFill>
              <a:miter lim="800000"/>
              <a:headEnd/>
              <a:tailEnd/>
            </a:ln>
          </p:spPr>
          <p:txBody>
            <a:bodyPr/>
            <a:lstStyle/>
            <a:p>
              <a:pPr fontAlgn="base">
                <a:spcBef>
                  <a:spcPct val="20000"/>
                </a:spcBef>
                <a:spcAft>
                  <a:spcPct val="0"/>
                </a:spcAft>
              </a:pPr>
              <a:endParaRPr lang="en-US" sz="900" dirty="0">
                <a:solidFill>
                  <a:srgbClr val="000000"/>
                </a:solidFill>
                <a:ea typeface="ヒラギノ角ゴ Pro W3" charset="-128"/>
                <a:cs typeface="ヒラギノ角ゴ Pro W3" charset="-128"/>
              </a:endParaRPr>
            </a:p>
          </p:txBody>
        </p:sp>
        <p:sp>
          <p:nvSpPr>
            <p:cNvPr id="22" name="Rectangle 117"/>
            <p:cNvSpPr>
              <a:spLocks noChangeAspect="1" noChangeArrowheads="1"/>
            </p:cNvSpPr>
            <p:nvPr/>
          </p:nvSpPr>
          <p:spPr bwMode="auto">
            <a:xfrm>
              <a:off x="1122" y="1229"/>
              <a:ext cx="252" cy="221"/>
            </a:xfrm>
            <a:prstGeom prst="rect">
              <a:avLst/>
            </a:prstGeom>
            <a:solidFill>
              <a:srgbClr val="FFFF00"/>
            </a:solidFill>
            <a:ln w="3175">
              <a:solidFill>
                <a:schemeClr val="tx1"/>
              </a:solidFill>
              <a:miter lim="800000"/>
              <a:headEnd/>
              <a:tailEnd/>
            </a:ln>
          </p:spPr>
          <p:txBody>
            <a:bodyPr/>
            <a:lstStyle/>
            <a:p>
              <a:pPr fontAlgn="base">
                <a:spcBef>
                  <a:spcPct val="20000"/>
                </a:spcBef>
                <a:spcAft>
                  <a:spcPct val="0"/>
                </a:spcAft>
              </a:pPr>
              <a:endParaRPr lang="en-US" sz="900" dirty="0">
                <a:solidFill>
                  <a:srgbClr val="000000"/>
                </a:solidFill>
                <a:ea typeface="ヒラギノ角ゴ Pro W3" charset="-128"/>
                <a:cs typeface="ヒラギノ角ゴ Pro W3" charset="-128"/>
              </a:endParaRPr>
            </a:p>
          </p:txBody>
        </p:sp>
        <p:sp>
          <p:nvSpPr>
            <p:cNvPr id="23" name="Rectangle 118"/>
            <p:cNvSpPr>
              <a:spLocks noChangeAspect="1" noChangeArrowheads="1"/>
            </p:cNvSpPr>
            <p:nvPr/>
          </p:nvSpPr>
          <p:spPr bwMode="auto">
            <a:xfrm>
              <a:off x="874" y="1229"/>
              <a:ext cx="248" cy="221"/>
            </a:xfrm>
            <a:prstGeom prst="rect">
              <a:avLst/>
            </a:prstGeom>
            <a:solidFill>
              <a:srgbClr val="FFFF00"/>
            </a:solidFill>
            <a:ln w="3175">
              <a:solidFill>
                <a:schemeClr val="tx1"/>
              </a:solidFill>
              <a:miter lim="800000"/>
              <a:headEnd/>
              <a:tailEnd/>
            </a:ln>
          </p:spPr>
          <p:txBody>
            <a:bodyPr/>
            <a:lstStyle/>
            <a:p>
              <a:pPr fontAlgn="base">
                <a:spcBef>
                  <a:spcPct val="20000"/>
                </a:spcBef>
                <a:spcAft>
                  <a:spcPct val="0"/>
                </a:spcAft>
              </a:pPr>
              <a:endParaRPr lang="en-US" sz="1200" dirty="0">
                <a:solidFill>
                  <a:srgbClr val="000000"/>
                </a:solidFill>
                <a:ea typeface="ヒラギノ角ゴ Pro W3" charset="-128"/>
                <a:cs typeface="ヒラギノ角ゴ Pro W3" charset="-128"/>
              </a:endParaRPr>
            </a:p>
          </p:txBody>
        </p:sp>
        <p:sp>
          <p:nvSpPr>
            <p:cNvPr id="24" name="Rectangle 119"/>
            <p:cNvSpPr>
              <a:spLocks noChangeAspect="1" noChangeArrowheads="1"/>
            </p:cNvSpPr>
            <p:nvPr/>
          </p:nvSpPr>
          <p:spPr bwMode="auto">
            <a:xfrm>
              <a:off x="624" y="1229"/>
              <a:ext cx="250" cy="221"/>
            </a:xfrm>
            <a:prstGeom prst="rect">
              <a:avLst/>
            </a:prstGeom>
            <a:solidFill>
              <a:srgbClr val="008000"/>
            </a:solidFill>
            <a:ln w="3175">
              <a:solidFill>
                <a:schemeClr val="tx1"/>
              </a:solidFill>
              <a:miter lim="800000"/>
              <a:headEnd/>
              <a:tailEnd/>
            </a:ln>
          </p:spPr>
          <p:txBody>
            <a:bodyPr/>
            <a:lstStyle/>
            <a:p>
              <a:pPr fontAlgn="base">
                <a:spcBef>
                  <a:spcPct val="20000"/>
                </a:spcBef>
                <a:spcAft>
                  <a:spcPct val="0"/>
                </a:spcAft>
              </a:pPr>
              <a:endParaRPr lang="en-US" sz="900" dirty="0">
                <a:solidFill>
                  <a:srgbClr val="000000"/>
                </a:solidFill>
                <a:ea typeface="ヒラギノ角ゴ Pro W3" charset="-128"/>
                <a:cs typeface="ヒラギノ角ゴ Pro W3" charset="-128"/>
              </a:endParaRPr>
            </a:p>
          </p:txBody>
        </p:sp>
        <p:sp>
          <p:nvSpPr>
            <p:cNvPr id="25" name="Rectangle 120"/>
            <p:cNvSpPr>
              <a:spLocks noChangeAspect="1" noChangeArrowheads="1"/>
            </p:cNvSpPr>
            <p:nvPr/>
          </p:nvSpPr>
          <p:spPr bwMode="auto">
            <a:xfrm>
              <a:off x="1622" y="1008"/>
              <a:ext cx="250" cy="221"/>
            </a:xfrm>
            <a:prstGeom prst="rect">
              <a:avLst/>
            </a:prstGeom>
            <a:solidFill>
              <a:srgbClr val="FF0000"/>
            </a:solidFill>
            <a:ln w="3175">
              <a:solidFill>
                <a:schemeClr val="tx1"/>
              </a:solidFill>
              <a:miter lim="800000"/>
              <a:headEnd/>
              <a:tailEnd/>
            </a:ln>
          </p:spPr>
          <p:txBody>
            <a:bodyPr/>
            <a:lstStyle/>
            <a:p>
              <a:pPr fontAlgn="base">
                <a:spcBef>
                  <a:spcPct val="20000"/>
                </a:spcBef>
                <a:spcAft>
                  <a:spcPct val="0"/>
                </a:spcAft>
              </a:pPr>
              <a:endParaRPr lang="en-US" sz="900" dirty="0">
                <a:solidFill>
                  <a:srgbClr val="000000"/>
                </a:solidFill>
                <a:ea typeface="ヒラギノ角ゴ Pro W3" charset="-128"/>
                <a:cs typeface="ヒラギノ角ゴ Pro W3" charset="-128"/>
              </a:endParaRPr>
            </a:p>
          </p:txBody>
        </p:sp>
        <p:sp>
          <p:nvSpPr>
            <p:cNvPr id="26" name="Rectangle 121"/>
            <p:cNvSpPr>
              <a:spLocks noChangeAspect="1" noChangeArrowheads="1"/>
            </p:cNvSpPr>
            <p:nvPr/>
          </p:nvSpPr>
          <p:spPr bwMode="auto">
            <a:xfrm>
              <a:off x="1374" y="1008"/>
              <a:ext cx="248" cy="221"/>
            </a:xfrm>
            <a:prstGeom prst="rect">
              <a:avLst/>
            </a:prstGeom>
            <a:solidFill>
              <a:srgbClr val="FF0000"/>
            </a:solidFill>
            <a:ln w="3175">
              <a:solidFill>
                <a:schemeClr val="tx1"/>
              </a:solidFill>
              <a:miter lim="800000"/>
              <a:headEnd/>
              <a:tailEnd/>
            </a:ln>
          </p:spPr>
          <p:txBody>
            <a:bodyPr/>
            <a:lstStyle/>
            <a:p>
              <a:pPr fontAlgn="base">
                <a:spcBef>
                  <a:spcPct val="20000"/>
                </a:spcBef>
                <a:spcAft>
                  <a:spcPct val="0"/>
                </a:spcAft>
              </a:pPr>
              <a:endParaRPr lang="en-US" sz="900" dirty="0">
                <a:solidFill>
                  <a:srgbClr val="000000"/>
                </a:solidFill>
                <a:ea typeface="ヒラギノ角ゴ Pro W3" charset="-128"/>
                <a:cs typeface="ヒラギノ角ゴ Pro W3" charset="-128"/>
              </a:endParaRPr>
            </a:p>
          </p:txBody>
        </p:sp>
        <p:sp>
          <p:nvSpPr>
            <p:cNvPr id="27" name="Rectangle 122"/>
            <p:cNvSpPr>
              <a:spLocks noChangeAspect="1" noChangeArrowheads="1"/>
            </p:cNvSpPr>
            <p:nvPr/>
          </p:nvSpPr>
          <p:spPr bwMode="auto">
            <a:xfrm>
              <a:off x="1122" y="1008"/>
              <a:ext cx="252" cy="221"/>
            </a:xfrm>
            <a:prstGeom prst="rect">
              <a:avLst/>
            </a:prstGeom>
            <a:solidFill>
              <a:srgbClr val="FF0000"/>
            </a:solidFill>
            <a:ln w="3175">
              <a:solidFill>
                <a:schemeClr val="tx1"/>
              </a:solidFill>
              <a:miter lim="800000"/>
              <a:headEnd/>
              <a:tailEnd/>
            </a:ln>
          </p:spPr>
          <p:txBody>
            <a:bodyPr/>
            <a:lstStyle/>
            <a:p>
              <a:pPr fontAlgn="base">
                <a:spcBef>
                  <a:spcPct val="20000"/>
                </a:spcBef>
                <a:spcAft>
                  <a:spcPct val="0"/>
                </a:spcAft>
              </a:pPr>
              <a:endParaRPr lang="en-US" sz="900" dirty="0">
                <a:solidFill>
                  <a:srgbClr val="000000"/>
                </a:solidFill>
                <a:ea typeface="ヒラギノ角ゴ Pro W3" charset="-128"/>
                <a:cs typeface="ヒラギノ角ゴ Pro W3" charset="-128"/>
              </a:endParaRPr>
            </a:p>
          </p:txBody>
        </p:sp>
        <p:sp>
          <p:nvSpPr>
            <p:cNvPr id="28" name="Rectangle 123"/>
            <p:cNvSpPr>
              <a:spLocks noChangeAspect="1" noChangeArrowheads="1"/>
            </p:cNvSpPr>
            <p:nvPr/>
          </p:nvSpPr>
          <p:spPr bwMode="auto">
            <a:xfrm>
              <a:off x="874" y="1008"/>
              <a:ext cx="248" cy="221"/>
            </a:xfrm>
            <a:prstGeom prst="rect">
              <a:avLst/>
            </a:prstGeom>
            <a:solidFill>
              <a:srgbClr val="FFFF00"/>
            </a:solidFill>
            <a:ln w="3175">
              <a:solidFill>
                <a:schemeClr val="tx1"/>
              </a:solidFill>
              <a:miter lim="800000"/>
              <a:headEnd/>
              <a:tailEnd/>
            </a:ln>
          </p:spPr>
          <p:txBody>
            <a:bodyPr/>
            <a:lstStyle/>
            <a:p>
              <a:pPr fontAlgn="base">
                <a:spcBef>
                  <a:spcPct val="20000"/>
                </a:spcBef>
                <a:spcAft>
                  <a:spcPct val="0"/>
                </a:spcAft>
              </a:pPr>
              <a:endParaRPr lang="en-US" sz="900" dirty="0">
                <a:solidFill>
                  <a:srgbClr val="000000"/>
                </a:solidFill>
                <a:ea typeface="ヒラギノ角ゴ Pro W3" charset="-128"/>
                <a:cs typeface="ヒラギノ角ゴ Pro W3" charset="-128"/>
              </a:endParaRPr>
            </a:p>
          </p:txBody>
        </p:sp>
        <p:sp>
          <p:nvSpPr>
            <p:cNvPr id="29" name="Rectangle 124"/>
            <p:cNvSpPr>
              <a:spLocks noChangeAspect="1" noChangeArrowheads="1"/>
            </p:cNvSpPr>
            <p:nvPr/>
          </p:nvSpPr>
          <p:spPr bwMode="auto">
            <a:xfrm>
              <a:off x="624" y="1008"/>
              <a:ext cx="250" cy="221"/>
            </a:xfrm>
            <a:prstGeom prst="rect">
              <a:avLst/>
            </a:prstGeom>
            <a:solidFill>
              <a:srgbClr val="008000"/>
            </a:solidFill>
            <a:ln w="3175">
              <a:solidFill>
                <a:schemeClr val="tx1"/>
              </a:solidFill>
              <a:miter lim="800000"/>
              <a:headEnd/>
              <a:tailEnd/>
            </a:ln>
          </p:spPr>
          <p:txBody>
            <a:bodyPr/>
            <a:lstStyle/>
            <a:p>
              <a:pPr fontAlgn="base">
                <a:spcBef>
                  <a:spcPct val="20000"/>
                </a:spcBef>
                <a:spcAft>
                  <a:spcPct val="0"/>
                </a:spcAft>
              </a:pPr>
              <a:endParaRPr lang="en-US" sz="900" dirty="0">
                <a:solidFill>
                  <a:srgbClr val="000000"/>
                </a:solidFill>
                <a:ea typeface="ヒラギノ角ゴ Pro W3" charset="-128"/>
                <a:cs typeface="ヒラギノ角ゴ Pro W3" charset="-128"/>
              </a:endParaRPr>
            </a:p>
          </p:txBody>
        </p:sp>
        <p:sp>
          <p:nvSpPr>
            <p:cNvPr id="30" name="Line 125"/>
            <p:cNvSpPr>
              <a:spLocks noChangeAspect="1" noChangeShapeType="1"/>
            </p:cNvSpPr>
            <p:nvPr/>
          </p:nvSpPr>
          <p:spPr bwMode="auto">
            <a:xfrm>
              <a:off x="624" y="1008"/>
              <a:ext cx="1248" cy="0"/>
            </a:xfrm>
            <a:prstGeom prst="line">
              <a:avLst/>
            </a:prstGeom>
            <a:noFill/>
            <a:ln w="3175" cap="sq">
              <a:solidFill>
                <a:schemeClr val="tx1"/>
              </a:solidFill>
              <a:round/>
              <a:headEnd/>
              <a:tailEnd/>
            </a:ln>
          </p:spPr>
          <p:txBody>
            <a:bodyPr/>
            <a:lstStyle/>
            <a:p>
              <a:pPr fontAlgn="base">
                <a:spcBef>
                  <a:spcPct val="0"/>
                </a:spcBef>
                <a:spcAft>
                  <a:spcPct val="0"/>
                </a:spcAft>
              </a:pPr>
              <a:endParaRPr lang="en-US" dirty="0">
                <a:solidFill>
                  <a:prstClr val="black"/>
                </a:solidFill>
                <a:ea typeface="ヒラギノ角ゴ Pro W3" charset="-128"/>
                <a:cs typeface="ヒラギノ角ゴ Pro W3" charset="-128"/>
              </a:endParaRPr>
            </a:p>
          </p:txBody>
        </p:sp>
        <p:sp>
          <p:nvSpPr>
            <p:cNvPr id="31" name="Line 126"/>
            <p:cNvSpPr>
              <a:spLocks noChangeAspect="1" noChangeShapeType="1"/>
            </p:cNvSpPr>
            <p:nvPr/>
          </p:nvSpPr>
          <p:spPr bwMode="auto">
            <a:xfrm>
              <a:off x="624" y="1229"/>
              <a:ext cx="1248" cy="0"/>
            </a:xfrm>
            <a:prstGeom prst="line">
              <a:avLst/>
            </a:prstGeom>
            <a:noFill/>
            <a:ln w="3175">
              <a:solidFill>
                <a:schemeClr val="tx1"/>
              </a:solidFill>
              <a:round/>
              <a:headEnd/>
              <a:tailEnd/>
            </a:ln>
          </p:spPr>
          <p:txBody>
            <a:bodyPr/>
            <a:lstStyle/>
            <a:p>
              <a:pPr fontAlgn="base">
                <a:spcBef>
                  <a:spcPct val="0"/>
                </a:spcBef>
                <a:spcAft>
                  <a:spcPct val="0"/>
                </a:spcAft>
              </a:pPr>
              <a:endParaRPr lang="en-US" dirty="0">
                <a:solidFill>
                  <a:prstClr val="black"/>
                </a:solidFill>
                <a:ea typeface="ヒラギノ角ゴ Pro W3" charset="-128"/>
                <a:cs typeface="ヒラギノ角ゴ Pro W3" charset="-128"/>
              </a:endParaRPr>
            </a:p>
          </p:txBody>
        </p:sp>
        <p:sp>
          <p:nvSpPr>
            <p:cNvPr id="32" name="Line 127"/>
            <p:cNvSpPr>
              <a:spLocks noChangeAspect="1" noChangeShapeType="1"/>
            </p:cNvSpPr>
            <p:nvPr/>
          </p:nvSpPr>
          <p:spPr bwMode="auto">
            <a:xfrm>
              <a:off x="624" y="1450"/>
              <a:ext cx="1248" cy="0"/>
            </a:xfrm>
            <a:prstGeom prst="line">
              <a:avLst/>
            </a:prstGeom>
            <a:noFill/>
            <a:ln w="3175">
              <a:solidFill>
                <a:schemeClr val="tx1"/>
              </a:solidFill>
              <a:round/>
              <a:headEnd/>
              <a:tailEnd/>
            </a:ln>
          </p:spPr>
          <p:txBody>
            <a:bodyPr/>
            <a:lstStyle/>
            <a:p>
              <a:pPr fontAlgn="base">
                <a:spcBef>
                  <a:spcPct val="0"/>
                </a:spcBef>
                <a:spcAft>
                  <a:spcPct val="0"/>
                </a:spcAft>
              </a:pPr>
              <a:endParaRPr lang="en-US" dirty="0">
                <a:solidFill>
                  <a:prstClr val="black"/>
                </a:solidFill>
                <a:ea typeface="ヒラギノ角ゴ Pro W3" charset="-128"/>
                <a:cs typeface="ヒラギノ角ゴ Pro W3" charset="-128"/>
              </a:endParaRPr>
            </a:p>
          </p:txBody>
        </p:sp>
        <p:sp>
          <p:nvSpPr>
            <p:cNvPr id="33" name="Line 128"/>
            <p:cNvSpPr>
              <a:spLocks noChangeAspect="1" noChangeShapeType="1"/>
            </p:cNvSpPr>
            <p:nvPr/>
          </p:nvSpPr>
          <p:spPr bwMode="auto">
            <a:xfrm>
              <a:off x="624" y="1670"/>
              <a:ext cx="1248" cy="0"/>
            </a:xfrm>
            <a:prstGeom prst="line">
              <a:avLst/>
            </a:prstGeom>
            <a:noFill/>
            <a:ln w="3175">
              <a:solidFill>
                <a:schemeClr val="tx1"/>
              </a:solidFill>
              <a:round/>
              <a:headEnd/>
              <a:tailEnd/>
            </a:ln>
          </p:spPr>
          <p:txBody>
            <a:bodyPr/>
            <a:lstStyle/>
            <a:p>
              <a:pPr fontAlgn="base">
                <a:spcBef>
                  <a:spcPct val="0"/>
                </a:spcBef>
                <a:spcAft>
                  <a:spcPct val="0"/>
                </a:spcAft>
              </a:pPr>
              <a:endParaRPr lang="en-US" dirty="0">
                <a:solidFill>
                  <a:prstClr val="black"/>
                </a:solidFill>
                <a:ea typeface="ヒラギノ角ゴ Pro W3" charset="-128"/>
                <a:cs typeface="ヒラギノ角ゴ Pro W3" charset="-128"/>
              </a:endParaRPr>
            </a:p>
          </p:txBody>
        </p:sp>
        <p:sp>
          <p:nvSpPr>
            <p:cNvPr id="34" name="Line 129"/>
            <p:cNvSpPr>
              <a:spLocks noChangeAspect="1" noChangeShapeType="1"/>
            </p:cNvSpPr>
            <p:nvPr/>
          </p:nvSpPr>
          <p:spPr bwMode="auto">
            <a:xfrm>
              <a:off x="624" y="1891"/>
              <a:ext cx="1248" cy="0"/>
            </a:xfrm>
            <a:prstGeom prst="line">
              <a:avLst/>
            </a:prstGeom>
            <a:noFill/>
            <a:ln w="3175">
              <a:solidFill>
                <a:schemeClr val="tx1"/>
              </a:solidFill>
              <a:round/>
              <a:headEnd/>
              <a:tailEnd/>
            </a:ln>
          </p:spPr>
          <p:txBody>
            <a:bodyPr/>
            <a:lstStyle/>
            <a:p>
              <a:pPr fontAlgn="base">
                <a:spcBef>
                  <a:spcPct val="0"/>
                </a:spcBef>
                <a:spcAft>
                  <a:spcPct val="0"/>
                </a:spcAft>
              </a:pPr>
              <a:endParaRPr lang="en-US" dirty="0">
                <a:solidFill>
                  <a:prstClr val="black"/>
                </a:solidFill>
                <a:ea typeface="ヒラギノ角ゴ Pro W3" charset="-128"/>
                <a:cs typeface="ヒラギノ角ゴ Pro W3" charset="-128"/>
              </a:endParaRPr>
            </a:p>
          </p:txBody>
        </p:sp>
        <p:sp>
          <p:nvSpPr>
            <p:cNvPr id="35" name="Line 130"/>
            <p:cNvSpPr>
              <a:spLocks noChangeAspect="1" noChangeShapeType="1"/>
            </p:cNvSpPr>
            <p:nvPr/>
          </p:nvSpPr>
          <p:spPr bwMode="auto">
            <a:xfrm>
              <a:off x="624" y="2112"/>
              <a:ext cx="1248" cy="0"/>
            </a:xfrm>
            <a:prstGeom prst="line">
              <a:avLst/>
            </a:prstGeom>
            <a:noFill/>
            <a:ln w="3175" cap="sq">
              <a:solidFill>
                <a:schemeClr val="tx1"/>
              </a:solidFill>
              <a:round/>
              <a:headEnd/>
              <a:tailEnd/>
            </a:ln>
          </p:spPr>
          <p:txBody>
            <a:bodyPr/>
            <a:lstStyle/>
            <a:p>
              <a:pPr fontAlgn="base">
                <a:spcBef>
                  <a:spcPct val="0"/>
                </a:spcBef>
                <a:spcAft>
                  <a:spcPct val="0"/>
                </a:spcAft>
              </a:pPr>
              <a:endParaRPr lang="en-US" dirty="0">
                <a:solidFill>
                  <a:prstClr val="black"/>
                </a:solidFill>
                <a:ea typeface="ヒラギノ角ゴ Pro W3" charset="-128"/>
                <a:cs typeface="ヒラギノ角ゴ Pro W3" charset="-128"/>
              </a:endParaRPr>
            </a:p>
          </p:txBody>
        </p:sp>
        <p:sp>
          <p:nvSpPr>
            <p:cNvPr id="36" name="Line 131"/>
            <p:cNvSpPr>
              <a:spLocks noChangeAspect="1" noChangeShapeType="1"/>
            </p:cNvSpPr>
            <p:nvPr/>
          </p:nvSpPr>
          <p:spPr bwMode="auto">
            <a:xfrm>
              <a:off x="624" y="1008"/>
              <a:ext cx="0" cy="1104"/>
            </a:xfrm>
            <a:prstGeom prst="line">
              <a:avLst/>
            </a:prstGeom>
            <a:noFill/>
            <a:ln w="3175" cap="sq">
              <a:solidFill>
                <a:schemeClr val="tx1"/>
              </a:solidFill>
              <a:round/>
              <a:headEnd/>
              <a:tailEnd/>
            </a:ln>
          </p:spPr>
          <p:txBody>
            <a:bodyPr/>
            <a:lstStyle/>
            <a:p>
              <a:pPr fontAlgn="base">
                <a:spcBef>
                  <a:spcPct val="0"/>
                </a:spcBef>
                <a:spcAft>
                  <a:spcPct val="0"/>
                </a:spcAft>
              </a:pPr>
              <a:endParaRPr lang="en-US" dirty="0">
                <a:solidFill>
                  <a:prstClr val="black"/>
                </a:solidFill>
                <a:ea typeface="ヒラギノ角ゴ Pro W3" charset="-128"/>
                <a:cs typeface="ヒラギノ角ゴ Pro W3" charset="-128"/>
              </a:endParaRPr>
            </a:p>
          </p:txBody>
        </p:sp>
        <p:sp>
          <p:nvSpPr>
            <p:cNvPr id="37" name="Line 132"/>
            <p:cNvSpPr>
              <a:spLocks noChangeAspect="1" noChangeShapeType="1"/>
            </p:cNvSpPr>
            <p:nvPr/>
          </p:nvSpPr>
          <p:spPr bwMode="auto">
            <a:xfrm>
              <a:off x="874" y="1008"/>
              <a:ext cx="0" cy="1104"/>
            </a:xfrm>
            <a:prstGeom prst="line">
              <a:avLst/>
            </a:prstGeom>
            <a:noFill/>
            <a:ln w="3175">
              <a:solidFill>
                <a:schemeClr val="tx1"/>
              </a:solidFill>
              <a:round/>
              <a:headEnd/>
              <a:tailEnd/>
            </a:ln>
          </p:spPr>
          <p:txBody>
            <a:bodyPr/>
            <a:lstStyle/>
            <a:p>
              <a:pPr fontAlgn="base">
                <a:spcBef>
                  <a:spcPct val="0"/>
                </a:spcBef>
                <a:spcAft>
                  <a:spcPct val="0"/>
                </a:spcAft>
              </a:pPr>
              <a:endParaRPr lang="en-US" dirty="0">
                <a:solidFill>
                  <a:prstClr val="black"/>
                </a:solidFill>
                <a:ea typeface="ヒラギノ角ゴ Pro W3" charset="-128"/>
                <a:cs typeface="ヒラギノ角ゴ Pro W3" charset="-128"/>
              </a:endParaRPr>
            </a:p>
          </p:txBody>
        </p:sp>
        <p:sp>
          <p:nvSpPr>
            <p:cNvPr id="38" name="Line 133"/>
            <p:cNvSpPr>
              <a:spLocks noChangeAspect="1" noChangeShapeType="1"/>
            </p:cNvSpPr>
            <p:nvPr/>
          </p:nvSpPr>
          <p:spPr bwMode="auto">
            <a:xfrm>
              <a:off x="1122" y="1008"/>
              <a:ext cx="0" cy="1104"/>
            </a:xfrm>
            <a:prstGeom prst="line">
              <a:avLst/>
            </a:prstGeom>
            <a:noFill/>
            <a:ln w="3175">
              <a:solidFill>
                <a:schemeClr val="tx1"/>
              </a:solidFill>
              <a:round/>
              <a:headEnd/>
              <a:tailEnd/>
            </a:ln>
          </p:spPr>
          <p:txBody>
            <a:bodyPr/>
            <a:lstStyle/>
            <a:p>
              <a:pPr fontAlgn="base">
                <a:spcBef>
                  <a:spcPct val="0"/>
                </a:spcBef>
                <a:spcAft>
                  <a:spcPct val="0"/>
                </a:spcAft>
              </a:pPr>
              <a:endParaRPr lang="en-US" dirty="0">
                <a:solidFill>
                  <a:prstClr val="black"/>
                </a:solidFill>
                <a:ea typeface="ヒラギノ角ゴ Pro W3" charset="-128"/>
                <a:cs typeface="ヒラギノ角ゴ Pro W3" charset="-128"/>
              </a:endParaRPr>
            </a:p>
          </p:txBody>
        </p:sp>
        <p:sp>
          <p:nvSpPr>
            <p:cNvPr id="39" name="Line 134"/>
            <p:cNvSpPr>
              <a:spLocks noChangeAspect="1" noChangeShapeType="1"/>
            </p:cNvSpPr>
            <p:nvPr/>
          </p:nvSpPr>
          <p:spPr bwMode="auto">
            <a:xfrm>
              <a:off x="1374" y="1008"/>
              <a:ext cx="0" cy="1104"/>
            </a:xfrm>
            <a:prstGeom prst="line">
              <a:avLst/>
            </a:prstGeom>
            <a:noFill/>
            <a:ln w="3175">
              <a:solidFill>
                <a:schemeClr val="tx1"/>
              </a:solidFill>
              <a:round/>
              <a:headEnd/>
              <a:tailEnd/>
            </a:ln>
          </p:spPr>
          <p:txBody>
            <a:bodyPr/>
            <a:lstStyle/>
            <a:p>
              <a:pPr fontAlgn="base">
                <a:spcBef>
                  <a:spcPct val="0"/>
                </a:spcBef>
                <a:spcAft>
                  <a:spcPct val="0"/>
                </a:spcAft>
              </a:pPr>
              <a:endParaRPr lang="en-US" dirty="0">
                <a:solidFill>
                  <a:prstClr val="black"/>
                </a:solidFill>
                <a:ea typeface="ヒラギノ角ゴ Pro W3" charset="-128"/>
                <a:cs typeface="ヒラギノ角ゴ Pro W3" charset="-128"/>
              </a:endParaRPr>
            </a:p>
          </p:txBody>
        </p:sp>
        <p:sp>
          <p:nvSpPr>
            <p:cNvPr id="40" name="Line 135"/>
            <p:cNvSpPr>
              <a:spLocks noChangeAspect="1" noChangeShapeType="1"/>
            </p:cNvSpPr>
            <p:nvPr/>
          </p:nvSpPr>
          <p:spPr bwMode="auto">
            <a:xfrm>
              <a:off x="1622" y="1008"/>
              <a:ext cx="0" cy="1104"/>
            </a:xfrm>
            <a:prstGeom prst="line">
              <a:avLst/>
            </a:prstGeom>
            <a:noFill/>
            <a:ln w="3175">
              <a:solidFill>
                <a:schemeClr val="tx1"/>
              </a:solidFill>
              <a:round/>
              <a:headEnd/>
              <a:tailEnd/>
            </a:ln>
          </p:spPr>
          <p:txBody>
            <a:bodyPr/>
            <a:lstStyle/>
            <a:p>
              <a:pPr fontAlgn="base">
                <a:spcBef>
                  <a:spcPct val="0"/>
                </a:spcBef>
                <a:spcAft>
                  <a:spcPct val="0"/>
                </a:spcAft>
              </a:pPr>
              <a:endParaRPr lang="en-US" sz="900" dirty="0">
                <a:solidFill>
                  <a:prstClr val="black"/>
                </a:solidFill>
                <a:ea typeface="ヒラギノ角ゴ Pro W3" charset="-128"/>
                <a:cs typeface="ヒラギノ角ゴ Pro W3" charset="-128"/>
              </a:endParaRPr>
            </a:p>
          </p:txBody>
        </p:sp>
        <p:sp>
          <p:nvSpPr>
            <p:cNvPr id="41" name="Line 136"/>
            <p:cNvSpPr>
              <a:spLocks noChangeAspect="1" noChangeShapeType="1"/>
            </p:cNvSpPr>
            <p:nvPr/>
          </p:nvSpPr>
          <p:spPr bwMode="auto">
            <a:xfrm>
              <a:off x="1872" y="1008"/>
              <a:ext cx="0" cy="1104"/>
            </a:xfrm>
            <a:prstGeom prst="line">
              <a:avLst/>
            </a:prstGeom>
            <a:noFill/>
            <a:ln w="3175" cap="sq">
              <a:solidFill>
                <a:schemeClr val="tx1"/>
              </a:solidFill>
              <a:round/>
              <a:headEnd/>
              <a:tailEnd/>
            </a:ln>
          </p:spPr>
          <p:txBody>
            <a:bodyPr/>
            <a:lstStyle/>
            <a:p>
              <a:pPr fontAlgn="base">
                <a:spcBef>
                  <a:spcPct val="0"/>
                </a:spcBef>
                <a:spcAft>
                  <a:spcPct val="0"/>
                </a:spcAft>
              </a:pPr>
              <a:endParaRPr lang="en-US" dirty="0">
                <a:solidFill>
                  <a:prstClr val="black"/>
                </a:solidFill>
                <a:ea typeface="ヒラギノ角ゴ Pro W3" charset="-128"/>
                <a:cs typeface="ヒラギノ角ゴ Pro W3" charset="-128"/>
              </a:endParaRPr>
            </a:p>
          </p:txBody>
        </p:sp>
      </p:grpSp>
      <p:sp>
        <p:nvSpPr>
          <p:cNvPr id="42" name="Text Box 98"/>
          <p:cNvSpPr txBox="1">
            <a:spLocks noChangeAspect="1" noChangeArrowheads="1"/>
          </p:cNvSpPr>
          <p:nvPr/>
        </p:nvSpPr>
        <p:spPr bwMode="auto">
          <a:xfrm rot="16200000">
            <a:off x="-467963" y="2451525"/>
            <a:ext cx="1422400" cy="369332"/>
          </a:xfrm>
          <a:prstGeom prst="rect">
            <a:avLst/>
          </a:prstGeom>
          <a:solidFill>
            <a:schemeClr val="bg1"/>
          </a:solidFill>
          <a:ln w="9525">
            <a:noFill/>
            <a:miter lim="800000"/>
            <a:headEnd/>
            <a:tailEnd/>
          </a:ln>
        </p:spPr>
        <p:txBody>
          <a:bodyPr>
            <a:spAutoFit/>
          </a:bodyPr>
          <a:lstStyle/>
          <a:p>
            <a:pPr algn="ctr" fontAlgn="base">
              <a:spcBef>
                <a:spcPct val="0"/>
              </a:spcBef>
              <a:spcAft>
                <a:spcPct val="0"/>
              </a:spcAft>
            </a:pPr>
            <a:r>
              <a:rPr lang="en-US" dirty="0">
                <a:solidFill>
                  <a:prstClr val="black"/>
                </a:solidFill>
                <a:ea typeface="ヒラギノ角ゴ Pro W3" charset="-128"/>
                <a:cs typeface="ヒラギノ角ゴ Pro W3" charset="-128"/>
              </a:rPr>
              <a:t>Likelihood</a:t>
            </a:r>
          </a:p>
        </p:txBody>
      </p:sp>
      <p:sp>
        <p:nvSpPr>
          <p:cNvPr id="43" name="Text Box 97"/>
          <p:cNvSpPr txBox="1">
            <a:spLocks noChangeAspect="1" noChangeArrowheads="1"/>
          </p:cNvSpPr>
          <p:nvPr/>
        </p:nvSpPr>
        <p:spPr bwMode="auto">
          <a:xfrm>
            <a:off x="1376745" y="4424030"/>
            <a:ext cx="1755922" cy="369332"/>
          </a:xfrm>
          <a:prstGeom prst="rect">
            <a:avLst/>
          </a:prstGeom>
          <a:solidFill>
            <a:schemeClr val="bg1"/>
          </a:solidFill>
          <a:ln w="9525" algn="ctr">
            <a:noFill/>
            <a:miter lim="800000"/>
            <a:headEnd/>
            <a:tailEnd/>
          </a:ln>
        </p:spPr>
        <p:txBody>
          <a:bodyPr wrap="square">
            <a:spAutoFit/>
          </a:bodyPr>
          <a:lstStyle/>
          <a:p>
            <a:pPr algn="ctr" fontAlgn="base">
              <a:spcBef>
                <a:spcPct val="0"/>
              </a:spcBef>
              <a:spcAft>
                <a:spcPct val="0"/>
              </a:spcAft>
            </a:pPr>
            <a:r>
              <a:rPr lang="en-US" dirty="0">
                <a:solidFill>
                  <a:prstClr val="black"/>
                </a:solidFill>
                <a:ea typeface="ヒラギノ角ゴ Pro W3" charset="-128"/>
                <a:cs typeface="ヒラギノ角ゴ Pro W3" charset="-128"/>
              </a:rPr>
              <a:t>Consequence</a:t>
            </a:r>
          </a:p>
        </p:txBody>
      </p:sp>
      <p:grpSp>
        <p:nvGrpSpPr>
          <p:cNvPr id="44" name="Group 62"/>
          <p:cNvGrpSpPr/>
          <p:nvPr/>
        </p:nvGrpSpPr>
        <p:grpSpPr>
          <a:xfrm>
            <a:off x="60066" y="5106987"/>
            <a:ext cx="3900488" cy="1230313"/>
            <a:chOff x="368300" y="4889500"/>
            <a:chExt cx="3900488" cy="1230313"/>
          </a:xfrm>
        </p:grpSpPr>
        <p:sp>
          <p:nvSpPr>
            <p:cNvPr id="45" name="Rectangle 44"/>
            <p:cNvSpPr>
              <a:spLocks noChangeArrowheads="1"/>
            </p:cNvSpPr>
            <p:nvPr/>
          </p:nvSpPr>
          <p:spPr bwMode="auto">
            <a:xfrm>
              <a:off x="368300" y="4889500"/>
              <a:ext cx="3865563" cy="1219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fontAlgn="base" hangingPunct="0">
                <a:spcBef>
                  <a:spcPct val="0"/>
                </a:spcBef>
                <a:spcAft>
                  <a:spcPct val="0"/>
                </a:spcAft>
              </a:pPr>
              <a:endParaRPr lang="en-US" dirty="0">
                <a:solidFill>
                  <a:prstClr val="black"/>
                </a:solidFill>
                <a:ea typeface="ヒラギノ角ゴ Pro W3" charset="-128"/>
                <a:cs typeface="ヒラギノ角ゴ Pro W3" charset="-128"/>
              </a:endParaRPr>
            </a:p>
          </p:txBody>
        </p:sp>
        <p:sp>
          <p:nvSpPr>
            <p:cNvPr id="46" name="Text Box 4"/>
            <p:cNvSpPr txBox="1">
              <a:spLocks noChangeArrowheads="1"/>
            </p:cNvSpPr>
            <p:nvPr/>
          </p:nvSpPr>
          <p:spPr bwMode="auto">
            <a:xfrm>
              <a:off x="3125788" y="4918075"/>
              <a:ext cx="1143000" cy="1192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200">
                  <a:solidFill>
                    <a:schemeClr val="tx1"/>
                  </a:solidFill>
                  <a:latin typeface="Arial" charset="0"/>
                  <a:ea typeface="ＭＳ Ｐゴシック" pitchFamily="34" charset="-128"/>
                </a:defRPr>
              </a:lvl1pPr>
              <a:lvl2pPr marL="742950" indent="-285750" eaLnBrk="0" hangingPunct="0">
                <a:defRPr sz="1200">
                  <a:solidFill>
                    <a:schemeClr val="tx1"/>
                  </a:solidFill>
                  <a:latin typeface="Arial" charset="0"/>
                  <a:ea typeface="ＭＳ Ｐゴシック" pitchFamily="34" charset="-128"/>
                </a:defRPr>
              </a:lvl2pPr>
              <a:lvl3pPr marL="1143000" indent="-228600" eaLnBrk="0" hangingPunct="0">
                <a:defRPr sz="1200">
                  <a:solidFill>
                    <a:schemeClr val="tx1"/>
                  </a:solidFill>
                  <a:latin typeface="Arial" charset="0"/>
                  <a:ea typeface="ＭＳ Ｐゴシック" pitchFamily="34" charset="-128"/>
                </a:defRPr>
              </a:lvl3pPr>
              <a:lvl4pPr marL="1600200" indent="-228600" eaLnBrk="0" hangingPunct="0">
                <a:defRPr sz="1200">
                  <a:solidFill>
                    <a:schemeClr val="tx1"/>
                  </a:solidFill>
                  <a:latin typeface="Arial" charset="0"/>
                  <a:ea typeface="ＭＳ Ｐゴシック" pitchFamily="34" charset="-128"/>
                </a:defRPr>
              </a:lvl4pPr>
              <a:lvl5pPr marL="2057400" indent="-228600" eaLnBrk="0" hangingPunct="0">
                <a:defRPr sz="1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200">
                  <a:solidFill>
                    <a:schemeClr val="tx1"/>
                  </a:solidFill>
                  <a:latin typeface="Arial" charset="0"/>
                  <a:ea typeface="ＭＳ Ｐゴシック" pitchFamily="34" charset="-128"/>
                </a:defRPr>
              </a:lvl9pPr>
            </a:lstStyle>
            <a:p>
              <a:pPr algn="ctr" eaLnBrk="1" fontAlgn="base" hangingPunct="1">
                <a:spcBef>
                  <a:spcPct val="10000"/>
                </a:spcBef>
                <a:spcAft>
                  <a:spcPts val="200"/>
                </a:spcAft>
              </a:pPr>
              <a:r>
                <a:rPr lang="en-US" b="1" u="sng" dirty="0">
                  <a:solidFill>
                    <a:prstClr val="black"/>
                  </a:solidFill>
                  <a:cs typeface="ヒラギノ角ゴ Pro W3" charset="-128"/>
                </a:rPr>
                <a:t>Approach</a:t>
              </a:r>
            </a:p>
            <a:p>
              <a:pPr eaLnBrk="1" fontAlgn="base" hangingPunct="1">
                <a:spcBef>
                  <a:spcPct val="20000"/>
                </a:spcBef>
                <a:spcAft>
                  <a:spcPts val="200"/>
                </a:spcAft>
              </a:pPr>
              <a:r>
                <a:rPr lang="en-US" dirty="0">
                  <a:solidFill>
                    <a:prstClr val="black"/>
                  </a:solidFill>
                  <a:cs typeface="ヒラギノ角ゴ Pro W3" charset="-128"/>
                </a:rPr>
                <a:t>M – Mitigate</a:t>
              </a:r>
            </a:p>
            <a:p>
              <a:pPr eaLnBrk="1" fontAlgn="base" hangingPunct="1">
                <a:spcBef>
                  <a:spcPct val="10000"/>
                </a:spcBef>
                <a:spcAft>
                  <a:spcPts val="200"/>
                </a:spcAft>
              </a:pPr>
              <a:r>
                <a:rPr lang="en-US" dirty="0">
                  <a:solidFill>
                    <a:prstClr val="black"/>
                  </a:solidFill>
                  <a:cs typeface="ヒラギノ角ゴ Pro W3" charset="-128"/>
                </a:rPr>
                <a:t>W – Watch</a:t>
              </a:r>
            </a:p>
            <a:p>
              <a:pPr eaLnBrk="1" fontAlgn="base" hangingPunct="1">
                <a:spcBef>
                  <a:spcPct val="0"/>
                </a:spcBef>
                <a:spcAft>
                  <a:spcPts val="200"/>
                </a:spcAft>
              </a:pPr>
              <a:r>
                <a:rPr lang="en-US" dirty="0">
                  <a:solidFill>
                    <a:prstClr val="black"/>
                  </a:solidFill>
                  <a:cs typeface="ヒラギノ角ゴ Pro W3" charset="-128"/>
                </a:rPr>
                <a:t>A – Accept</a:t>
              </a:r>
            </a:p>
            <a:p>
              <a:pPr eaLnBrk="1" fontAlgn="base" hangingPunct="1">
                <a:spcBef>
                  <a:spcPct val="10000"/>
                </a:spcBef>
                <a:spcAft>
                  <a:spcPts val="200"/>
                </a:spcAft>
              </a:pPr>
              <a:r>
                <a:rPr lang="en-US" dirty="0">
                  <a:solidFill>
                    <a:prstClr val="black"/>
                  </a:solidFill>
                  <a:cs typeface="ヒラギノ角ゴ Pro W3" charset="-128"/>
                </a:rPr>
                <a:t>R – Research</a:t>
              </a:r>
            </a:p>
          </p:txBody>
        </p:sp>
        <p:sp>
          <p:nvSpPr>
            <p:cNvPr id="47" name="Text Box 5"/>
            <p:cNvSpPr txBox="1">
              <a:spLocks noChangeArrowheads="1"/>
            </p:cNvSpPr>
            <p:nvPr/>
          </p:nvSpPr>
          <p:spPr bwMode="auto">
            <a:xfrm>
              <a:off x="527604" y="4911725"/>
              <a:ext cx="51809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200">
                  <a:solidFill>
                    <a:schemeClr val="tx1"/>
                  </a:solidFill>
                  <a:latin typeface="Arial" charset="0"/>
                  <a:ea typeface="ＭＳ Ｐゴシック" pitchFamily="34" charset="-128"/>
                </a:defRPr>
              </a:lvl1pPr>
              <a:lvl2pPr marL="742950" indent="-285750" eaLnBrk="0" hangingPunct="0">
                <a:defRPr sz="1200">
                  <a:solidFill>
                    <a:schemeClr val="tx1"/>
                  </a:solidFill>
                  <a:latin typeface="Arial" charset="0"/>
                  <a:ea typeface="ＭＳ Ｐゴシック" pitchFamily="34" charset="-128"/>
                </a:defRPr>
              </a:lvl2pPr>
              <a:lvl3pPr marL="1143000" indent="-228600" eaLnBrk="0" hangingPunct="0">
                <a:defRPr sz="1200">
                  <a:solidFill>
                    <a:schemeClr val="tx1"/>
                  </a:solidFill>
                  <a:latin typeface="Arial" charset="0"/>
                  <a:ea typeface="ＭＳ Ｐゴシック" pitchFamily="34" charset="-128"/>
                </a:defRPr>
              </a:lvl3pPr>
              <a:lvl4pPr marL="1600200" indent="-228600" eaLnBrk="0" hangingPunct="0">
                <a:defRPr sz="1200">
                  <a:solidFill>
                    <a:schemeClr val="tx1"/>
                  </a:solidFill>
                  <a:latin typeface="Arial" charset="0"/>
                  <a:ea typeface="ＭＳ Ｐゴシック" pitchFamily="34" charset="-128"/>
                </a:defRPr>
              </a:lvl4pPr>
              <a:lvl5pPr marL="2057400" indent="-228600" eaLnBrk="0" hangingPunct="0">
                <a:defRPr sz="1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200">
                  <a:solidFill>
                    <a:schemeClr val="tx1"/>
                  </a:solidFill>
                  <a:latin typeface="Arial" charset="0"/>
                  <a:ea typeface="ＭＳ Ｐゴシック" pitchFamily="34" charset="-128"/>
                </a:defRPr>
              </a:lvl9pPr>
            </a:lstStyle>
            <a:p>
              <a:pPr eaLnBrk="1" fontAlgn="base" hangingPunct="1">
                <a:spcBef>
                  <a:spcPct val="0"/>
                </a:spcBef>
                <a:spcAft>
                  <a:spcPct val="0"/>
                </a:spcAft>
              </a:pPr>
              <a:r>
                <a:rPr lang="en-US" b="1" u="sng" dirty="0" smtClean="0">
                  <a:solidFill>
                    <a:prstClr val="black"/>
                  </a:solidFill>
                  <a:cs typeface="ヒラギノ角ゴ Pro W3" charset="-128"/>
                </a:rPr>
                <a:t>Risk</a:t>
              </a:r>
              <a:endParaRPr lang="en-US" b="1" u="sng" dirty="0">
                <a:solidFill>
                  <a:prstClr val="black"/>
                </a:solidFill>
                <a:cs typeface="ヒラギノ角ゴ Pro W3" charset="-128"/>
              </a:endParaRPr>
            </a:p>
          </p:txBody>
        </p:sp>
        <p:sp>
          <p:nvSpPr>
            <p:cNvPr id="48" name="Rectangle 47" descr="80%"/>
            <p:cNvSpPr>
              <a:spLocks noChangeArrowheads="1"/>
            </p:cNvSpPr>
            <p:nvPr/>
          </p:nvSpPr>
          <p:spPr bwMode="auto">
            <a:xfrm>
              <a:off x="519949" y="5194300"/>
              <a:ext cx="533400" cy="228600"/>
            </a:xfrm>
            <a:prstGeom prst="rect">
              <a:avLst/>
            </a:prstGeom>
            <a:solidFill>
              <a:srgbClr val="FF0000"/>
            </a:solidFill>
            <a:ln w="9525">
              <a:solidFill>
                <a:schemeClr val="tx1"/>
              </a:solidFill>
              <a:miter lim="800000"/>
              <a:headEnd/>
              <a:tailEnd/>
            </a:ln>
          </p:spPr>
          <p:txBody>
            <a:bodyPr wrap="none" anchor="ctr"/>
            <a:lstStyle/>
            <a:p>
              <a:pPr algn="ctr" fontAlgn="base">
                <a:spcBef>
                  <a:spcPct val="0"/>
                </a:spcBef>
                <a:spcAft>
                  <a:spcPct val="0"/>
                </a:spcAft>
              </a:pPr>
              <a:r>
                <a:rPr lang="en-US" sz="1400" b="1" dirty="0">
                  <a:solidFill>
                    <a:prstClr val="black"/>
                  </a:solidFill>
                  <a:ea typeface="ヒラギノ角ゴ Pro W3" charset="-128"/>
                  <a:cs typeface="ヒラギノ角ゴ Pro W3" charset="-128"/>
                </a:rPr>
                <a:t>High</a:t>
              </a:r>
            </a:p>
          </p:txBody>
        </p:sp>
        <p:sp>
          <p:nvSpPr>
            <p:cNvPr id="49" name="Rectangle 48" descr="Wide downward diagonal"/>
            <p:cNvSpPr>
              <a:spLocks noChangeArrowheads="1"/>
            </p:cNvSpPr>
            <p:nvPr/>
          </p:nvSpPr>
          <p:spPr bwMode="auto">
            <a:xfrm>
              <a:off x="519949" y="5499100"/>
              <a:ext cx="533400" cy="228600"/>
            </a:xfrm>
            <a:prstGeom prst="rect">
              <a:avLst/>
            </a:prstGeom>
            <a:solidFill>
              <a:srgbClr val="FFFF00"/>
            </a:solidFill>
            <a:ln w="9525">
              <a:solidFill>
                <a:schemeClr val="tx1"/>
              </a:solidFill>
              <a:miter lim="800000"/>
              <a:headEnd/>
              <a:tailEnd/>
            </a:ln>
          </p:spPr>
          <p:txBody>
            <a:bodyPr wrap="none" anchor="ctr"/>
            <a:lstStyle/>
            <a:p>
              <a:pPr algn="ctr" fontAlgn="base">
                <a:spcBef>
                  <a:spcPct val="0"/>
                </a:spcBef>
                <a:spcAft>
                  <a:spcPct val="0"/>
                </a:spcAft>
              </a:pPr>
              <a:r>
                <a:rPr lang="en-US" sz="1400" b="1" dirty="0">
                  <a:solidFill>
                    <a:prstClr val="black"/>
                  </a:solidFill>
                  <a:ea typeface="ヒラギノ角ゴ Pro W3" charset="-128"/>
                  <a:cs typeface="ヒラギノ角ゴ Pro W3" charset="-128"/>
                </a:rPr>
                <a:t>Med</a:t>
              </a:r>
            </a:p>
          </p:txBody>
        </p:sp>
        <p:sp>
          <p:nvSpPr>
            <p:cNvPr id="50" name="Rectangle 49" descr="Dark horizontal"/>
            <p:cNvSpPr>
              <a:spLocks noChangeArrowheads="1"/>
            </p:cNvSpPr>
            <p:nvPr/>
          </p:nvSpPr>
          <p:spPr bwMode="auto">
            <a:xfrm>
              <a:off x="519949" y="5803900"/>
              <a:ext cx="533400" cy="228600"/>
            </a:xfrm>
            <a:prstGeom prst="rect">
              <a:avLst/>
            </a:prstGeom>
            <a:solidFill>
              <a:srgbClr val="008000"/>
            </a:solidFill>
            <a:ln w="9525">
              <a:solidFill>
                <a:schemeClr val="tx1"/>
              </a:solidFill>
              <a:miter lim="800000"/>
              <a:headEnd/>
              <a:tailEnd/>
            </a:ln>
          </p:spPr>
          <p:txBody>
            <a:bodyPr wrap="none" anchor="ctr"/>
            <a:lstStyle/>
            <a:p>
              <a:pPr algn="ctr" fontAlgn="base">
                <a:spcBef>
                  <a:spcPct val="0"/>
                </a:spcBef>
                <a:spcAft>
                  <a:spcPct val="0"/>
                </a:spcAft>
              </a:pPr>
              <a:r>
                <a:rPr lang="en-US" sz="1400" b="1" dirty="0">
                  <a:solidFill>
                    <a:prstClr val="black"/>
                  </a:solidFill>
                  <a:ea typeface="ヒラギノ角ゴ Pro W3" charset="-128"/>
                  <a:cs typeface="ヒラギノ角ゴ Pro W3" charset="-128"/>
                </a:rPr>
                <a:t>Low</a:t>
              </a:r>
            </a:p>
          </p:txBody>
        </p:sp>
        <p:sp>
          <p:nvSpPr>
            <p:cNvPr id="51" name="Text Box 9"/>
            <p:cNvSpPr txBox="1">
              <a:spLocks noChangeArrowheads="1"/>
            </p:cNvSpPr>
            <p:nvPr/>
          </p:nvSpPr>
          <p:spPr bwMode="auto">
            <a:xfrm>
              <a:off x="1225550" y="4908550"/>
              <a:ext cx="1981200" cy="1211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200">
                  <a:solidFill>
                    <a:schemeClr val="tx1"/>
                  </a:solidFill>
                  <a:latin typeface="Arial" charset="0"/>
                  <a:ea typeface="ＭＳ Ｐゴシック" pitchFamily="34" charset="-128"/>
                </a:defRPr>
              </a:lvl1pPr>
              <a:lvl2pPr marL="742950" indent="-285750" eaLnBrk="0" hangingPunct="0">
                <a:defRPr sz="1200">
                  <a:solidFill>
                    <a:schemeClr val="tx1"/>
                  </a:solidFill>
                  <a:latin typeface="Arial" charset="0"/>
                  <a:ea typeface="ＭＳ Ｐゴシック" pitchFamily="34" charset="-128"/>
                </a:defRPr>
              </a:lvl2pPr>
              <a:lvl3pPr marL="1143000" indent="-228600" eaLnBrk="0" hangingPunct="0">
                <a:defRPr sz="1200">
                  <a:solidFill>
                    <a:schemeClr val="tx1"/>
                  </a:solidFill>
                  <a:latin typeface="Arial" charset="0"/>
                  <a:ea typeface="ＭＳ Ｐゴシック" pitchFamily="34" charset="-128"/>
                </a:defRPr>
              </a:lvl3pPr>
              <a:lvl4pPr marL="1600200" indent="-228600" eaLnBrk="0" hangingPunct="0">
                <a:defRPr sz="1200">
                  <a:solidFill>
                    <a:schemeClr val="tx1"/>
                  </a:solidFill>
                  <a:latin typeface="Arial" charset="0"/>
                  <a:ea typeface="ＭＳ Ｐゴシック" pitchFamily="34" charset="-128"/>
                </a:defRPr>
              </a:lvl4pPr>
              <a:lvl5pPr marL="2057400" indent="-228600" eaLnBrk="0" hangingPunct="0">
                <a:defRPr sz="1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200">
                  <a:solidFill>
                    <a:schemeClr val="tx1"/>
                  </a:solidFill>
                  <a:latin typeface="Arial" charset="0"/>
                  <a:ea typeface="ＭＳ Ｐゴシック" pitchFamily="34" charset="-128"/>
                </a:defRPr>
              </a:lvl9pPr>
            </a:lstStyle>
            <a:p>
              <a:pPr eaLnBrk="1" fontAlgn="base" hangingPunct="1">
                <a:spcBef>
                  <a:spcPct val="0"/>
                </a:spcBef>
                <a:spcAft>
                  <a:spcPts val="200"/>
                </a:spcAft>
              </a:pPr>
              <a:r>
                <a:rPr lang="en-US" b="1" u="sng" dirty="0">
                  <a:solidFill>
                    <a:prstClr val="black"/>
                  </a:solidFill>
                  <a:cs typeface="ヒラギノ角ゴ Pro W3" charset="-128"/>
                </a:rPr>
                <a:t>L x C Trend</a:t>
              </a:r>
            </a:p>
            <a:p>
              <a:pPr eaLnBrk="1" fontAlgn="base" hangingPunct="1">
                <a:spcBef>
                  <a:spcPct val="20000"/>
                </a:spcBef>
                <a:spcAft>
                  <a:spcPts val="200"/>
                </a:spcAft>
                <a:buFont typeface="Wingdings" pitchFamily="2" charset="2"/>
                <a:buNone/>
              </a:pPr>
              <a:r>
                <a:rPr lang="en-US" dirty="0">
                  <a:solidFill>
                    <a:prstClr val="black"/>
                  </a:solidFill>
                  <a:cs typeface="ヒラギノ角ゴ Pro W3" charset="-128"/>
                  <a:sym typeface="Wingdings 3" pitchFamily="18" charset="2"/>
                </a:rPr>
                <a:t></a:t>
              </a:r>
              <a:r>
                <a:rPr lang="en-US" dirty="0">
                  <a:solidFill>
                    <a:prstClr val="black"/>
                  </a:solidFill>
                  <a:cs typeface="ヒラギノ角ゴ Pro W3" charset="-128"/>
                  <a:sym typeface="Wingdings" pitchFamily="2" charset="2"/>
                </a:rPr>
                <a:t> Decreasing (Improving)</a:t>
              </a:r>
              <a:endParaRPr lang="en-US" sz="800" dirty="0">
                <a:solidFill>
                  <a:prstClr val="black"/>
                </a:solidFill>
                <a:cs typeface="ヒラギノ角ゴ Pro W3" charset="-128"/>
                <a:sym typeface="Wingdings" pitchFamily="2" charset="2"/>
              </a:endParaRPr>
            </a:p>
            <a:p>
              <a:pPr eaLnBrk="1" fontAlgn="base" hangingPunct="1">
                <a:spcBef>
                  <a:spcPct val="10000"/>
                </a:spcBef>
                <a:spcAft>
                  <a:spcPts val="200"/>
                </a:spcAft>
                <a:buFont typeface="Wingdings" pitchFamily="2" charset="2"/>
                <a:buNone/>
              </a:pPr>
              <a:r>
                <a:rPr lang="en-US" dirty="0">
                  <a:solidFill>
                    <a:prstClr val="black"/>
                  </a:solidFill>
                  <a:cs typeface="ヒラギノ角ゴ Pro W3" charset="-128"/>
                  <a:sym typeface="Wingdings 3" pitchFamily="18" charset="2"/>
                </a:rPr>
                <a:t></a:t>
              </a:r>
              <a:r>
                <a:rPr lang="en-US" dirty="0">
                  <a:solidFill>
                    <a:prstClr val="black"/>
                  </a:solidFill>
                  <a:cs typeface="ヒラギノ角ゴ Pro W3" charset="-128"/>
                  <a:sym typeface="Wingdings" pitchFamily="2" charset="2"/>
                </a:rPr>
                <a:t> Increasing (Worsening)</a:t>
              </a:r>
              <a:endParaRPr lang="en-US" sz="800" dirty="0">
                <a:solidFill>
                  <a:prstClr val="black"/>
                </a:solidFill>
                <a:cs typeface="ヒラギノ角ゴ Pro W3" charset="-128"/>
                <a:sym typeface="Wingdings" pitchFamily="2" charset="2"/>
              </a:endParaRPr>
            </a:p>
            <a:p>
              <a:pPr marL="171450" indent="-171450" eaLnBrk="1" fontAlgn="base" hangingPunct="1">
                <a:spcBef>
                  <a:spcPct val="10000"/>
                </a:spcBef>
                <a:spcAft>
                  <a:spcPts val="200"/>
                </a:spcAft>
                <a:buFont typeface="Wingdings 3" charset="0"/>
                <a:buChar char="Æ"/>
              </a:pPr>
              <a:r>
                <a:rPr lang="en-US" dirty="0" smtClean="0">
                  <a:solidFill>
                    <a:prstClr val="black"/>
                  </a:solidFill>
                  <a:cs typeface="ヒラギノ角ゴ Pro W3" charset="-128"/>
                  <a:sym typeface="Wingdings" pitchFamily="2" charset="2"/>
                </a:rPr>
                <a:t>Unchanged</a:t>
              </a:r>
              <a:endParaRPr lang="en-US" dirty="0">
                <a:solidFill>
                  <a:prstClr val="black"/>
                </a:solidFill>
                <a:cs typeface="ヒラギノ角ゴ Pro W3" charset="-128"/>
                <a:sym typeface="Wingdings" pitchFamily="2" charset="2"/>
              </a:endParaRPr>
            </a:p>
            <a:p>
              <a:pPr eaLnBrk="1" fontAlgn="base" hangingPunct="1">
                <a:spcBef>
                  <a:spcPct val="10000"/>
                </a:spcBef>
                <a:spcAft>
                  <a:spcPts val="200"/>
                </a:spcAft>
              </a:pPr>
              <a:r>
                <a:rPr lang="en-US" dirty="0" smtClean="0">
                  <a:solidFill>
                    <a:srgbClr val="0000FF"/>
                  </a:solidFill>
                  <a:cs typeface="ヒラギノ角ゴ Pro W3" charset="-128"/>
                  <a:sym typeface="Wingdings" pitchFamily="2" charset="2"/>
                </a:rPr>
                <a:t>New risk</a:t>
              </a:r>
              <a:endParaRPr lang="en-US" dirty="0">
                <a:solidFill>
                  <a:srgbClr val="0000FF"/>
                </a:solidFill>
                <a:cs typeface="ヒラギノ角ゴ Pro W3" charset="-128"/>
              </a:endParaRPr>
            </a:p>
          </p:txBody>
        </p:sp>
      </p:grpSp>
      <p:graphicFrame>
        <p:nvGraphicFramePr>
          <p:cNvPr id="52" name="Table 51"/>
          <p:cNvGraphicFramePr>
            <a:graphicFrameLocks noGrp="1"/>
          </p:cNvGraphicFramePr>
          <p:nvPr>
            <p:extLst>
              <p:ext uri="{D42A27DB-BD31-4B8C-83A1-F6EECF244321}">
                <p14:modId xmlns:p14="http://schemas.microsoft.com/office/powerpoint/2010/main" val="3505344555"/>
              </p:ext>
            </p:extLst>
          </p:nvPr>
        </p:nvGraphicFramePr>
        <p:xfrm>
          <a:off x="4163152" y="1448860"/>
          <a:ext cx="4780449" cy="4570940"/>
        </p:xfrm>
        <a:graphic>
          <a:graphicData uri="http://schemas.openxmlformats.org/drawingml/2006/table">
            <a:tbl>
              <a:tblPr/>
              <a:tblGrid>
                <a:gridCol w="614089"/>
                <a:gridCol w="614089"/>
                <a:gridCol w="614089"/>
                <a:gridCol w="614089"/>
                <a:gridCol w="2324093"/>
              </a:tblGrid>
              <a:tr h="390203">
                <a:tc>
                  <a:txBody>
                    <a:bodyPr/>
                    <a:lstStyle/>
                    <a:p>
                      <a:pPr algn="ctr" fontAlgn="b"/>
                      <a:r>
                        <a:rPr lang="en-US" sz="1000" b="1" i="0" u="sng" strike="noStrike" dirty="0" smtClean="0">
                          <a:solidFill>
                            <a:srgbClr val="000000"/>
                          </a:solidFill>
                          <a:effectLst/>
                          <a:latin typeface="Calibri"/>
                        </a:rPr>
                        <a:t>Index</a:t>
                      </a:r>
                      <a:endParaRPr lang="en-US" sz="1000" b="1" i="0" u="sng" strike="noStrike" dirty="0">
                        <a:solidFill>
                          <a:srgbClr val="000000"/>
                        </a:solidFill>
                        <a:effectLst/>
                        <a:latin typeface="Calibri"/>
                      </a:endParaRPr>
                    </a:p>
                  </a:txBody>
                  <a:tcPr marL="10766" marR="10766" marT="10766" marB="0" anchor="b">
                    <a:lnL>
                      <a:noFill/>
                    </a:lnL>
                    <a:lnR>
                      <a:noFill/>
                    </a:lnR>
                    <a:lnT>
                      <a:noFill/>
                    </a:lnT>
                    <a:lnB>
                      <a:noFill/>
                    </a:lnB>
                  </a:tcPr>
                </a:tc>
                <a:tc>
                  <a:txBody>
                    <a:bodyPr/>
                    <a:lstStyle/>
                    <a:p>
                      <a:pPr algn="ctr" fontAlgn="b"/>
                      <a:r>
                        <a:rPr lang="en-US" sz="1000" b="1" i="0" u="sng" strike="noStrike" dirty="0" smtClean="0">
                          <a:solidFill>
                            <a:srgbClr val="000000"/>
                          </a:solidFill>
                          <a:effectLst/>
                          <a:latin typeface="Calibri"/>
                        </a:rPr>
                        <a:t>Rank</a:t>
                      </a:r>
                      <a:endParaRPr lang="en-US" sz="1000" b="1" i="0" u="sng" strike="noStrike" dirty="0">
                        <a:solidFill>
                          <a:srgbClr val="000000"/>
                        </a:solidFill>
                        <a:effectLst/>
                        <a:latin typeface="Calibri"/>
                      </a:endParaRPr>
                    </a:p>
                  </a:txBody>
                  <a:tcPr marL="10766" marR="10766" marT="10766" marB="0" anchor="b">
                    <a:lnL>
                      <a:noFill/>
                    </a:lnL>
                    <a:lnR>
                      <a:noFill/>
                    </a:lnR>
                    <a:lnT>
                      <a:noFill/>
                    </a:lnT>
                    <a:lnB>
                      <a:noFill/>
                    </a:lnB>
                  </a:tcPr>
                </a:tc>
                <a:tc>
                  <a:txBody>
                    <a:bodyPr/>
                    <a:lstStyle/>
                    <a:p>
                      <a:pPr algn="ctr" fontAlgn="b"/>
                      <a:r>
                        <a:rPr lang="en-US" sz="1000" b="1" i="0" u="sng" strike="noStrike" dirty="0">
                          <a:solidFill>
                            <a:srgbClr val="000000"/>
                          </a:solidFill>
                          <a:effectLst/>
                          <a:latin typeface="Calibri"/>
                        </a:rPr>
                        <a:t>L x C Trend</a:t>
                      </a:r>
                    </a:p>
                  </a:txBody>
                  <a:tcPr marL="10766" marR="10766" marT="10766" marB="0" anchor="b">
                    <a:lnL>
                      <a:noFill/>
                    </a:lnL>
                    <a:lnR>
                      <a:noFill/>
                    </a:lnR>
                    <a:lnT>
                      <a:noFill/>
                    </a:lnT>
                    <a:lnB>
                      <a:noFill/>
                    </a:lnB>
                  </a:tcPr>
                </a:tc>
                <a:tc>
                  <a:txBody>
                    <a:bodyPr/>
                    <a:lstStyle/>
                    <a:p>
                      <a:pPr algn="ctr" fontAlgn="b"/>
                      <a:r>
                        <a:rPr lang="en-US" sz="1000" b="1" i="0" u="sng" strike="noStrike" dirty="0">
                          <a:solidFill>
                            <a:srgbClr val="000000"/>
                          </a:solidFill>
                          <a:effectLst/>
                          <a:latin typeface="Calibri"/>
                        </a:rPr>
                        <a:t>Approach</a:t>
                      </a:r>
                    </a:p>
                  </a:txBody>
                  <a:tcPr marL="10766" marR="10766" marT="10766" marB="0" anchor="b">
                    <a:lnL>
                      <a:noFill/>
                    </a:lnL>
                    <a:lnR>
                      <a:noFill/>
                    </a:lnR>
                    <a:lnT>
                      <a:noFill/>
                    </a:lnT>
                    <a:lnB>
                      <a:noFill/>
                    </a:lnB>
                  </a:tcPr>
                </a:tc>
                <a:tc>
                  <a:txBody>
                    <a:bodyPr/>
                    <a:lstStyle/>
                    <a:p>
                      <a:pPr algn="l" fontAlgn="b"/>
                      <a:r>
                        <a:rPr lang="en-US" sz="1000" b="1" i="0" u="sng" strike="noStrike" dirty="0">
                          <a:solidFill>
                            <a:srgbClr val="000000"/>
                          </a:solidFill>
                          <a:effectLst/>
                          <a:latin typeface="Calibri"/>
                        </a:rPr>
                        <a:t>Risk Title</a:t>
                      </a:r>
                    </a:p>
                  </a:txBody>
                  <a:tcPr marL="10766" marR="10766" marT="10766" marB="0" anchor="b">
                    <a:lnL>
                      <a:noFill/>
                    </a:lnL>
                    <a:lnR>
                      <a:noFill/>
                    </a:lnR>
                    <a:lnT>
                      <a:noFill/>
                    </a:lnT>
                    <a:lnB>
                      <a:noFill/>
                    </a:lnB>
                  </a:tcPr>
                </a:tc>
              </a:tr>
              <a:tr h="380067">
                <a:tc>
                  <a:txBody>
                    <a:bodyPr/>
                    <a:lstStyle/>
                    <a:p>
                      <a:pPr algn="ctr" fontAlgn="b"/>
                      <a:r>
                        <a:rPr lang="fr-FR" sz="1400" b="0" i="0" u="none" strike="noStrike" dirty="0" smtClean="0">
                          <a:solidFill>
                            <a:srgbClr val="000000"/>
                          </a:solidFill>
                          <a:effectLst/>
                          <a:latin typeface="+mn-lt"/>
                        </a:rPr>
                        <a:t>1</a:t>
                      </a:r>
                      <a:endParaRPr lang="fr-FR" sz="1400" b="0" i="0" u="none" strike="noStrike" dirty="0">
                        <a:solidFill>
                          <a:srgbClr val="000000"/>
                        </a:solidFill>
                        <a:effectLst/>
                        <a:latin typeface="+mn-lt"/>
                      </a:endParaRPr>
                    </a:p>
                  </a:txBody>
                  <a:tcPr marL="10766" marR="10766" marT="10766" marB="0" anchor="ctr">
                    <a:lnL>
                      <a:noFill/>
                    </a:lnL>
                    <a:lnR>
                      <a:noFill/>
                    </a:lnR>
                    <a:lnT>
                      <a:noFill/>
                    </a:lnT>
                    <a:lnB>
                      <a:noFill/>
                    </a:lnB>
                  </a:tcPr>
                </a:tc>
                <a:tc>
                  <a:txBody>
                    <a:bodyPr/>
                    <a:lstStyle/>
                    <a:p>
                      <a:pPr algn="ctr" fontAlgn="b"/>
                      <a:r>
                        <a:rPr lang="fr-FR" sz="1400" b="0" i="0" u="none" strike="noStrike" dirty="0" smtClean="0">
                          <a:solidFill>
                            <a:srgbClr val="000000"/>
                          </a:solidFill>
                          <a:effectLst/>
                          <a:latin typeface="+mn-lt"/>
                        </a:rPr>
                        <a:t>10</a:t>
                      </a:r>
                      <a:endParaRPr lang="fr-FR" sz="1400" b="0" i="0" u="none" strike="noStrike" dirty="0">
                        <a:solidFill>
                          <a:srgbClr val="000000"/>
                        </a:solidFill>
                        <a:effectLst/>
                        <a:latin typeface="+mn-lt"/>
                      </a:endParaRPr>
                    </a:p>
                  </a:txBody>
                  <a:tcPr marL="10766" marR="10766" marT="10766" marB="0" anchor="ctr">
                    <a:lnL>
                      <a:noFill/>
                    </a:lnL>
                    <a:lnR>
                      <a:noFill/>
                    </a:lnR>
                    <a:lnT>
                      <a:noFill/>
                    </a:lnT>
                    <a:lnB>
                      <a:noFill/>
                    </a:lnB>
                  </a:tcPr>
                </a:tc>
                <a:tc>
                  <a:txBody>
                    <a:bodyPr/>
                    <a:lstStyle/>
                    <a:p>
                      <a:pPr algn="ctr" fontAlgn="b"/>
                      <a:r>
                        <a:rPr lang="fr-FR" sz="1400" b="0" i="0" u="none" strike="noStrike" dirty="0" err="1" smtClean="0">
                          <a:solidFill>
                            <a:srgbClr val="000000"/>
                          </a:solidFill>
                          <a:effectLst/>
                          <a:latin typeface="Wingdings"/>
                        </a:rPr>
                        <a:t>è</a:t>
                      </a:r>
                      <a:endParaRPr lang="fr-FR" sz="1400" b="0" i="0" u="none" strike="noStrike" dirty="0">
                        <a:solidFill>
                          <a:srgbClr val="000000"/>
                        </a:solidFill>
                        <a:effectLst/>
                        <a:latin typeface="Wingdings"/>
                      </a:endParaRPr>
                    </a:p>
                  </a:txBody>
                  <a:tcPr marL="10766" marR="10766" marT="10766" marB="0" anchor="ctr">
                    <a:lnL>
                      <a:noFill/>
                    </a:lnL>
                    <a:lnR>
                      <a:noFill/>
                    </a:lnR>
                    <a:lnT>
                      <a:noFill/>
                    </a:lnT>
                    <a:lnB>
                      <a:noFill/>
                    </a:lnB>
                  </a:tcPr>
                </a:tc>
                <a:tc>
                  <a:txBody>
                    <a:bodyPr/>
                    <a:lstStyle/>
                    <a:p>
                      <a:pPr algn="ctr" fontAlgn="b"/>
                      <a:r>
                        <a:rPr lang="en-US" sz="1400" b="0" i="0" u="none" strike="noStrike" dirty="0" smtClean="0">
                          <a:solidFill>
                            <a:srgbClr val="000000"/>
                          </a:solidFill>
                          <a:effectLst/>
                          <a:latin typeface="Calibri"/>
                        </a:rPr>
                        <a:t>W</a:t>
                      </a:r>
                      <a:endParaRPr lang="en-US" sz="1400" b="0" i="0" u="none" strike="noStrike" dirty="0">
                        <a:solidFill>
                          <a:srgbClr val="000000"/>
                        </a:solidFill>
                        <a:effectLst/>
                        <a:latin typeface="Calibri"/>
                      </a:endParaRPr>
                    </a:p>
                  </a:txBody>
                  <a:tcPr marL="10766" marR="10766" marT="10766" marB="0" anchor="ctr">
                    <a:lnL>
                      <a:noFill/>
                    </a:lnL>
                    <a:lnR>
                      <a:noFill/>
                    </a:lnR>
                    <a:lnT>
                      <a:noFill/>
                    </a:lnT>
                    <a:lnB>
                      <a:noFill/>
                    </a:lnB>
                  </a:tcPr>
                </a:tc>
                <a:tc>
                  <a:txBody>
                    <a:bodyPr/>
                    <a:lstStyle/>
                    <a:p>
                      <a:pPr algn="l" fontAlgn="ctr"/>
                      <a:r>
                        <a:rPr lang="en-US" sz="1400" b="0" i="0" u="none" strike="noStrike" dirty="0" smtClean="0">
                          <a:solidFill>
                            <a:srgbClr val="0000FF"/>
                          </a:solidFill>
                          <a:effectLst/>
                          <a:latin typeface="Calibri"/>
                        </a:rPr>
                        <a:t>SLE Requirements</a:t>
                      </a:r>
                      <a:r>
                        <a:rPr lang="en-US" sz="1400" b="0" i="0" u="none" strike="noStrike" baseline="0" dirty="0" smtClean="0">
                          <a:solidFill>
                            <a:srgbClr val="0000FF"/>
                          </a:solidFill>
                          <a:effectLst/>
                          <a:latin typeface="Calibri"/>
                        </a:rPr>
                        <a:t> Addition</a:t>
                      </a:r>
                      <a:endParaRPr lang="en-US" sz="1400" b="0" i="0" u="none" strike="noStrike" dirty="0">
                        <a:solidFill>
                          <a:srgbClr val="0000FF"/>
                        </a:solidFill>
                        <a:effectLst/>
                        <a:latin typeface="Calibri"/>
                      </a:endParaRPr>
                    </a:p>
                  </a:txBody>
                  <a:tcPr marL="10766" marR="10766" marT="10766" marB="0" anchor="ctr">
                    <a:lnL>
                      <a:noFill/>
                    </a:lnL>
                    <a:lnR>
                      <a:noFill/>
                    </a:lnR>
                    <a:lnT>
                      <a:noFill/>
                    </a:lnT>
                    <a:lnB>
                      <a:noFill/>
                    </a:lnB>
                  </a:tcPr>
                </a:tc>
              </a:tr>
              <a:tr h="380067">
                <a:tc>
                  <a:txBody>
                    <a:bodyPr/>
                    <a:lstStyle/>
                    <a:p>
                      <a:pPr algn="ctr"/>
                      <a:endParaRPr lang="en-US" sz="1400" dirty="0"/>
                    </a:p>
                  </a:txBody>
                  <a:tcPr marL="10766" marR="10766" marT="10766" marB="0" anchor="ctr">
                    <a:lnL>
                      <a:noFill/>
                    </a:lnL>
                    <a:lnR>
                      <a:noFill/>
                    </a:lnR>
                    <a:lnT>
                      <a:noFill/>
                    </a:lnT>
                    <a:lnB>
                      <a:noFill/>
                    </a:lnB>
                  </a:tcPr>
                </a:tc>
                <a:tc>
                  <a:txBody>
                    <a:bodyPr/>
                    <a:lstStyle/>
                    <a:p>
                      <a:pPr algn="ctr"/>
                      <a:endParaRPr lang="en-US" sz="1400" dirty="0"/>
                    </a:p>
                  </a:txBody>
                  <a:tcPr marL="10766" marR="10766" marT="10766" marB="0" anchor="ctr">
                    <a:lnL>
                      <a:noFill/>
                    </a:lnL>
                    <a:lnR>
                      <a:noFill/>
                    </a:lnR>
                    <a:lnT>
                      <a:noFill/>
                    </a:lnT>
                    <a:lnB>
                      <a:noFill/>
                    </a:lnB>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fr-FR" sz="1400" b="0" i="0" u="none" strike="noStrike" dirty="0" smtClean="0">
                        <a:solidFill>
                          <a:srgbClr val="000000"/>
                        </a:solidFill>
                        <a:effectLst/>
                        <a:latin typeface="Wingdings"/>
                      </a:endParaRPr>
                    </a:p>
                  </a:txBody>
                  <a:tcPr marL="10766" marR="10766" marT="10766" marB="0" anchor="ctr">
                    <a:lnL>
                      <a:noFill/>
                    </a:lnL>
                    <a:lnR>
                      <a:noFill/>
                    </a:lnR>
                    <a:lnT>
                      <a:noFill/>
                    </a:lnT>
                    <a:lnB>
                      <a:noFill/>
                    </a:lnB>
                  </a:tcPr>
                </a:tc>
                <a:tc>
                  <a:txBody>
                    <a:bodyPr/>
                    <a:lstStyle/>
                    <a:p>
                      <a:pPr algn="ctr" fontAlgn="b"/>
                      <a:endParaRPr lang="en-US" sz="1400" b="0" i="0" u="none" strike="noStrike" dirty="0">
                        <a:solidFill>
                          <a:srgbClr val="000000"/>
                        </a:solidFill>
                        <a:effectLst/>
                        <a:latin typeface="+mn-lt"/>
                      </a:endParaRPr>
                    </a:p>
                  </a:txBody>
                  <a:tcPr marL="10766" marR="10766" marT="10766" marB="0" anchor="ctr">
                    <a:lnL>
                      <a:noFill/>
                    </a:lnL>
                    <a:lnR>
                      <a:noFill/>
                    </a:lnR>
                    <a:lnT>
                      <a:noFill/>
                    </a:lnT>
                    <a:lnB>
                      <a:noFill/>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400" b="0" i="0" u="none" strike="noStrike" dirty="0" smtClean="0">
                        <a:solidFill>
                          <a:srgbClr val="0000FF"/>
                        </a:solidFill>
                        <a:effectLst/>
                        <a:latin typeface="+mn-lt"/>
                      </a:endParaRPr>
                    </a:p>
                  </a:txBody>
                  <a:tcPr marL="10766" marR="10766" marT="10766" marB="0" anchor="ctr">
                    <a:lnL>
                      <a:noFill/>
                    </a:lnL>
                    <a:lnR>
                      <a:noFill/>
                    </a:lnR>
                    <a:lnT>
                      <a:noFill/>
                    </a:lnT>
                    <a:lnB>
                      <a:noFill/>
                    </a:lnB>
                  </a:tcPr>
                </a:tc>
              </a:tr>
              <a:tr h="380067">
                <a:tc>
                  <a:txBody>
                    <a:bodyPr/>
                    <a:lstStyle/>
                    <a:p>
                      <a:pPr algn="ctr" fontAlgn="b"/>
                      <a:endParaRPr lang="fr-FR" sz="1400" b="0" i="0" u="none" strike="noStrike" dirty="0">
                        <a:solidFill>
                          <a:srgbClr val="000000"/>
                        </a:solidFill>
                        <a:effectLst/>
                        <a:latin typeface="+mn-lt"/>
                      </a:endParaRPr>
                    </a:p>
                  </a:txBody>
                  <a:tcPr marL="10766" marR="10766" marT="10766" marB="0" anchor="ctr">
                    <a:lnL>
                      <a:noFill/>
                    </a:lnL>
                    <a:lnR>
                      <a:noFill/>
                    </a:lnR>
                    <a:lnT>
                      <a:noFill/>
                    </a:lnT>
                    <a:lnB>
                      <a:noFill/>
                    </a:lnB>
                  </a:tcPr>
                </a:tc>
                <a:tc>
                  <a:txBody>
                    <a:bodyPr/>
                    <a:lstStyle/>
                    <a:p>
                      <a:pPr algn="ctr" fontAlgn="b"/>
                      <a:endParaRPr lang="fr-FR" sz="1400" b="0" i="0" u="none" strike="noStrike" dirty="0">
                        <a:solidFill>
                          <a:srgbClr val="000000"/>
                        </a:solidFill>
                        <a:effectLst/>
                        <a:latin typeface="+mn-lt"/>
                      </a:endParaRPr>
                    </a:p>
                  </a:txBody>
                  <a:tcPr marL="10766" marR="10766" marT="10766" marB="0" anchor="ctr">
                    <a:lnL>
                      <a:noFill/>
                    </a:lnL>
                    <a:lnR>
                      <a:noFill/>
                    </a:lnR>
                    <a:lnT>
                      <a:noFill/>
                    </a:lnT>
                    <a:lnB>
                      <a:noFill/>
                    </a:lnB>
                  </a:tcPr>
                </a:tc>
                <a:tc>
                  <a:txBody>
                    <a:bodyPr/>
                    <a:lstStyle/>
                    <a:p>
                      <a:pPr algn="ctr" fontAlgn="b"/>
                      <a:endParaRPr lang="fr-FR" sz="1400" b="0" i="0" u="none" strike="noStrike" dirty="0">
                        <a:solidFill>
                          <a:srgbClr val="000000"/>
                        </a:solidFill>
                        <a:effectLst/>
                        <a:latin typeface="Wingdings"/>
                      </a:endParaRPr>
                    </a:p>
                  </a:txBody>
                  <a:tcPr marL="10766" marR="10766" marT="10766" marB="0" anchor="ctr">
                    <a:lnL>
                      <a:noFill/>
                    </a:lnL>
                    <a:lnR>
                      <a:noFill/>
                    </a:lnR>
                    <a:lnT>
                      <a:noFill/>
                    </a:lnT>
                    <a:lnB>
                      <a:noFill/>
                    </a:lnB>
                  </a:tcPr>
                </a:tc>
                <a:tc>
                  <a:txBody>
                    <a:bodyPr/>
                    <a:lstStyle/>
                    <a:p>
                      <a:pPr algn="ctr" fontAlgn="b"/>
                      <a:endParaRPr lang="en-US" sz="1400" b="0" i="0" u="none" strike="noStrike" dirty="0">
                        <a:solidFill>
                          <a:srgbClr val="000000"/>
                        </a:solidFill>
                        <a:effectLst/>
                        <a:latin typeface="Calibri"/>
                      </a:endParaRPr>
                    </a:p>
                  </a:txBody>
                  <a:tcPr marL="10766" marR="10766" marT="10766" marB="0" anchor="ctr">
                    <a:lnL>
                      <a:noFill/>
                    </a:lnL>
                    <a:lnR>
                      <a:noFill/>
                    </a:lnR>
                    <a:lnT>
                      <a:noFill/>
                    </a:lnT>
                    <a:lnB>
                      <a:noFill/>
                    </a:lnB>
                  </a:tcPr>
                </a:tc>
                <a:tc>
                  <a:txBody>
                    <a:bodyPr/>
                    <a:lstStyle/>
                    <a:p>
                      <a:pPr algn="l" fontAlgn="ctr"/>
                      <a:endParaRPr lang="en-US" sz="1400" b="0" i="0" u="none" strike="noStrike" dirty="0">
                        <a:solidFill>
                          <a:srgbClr val="0000FF"/>
                        </a:solidFill>
                        <a:effectLst/>
                        <a:latin typeface="Calibri"/>
                      </a:endParaRPr>
                    </a:p>
                  </a:txBody>
                  <a:tcPr marL="10766" marR="10766" marT="10766" marB="0" anchor="ctr">
                    <a:lnL>
                      <a:noFill/>
                    </a:lnL>
                    <a:lnR>
                      <a:noFill/>
                    </a:lnR>
                    <a:lnT>
                      <a:noFill/>
                    </a:lnT>
                    <a:lnB>
                      <a:noFill/>
                    </a:lnB>
                  </a:tcPr>
                </a:tc>
              </a:tr>
              <a:tr h="380067">
                <a:tc>
                  <a:txBody>
                    <a:bodyPr/>
                    <a:lstStyle/>
                    <a:p>
                      <a:pPr algn="ctr"/>
                      <a:endParaRPr lang="en-US" sz="1400" dirty="0"/>
                    </a:p>
                  </a:txBody>
                  <a:tcPr marL="10766" marR="10766" marT="10766" marB="0" anchor="ctr">
                    <a:lnL>
                      <a:noFill/>
                    </a:lnL>
                    <a:lnR>
                      <a:noFill/>
                    </a:lnR>
                    <a:lnT>
                      <a:noFill/>
                    </a:lnT>
                    <a:lnB>
                      <a:noFill/>
                    </a:lnB>
                  </a:tcPr>
                </a:tc>
                <a:tc>
                  <a:txBody>
                    <a:bodyPr/>
                    <a:lstStyle/>
                    <a:p>
                      <a:pPr algn="ctr"/>
                      <a:endParaRPr lang="en-US" sz="1400" dirty="0"/>
                    </a:p>
                  </a:txBody>
                  <a:tcPr marL="10766" marR="10766" marT="10766" marB="0" anchor="ctr">
                    <a:lnL>
                      <a:noFill/>
                    </a:lnL>
                    <a:lnR>
                      <a:noFill/>
                    </a:lnR>
                    <a:lnT>
                      <a:noFill/>
                    </a:lnT>
                    <a:lnB>
                      <a:noFill/>
                    </a:lnB>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fr-FR" sz="1400" b="0" i="0" u="none" strike="noStrike" dirty="0" smtClean="0">
                        <a:solidFill>
                          <a:srgbClr val="000000"/>
                        </a:solidFill>
                        <a:effectLst/>
                        <a:latin typeface="Wingdings"/>
                      </a:endParaRPr>
                    </a:p>
                  </a:txBody>
                  <a:tcPr marL="10766" marR="10766" marT="10766" marB="0" anchor="ctr">
                    <a:lnL>
                      <a:noFill/>
                    </a:lnL>
                    <a:lnR>
                      <a:noFill/>
                    </a:lnR>
                    <a:lnT>
                      <a:noFill/>
                    </a:lnT>
                    <a:lnB>
                      <a:noFill/>
                    </a:lnB>
                  </a:tcPr>
                </a:tc>
                <a:tc>
                  <a:txBody>
                    <a:bodyPr/>
                    <a:lstStyle/>
                    <a:p>
                      <a:pPr algn="ctr" fontAlgn="b"/>
                      <a:endParaRPr lang="en-US" sz="1400" b="0" i="0" u="none" strike="noStrike" dirty="0">
                        <a:solidFill>
                          <a:srgbClr val="000000"/>
                        </a:solidFill>
                        <a:effectLst/>
                        <a:latin typeface="+mn-lt"/>
                      </a:endParaRPr>
                    </a:p>
                  </a:txBody>
                  <a:tcPr marL="10766" marR="10766" marT="10766" marB="0" anchor="ctr">
                    <a:lnL>
                      <a:noFill/>
                    </a:lnL>
                    <a:lnR>
                      <a:noFill/>
                    </a:lnR>
                    <a:lnT>
                      <a:noFill/>
                    </a:lnT>
                    <a:lnB>
                      <a:noFill/>
                    </a:lnB>
                  </a:tcPr>
                </a:tc>
                <a:tc>
                  <a:txBody>
                    <a:bodyPr/>
                    <a:lstStyle/>
                    <a:p>
                      <a:pPr algn="l" fontAlgn="ctr"/>
                      <a:endParaRPr lang="en-US" sz="1400" b="0" i="0" u="none" strike="noStrike" dirty="0" smtClean="0">
                        <a:solidFill>
                          <a:srgbClr val="0000FF"/>
                        </a:solidFill>
                        <a:effectLst/>
                        <a:latin typeface="+mn-lt"/>
                      </a:endParaRPr>
                    </a:p>
                  </a:txBody>
                  <a:tcPr marL="10766" marR="10766" marT="10766" marB="0" anchor="ctr">
                    <a:lnL>
                      <a:noFill/>
                    </a:lnL>
                    <a:lnR>
                      <a:noFill/>
                    </a:lnR>
                    <a:lnT>
                      <a:noFill/>
                    </a:lnT>
                    <a:lnB>
                      <a:noFill/>
                    </a:lnB>
                  </a:tcPr>
                </a:tc>
              </a:tr>
              <a:tr h="380067">
                <a:tc>
                  <a:txBody>
                    <a:bodyPr/>
                    <a:lstStyle/>
                    <a:p>
                      <a:pPr algn="ctr" fontAlgn="b"/>
                      <a:endParaRPr lang="fr-FR" sz="1400" b="0" i="0" u="none" strike="noStrike" dirty="0">
                        <a:solidFill>
                          <a:srgbClr val="000000"/>
                        </a:solidFill>
                        <a:effectLst/>
                        <a:latin typeface="+mn-lt"/>
                      </a:endParaRPr>
                    </a:p>
                  </a:txBody>
                  <a:tcPr marL="10766" marR="10766" marT="10766" marB="0" anchor="ctr">
                    <a:lnL>
                      <a:noFill/>
                    </a:lnL>
                    <a:lnR>
                      <a:noFill/>
                    </a:lnR>
                    <a:lnT>
                      <a:noFill/>
                    </a:lnT>
                    <a:lnB>
                      <a:noFill/>
                    </a:lnB>
                  </a:tcPr>
                </a:tc>
                <a:tc>
                  <a:txBody>
                    <a:bodyPr/>
                    <a:lstStyle/>
                    <a:p>
                      <a:pPr algn="ctr" fontAlgn="b"/>
                      <a:endParaRPr lang="fr-FR" sz="1400" b="0" i="0" u="none" strike="noStrike" dirty="0">
                        <a:solidFill>
                          <a:srgbClr val="000000"/>
                        </a:solidFill>
                        <a:effectLst/>
                        <a:latin typeface="+mn-lt"/>
                      </a:endParaRPr>
                    </a:p>
                  </a:txBody>
                  <a:tcPr marL="10766" marR="10766" marT="10766" marB="0" anchor="ctr">
                    <a:lnL>
                      <a:noFill/>
                    </a:lnL>
                    <a:lnR>
                      <a:noFill/>
                    </a:lnR>
                    <a:lnT>
                      <a:noFill/>
                    </a:lnT>
                    <a:lnB>
                      <a:noFill/>
                    </a:lnB>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fr-FR" sz="1400" b="0" i="0" u="none" strike="noStrike" dirty="0" smtClean="0">
                        <a:solidFill>
                          <a:srgbClr val="000000"/>
                        </a:solidFill>
                        <a:effectLst/>
                        <a:latin typeface="Wingdings"/>
                      </a:endParaRPr>
                    </a:p>
                  </a:txBody>
                  <a:tcPr marL="10766" marR="10766" marT="10766" marB="0" anchor="ctr">
                    <a:lnL>
                      <a:noFill/>
                    </a:lnL>
                    <a:lnR>
                      <a:noFill/>
                    </a:lnR>
                    <a:lnT>
                      <a:noFill/>
                    </a:lnT>
                    <a:lnB>
                      <a:noFill/>
                    </a:lnB>
                  </a:tcPr>
                </a:tc>
                <a:tc>
                  <a:txBody>
                    <a:bodyPr/>
                    <a:lstStyle/>
                    <a:p>
                      <a:pPr algn="ctr" fontAlgn="b"/>
                      <a:endParaRPr lang="en-US" sz="1400" b="0" i="0" u="none" strike="noStrike" dirty="0">
                        <a:solidFill>
                          <a:srgbClr val="000000"/>
                        </a:solidFill>
                        <a:effectLst/>
                        <a:latin typeface="Calibri"/>
                      </a:endParaRPr>
                    </a:p>
                  </a:txBody>
                  <a:tcPr marL="10766" marR="10766" marT="10766" marB="0" anchor="ctr">
                    <a:lnL>
                      <a:noFill/>
                    </a:lnL>
                    <a:lnR>
                      <a:noFill/>
                    </a:lnR>
                    <a:lnT>
                      <a:noFill/>
                    </a:lnT>
                    <a:lnB>
                      <a:noFill/>
                    </a:lnB>
                  </a:tcPr>
                </a:tc>
                <a:tc>
                  <a:txBody>
                    <a:bodyPr/>
                    <a:lstStyle/>
                    <a:p>
                      <a:pPr algn="l" fontAlgn="ctr"/>
                      <a:endParaRPr lang="en-US" sz="1400" b="0" i="0" u="none" strike="noStrike" dirty="0" smtClean="0">
                        <a:solidFill>
                          <a:srgbClr val="0000FF"/>
                        </a:solidFill>
                        <a:effectLst/>
                        <a:latin typeface="+mn-lt"/>
                      </a:endParaRPr>
                    </a:p>
                  </a:txBody>
                  <a:tcPr marL="10766" marR="10766" marT="10766" marB="0" anchor="ctr">
                    <a:lnL>
                      <a:noFill/>
                    </a:lnL>
                    <a:lnR>
                      <a:noFill/>
                    </a:lnR>
                    <a:lnT>
                      <a:noFill/>
                    </a:lnT>
                    <a:lnB>
                      <a:noFill/>
                    </a:lnB>
                  </a:tcPr>
                </a:tc>
              </a:tr>
              <a:tr h="380067">
                <a:tc>
                  <a:txBody>
                    <a:bodyPr/>
                    <a:lstStyle/>
                    <a:p>
                      <a:pPr algn="ctr"/>
                      <a:endParaRPr lang="en-US" sz="1400" dirty="0"/>
                    </a:p>
                  </a:txBody>
                  <a:tcPr marL="10766" marR="10766" marT="10766" marB="0" anchor="ctr">
                    <a:lnL>
                      <a:noFill/>
                    </a:lnL>
                    <a:lnR>
                      <a:noFill/>
                    </a:lnR>
                    <a:lnT>
                      <a:noFill/>
                    </a:lnT>
                    <a:lnB>
                      <a:noFill/>
                    </a:lnB>
                  </a:tcPr>
                </a:tc>
                <a:tc>
                  <a:txBody>
                    <a:bodyPr/>
                    <a:lstStyle/>
                    <a:p>
                      <a:pPr algn="ctr"/>
                      <a:endParaRPr lang="en-US" sz="1400" dirty="0"/>
                    </a:p>
                  </a:txBody>
                  <a:tcPr marL="10766" marR="10766" marT="10766" marB="0" anchor="ctr">
                    <a:lnL>
                      <a:noFill/>
                    </a:lnL>
                    <a:lnR>
                      <a:noFill/>
                    </a:lnR>
                    <a:lnT>
                      <a:noFill/>
                    </a:lnT>
                    <a:lnB>
                      <a:noFill/>
                    </a:lnB>
                  </a:tcPr>
                </a:tc>
                <a:tc>
                  <a:txBody>
                    <a:bodyPr/>
                    <a:lstStyle/>
                    <a:p>
                      <a:pPr algn="ctr" fontAlgn="b"/>
                      <a:endParaRPr lang="fr-FR" sz="1400" b="0" i="0" u="none" strike="noStrike" dirty="0">
                        <a:solidFill>
                          <a:srgbClr val="000000"/>
                        </a:solidFill>
                        <a:effectLst/>
                        <a:latin typeface="Wingdings"/>
                      </a:endParaRPr>
                    </a:p>
                  </a:txBody>
                  <a:tcPr marL="10766" marR="10766" marT="10766" marB="0" anchor="ctr">
                    <a:lnL>
                      <a:noFill/>
                    </a:lnL>
                    <a:lnR>
                      <a:noFill/>
                    </a:lnR>
                    <a:lnT>
                      <a:noFill/>
                    </a:lnT>
                    <a:lnB>
                      <a:noFill/>
                    </a:lnB>
                  </a:tcPr>
                </a:tc>
                <a:tc>
                  <a:txBody>
                    <a:bodyPr/>
                    <a:lstStyle/>
                    <a:p>
                      <a:pPr algn="ctr" fontAlgn="b"/>
                      <a:endParaRPr lang="en-US" sz="1400" b="0" i="0" u="none" strike="noStrike" dirty="0">
                        <a:solidFill>
                          <a:srgbClr val="000000"/>
                        </a:solidFill>
                        <a:effectLst/>
                        <a:latin typeface="Calibri"/>
                      </a:endParaRPr>
                    </a:p>
                  </a:txBody>
                  <a:tcPr marL="10766" marR="10766" marT="10766" marB="0" anchor="ctr">
                    <a:lnL>
                      <a:noFill/>
                    </a:lnL>
                    <a:lnR>
                      <a:noFill/>
                    </a:lnR>
                    <a:lnT>
                      <a:noFill/>
                    </a:lnT>
                    <a:lnB>
                      <a:noFill/>
                    </a:lnB>
                  </a:tcPr>
                </a:tc>
                <a:tc>
                  <a:txBody>
                    <a:bodyPr/>
                    <a:lstStyle/>
                    <a:p>
                      <a:pPr algn="l" fontAlgn="ctr"/>
                      <a:endParaRPr lang="en-US" sz="1400" b="0" i="0" u="none" strike="noStrike" dirty="0">
                        <a:solidFill>
                          <a:srgbClr val="0000FF"/>
                        </a:solidFill>
                        <a:effectLst/>
                        <a:latin typeface="Calibri"/>
                      </a:endParaRPr>
                    </a:p>
                  </a:txBody>
                  <a:tcPr marL="10766" marR="10766" marT="10766" marB="0" anchor="ctr">
                    <a:lnL>
                      <a:noFill/>
                    </a:lnL>
                    <a:lnR>
                      <a:noFill/>
                    </a:lnR>
                    <a:lnT>
                      <a:noFill/>
                    </a:lnT>
                    <a:lnB>
                      <a:noFill/>
                    </a:lnB>
                  </a:tcPr>
                </a:tc>
              </a:tr>
              <a:tr h="380067">
                <a:tc>
                  <a:txBody>
                    <a:bodyPr/>
                    <a:lstStyle/>
                    <a:p>
                      <a:pPr algn="ctr"/>
                      <a:endParaRPr lang="en-US" sz="1400" dirty="0"/>
                    </a:p>
                  </a:txBody>
                  <a:tcPr marL="10766" marR="10766" marT="10766" marB="0" anchor="ctr">
                    <a:lnL>
                      <a:noFill/>
                    </a:lnL>
                    <a:lnR>
                      <a:noFill/>
                    </a:lnR>
                    <a:lnT>
                      <a:noFill/>
                    </a:lnT>
                    <a:lnB>
                      <a:noFill/>
                    </a:lnB>
                  </a:tcPr>
                </a:tc>
                <a:tc>
                  <a:txBody>
                    <a:bodyPr/>
                    <a:lstStyle/>
                    <a:p>
                      <a:pPr algn="ctr"/>
                      <a:endParaRPr lang="en-US" sz="1400" dirty="0"/>
                    </a:p>
                  </a:txBody>
                  <a:tcPr marL="10766" marR="10766" marT="10766" marB="0" anchor="ctr">
                    <a:lnL>
                      <a:noFill/>
                    </a:lnL>
                    <a:lnR>
                      <a:noFill/>
                    </a:lnR>
                    <a:lnT>
                      <a:noFill/>
                    </a:lnT>
                    <a:lnB>
                      <a:noFill/>
                    </a:lnB>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fr-FR" sz="1400" b="0" i="0" u="none" strike="noStrike" dirty="0" smtClean="0">
                        <a:solidFill>
                          <a:srgbClr val="000000"/>
                        </a:solidFill>
                        <a:effectLst/>
                        <a:latin typeface="Wingdings"/>
                      </a:endParaRPr>
                    </a:p>
                  </a:txBody>
                  <a:tcPr marL="10766" marR="10766" marT="10766" marB="0" anchor="ctr">
                    <a:lnL>
                      <a:noFill/>
                    </a:lnL>
                    <a:lnR>
                      <a:noFill/>
                    </a:lnR>
                    <a:lnT>
                      <a:noFill/>
                    </a:lnT>
                    <a:lnB>
                      <a:noFill/>
                    </a:lnB>
                  </a:tcPr>
                </a:tc>
                <a:tc>
                  <a:txBody>
                    <a:bodyPr/>
                    <a:lstStyle/>
                    <a:p>
                      <a:pPr algn="ctr" fontAlgn="b"/>
                      <a:endParaRPr lang="en-US" sz="1400" b="0" i="0" u="none" strike="noStrike" dirty="0">
                        <a:solidFill>
                          <a:srgbClr val="000000"/>
                        </a:solidFill>
                        <a:effectLst/>
                        <a:latin typeface="+mn-lt"/>
                      </a:endParaRPr>
                    </a:p>
                  </a:txBody>
                  <a:tcPr marL="10766" marR="10766" marT="10766" marB="0" anchor="ctr">
                    <a:lnL>
                      <a:noFill/>
                    </a:lnL>
                    <a:lnR>
                      <a:noFill/>
                    </a:lnR>
                    <a:lnT>
                      <a:noFill/>
                    </a:lnT>
                    <a:lnB>
                      <a:noFill/>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400" b="0" i="0" u="none" strike="noStrike" dirty="0" smtClean="0">
                        <a:solidFill>
                          <a:srgbClr val="0000FF"/>
                        </a:solidFill>
                        <a:effectLst/>
                        <a:latin typeface="+mn-lt"/>
                      </a:endParaRPr>
                    </a:p>
                  </a:txBody>
                  <a:tcPr marL="10766" marR="10766" marT="10766" marB="0" anchor="ctr">
                    <a:lnL>
                      <a:noFill/>
                    </a:lnL>
                    <a:lnR>
                      <a:noFill/>
                    </a:lnR>
                    <a:lnT>
                      <a:noFill/>
                    </a:lnT>
                    <a:lnB>
                      <a:noFill/>
                    </a:lnB>
                  </a:tcPr>
                </a:tc>
              </a:tr>
              <a:tr h="380067">
                <a:tc>
                  <a:txBody>
                    <a:bodyPr/>
                    <a:lstStyle/>
                    <a:p>
                      <a:pPr algn="ctr"/>
                      <a:endParaRPr lang="en-US" sz="1400" dirty="0"/>
                    </a:p>
                  </a:txBody>
                  <a:tcPr marL="10766" marR="10766" marT="10766" marB="0" anchor="ctr">
                    <a:lnL>
                      <a:noFill/>
                    </a:lnL>
                    <a:lnR>
                      <a:noFill/>
                    </a:lnR>
                    <a:lnT>
                      <a:noFill/>
                    </a:lnT>
                    <a:lnB>
                      <a:noFill/>
                    </a:lnB>
                  </a:tcPr>
                </a:tc>
                <a:tc>
                  <a:txBody>
                    <a:bodyPr/>
                    <a:lstStyle/>
                    <a:p>
                      <a:pPr algn="ctr"/>
                      <a:endParaRPr lang="en-US" sz="1400" dirty="0"/>
                    </a:p>
                  </a:txBody>
                  <a:tcPr marL="10766" marR="10766" marT="10766" marB="0" anchor="ctr">
                    <a:lnL>
                      <a:noFill/>
                    </a:lnL>
                    <a:lnR>
                      <a:noFill/>
                    </a:lnR>
                    <a:lnT>
                      <a:noFill/>
                    </a:lnT>
                    <a:lnB>
                      <a:noFill/>
                    </a:lnB>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fr-FR" sz="1400" b="0" i="0" u="none" strike="noStrike" dirty="0" smtClean="0">
                        <a:solidFill>
                          <a:srgbClr val="000000"/>
                        </a:solidFill>
                        <a:effectLst/>
                        <a:latin typeface="Wingdings"/>
                      </a:endParaRPr>
                    </a:p>
                  </a:txBody>
                  <a:tcPr marL="10766" marR="10766" marT="10766" marB="0" anchor="ctr">
                    <a:lnL>
                      <a:noFill/>
                    </a:lnL>
                    <a:lnR>
                      <a:noFill/>
                    </a:lnR>
                    <a:lnT>
                      <a:noFill/>
                    </a:lnT>
                    <a:lnB>
                      <a:noFill/>
                    </a:lnB>
                  </a:tcPr>
                </a:tc>
                <a:tc>
                  <a:txBody>
                    <a:bodyPr/>
                    <a:lstStyle/>
                    <a:p>
                      <a:pPr algn="ctr" fontAlgn="b"/>
                      <a:endParaRPr lang="en-US" sz="1400" b="0" i="0" u="none" strike="noStrike" dirty="0">
                        <a:solidFill>
                          <a:srgbClr val="000000"/>
                        </a:solidFill>
                        <a:effectLst/>
                        <a:latin typeface="+mn-lt"/>
                      </a:endParaRPr>
                    </a:p>
                  </a:txBody>
                  <a:tcPr marL="10766" marR="10766" marT="10766" marB="0" anchor="ctr">
                    <a:lnL>
                      <a:noFill/>
                    </a:lnL>
                    <a:lnR>
                      <a:noFill/>
                    </a:lnR>
                    <a:lnT>
                      <a:noFill/>
                    </a:lnT>
                    <a:lnB>
                      <a:noFill/>
                    </a:lnB>
                  </a:tcPr>
                </a:tc>
                <a:tc>
                  <a:txBody>
                    <a:bodyPr/>
                    <a:lstStyle/>
                    <a:p>
                      <a:pPr algn="l" fontAlgn="ctr"/>
                      <a:endParaRPr lang="en-US" sz="1400" b="0" i="0" u="none" strike="noStrike" dirty="0" smtClean="0">
                        <a:solidFill>
                          <a:srgbClr val="0000FF"/>
                        </a:solidFill>
                        <a:effectLst/>
                        <a:latin typeface="+mn-lt"/>
                      </a:endParaRPr>
                    </a:p>
                  </a:txBody>
                  <a:tcPr marL="10766" marR="10766" marT="10766" marB="0" anchor="ctr">
                    <a:lnL>
                      <a:noFill/>
                    </a:lnL>
                    <a:lnR>
                      <a:noFill/>
                    </a:lnR>
                    <a:lnT>
                      <a:noFill/>
                    </a:lnT>
                    <a:lnB>
                      <a:noFill/>
                    </a:lnB>
                  </a:tcPr>
                </a:tc>
              </a:tr>
              <a:tr h="380067">
                <a:tc>
                  <a:txBody>
                    <a:bodyPr/>
                    <a:lstStyle/>
                    <a:p>
                      <a:pPr algn="ctr"/>
                      <a:endParaRPr lang="en-US" sz="1400" dirty="0"/>
                    </a:p>
                  </a:txBody>
                  <a:tcPr marL="10766" marR="10766" marT="10766" marB="0" anchor="ctr">
                    <a:lnL>
                      <a:noFill/>
                    </a:lnL>
                    <a:lnR>
                      <a:noFill/>
                    </a:lnR>
                    <a:lnT>
                      <a:noFill/>
                    </a:lnT>
                    <a:lnB>
                      <a:noFill/>
                    </a:lnB>
                  </a:tcPr>
                </a:tc>
                <a:tc>
                  <a:txBody>
                    <a:bodyPr/>
                    <a:lstStyle/>
                    <a:p>
                      <a:pPr algn="ctr"/>
                      <a:endParaRPr lang="en-US" sz="1400" dirty="0"/>
                    </a:p>
                  </a:txBody>
                  <a:tcPr marL="10766" marR="10766" marT="10766" marB="0" anchor="ctr">
                    <a:lnL>
                      <a:noFill/>
                    </a:lnL>
                    <a:lnR>
                      <a:noFill/>
                    </a:lnR>
                    <a:lnT>
                      <a:noFill/>
                    </a:lnT>
                    <a:lnB>
                      <a:noFill/>
                    </a:lnB>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fr-FR" sz="1400" b="0" i="0" u="none" strike="noStrike" dirty="0" smtClean="0">
                        <a:solidFill>
                          <a:srgbClr val="000000"/>
                        </a:solidFill>
                        <a:effectLst/>
                        <a:latin typeface="Wingdings"/>
                      </a:endParaRPr>
                    </a:p>
                  </a:txBody>
                  <a:tcPr marL="10766" marR="10766" marT="10766" marB="0" anchor="ctr">
                    <a:lnL>
                      <a:noFill/>
                    </a:lnL>
                    <a:lnR>
                      <a:noFill/>
                    </a:lnR>
                    <a:lnT>
                      <a:noFill/>
                    </a:lnT>
                    <a:lnB>
                      <a:noFill/>
                    </a:lnB>
                  </a:tcPr>
                </a:tc>
                <a:tc>
                  <a:txBody>
                    <a:bodyPr/>
                    <a:lstStyle/>
                    <a:p>
                      <a:pPr algn="ctr" fontAlgn="b"/>
                      <a:endParaRPr lang="en-US" sz="1400" b="0" i="0" u="none" strike="noStrike" dirty="0">
                        <a:solidFill>
                          <a:srgbClr val="000000"/>
                        </a:solidFill>
                        <a:effectLst/>
                        <a:latin typeface="+mn-lt"/>
                      </a:endParaRPr>
                    </a:p>
                  </a:txBody>
                  <a:tcPr marL="10766" marR="10766" marT="10766" marB="0" anchor="ctr">
                    <a:lnL>
                      <a:noFill/>
                    </a:lnL>
                    <a:lnR>
                      <a:noFill/>
                    </a:lnR>
                    <a:lnT>
                      <a:noFill/>
                    </a:lnT>
                    <a:lnB>
                      <a:noFill/>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400" b="0" i="0" u="none" strike="noStrike" dirty="0" smtClean="0">
                        <a:solidFill>
                          <a:srgbClr val="0000FF"/>
                        </a:solidFill>
                        <a:effectLst/>
                        <a:latin typeface="+mn-lt"/>
                      </a:endParaRPr>
                    </a:p>
                  </a:txBody>
                  <a:tcPr marL="10766" marR="10766" marT="10766" marB="0" anchor="ctr">
                    <a:lnL>
                      <a:noFill/>
                    </a:lnL>
                    <a:lnR>
                      <a:noFill/>
                    </a:lnR>
                    <a:lnT>
                      <a:noFill/>
                    </a:lnT>
                    <a:lnB>
                      <a:noFill/>
                    </a:lnB>
                  </a:tcPr>
                </a:tc>
              </a:tr>
              <a:tr h="380067">
                <a:tc>
                  <a:txBody>
                    <a:bodyPr/>
                    <a:lstStyle/>
                    <a:p>
                      <a:pPr algn="ctr" fontAlgn="b"/>
                      <a:endParaRPr lang="fr-FR" sz="1400" b="0" i="0" u="none" strike="noStrike" dirty="0">
                        <a:solidFill>
                          <a:srgbClr val="000000"/>
                        </a:solidFill>
                        <a:effectLst/>
                        <a:latin typeface="+mn-lt"/>
                      </a:endParaRPr>
                    </a:p>
                  </a:txBody>
                  <a:tcPr marL="10766" marR="10766" marT="10766" marB="0" anchor="ctr">
                    <a:lnL>
                      <a:noFill/>
                    </a:lnL>
                    <a:lnR>
                      <a:noFill/>
                    </a:lnR>
                    <a:lnT>
                      <a:noFill/>
                    </a:lnT>
                    <a:lnB>
                      <a:noFill/>
                    </a:lnB>
                  </a:tcPr>
                </a:tc>
                <a:tc>
                  <a:txBody>
                    <a:bodyPr/>
                    <a:lstStyle/>
                    <a:p>
                      <a:pPr algn="ctr" fontAlgn="b"/>
                      <a:endParaRPr lang="fr-FR" sz="1400" b="0" i="0" u="none" strike="noStrike" dirty="0">
                        <a:solidFill>
                          <a:srgbClr val="000000"/>
                        </a:solidFill>
                        <a:effectLst/>
                        <a:latin typeface="+mn-lt"/>
                      </a:endParaRPr>
                    </a:p>
                  </a:txBody>
                  <a:tcPr marL="10766" marR="10766" marT="10766" marB="0" anchor="ctr">
                    <a:lnL>
                      <a:noFill/>
                    </a:lnL>
                    <a:lnR>
                      <a:noFill/>
                    </a:lnR>
                    <a:lnT>
                      <a:noFill/>
                    </a:lnT>
                    <a:lnB>
                      <a:noFill/>
                    </a:lnB>
                  </a:tcPr>
                </a:tc>
                <a:tc>
                  <a:txBody>
                    <a:bodyPr/>
                    <a:lstStyle/>
                    <a:p>
                      <a:pPr algn="ctr" fontAlgn="b"/>
                      <a:endParaRPr lang="fr-FR" sz="1400" b="0" i="0" u="none" strike="noStrike" dirty="0">
                        <a:solidFill>
                          <a:srgbClr val="000000"/>
                        </a:solidFill>
                        <a:effectLst/>
                        <a:latin typeface="Wingdings"/>
                      </a:endParaRPr>
                    </a:p>
                  </a:txBody>
                  <a:tcPr marL="10766" marR="10766" marT="10766" marB="0" anchor="ctr">
                    <a:lnL>
                      <a:noFill/>
                    </a:lnL>
                    <a:lnR>
                      <a:noFill/>
                    </a:lnR>
                    <a:lnT>
                      <a:noFill/>
                    </a:lnT>
                    <a:lnB>
                      <a:noFill/>
                    </a:lnB>
                  </a:tcPr>
                </a:tc>
                <a:tc>
                  <a:txBody>
                    <a:bodyPr/>
                    <a:lstStyle/>
                    <a:p>
                      <a:pPr algn="ctr" fontAlgn="b"/>
                      <a:endParaRPr lang="en-US" sz="1400" b="0" i="0" u="none" strike="noStrike" dirty="0">
                        <a:solidFill>
                          <a:srgbClr val="000000"/>
                        </a:solidFill>
                        <a:effectLst/>
                        <a:latin typeface="Calibri"/>
                      </a:endParaRPr>
                    </a:p>
                  </a:txBody>
                  <a:tcPr marL="10766" marR="10766" marT="10766" marB="0" anchor="ctr">
                    <a:lnL>
                      <a:noFill/>
                    </a:lnL>
                    <a:lnR>
                      <a:noFill/>
                    </a:lnR>
                    <a:lnT>
                      <a:noFill/>
                    </a:lnT>
                    <a:lnB>
                      <a:noFill/>
                    </a:lnB>
                  </a:tcPr>
                </a:tc>
                <a:tc>
                  <a:txBody>
                    <a:bodyPr/>
                    <a:lstStyle/>
                    <a:p>
                      <a:pPr algn="l" fontAlgn="ctr"/>
                      <a:endParaRPr lang="en-US" sz="1400" b="0" i="0" u="none" strike="noStrike" dirty="0">
                        <a:solidFill>
                          <a:srgbClr val="0000FF"/>
                        </a:solidFill>
                        <a:effectLst/>
                        <a:latin typeface="Calibri"/>
                      </a:endParaRPr>
                    </a:p>
                  </a:txBody>
                  <a:tcPr marL="10766" marR="10766" marT="10766" marB="0" anchor="ctr">
                    <a:lnL>
                      <a:noFill/>
                    </a:lnL>
                    <a:lnR>
                      <a:noFill/>
                    </a:lnR>
                    <a:lnT>
                      <a:noFill/>
                    </a:lnT>
                    <a:lnB>
                      <a:noFill/>
                    </a:lnB>
                  </a:tcPr>
                </a:tc>
              </a:tr>
              <a:tr h="380067">
                <a:tc>
                  <a:txBody>
                    <a:bodyPr/>
                    <a:lstStyle/>
                    <a:p>
                      <a:pPr algn="ctr"/>
                      <a:endParaRPr lang="en-US" sz="1400" dirty="0"/>
                    </a:p>
                  </a:txBody>
                  <a:tcPr marL="10766" marR="10766" marT="10766" marB="0" anchor="ctr">
                    <a:lnL>
                      <a:noFill/>
                    </a:lnL>
                    <a:lnR>
                      <a:noFill/>
                    </a:lnR>
                    <a:lnT>
                      <a:noFill/>
                    </a:lnT>
                    <a:lnB>
                      <a:noFill/>
                    </a:lnB>
                  </a:tcPr>
                </a:tc>
                <a:tc>
                  <a:txBody>
                    <a:bodyPr/>
                    <a:lstStyle/>
                    <a:p>
                      <a:pPr algn="ctr"/>
                      <a:endParaRPr lang="en-US" sz="1400" dirty="0"/>
                    </a:p>
                  </a:txBody>
                  <a:tcPr marL="10766" marR="10766" marT="10766" marB="0" anchor="ctr">
                    <a:lnL>
                      <a:noFill/>
                    </a:lnL>
                    <a:lnR>
                      <a:noFill/>
                    </a:lnR>
                    <a:lnT>
                      <a:noFill/>
                    </a:lnT>
                    <a:lnB>
                      <a:noFill/>
                    </a:lnB>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fr-FR" sz="1400" b="0" i="0" u="none" strike="noStrike" dirty="0" smtClean="0">
                        <a:solidFill>
                          <a:srgbClr val="000000"/>
                        </a:solidFill>
                        <a:effectLst/>
                        <a:latin typeface="Wingdings"/>
                      </a:endParaRPr>
                    </a:p>
                  </a:txBody>
                  <a:tcPr marL="10766" marR="10766" marT="10766" marB="0" anchor="ctr">
                    <a:lnL>
                      <a:noFill/>
                    </a:lnL>
                    <a:lnR>
                      <a:noFill/>
                    </a:lnR>
                    <a:lnT>
                      <a:noFill/>
                    </a:lnT>
                    <a:lnB>
                      <a:noFill/>
                    </a:lnB>
                  </a:tcPr>
                </a:tc>
                <a:tc>
                  <a:txBody>
                    <a:bodyPr/>
                    <a:lstStyle/>
                    <a:p>
                      <a:pPr algn="ctr" fontAlgn="b"/>
                      <a:endParaRPr lang="en-US" sz="1400" b="0" i="0" u="none" strike="noStrike" dirty="0">
                        <a:solidFill>
                          <a:srgbClr val="000000"/>
                        </a:solidFill>
                        <a:effectLst/>
                        <a:latin typeface="+mn-lt"/>
                      </a:endParaRPr>
                    </a:p>
                  </a:txBody>
                  <a:tcPr marL="10766" marR="10766" marT="10766" marB="0" anchor="ctr">
                    <a:lnL>
                      <a:noFill/>
                    </a:lnL>
                    <a:lnR>
                      <a:noFill/>
                    </a:lnR>
                    <a:lnT>
                      <a:noFill/>
                    </a:lnT>
                    <a:lnB>
                      <a:noFill/>
                    </a:lnB>
                  </a:tcPr>
                </a:tc>
                <a:tc>
                  <a:txBody>
                    <a:bodyPr/>
                    <a:lstStyle/>
                    <a:p>
                      <a:pPr algn="l" fontAlgn="ctr"/>
                      <a:endParaRPr lang="en-US" sz="1400" b="0" i="0" u="none" strike="noStrike" dirty="0" smtClean="0">
                        <a:solidFill>
                          <a:srgbClr val="0000FF"/>
                        </a:solidFill>
                        <a:effectLst/>
                        <a:latin typeface="+mn-lt"/>
                      </a:endParaRPr>
                    </a:p>
                  </a:txBody>
                  <a:tcPr marL="10766" marR="10766" marT="10766" marB="0" anchor="ctr">
                    <a:lnL>
                      <a:noFill/>
                    </a:lnL>
                    <a:lnR>
                      <a:noFill/>
                    </a:lnR>
                    <a:lnT>
                      <a:noFill/>
                    </a:lnT>
                    <a:lnB>
                      <a:noFill/>
                    </a:lnB>
                  </a:tcPr>
                </a:tc>
              </a:tr>
            </a:tbl>
          </a:graphicData>
        </a:graphic>
      </p:graphicFrame>
      <p:sp>
        <p:nvSpPr>
          <p:cNvPr id="54" name="TextBox 53"/>
          <p:cNvSpPr txBox="1"/>
          <p:nvPr/>
        </p:nvSpPr>
        <p:spPr>
          <a:xfrm rot="16200000">
            <a:off x="-673515" y="2612129"/>
            <a:ext cx="2675197" cy="369332"/>
          </a:xfrm>
          <a:prstGeom prst="rect">
            <a:avLst/>
          </a:prstGeom>
          <a:noFill/>
        </p:spPr>
        <p:txBody>
          <a:bodyPr wrap="square" rtlCol="0">
            <a:spAutoFit/>
          </a:bodyPr>
          <a:lstStyle/>
          <a:p>
            <a:pPr fontAlgn="base">
              <a:spcBef>
                <a:spcPct val="0"/>
              </a:spcBef>
              <a:spcAft>
                <a:spcPct val="0"/>
              </a:spcAft>
            </a:pPr>
            <a:r>
              <a:rPr lang="en-US" dirty="0" smtClean="0">
                <a:solidFill>
                  <a:prstClr val="black"/>
                </a:solidFill>
                <a:ea typeface="ヒラギノ角ゴ Pro W3" charset="-128"/>
                <a:cs typeface="ヒラギノ角ゴ Pro W3" charset="-128"/>
              </a:rPr>
              <a:t> 1       </a:t>
            </a:r>
            <a:r>
              <a:rPr lang="en-US" dirty="0">
                <a:solidFill>
                  <a:prstClr val="black"/>
                </a:solidFill>
                <a:ea typeface="ヒラギノ角ゴ Pro W3" charset="-128"/>
                <a:cs typeface="ヒラギノ角ゴ Pro W3" charset="-128"/>
              </a:rPr>
              <a:t>2</a:t>
            </a:r>
            <a:r>
              <a:rPr lang="en-US" dirty="0" smtClean="0">
                <a:solidFill>
                  <a:prstClr val="black"/>
                </a:solidFill>
                <a:ea typeface="ヒラギノ角ゴ Pro W3" charset="-128"/>
                <a:cs typeface="ヒラギノ角ゴ Pro W3" charset="-128"/>
              </a:rPr>
              <a:t>       3      </a:t>
            </a:r>
            <a:r>
              <a:rPr lang="en-US" dirty="0">
                <a:solidFill>
                  <a:prstClr val="black"/>
                </a:solidFill>
                <a:ea typeface="ヒラギノ角ゴ Pro W3" charset="-128"/>
                <a:cs typeface="ヒラギノ角ゴ Pro W3" charset="-128"/>
              </a:rPr>
              <a:t>4 </a:t>
            </a:r>
            <a:r>
              <a:rPr lang="en-US" dirty="0" smtClean="0">
                <a:solidFill>
                  <a:prstClr val="black"/>
                </a:solidFill>
                <a:ea typeface="ヒラギノ角ゴ Pro W3" charset="-128"/>
                <a:cs typeface="ヒラギノ角ゴ Pro W3" charset="-128"/>
              </a:rPr>
              <a:t>     </a:t>
            </a:r>
            <a:r>
              <a:rPr lang="en-US" dirty="0">
                <a:solidFill>
                  <a:prstClr val="black"/>
                </a:solidFill>
                <a:ea typeface="ヒラギノ角ゴ Pro W3" charset="-128"/>
                <a:cs typeface="ヒラギノ角ゴ Pro W3" charset="-128"/>
              </a:rPr>
              <a:t>5</a:t>
            </a:r>
          </a:p>
        </p:txBody>
      </p:sp>
      <p:sp>
        <p:nvSpPr>
          <p:cNvPr id="55" name="TextBox 54"/>
          <p:cNvSpPr txBox="1"/>
          <p:nvPr/>
        </p:nvSpPr>
        <p:spPr>
          <a:xfrm>
            <a:off x="846625" y="4097026"/>
            <a:ext cx="3044247" cy="369332"/>
          </a:xfrm>
          <a:prstGeom prst="rect">
            <a:avLst/>
          </a:prstGeom>
          <a:noFill/>
        </p:spPr>
        <p:txBody>
          <a:bodyPr wrap="square" rtlCol="0">
            <a:spAutoFit/>
          </a:bodyPr>
          <a:lstStyle/>
          <a:p>
            <a:pPr fontAlgn="base">
              <a:spcBef>
                <a:spcPct val="0"/>
              </a:spcBef>
              <a:spcAft>
                <a:spcPct val="0"/>
              </a:spcAft>
            </a:pPr>
            <a:r>
              <a:rPr lang="en-US" dirty="0">
                <a:solidFill>
                  <a:prstClr val="black"/>
                </a:solidFill>
                <a:ea typeface="ヒラギノ角ゴ Pro W3" charset="-128"/>
                <a:cs typeface="ヒラギノ角ゴ Pro W3" charset="-128"/>
              </a:rPr>
              <a:t>  </a:t>
            </a:r>
            <a:r>
              <a:rPr lang="en-US" dirty="0" smtClean="0">
                <a:solidFill>
                  <a:prstClr val="black"/>
                </a:solidFill>
                <a:ea typeface="ヒラギノ角ゴ Pro W3" charset="-128"/>
                <a:cs typeface="ヒラギノ角ゴ Pro W3" charset="-128"/>
              </a:rPr>
              <a:t>1        2       3        4       5</a:t>
            </a:r>
            <a:endParaRPr lang="en-US" dirty="0">
              <a:solidFill>
                <a:prstClr val="black"/>
              </a:solidFill>
              <a:ea typeface="ヒラギノ角ゴ Pro W3" charset="-128"/>
              <a:cs typeface="ヒラギノ角ゴ Pro W3" charset="-128"/>
            </a:endParaRPr>
          </a:p>
        </p:txBody>
      </p:sp>
      <p:sp>
        <p:nvSpPr>
          <p:cNvPr id="2" name="Slide Number Placeholder 1"/>
          <p:cNvSpPr>
            <a:spLocks noGrp="1"/>
          </p:cNvSpPr>
          <p:nvPr>
            <p:ph type="sldNum" sz="quarter" idx="12"/>
          </p:nvPr>
        </p:nvSpPr>
        <p:spPr/>
        <p:txBody>
          <a:bodyPr/>
          <a:lstStyle/>
          <a:p>
            <a:fld id="{07F25E21-6435-4942-977D-92867F85F11F}" type="slidenum">
              <a:rPr lang="en-US" smtClean="0"/>
              <a:pPr/>
              <a:t>36</a:t>
            </a:fld>
            <a:endParaRPr lang="en-US" dirty="0"/>
          </a:p>
        </p:txBody>
      </p:sp>
    </p:spTree>
    <p:extLst>
      <p:ext uri="{BB962C8B-B14F-4D97-AF65-F5344CB8AC3E}">
        <p14:creationId xmlns:p14="http://schemas.microsoft.com/office/powerpoint/2010/main" val="32984981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r>
              <a:rPr lang="en-US" sz="2800" dirty="0"/>
              <a:t>Major Risks and Mitigation Strategies</a:t>
            </a:r>
          </a:p>
        </p:txBody>
      </p:sp>
      <p:graphicFrame>
        <p:nvGraphicFramePr>
          <p:cNvPr id="6" name="Content Placeholder 4"/>
          <p:cNvGraphicFramePr>
            <a:graphicFrameLocks noGrp="1"/>
          </p:cNvGraphicFramePr>
          <p:nvPr>
            <p:ph idx="1"/>
            <p:extLst>
              <p:ext uri="{D42A27DB-BD31-4B8C-83A1-F6EECF244321}">
                <p14:modId xmlns:p14="http://schemas.microsoft.com/office/powerpoint/2010/main" val="69048337"/>
              </p:ext>
            </p:extLst>
          </p:nvPr>
        </p:nvGraphicFramePr>
        <p:xfrm>
          <a:off x="165100" y="1513336"/>
          <a:ext cx="8775700" cy="2225040"/>
        </p:xfrm>
        <a:graphic>
          <a:graphicData uri="http://schemas.openxmlformats.org/drawingml/2006/table">
            <a:tbl>
              <a:tblPr firstRow="1" bandRow="1">
                <a:tableStyleId>{5C22544A-7EE6-4342-B048-85BDC9FD1C3A}</a:tableStyleId>
              </a:tblPr>
              <a:tblGrid>
                <a:gridCol w="2959100"/>
                <a:gridCol w="5816600"/>
              </a:tblGrid>
              <a:tr h="370840">
                <a:tc>
                  <a:txBody>
                    <a:bodyPr/>
                    <a:lstStyle/>
                    <a:p>
                      <a:r>
                        <a:rPr lang="en-US" dirty="0" smtClean="0"/>
                        <a:t>Risk</a:t>
                      </a:r>
                      <a:endParaRPr lang="en-US" dirty="0"/>
                    </a:p>
                  </a:txBody>
                  <a:tcPr/>
                </a:tc>
                <a:tc>
                  <a:txBody>
                    <a:bodyPr/>
                    <a:lstStyle/>
                    <a:p>
                      <a:r>
                        <a:rPr lang="en-US" dirty="0" smtClean="0"/>
                        <a:t>Mitigation</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SLE requirements addition</a:t>
                      </a:r>
                    </a:p>
                  </a:txBody>
                  <a:tcPr/>
                </a:tc>
                <a:tc>
                  <a:txBody>
                    <a:bodyPr/>
                    <a:lstStyle/>
                    <a:p>
                      <a:r>
                        <a:rPr lang="en-US" dirty="0" smtClean="0"/>
                        <a:t>update</a:t>
                      </a:r>
                      <a:r>
                        <a:rPr lang="en-US" baseline="0" dirty="0" smtClean="0"/>
                        <a:t> schedule, cost, and resources</a:t>
                      </a:r>
                      <a:endParaRPr lang="en-US" dirty="0"/>
                    </a:p>
                  </a:txBody>
                  <a:tcPr/>
                </a:tc>
              </a:tr>
              <a:tr h="370840">
                <a:tc>
                  <a:txBody>
                    <a:bodyPr/>
                    <a:lstStyle/>
                    <a:p>
                      <a:endParaRPr lang="en-US" dirty="0"/>
                    </a:p>
                  </a:txBody>
                  <a:tcPr/>
                </a:tc>
                <a:tc>
                  <a:txBody>
                    <a:bodyPr/>
                    <a:lstStyle/>
                    <a:p>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r>
            </a:tbl>
          </a:graphicData>
        </a:graphic>
      </p:graphicFrame>
      <p:sp>
        <p:nvSpPr>
          <p:cNvPr id="2" name="Slide Number Placeholder 1"/>
          <p:cNvSpPr>
            <a:spLocks noGrp="1"/>
          </p:cNvSpPr>
          <p:nvPr>
            <p:ph type="sldNum" sz="quarter" idx="12"/>
          </p:nvPr>
        </p:nvSpPr>
        <p:spPr/>
        <p:txBody>
          <a:bodyPr/>
          <a:lstStyle/>
          <a:p>
            <a:fld id="{07F25E21-6435-4942-977D-92867F85F11F}" type="slidenum">
              <a:rPr lang="en-US" smtClean="0"/>
              <a:pPr/>
              <a:t>37</a:t>
            </a:fld>
            <a:endParaRPr lang="en-US" dirty="0"/>
          </a:p>
        </p:txBody>
      </p:sp>
    </p:spTree>
    <p:extLst>
      <p:ext uri="{BB962C8B-B14F-4D97-AF65-F5344CB8AC3E}">
        <p14:creationId xmlns:p14="http://schemas.microsoft.com/office/powerpoint/2010/main" val="14983360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8" name="Straight Connector 127"/>
          <p:cNvCxnSpPr/>
          <p:nvPr/>
        </p:nvCxnSpPr>
        <p:spPr>
          <a:xfrm flipH="1">
            <a:off x="3838099" y="2194560"/>
            <a:ext cx="2381" cy="1439774"/>
          </a:xfrm>
          <a:prstGeom prst="line">
            <a:avLst/>
          </a:prstGeom>
          <a:ln w="19050">
            <a:gradFill>
              <a:gsLst>
                <a:gs pos="0">
                  <a:schemeClr val="bg1">
                    <a:lumMod val="85000"/>
                  </a:schemeClr>
                </a:gs>
                <a:gs pos="80000">
                  <a:schemeClr val="bg1">
                    <a:lumMod val="85000"/>
                  </a:schemeClr>
                </a:gs>
                <a:gs pos="100000">
                  <a:schemeClr val="tx1"/>
                </a:gs>
              </a:gsLst>
              <a:lin ang="5400000" scaled="0"/>
            </a:gra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flipH="1">
            <a:off x="1996980" y="2219324"/>
            <a:ext cx="1484" cy="449711"/>
          </a:xfrm>
          <a:prstGeom prst="line">
            <a:avLst/>
          </a:prstGeom>
          <a:ln w="19050">
            <a:gradFill>
              <a:gsLst>
                <a:gs pos="0">
                  <a:schemeClr val="bg1">
                    <a:lumMod val="85000"/>
                  </a:schemeClr>
                </a:gs>
                <a:gs pos="80000">
                  <a:schemeClr val="bg1">
                    <a:lumMod val="85000"/>
                  </a:schemeClr>
                </a:gs>
                <a:gs pos="100000">
                  <a:schemeClr val="tx1"/>
                </a:gs>
              </a:gsLst>
              <a:lin ang="5400000" scaled="0"/>
            </a:gra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57200" y="152400"/>
            <a:ext cx="8229600" cy="1143000"/>
          </a:xfrm>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sz="2800" b="1" dirty="0">
                <a:latin typeface="Calibri" panose="020F0502020204030204" pitchFamily="34" charset="0"/>
              </a:rPr>
              <a:t>NENG Documentation</a:t>
            </a:r>
          </a:p>
        </p:txBody>
      </p:sp>
      <p:sp>
        <p:nvSpPr>
          <p:cNvPr id="3" name="Slide Number Placeholder 2"/>
          <p:cNvSpPr>
            <a:spLocks noGrp="1"/>
          </p:cNvSpPr>
          <p:nvPr>
            <p:ph type="sldNum" sz="quarter" idx="12"/>
          </p:nvPr>
        </p:nvSpPr>
        <p:spPr>
          <a:xfrm>
            <a:off x="6583680" y="6444615"/>
            <a:ext cx="2133600" cy="365125"/>
          </a:xfrm>
        </p:spPr>
        <p:txBody>
          <a:bodyPr/>
          <a:lstStyle/>
          <a:p>
            <a:pPr>
              <a:defRPr/>
            </a:pPr>
            <a:fld id="{6297E532-5BB9-4CE9-A51E-AB31AAACE302}" type="slidenum">
              <a:rPr lang="en-US" smtClean="0"/>
              <a:pPr>
                <a:defRPr/>
              </a:pPr>
              <a:t>38</a:t>
            </a:fld>
            <a:endParaRPr lang="en-US" dirty="0"/>
          </a:p>
        </p:txBody>
      </p:sp>
      <p:sp>
        <p:nvSpPr>
          <p:cNvPr id="89" name="Rounded Rectangle 11"/>
          <p:cNvSpPr/>
          <p:nvPr/>
        </p:nvSpPr>
        <p:spPr>
          <a:xfrm>
            <a:off x="3749040" y="1280160"/>
            <a:ext cx="1554480" cy="914400"/>
          </a:xfrm>
          <a:prstGeom prst="rect">
            <a:avLst/>
          </a:prstGeom>
          <a:gradFill>
            <a:gsLst>
              <a:gs pos="0">
                <a:schemeClr val="accent1">
                  <a:tint val="66000"/>
                  <a:satMod val="160000"/>
                  <a:lumMod val="85000"/>
                </a:schemeClr>
              </a:gs>
              <a:gs pos="50000">
                <a:schemeClr val="accent1">
                  <a:tint val="44500"/>
                  <a:satMod val="160000"/>
                </a:schemeClr>
              </a:gs>
              <a:gs pos="100000">
                <a:schemeClr val="accent1">
                  <a:tint val="23500"/>
                  <a:satMod val="160000"/>
                  <a:lumMod val="85000"/>
                  <a:lumOff val="15000"/>
                </a:schemeClr>
              </a:gs>
            </a:gsLst>
            <a:lin ang="5400000" scaled="0"/>
          </a:gradFill>
          <a:ln w="19050" cap="rnd">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200" dirty="0">
                <a:solidFill>
                  <a:schemeClr val="tx1"/>
                </a:solidFill>
                <a:latin typeface="Calibri"/>
              </a:rPr>
              <a:t>Interface Control </a:t>
            </a:r>
            <a:r>
              <a:rPr lang="en-US" sz="1200" dirty="0" smtClean="0">
                <a:solidFill>
                  <a:schemeClr val="tx1"/>
                </a:solidFill>
                <a:latin typeface="Calibri"/>
              </a:rPr>
              <a:t>Document</a:t>
            </a:r>
            <a:endParaRPr lang="en-US" sz="1200" dirty="0">
              <a:solidFill>
                <a:schemeClr val="tx1"/>
              </a:solidFill>
              <a:latin typeface="Calibri"/>
            </a:endParaRPr>
          </a:p>
        </p:txBody>
      </p:sp>
      <p:sp>
        <p:nvSpPr>
          <p:cNvPr id="85" name="Rounded Rectangle 17"/>
          <p:cNvSpPr/>
          <p:nvPr/>
        </p:nvSpPr>
        <p:spPr>
          <a:xfrm>
            <a:off x="7406640" y="1280160"/>
            <a:ext cx="1554480" cy="914400"/>
          </a:xfrm>
          <a:prstGeom prst="rect">
            <a:avLst/>
          </a:prstGeom>
          <a:gradFill>
            <a:gsLst>
              <a:gs pos="0">
                <a:schemeClr val="accent1">
                  <a:tint val="66000"/>
                  <a:satMod val="160000"/>
                  <a:lumMod val="85000"/>
                </a:schemeClr>
              </a:gs>
              <a:gs pos="50000">
                <a:schemeClr val="accent1">
                  <a:tint val="44500"/>
                  <a:satMod val="160000"/>
                </a:schemeClr>
              </a:gs>
              <a:gs pos="100000">
                <a:schemeClr val="accent1">
                  <a:tint val="23500"/>
                  <a:satMod val="160000"/>
                  <a:lumMod val="85000"/>
                  <a:lumOff val="15000"/>
                </a:schemeClr>
              </a:gs>
            </a:gsLst>
            <a:lin ang="5400000" scaled="0"/>
          </a:gradFill>
          <a:ln w="19050" cap="rnd">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200" dirty="0">
                <a:solidFill>
                  <a:schemeClr val="tx1"/>
                </a:solidFill>
                <a:latin typeface="Calibri"/>
              </a:rPr>
              <a:t>NENG User’s </a:t>
            </a:r>
            <a:r>
              <a:rPr lang="en-US" sz="1200" dirty="0" smtClean="0">
                <a:solidFill>
                  <a:schemeClr val="tx1"/>
                </a:solidFill>
                <a:latin typeface="Calibri"/>
              </a:rPr>
              <a:t>Guide</a:t>
            </a:r>
            <a:endParaRPr lang="en-US" sz="1200" dirty="0">
              <a:solidFill>
                <a:schemeClr val="tx1"/>
              </a:solidFill>
              <a:latin typeface="Calibri"/>
            </a:endParaRPr>
          </a:p>
        </p:txBody>
      </p:sp>
      <p:sp>
        <p:nvSpPr>
          <p:cNvPr id="83" name="Rounded Rectangle 20"/>
          <p:cNvSpPr/>
          <p:nvPr/>
        </p:nvSpPr>
        <p:spPr>
          <a:xfrm>
            <a:off x="1920240" y="1280160"/>
            <a:ext cx="1554480" cy="914400"/>
          </a:xfrm>
          <a:prstGeom prst="rect">
            <a:avLst/>
          </a:prstGeom>
          <a:gradFill>
            <a:gsLst>
              <a:gs pos="0">
                <a:schemeClr val="accent1">
                  <a:tint val="66000"/>
                  <a:satMod val="160000"/>
                  <a:lumMod val="85000"/>
                </a:schemeClr>
              </a:gs>
              <a:gs pos="50000">
                <a:schemeClr val="accent1">
                  <a:tint val="44500"/>
                  <a:satMod val="160000"/>
                </a:schemeClr>
              </a:gs>
              <a:gs pos="100000">
                <a:schemeClr val="accent1">
                  <a:tint val="23500"/>
                  <a:satMod val="160000"/>
                  <a:lumMod val="85000"/>
                  <a:lumOff val="15000"/>
                </a:schemeClr>
              </a:gs>
            </a:gsLst>
            <a:lin ang="5400000" scaled="0"/>
          </a:gradFill>
          <a:ln w="19050" cap="rnd">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200" dirty="0" smtClean="0">
                <a:solidFill>
                  <a:schemeClr val="tx1"/>
                </a:solidFill>
                <a:latin typeface="Calibri"/>
              </a:rPr>
              <a:t>NENG Test </a:t>
            </a:r>
            <a:r>
              <a:rPr lang="en-US" sz="1200" dirty="0">
                <a:solidFill>
                  <a:schemeClr val="tx1"/>
                </a:solidFill>
                <a:latin typeface="Calibri"/>
              </a:rPr>
              <a:t>Plan &amp; </a:t>
            </a:r>
            <a:r>
              <a:rPr lang="en-US" sz="1200" dirty="0" smtClean="0">
                <a:solidFill>
                  <a:schemeClr val="tx1"/>
                </a:solidFill>
                <a:latin typeface="Calibri"/>
              </a:rPr>
              <a:t>Procedures</a:t>
            </a:r>
            <a:endParaRPr lang="en-US" sz="1200" dirty="0">
              <a:solidFill>
                <a:schemeClr val="tx1"/>
              </a:solidFill>
              <a:latin typeface="Calibri"/>
            </a:endParaRPr>
          </a:p>
        </p:txBody>
      </p:sp>
      <p:sp>
        <p:nvSpPr>
          <p:cNvPr id="71" name="Rounded Rectangle 37"/>
          <p:cNvSpPr/>
          <p:nvPr/>
        </p:nvSpPr>
        <p:spPr>
          <a:xfrm>
            <a:off x="7589520" y="2545080"/>
            <a:ext cx="1463040" cy="731520"/>
          </a:xfrm>
          <a:prstGeom prst="rect">
            <a:avLst/>
          </a:prstGeom>
          <a:solidFill>
            <a:srgbClr val="FFFF99"/>
          </a:solidFill>
          <a:ln w="19050" cap="rnd">
            <a:solidFill>
              <a:schemeClr val="tx1"/>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100" dirty="0">
                <a:solidFill>
                  <a:schemeClr val="tx1"/>
                </a:solidFill>
                <a:latin typeface="Calibri"/>
              </a:rPr>
              <a:t>LINUX NENG Users Guide</a:t>
            </a:r>
          </a:p>
          <a:p>
            <a:pPr algn="ctr" fontAlgn="base">
              <a:spcBef>
                <a:spcPct val="0"/>
              </a:spcBef>
              <a:spcAft>
                <a:spcPct val="0"/>
              </a:spcAft>
            </a:pPr>
            <a:r>
              <a:rPr lang="en-US" sz="1100" dirty="0">
                <a:solidFill>
                  <a:schemeClr val="tx1"/>
                </a:solidFill>
                <a:latin typeface="Calibri"/>
              </a:rPr>
              <a:t>NEN-UserGuide-0001</a:t>
            </a:r>
          </a:p>
        </p:txBody>
      </p:sp>
      <p:sp>
        <p:nvSpPr>
          <p:cNvPr id="57" name="Rounded Rectangle 56"/>
          <p:cNvSpPr/>
          <p:nvPr/>
        </p:nvSpPr>
        <p:spPr>
          <a:xfrm>
            <a:off x="5760720" y="2377440"/>
            <a:ext cx="1463040" cy="731520"/>
          </a:xfrm>
          <a:prstGeom prst="rect">
            <a:avLst/>
          </a:prstGeom>
          <a:solidFill>
            <a:srgbClr val="FFFF99"/>
          </a:solidFill>
          <a:ln w="19050" cap="rnd">
            <a:solidFill>
              <a:schemeClr val="tx1"/>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100" dirty="0">
                <a:solidFill>
                  <a:schemeClr val="tx1"/>
                </a:solidFill>
                <a:latin typeface="Calibri"/>
              </a:rPr>
              <a:t>Test Procedure</a:t>
            </a:r>
          </a:p>
          <a:p>
            <a:pPr algn="ctr" fontAlgn="base">
              <a:spcBef>
                <a:spcPct val="0"/>
              </a:spcBef>
              <a:spcAft>
                <a:spcPct val="0"/>
              </a:spcAft>
            </a:pPr>
            <a:r>
              <a:rPr lang="en-US" sz="1100" dirty="0" smtClean="0">
                <a:solidFill>
                  <a:schemeClr val="tx1"/>
                </a:solidFill>
                <a:latin typeface="Calibri"/>
              </a:rPr>
              <a:t>NEN-TP-0001</a:t>
            </a:r>
            <a:endParaRPr lang="en-US" sz="1100" dirty="0">
              <a:solidFill>
                <a:schemeClr val="tx1"/>
              </a:solidFill>
              <a:latin typeface="Calibri"/>
            </a:endParaRPr>
          </a:p>
        </p:txBody>
      </p:sp>
      <p:sp>
        <p:nvSpPr>
          <p:cNvPr id="53" name="Rounded Rectangle 62"/>
          <p:cNvSpPr/>
          <p:nvPr/>
        </p:nvSpPr>
        <p:spPr>
          <a:xfrm>
            <a:off x="264796" y="4419600"/>
            <a:ext cx="1463040" cy="731520"/>
          </a:xfrm>
          <a:prstGeom prst="rect">
            <a:avLst/>
          </a:prstGeom>
          <a:solidFill>
            <a:srgbClr val="FFFF99"/>
          </a:solidFill>
          <a:ln w="19050" cap="rnd">
            <a:solidFill>
              <a:schemeClr val="tx1"/>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100" dirty="0" smtClean="0">
                <a:solidFill>
                  <a:schemeClr val="tx1"/>
                </a:solidFill>
                <a:latin typeface="Calibri"/>
              </a:rPr>
              <a:t>Configuration management plan</a:t>
            </a:r>
            <a:endParaRPr lang="en-US" sz="1100" dirty="0">
              <a:solidFill>
                <a:schemeClr val="tx1"/>
              </a:solidFill>
              <a:latin typeface="Calibri"/>
            </a:endParaRPr>
          </a:p>
          <a:p>
            <a:pPr algn="ctr" fontAlgn="base">
              <a:spcBef>
                <a:spcPct val="0"/>
              </a:spcBef>
              <a:spcAft>
                <a:spcPct val="0"/>
              </a:spcAft>
            </a:pPr>
            <a:r>
              <a:rPr lang="en-US" sz="1100" dirty="0" smtClean="0">
                <a:solidFill>
                  <a:schemeClr val="tx1"/>
                </a:solidFill>
                <a:latin typeface="Calibri"/>
              </a:rPr>
              <a:t>NEN-CM-0001</a:t>
            </a:r>
            <a:endParaRPr lang="en-US" sz="1100" dirty="0">
              <a:solidFill>
                <a:schemeClr val="tx1"/>
              </a:solidFill>
              <a:latin typeface="Calibri"/>
            </a:endParaRPr>
          </a:p>
        </p:txBody>
      </p:sp>
      <p:sp>
        <p:nvSpPr>
          <p:cNvPr id="49" name="Rounded Rectangle 68"/>
          <p:cNvSpPr/>
          <p:nvPr/>
        </p:nvSpPr>
        <p:spPr>
          <a:xfrm>
            <a:off x="5577840" y="1280160"/>
            <a:ext cx="1554480" cy="914400"/>
          </a:xfrm>
          <a:prstGeom prst="rect">
            <a:avLst/>
          </a:prstGeom>
          <a:gradFill>
            <a:gsLst>
              <a:gs pos="0">
                <a:schemeClr val="accent1">
                  <a:tint val="66000"/>
                  <a:satMod val="160000"/>
                  <a:lumMod val="85000"/>
                </a:schemeClr>
              </a:gs>
              <a:gs pos="50000">
                <a:schemeClr val="accent1">
                  <a:tint val="44500"/>
                  <a:satMod val="160000"/>
                </a:schemeClr>
              </a:gs>
              <a:gs pos="100000">
                <a:schemeClr val="accent1">
                  <a:tint val="23500"/>
                  <a:satMod val="160000"/>
                  <a:lumMod val="85000"/>
                  <a:lumOff val="15000"/>
                </a:schemeClr>
              </a:gs>
            </a:gsLst>
            <a:lin ang="5400000" scaled="0"/>
          </a:gradFill>
          <a:ln w="19050" cap="rnd">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200" dirty="0">
                <a:solidFill>
                  <a:schemeClr val="tx1"/>
                </a:solidFill>
                <a:latin typeface="Calibri"/>
              </a:rPr>
              <a:t>Integration </a:t>
            </a:r>
            <a:r>
              <a:rPr lang="en-US" sz="1200" dirty="0" smtClean="0">
                <a:solidFill>
                  <a:schemeClr val="tx1"/>
                </a:solidFill>
                <a:latin typeface="Calibri"/>
              </a:rPr>
              <a:t>&amp; Acceptance Plan </a:t>
            </a:r>
            <a:r>
              <a:rPr lang="en-US" sz="1200" dirty="0">
                <a:solidFill>
                  <a:schemeClr val="tx1"/>
                </a:solidFill>
                <a:latin typeface="Calibri"/>
              </a:rPr>
              <a:t>&amp; </a:t>
            </a:r>
            <a:r>
              <a:rPr lang="en-US" sz="1200" dirty="0" smtClean="0">
                <a:solidFill>
                  <a:schemeClr val="tx1"/>
                </a:solidFill>
                <a:latin typeface="Calibri"/>
              </a:rPr>
              <a:t>Procedures</a:t>
            </a:r>
            <a:endParaRPr lang="en-US" sz="1200" dirty="0">
              <a:solidFill>
                <a:schemeClr val="tx1"/>
              </a:solidFill>
              <a:latin typeface="Calibri"/>
            </a:endParaRPr>
          </a:p>
        </p:txBody>
      </p:sp>
      <p:sp>
        <p:nvSpPr>
          <p:cNvPr id="94" name="Rounded Rectangle 8"/>
          <p:cNvSpPr/>
          <p:nvPr/>
        </p:nvSpPr>
        <p:spPr>
          <a:xfrm>
            <a:off x="91440" y="1280160"/>
            <a:ext cx="1554480" cy="914400"/>
          </a:xfrm>
          <a:prstGeom prst="rect">
            <a:avLst/>
          </a:prstGeom>
          <a:gradFill>
            <a:gsLst>
              <a:gs pos="0">
                <a:schemeClr val="accent1">
                  <a:tint val="66000"/>
                  <a:satMod val="160000"/>
                  <a:lumMod val="85000"/>
                </a:schemeClr>
              </a:gs>
              <a:gs pos="50000">
                <a:schemeClr val="accent1">
                  <a:tint val="44500"/>
                  <a:satMod val="160000"/>
                </a:schemeClr>
              </a:gs>
              <a:gs pos="100000">
                <a:schemeClr val="accent1">
                  <a:tint val="23500"/>
                  <a:satMod val="160000"/>
                  <a:lumMod val="85000"/>
                  <a:lumOff val="15000"/>
                </a:schemeClr>
              </a:gs>
            </a:gsLst>
            <a:lin ang="5400000" scaled="0"/>
          </a:gradFill>
          <a:ln w="19050" cap="rnd">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200" dirty="0">
                <a:solidFill>
                  <a:schemeClr val="tx1"/>
                </a:solidFill>
                <a:latin typeface="Calibri"/>
              </a:rPr>
              <a:t>NENG </a:t>
            </a:r>
            <a:r>
              <a:rPr lang="en-US" sz="1200" dirty="0" smtClean="0">
                <a:solidFill>
                  <a:schemeClr val="tx1"/>
                </a:solidFill>
                <a:latin typeface="Calibri"/>
              </a:rPr>
              <a:t>Management</a:t>
            </a:r>
            <a:endParaRPr lang="en-US" sz="1200" dirty="0">
              <a:solidFill>
                <a:schemeClr val="tx1"/>
              </a:solidFill>
              <a:latin typeface="Calibri"/>
            </a:endParaRPr>
          </a:p>
        </p:txBody>
      </p:sp>
      <p:sp>
        <p:nvSpPr>
          <p:cNvPr id="99" name="Rectangle 98"/>
          <p:cNvSpPr/>
          <p:nvPr/>
        </p:nvSpPr>
        <p:spPr>
          <a:xfrm>
            <a:off x="3749040" y="6400800"/>
            <a:ext cx="365760" cy="182880"/>
          </a:xfrm>
          <a:prstGeom prst="rect">
            <a:avLst/>
          </a:prstGeom>
          <a:solidFill>
            <a:schemeClr val="bg1"/>
          </a:solidFill>
          <a:ln w="19050" cap="rnd">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latin typeface="Calibri"/>
            </a:endParaRPr>
          </a:p>
        </p:txBody>
      </p:sp>
      <p:sp>
        <p:nvSpPr>
          <p:cNvPr id="100" name="TextBox 99"/>
          <p:cNvSpPr txBox="1"/>
          <p:nvPr/>
        </p:nvSpPr>
        <p:spPr>
          <a:xfrm>
            <a:off x="4114800" y="6263640"/>
            <a:ext cx="822960" cy="457200"/>
          </a:xfrm>
          <a:prstGeom prst="rect">
            <a:avLst/>
          </a:prstGeom>
          <a:noFill/>
        </p:spPr>
        <p:txBody>
          <a:bodyPr wrap="square" rtlCol="0" anchor="ctr" anchorCtr="0">
            <a:spAutoFit/>
          </a:bodyPr>
          <a:lstStyle/>
          <a:p>
            <a:pPr fontAlgn="base">
              <a:spcBef>
                <a:spcPct val="0"/>
              </a:spcBef>
              <a:spcAft>
                <a:spcPct val="0"/>
              </a:spcAft>
            </a:pPr>
            <a:r>
              <a:rPr lang="en-US" sz="1200" dirty="0" smtClean="0">
                <a:solidFill>
                  <a:prstClr val="black"/>
                </a:solidFill>
                <a:ea typeface="ヒラギノ角ゴ Pro W3" charset="-128"/>
                <a:cs typeface="ヒラギノ角ゴ Pro W3" charset="-128"/>
              </a:rPr>
              <a:t>Assigned</a:t>
            </a:r>
            <a:endParaRPr lang="en-US" sz="1200" dirty="0">
              <a:solidFill>
                <a:prstClr val="black"/>
              </a:solidFill>
              <a:ea typeface="ヒラギノ角ゴ Pro W3" charset="-128"/>
              <a:cs typeface="ヒラギノ角ゴ Pro W3" charset="-128"/>
            </a:endParaRPr>
          </a:p>
        </p:txBody>
      </p:sp>
      <p:sp>
        <p:nvSpPr>
          <p:cNvPr id="102" name="Rectangle 101"/>
          <p:cNvSpPr/>
          <p:nvPr/>
        </p:nvSpPr>
        <p:spPr>
          <a:xfrm>
            <a:off x="4846320" y="6400800"/>
            <a:ext cx="365760" cy="182880"/>
          </a:xfrm>
          <a:prstGeom prst="rect">
            <a:avLst/>
          </a:prstGeom>
          <a:solidFill>
            <a:srgbClr val="FFFF99"/>
          </a:solidFill>
          <a:ln w="19050" cap="rnd">
            <a:solidFill>
              <a:schemeClr val="tx1"/>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latin typeface="Calibri"/>
            </a:endParaRPr>
          </a:p>
        </p:txBody>
      </p:sp>
      <p:sp>
        <p:nvSpPr>
          <p:cNvPr id="103" name="TextBox 102"/>
          <p:cNvSpPr txBox="1"/>
          <p:nvPr/>
        </p:nvSpPr>
        <p:spPr>
          <a:xfrm>
            <a:off x="5212080" y="6263640"/>
            <a:ext cx="822960" cy="457200"/>
          </a:xfrm>
          <a:prstGeom prst="rect">
            <a:avLst/>
          </a:prstGeom>
          <a:noFill/>
        </p:spPr>
        <p:txBody>
          <a:bodyPr wrap="square" rtlCol="0" anchor="ctr" anchorCtr="0">
            <a:spAutoFit/>
          </a:bodyPr>
          <a:lstStyle/>
          <a:p>
            <a:pPr fontAlgn="base">
              <a:spcBef>
                <a:spcPct val="0"/>
              </a:spcBef>
              <a:spcAft>
                <a:spcPct val="0"/>
              </a:spcAft>
            </a:pPr>
            <a:r>
              <a:rPr lang="en-US" sz="1200" dirty="0">
                <a:solidFill>
                  <a:prstClr val="black"/>
                </a:solidFill>
                <a:ea typeface="ヒラギノ角ゴ Pro W3" charset="-128"/>
                <a:cs typeface="ヒラギノ角ゴ Pro W3" charset="-128"/>
              </a:rPr>
              <a:t>Draft</a:t>
            </a:r>
          </a:p>
        </p:txBody>
      </p:sp>
      <p:sp>
        <p:nvSpPr>
          <p:cNvPr id="105" name="Rectangle 104"/>
          <p:cNvSpPr/>
          <p:nvPr/>
        </p:nvSpPr>
        <p:spPr>
          <a:xfrm>
            <a:off x="5943600" y="6400800"/>
            <a:ext cx="365760" cy="182880"/>
          </a:xfrm>
          <a:prstGeom prst="rect">
            <a:avLst/>
          </a:prstGeom>
          <a:solidFill>
            <a:srgbClr val="99FF99"/>
          </a:solidFill>
          <a:ln w="19050" cap="rnd">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latin typeface="Calibri"/>
            </a:endParaRPr>
          </a:p>
        </p:txBody>
      </p:sp>
      <p:sp>
        <p:nvSpPr>
          <p:cNvPr id="106" name="TextBox 105"/>
          <p:cNvSpPr txBox="1"/>
          <p:nvPr/>
        </p:nvSpPr>
        <p:spPr>
          <a:xfrm>
            <a:off x="6309360" y="6263640"/>
            <a:ext cx="822960" cy="457200"/>
          </a:xfrm>
          <a:prstGeom prst="rect">
            <a:avLst/>
          </a:prstGeom>
          <a:noFill/>
        </p:spPr>
        <p:txBody>
          <a:bodyPr wrap="square" rtlCol="0" anchor="ctr" anchorCtr="0">
            <a:spAutoFit/>
          </a:bodyPr>
          <a:lstStyle/>
          <a:p>
            <a:pPr fontAlgn="base">
              <a:spcBef>
                <a:spcPct val="0"/>
              </a:spcBef>
              <a:spcAft>
                <a:spcPct val="0"/>
              </a:spcAft>
            </a:pPr>
            <a:r>
              <a:rPr lang="en-US" sz="1200" dirty="0" smtClean="0">
                <a:solidFill>
                  <a:prstClr val="black"/>
                </a:solidFill>
                <a:ea typeface="ヒラギノ角ゴ Pro W3" charset="-128"/>
                <a:cs typeface="ヒラギノ角ゴ Pro W3" charset="-128"/>
              </a:rPr>
              <a:t>Signed</a:t>
            </a:r>
            <a:endParaRPr lang="en-US" sz="1200" dirty="0">
              <a:solidFill>
                <a:prstClr val="black"/>
              </a:solidFill>
              <a:ea typeface="ヒラギノ角ゴ Pro W3" charset="-128"/>
              <a:cs typeface="ヒラギノ角ゴ Pro W3" charset="-128"/>
            </a:endParaRPr>
          </a:p>
        </p:txBody>
      </p:sp>
      <p:sp>
        <p:nvSpPr>
          <p:cNvPr id="80" name="Rounded Rectangle 51"/>
          <p:cNvSpPr/>
          <p:nvPr/>
        </p:nvSpPr>
        <p:spPr>
          <a:xfrm>
            <a:off x="3931920" y="2377440"/>
            <a:ext cx="1463040" cy="548640"/>
          </a:xfrm>
          <a:prstGeom prst="rect">
            <a:avLst/>
          </a:prstGeom>
          <a:solidFill>
            <a:srgbClr val="99FF99"/>
          </a:solidFill>
          <a:ln w="19050" cap="rnd">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050" dirty="0">
                <a:solidFill>
                  <a:schemeClr val="tx1"/>
                </a:solidFill>
                <a:latin typeface="Calibri"/>
              </a:rPr>
              <a:t>NEN ICD Between NENG and IRIS MOC</a:t>
            </a:r>
          </a:p>
          <a:p>
            <a:pPr algn="ctr" fontAlgn="base">
              <a:spcBef>
                <a:spcPct val="0"/>
              </a:spcBef>
              <a:spcAft>
                <a:spcPct val="0"/>
              </a:spcAft>
            </a:pPr>
            <a:r>
              <a:rPr lang="en-US" sz="1050" dirty="0">
                <a:solidFill>
                  <a:schemeClr val="tx1"/>
                </a:solidFill>
                <a:latin typeface="Calibri"/>
              </a:rPr>
              <a:t>453-ICD-IRIS/NENGG</a:t>
            </a:r>
          </a:p>
        </p:txBody>
      </p:sp>
      <p:cxnSp>
        <p:nvCxnSpPr>
          <p:cNvPr id="42" name="Straight Connector 41"/>
          <p:cNvCxnSpPr/>
          <p:nvPr/>
        </p:nvCxnSpPr>
        <p:spPr>
          <a:xfrm>
            <a:off x="7498080" y="2194560"/>
            <a:ext cx="0" cy="731520"/>
          </a:xfrm>
          <a:prstGeom prst="line">
            <a:avLst/>
          </a:prstGeom>
          <a:ln w="19050">
            <a:gradFill>
              <a:gsLst>
                <a:gs pos="0">
                  <a:schemeClr val="bg1">
                    <a:lumMod val="85000"/>
                  </a:schemeClr>
                </a:gs>
                <a:gs pos="80000">
                  <a:schemeClr val="bg1">
                    <a:lumMod val="85000"/>
                  </a:schemeClr>
                </a:gs>
                <a:gs pos="100000">
                  <a:schemeClr val="tx1"/>
                </a:gs>
              </a:gsLst>
              <a:lin ang="5400000" scaled="0"/>
            </a:gra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7498080" y="2919408"/>
            <a:ext cx="91440" cy="0"/>
          </a:xfrm>
          <a:prstGeom prst="line">
            <a:avLst/>
          </a:prstGeom>
          <a:ln w="19050">
            <a:solidFill>
              <a:schemeClr val="tx1"/>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H="1">
            <a:off x="3838099" y="3629025"/>
            <a:ext cx="91440" cy="0"/>
          </a:xfrm>
          <a:prstGeom prst="line">
            <a:avLst/>
          </a:prstGeom>
          <a:ln w="19050">
            <a:solidFill>
              <a:schemeClr val="tx1"/>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H="1">
            <a:off x="182880" y="3124200"/>
            <a:ext cx="91440" cy="0"/>
          </a:xfrm>
          <a:prstGeom prst="line">
            <a:avLst/>
          </a:prstGeom>
          <a:ln w="19050">
            <a:solidFill>
              <a:schemeClr val="tx1">
                <a:alpha val="15000"/>
              </a:schemeClr>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H="1">
            <a:off x="165983" y="5708650"/>
            <a:ext cx="91440" cy="0"/>
          </a:xfrm>
          <a:prstGeom prst="line">
            <a:avLst/>
          </a:prstGeom>
          <a:ln w="19050">
            <a:solidFill>
              <a:schemeClr val="tx1"/>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2286000" y="6400800"/>
            <a:ext cx="365760" cy="182880"/>
          </a:xfrm>
          <a:prstGeom prst="rect">
            <a:avLst/>
          </a:prstGeom>
          <a:solidFill>
            <a:srgbClr val="00B050"/>
          </a:solidFill>
          <a:ln w="19050" cap="rnd">
            <a:solidFill>
              <a:schemeClr val="tx1"/>
            </a:solidFill>
          </a:ln>
          <a:effectLst>
            <a:outerShdw blurRad="50800" dist="38100" dir="2700000" algn="tl" rotWithShape="0">
              <a:prstClr val="black">
                <a:alpha val="40000"/>
              </a:prstClr>
            </a:outerShdw>
          </a:effectLst>
        </p:spPr>
        <p:txBody>
          <a:bodyPr wrap="square" lIns="0" rIns="0" rtlCol="0" anchor="ctr" anchorCtr="1">
            <a:spAutoFit/>
          </a:bodyPr>
          <a:lstStyle/>
          <a:p>
            <a:r>
              <a:rPr lang="en-US" sz="1000" b="1" dirty="0" smtClean="0">
                <a:solidFill>
                  <a:schemeClr val="bg1"/>
                </a:solidFill>
              </a:rPr>
              <a:t>100%</a:t>
            </a:r>
            <a:endParaRPr lang="en-US" sz="1000" b="1" dirty="0">
              <a:solidFill>
                <a:schemeClr val="bg1"/>
              </a:solidFill>
            </a:endParaRPr>
          </a:p>
        </p:txBody>
      </p:sp>
      <p:sp>
        <p:nvSpPr>
          <p:cNvPr id="98" name="TextBox 97"/>
          <p:cNvSpPr txBox="1"/>
          <p:nvPr/>
        </p:nvSpPr>
        <p:spPr>
          <a:xfrm>
            <a:off x="2590800" y="6263640"/>
            <a:ext cx="822960" cy="457200"/>
          </a:xfrm>
          <a:prstGeom prst="rect">
            <a:avLst/>
          </a:prstGeom>
          <a:noFill/>
        </p:spPr>
        <p:txBody>
          <a:bodyPr wrap="square" rtlCol="0" anchor="ctr" anchorCtr="0">
            <a:spAutoFit/>
          </a:bodyPr>
          <a:lstStyle/>
          <a:p>
            <a:pPr fontAlgn="base">
              <a:spcBef>
                <a:spcPct val="0"/>
              </a:spcBef>
              <a:spcAft>
                <a:spcPct val="0"/>
              </a:spcAft>
            </a:pPr>
            <a:r>
              <a:rPr lang="en-US" sz="1200" dirty="0" smtClean="0">
                <a:solidFill>
                  <a:prstClr val="black"/>
                </a:solidFill>
                <a:ea typeface="ヒラギノ角ゴ Pro W3" charset="-128"/>
                <a:cs typeface="ヒラギノ角ゴ Pro W3" charset="-128"/>
              </a:rPr>
              <a:t>Updated</a:t>
            </a:r>
            <a:endParaRPr lang="en-US" sz="1200" dirty="0">
              <a:solidFill>
                <a:prstClr val="black"/>
              </a:solidFill>
              <a:ea typeface="ヒラギノ角ゴ Pro W3" charset="-128"/>
              <a:cs typeface="ヒラギノ角ゴ Pro W3" charset="-128"/>
            </a:endParaRPr>
          </a:p>
        </p:txBody>
      </p:sp>
      <p:sp>
        <p:nvSpPr>
          <p:cNvPr id="95" name="Rounded Rectangle 62"/>
          <p:cNvSpPr/>
          <p:nvPr/>
        </p:nvSpPr>
        <p:spPr>
          <a:xfrm>
            <a:off x="2093595" y="2323505"/>
            <a:ext cx="1463040" cy="731520"/>
          </a:xfrm>
          <a:prstGeom prst="rect">
            <a:avLst/>
          </a:prstGeom>
          <a:solidFill>
            <a:srgbClr val="FFFF99"/>
          </a:solidFill>
          <a:ln w="19050" cap="rnd">
            <a:solidFill>
              <a:schemeClr val="tx1"/>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100" dirty="0">
                <a:solidFill>
                  <a:schemeClr val="tx1"/>
                </a:solidFill>
                <a:latin typeface="Calibri"/>
              </a:rPr>
              <a:t>Test Plan for the NENG Phase II</a:t>
            </a:r>
          </a:p>
          <a:p>
            <a:pPr algn="ctr" fontAlgn="base">
              <a:spcBef>
                <a:spcPct val="0"/>
              </a:spcBef>
              <a:spcAft>
                <a:spcPct val="0"/>
              </a:spcAft>
            </a:pPr>
            <a:r>
              <a:rPr lang="en-US" sz="1100" dirty="0">
                <a:solidFill>
                  <a:schemeClr val="tx1"/>
                </a:solidFill>
                <a:latin typeface="Calibri"/>
              </a:rPr>
              <a:t>NEN-Plan-0001</a:t>
            </a:r>
          </a:p>
        </p:txBody>
      </p:sp>
      <p:sp>
        <p:nvSpPr>
          <p:cNvPr id="113" name="TextBox 112"/>
          <p:cNvSpPr txBox="1">
            <a:spLocks noChangeAspect="1"/>
          </p:cNvSpPr>
          <p:nvPr/>
        </p:nvSpPr>
        <p:spPr>
          <a:xfrm>
            <a:off x="4944908" y="2176938"/>
            <a:ext cx="457200" cy="246221"/>
          </a:xfrm>
          <a:prstGeom prst="rect">
            <a:avLst/>
          </a:prstGeom>
          <a:solidFill>
            <a:srgbClr val="00B050"/>
          </a:solidFill>
          <a:ln w="19050" cap="rnd">
            <a:solidFill>
              <a:schemeClr val="tx1"/>
            </a:solidFill>
          </a:ln>
          <a:effectLst>
            <a:outerShdw blurRad="50800" dist="38100" dir="2700000" algn="tl" rotWithShape="0">
              <a:prstClr val="black">
                <a:alpha val="40000"/>
              </a:prstClr>
            </a:outerShdw>
          </a:effectLst>
        </p:spPr>
        <p:txBody>
          <a:bodyPr wrap="square" lIns="0" rIns="0" rtlCol="0" anchor="ctr" anchorCtr="1">
            <a:spAutoFit/>
          </a:bodyPr>
          <a:lstStyle>
            <a:defPPr>
              <a:defRPr lang="en-US"/>
            </a:defPPr>
            <a:lvl1pPr>
              <a:defRPr sz="1000" b="1">
                <a:solidFill>
                  <a:schemeClr val="bg1"/>
                </a:solidFill>
              </a:defRPr>
            </a:lvl1pPr>
          </a:lstStyle>
          <a:p>
            <a:r>
              <a:rPr lang="en-US" dirty="0" smtClean="0"/>
              <a:t>100 </a:t>
            </a:r>
            <a:r>
              <a:rPr lang="en-US" dirty="0"/>
              <a:t>%</a:t>
            </a:r>
          </a:p>
        </p:txBody>
      </p:sp>
      <p:cxnSp>
        <p:nvCxnSpPr>
          <p:cNvPr id="48" name="Straight Connector 47"/>
          <p:cNvCxnSpPr/>
          <p:nvPr/>
        </p:nvCxnSpPr>
        <p:spPr>
          <a:xfrm flipH="1">
            <a:off x="173356" y="2219324"/>
            <a:ext cx="9524" cy="3495676"/>
          </a:xfrm>
          <a:prstGeom prst="line">
            <a:avLst/>
          </a:prstGeom>
          <a:ln w="19050">
            <a:gradFill>
              <a:gsLst>
                <a:gs pos="0">
                  <a:schemeClr val="bg1">
                    <a:lumMod val="85000"/>
                  </a:schemeClr>
                </a:gs>
                <a:gs pos="80000">
                  <a:schemeClr val="bg1">
                    <a:lumMod val="85000"/>
                  </a:schemeClr>
                </a:gs>
                <a:gs pos="100000">
                  <a:schemeClr val="tx1"/>
                </a:gs>
              </a:gsLst>
              <a:lin ang="5400000" scaled="0"/>
            </a:gra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H="1">
            <a:off x="5662132" y="2194560"/>
            <a:ext cx="7148" cy="1463040"/>
          </a:xfrm>
          <a:prstGeom prst="line">
            <a:avLst/>
          </a:prstGeom>
          <a:ln w="19050">
            <a:gradFill>
              <a:gsLst>
                <a:gs pos="0">
                  <a:schemeClr val="bg1">
                    <a:lumMod val="85000"/>
                  </a:schemeClr>
                </a:gs>
                <a:gs pos="80000">
                  <a:schemeClr val="bg1">
                    <a:lumMod val="85000"/>
                  </a:schemeClr>
                </a:gs>
                <a:gs pos="100000">
                  <a:schemeClr val="tx1"/>
                </a:gs>
              </a:gsLst>
              <a:lin ang="5400000" scaled="0"/>
            </a:gra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H="1">
            <a:off x="5660229" y="3650457"/>
            <a:ext cx="91440" cy="0"/>
          </a:xfrm>
          <a:prstGeom prst="line">
            <a:avLst/>
          </a:prstGeom>
          <a:ln w="19050">
            <a:solidFill>
              <a:schemeClr val="tx1"/>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44" name="Rounded Rectangle 56"/>
          <p:cNvSpPr/>
          <p:nvPr/>
        </p:nvSpPr>
        <p:spPr>
          <a:xfrm>
            <a:off x="5760720" y="3309460"/>
            <a:ext cx="1476537" cy="731520"/>
          </a:xfrm>
          <a:prstGeom prst="rect">
            <a:avLst/>
          </a:prstGeom>
          <a:solidFill>
            <a:schemeClr val="bg1"/>
          </a:solidFill>
          <a:ln w="19050" cap="rnd">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100" dirty="0">
                <a:solidFill>
                  <a:schemeClr val="tx1"/>
                </a:solidFill>
                <a:latin typeface="Calibri"/>
              </a:rPr>
              <a:t>Test Report</a:t>
            </a:r>
          </a:p>
          <a:p>
            <a:pPr algn="ctr" fontAlgn="base">
              <a:spcBef>
                <a:spcPct val="0"/>
              </a:spcBef>
              <a:spcAft>
                <a:spcPct val="0"/>
              </a:spcAft>
            </a:pPr>
            <a:r>
              <a:rPr lang="en-US" sz="1100" dirty="0" smtClean="0">
                <a:solidFill>
                  <a:schemeClr val="tx1"/>
                </a:solidFill>
                <a:latin typeface="Calibri"/>
              </a:rPr>
              <a:t>NEN-Report-0001</a:t>
            </a:r>
            <a:endParaRPr lang="en-US" sz="1100" dirty="0">
              <a:solidFill>
                <a:schemeClr val="tx1"/>
              </a:solidFill>
              <a:latin typeface="Calibri"/>
            </a:endParaRPr>
          </a:p>
        </p:txBody>
      </p:sp>
      <p:cxnSp>
        <p:nvCxnSpPr>
          <p:cNvPr id="54" name="Straight Connector 53"/>
          <p:cNvCxnSpPr/>
          <p:nvPr/>
        </p:nvCxnSpPr>
        <p:spPr>
          <a:xfrm flipH="1">
            <a:off x="5669280" y="2743200"/>
            <a:ext cx="91440" cy="0"/>
          </a:xfrm>
          <a:prstGeom prst="line">
            <a:avLst/>
          </a:prstGeom>
          <a:ln w="19050">
            <a:solidFill>
              <a:schemeClr val="bg1">
                <a:lumMod val="85000"/>
              </a:schemeClr>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46" name="Rounded Rectangle 62"/>
          <p:cNvSpPr/>
          <p:nvPr/>
        </p:nvSpPr>
        <p:spPr>
          <a:xfrm>
            <a:off x="264796" y="3543459"/>
            <a:ext cx="1463040" cy="731520"/>
          </a:xfrm>
          <a:prstGeom prst="rect">
            <a:avLst/>
          </a:prstGeom>
          <a:solidFill>
            <a:srgbClr val="FFFF99"/>
          </a:solidFill>
          <a:ln w="19050" cap="rnd">
            <a:solidFill>
              <a:schemeClr val="tx1"/>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100" dirty="0" smtClean="0">
                <a:solidFill>
                  <a:schemeClr val="tx1"/>
                </a:solidFill>
                <a:latin typeface="Calibri"/>
              </a:rPr>
              <a:t>Software Management Plan</a:t>
            </a:r>
            <a:endParaRPr lang="en-US" sz="1100" dirty="0">
              <a:solidFill>
                <a:schemeClr val="tx1"/>
              </a:solidFill>
              <a:latin typeface="Calibri"/>
            </a:endParaRPr>
          </a:p>
          <a:p>
            <a:pPr algn="ctr" fontAlgn="base">
              <a:spcBef>
                <a:spcPct val="0"/>
              </a:spcBef>
              <a:spcAft>
                <a:spcPct val="0"/>
              </a:spcAft>
            </a:pPr>
            <a:r>
              <a:rPr lang="en-US" sz="1100" dirty="0" smtClean="0">
                <a:solidFill>
                  <a:schemeClr val="tx1"/>
                </a:solidFill>
                <a:latin typeface="Calibri"/>
              </a:rPr>
              <a:t>NEN-SMP-0001</a:t>
            </a:r>
            <a:endParaRPr lang="en-US" sz="1100" dirty="0">
              <a:solidFill>
                <a:schemeClr val="tx1"/>
              </a:solidFill>
              <a:latin typeface="Calibri"/>
            </a:endParaRPr>
          </a:p>
        </p:txBody>
      </p:sp>
      <p:sp>
        <p:nvSpPr>
          <p:cNvPr id="51" name="Rounded Rectangle 62"/>
          <p:cNvSpPr/>
          <p:nvPr/>
        </p:nvSpPr>
        <p:spPr>
          <a:xfrm>
            <a:off x="271944" y="2739629"/>
            <a:ext cx="1463040" cy="731520"/>
          </a:xfrm>
          <a:prstGeom prst="rect">
            <a:avLst/>
          </a:prstGeom>
          <a:solidFill>
            <a:srgbClr val="FFFF99"/>
          </a:solidFill>
          <a:ln w="19050" cap="rnd">
            <a:solidFill>
              <a:schemeClr val="tx1"/>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100" dirty="0" smtClean="0">
                <a:solidFill>
                  <a:schemeClr val="tx1"/>
                </a:solidFill>
                <a:latin typeface="Calibri"/>
              </a:rPr>
              <a:t>Concept of Operation </a:t>
            </a:r>
            <a:endParaRPr lang="en-US" sz="1100" dirty="0">
              <a:solidFill>
                <a:schemeClr val="tx1"/>
              </a:solidFill>
              <a:latin typeface="Calibri"/>
            </a:endParaRPr>
          </a:p>
          <a:p>
            <a:pPr algn="ctr" fontAlgn="base">
              <a:spcBef>
                <a:spcPct val="0"/>
              </a:spcBef>
              <a:spcAft>
                <a:spcPct val="0"/>
              </a:spcAft>
            </a:pPr>
            <a:r>
              <a:rPr lang="en-US" sz="1100" dirty="0" smtClean="0">
                <a:solidFill>
                  <a:schemeClr val="tx1"/>
                </a:solidFill>
                <a:latin typeface="Calibri"/>
              </a:rPr>
              <a:t>NEN-COP-0001</a:t>
            </a:r>
            <a:endParaRPr lang="en-US" sz="1100" dirty="0">
              <a:solidFill>
                <a:schemeClr val="tx1"/>
              </a:solidFill>
              <a:latin typeface="Calibri"/>
            </a:endParaRPr>
          </a:p>
        </p:txBody>
      </p:sp>
      <p:cxnSp>
        <p:nvCxnSpPr>
          <p:cNvPr id="61" name="Straight Connector 60"/>
          <p:cNvCxnSpPr/>
          <p:nvPr/>
        </p:nvCxnSpPr>
        <p:spPr>
          <a:xfrm flipH="1">
            <a:off x="174625" y="3886200"/>
            <a:ext cx="91440" cy="0"/>
          </a:xfrm>
          <a:prstGeom prst="line">
            <a:avLst/>
          </a:prstGeom>
          <a:ln w="19050">
            <a:solidFill>
              <a:schemeClr val="tx1">
                <a:alpha val="15000"/>
              </a:schemeClr>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H="1">
            <a:off x="1993805" y="2664460"/>
            <a:ext cx="91440" cy="0"/>
          </a:xfrm>
          <a:prstGeom prst="line">
            <a:avLst/>
          </a:prstGeom>
          <a:ln w="19050">
            <a:solidFill>
              <a:schemeClr val="tx1"/>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757474" y="5841000"/>
            <a:ext cx="7471917" cy="415498"/>
          </a:xfrm>
          <a:prstGeom prst="rect">
            <a:avLst/>
          </a:prstGeom>
          <a:noFill/>
        </p:spPr>
        <p:txBody>
          <a:bodyPr wrap="none" rtlCol="0">
            <a:spAutoFit/>
          </a:bodyPr>
          <a:lstStyle/>
          <a:p>
            <a:r>
              <a:rPr lang="en-US" sz="1050" dirty="0" smtClean="0">
                <a:solidFill>
                  <a:srgbClr val="FF0000"/>
                </a:solidFill>
              </a:rPr>
              <a:t>Note:</a:t>
            </a:r>
          </a:p>
          <a:p>
            <a:r>
              <a:rPr lang="en-US" sz="1050" dirty="0" smtClean="0">
                <a:solidFill>
                  <a:srgbClr val="FF0000"/>
                </a:solidFill>
              </a:rPr>
              <a:t>We decided to merge the SEMP, Risk management plan, Software function description in The Software management plan</a:t>
            </a:r>
            <a:endParaRPr lang="en-US" sz="1050" dirty="0">
              <a:solidFill>
                <a:srgbClr val="FF0000"/>
              </a:solidFill>
            </a:endParaRPr>
          </a:p>
        </p:txBody>
      </p:sp>
      <p:sp>
        <p:nvSpPr>
          <p:cNvPr id="41" name="TextBox 40"/>
          <p:cNvSpPr txBox="1">
            <a:spLocks noChangeAspect="1"/>
          </p:cNvSpPr>
          <p:nvPr/>
        </p:nvSpPr>
        <p:spPr>
          <a:xfrm>
            <a:off x="1452600" y="3511224"/>
            <a:ext cx="457200" cy="246221"/>
          </a:xfrm>
          <a:prstGeom prst="rect">
            <a:avLst/>
          </a:prstGeom>
          <a:solidFill>
            <a:srgbClr val="00B050"/>
          </a:solidFill>
          <a:ln w="19050" cap="rnd">
            <a:solidFill>
              <a:schemeClr val="tx1"/>
            </a:solidFill>
          </a:ln>
          <a:effectLst>
            <a:outerShdw blurRad="50800" dist="38100" dir="2700000" algn="tl" rotWithShape="0">
              <a:prstClr val="black">
                <a:alpha val="40000"/>
              </a:prstClr>
            </a:outerShdw>
          </a:effectLst>
        </p:spPr>
        <p:txBody>
          <a:bodyPr wrap="square" lIns="0" rIns="0" rtlCol="0" anchor="ctr" anchorCtr="1">
            <a:spAutoFit/>
          </a:bodyPr>
          <a:lstStyle>
            <a:defPPr>
              <a:defRPr lang="en-US"/>
            </a:defPPr>
            <a:lvl1pPr>
              <a:defRPr sz="1000" b="1">
                <a:solidFill>
                  <a:schemeClr val="bg1"/>
                </a:solidFill>
              </a:defRPr>
            </a:lvl1pPr>
          </a:lstStyle>
          <a:p>
            <a:r>
              <a:rPr lang="en-US" dirty="0" smtClean="0"/>
              <a:t>95 </a:t>
            </a:r>
            <a:r>
              <a:rPr lang="en-US" dirty="0"/>
              <a:t>%</a:t>
            </a:r>
          </a:p>
        </p:txBody>
      </p:sp>
      <p:sp>
        <p:nvSpPr>
          <p:cNvPr id="43" name="TextBox 42"/>
          <p:cNvSpPr txBox="1">
            <a:spLocks noChangeAspect="1"/>
          </p:cNvSpPr>
          <p:nvPr/>
        </p:nvSpPr>
        <p:spPr>
          <a:xfrm>
            <a:off x="1465427" y="2632768"/>
            <a:ext cx="457200" cy="246221"/>
          </a:xfrm>
          <a:prstGeom prst="rect">
            <a:avLst/>
          </a:prstGeom>
          <a:solidFill>
            <a:srgbClr val="00B050"/>
          </a:solidFill>
          <a:ln w="19050" cap="rnd">
            <a:solidFill>
              <a:schemeClr val="tx1"/>
            </a:solidFill>
          </a:ln>
          <a:effectLst>
            <a:outerShdw blurRad="50800" dist="38100" dir="2700000" algn="tl" rotWithShape="0">
              <a:prstClr val="black">
                <a:alpha val="40000"/>
              </a:prstClr>
            </a:outerShdw>
          </a:effectLst>
        </p:spPr>
        <p:txBody>
          <a:bodyPr wrap="square" lIns="0" rIns="0" rtlCol="0" anchor="ctr" anchorCtr="1">
            <a:spAutoFit/>
          </a:bodyPr>
          <a:lstStyle>
            <a:defPPr>
              <a:defRPr lang="en-US"/>
            </a:defPPr>
            <a:lvl1pPr>
              <a:defRPr sz="1000" b="1">
                <a:solidFill>
                  <a:schemeClr val="bg1"/>
                </a:solidFill>
              </a:defRPr>
            </a:lvl1pPr>
          </a:lstStyle>
          <a:p>
            <a:r>
              <a:rPr lang="en-US" dirty="0" smtClean="0"/>
              <a:t>95 </a:t>
            </a:r>
            <a:r>
              <a:rPr lang="en-US" dirty="0"/>
              <a:t>%</a:t>
            </a:r>
          </a:p>
        </p:txBody>
      </p:sp>
      <p:sp>
        <p:nvSpPr>
          <p:cNvPr id="47" name="TextBox 46"/>
          <p:cNvSpPr txBox="1">
            <a:spLocks noChangeAspect="1"/>
          </p:cNvSpPr>
          <p:nvPr/>
        </p:nvSpPr>
        <p:spPr>
          <a:xfrm>
            <a:off x="3198966" y="2192992"/>
            <a:ext cx="457200" cy="246221"/>
          </a:xfrm>
          <a:prstGeom prst="rect">
            <a:avLst/>
          </a:prstGeom>
          <a:solidFill>
            <a:srgbClr val="00B050"/>
          </a:solidFill>
          <a:ln w="19050" cap="rnd">
            <a:solidFill>
              <a:schemeClr val="tx1"/>
            </a:solidFill>
          </a:ln>
          <a:effectLst>
            <a:outerShdw blurRad="50800" dist="38100" dir="2700000" algn="tl" rotWithShape="0">
              <a:prstClr val="black">
                <a:alpha val="40000"/>
              </a:prstClr>
            </a:outerShdw>
          </a:effectLst>
        </p:spPr>
        <p:txBody>
          <a:bodyPr wrap="square" lIns="0" rIns="0" rtlCol="0" anchor="ctr" anchorCtr="1">
            <a:spAutoFit/>
          </a:bodyPr>
          <a:lstStyle>
            <a:defPPr>
              <a:defRPr lang="en-US"/>
            </a:defPPr>
            <a:lvl1pPr>
              <a:defRPr sz="1000" b="1">
                <a:solidFill>
                  <a:schemeClr val="bg1"/>
                </a:solidFill>
              </a:defRPr>
            </a:lvl1pPr>
          </a:lstStyle>
          <a:p>
            <a:r>
              <a:rPr lang="en-US" dirty="0" smtClean="0"/>
              <a:t>50 </a:t>
            </a:r>
            <a:r>
              <a:rPr lang="en-US" dirty="0"/>
              <a:t>%</a:t>
            </a:r>
          </a:p>
        </p:txBody>
      </p:sp>
      <p:sp>
        <p:nvSpPr>
          <p:cNvPr id="55" name="TextBox 54"/>
          <p:cNvSpPr txBox="1">
            <a:spLocks noChangeAspect="1"/>
          </p:cNvSpPr>
          <p:nvPr/>
        </p:nvSpPr>
        <p:spPr>
          <a:xfrm>
            <a:off x="6783161" y="2250759"/>
            <a:ext cx="457200" cy="246221"/>
          </a:xfrm>
          <a:prstGeom prst="rect">
            <a:avLst/>
          </a:prstGeom>
          <a:solidFill>
            <a:srgbClr val="00B050"/>
          </a:solidFill>
          <a:ln w="19050" cap="rnd">
            <a:solidFill>
              <a:schemeClr val="tx1"/>
            </a:solidFill>
          </a:ln>
          <a:effectLst>
            <a:outerShdw blurRad="50800" dist="38100" dir="2700000" algn="tl" rotWithShape="0">
              <a:prstClr val="black">
                <a:alpha val="40000"/>
              </a:prstClr>
            </a:outerShdw>
          </a:effectLst>
        </p:spPr>
        <p:txBody>
          <a:bodyPr wrap="square" lIns="0" rIns="0" rtlCol="0" anchor="ctr" anchorCtr="1">
            <a:spAutoFit/>
          </a:bodyPr>
          <a:lstStyle>
            <a:defPPr>
              <a:defRPr lang="en-US"/>
            </a:defPPr>
            <a:lvl1pPr>
              <a:defRPr sz="1000" b="1">
                <a:solidFill>
                  <a:schemeClr val="bg1"/>
                </a:solidFill>
              </a:defRPr>
            </a:lvl1pPr>
          </a:lstStyle>
          <a:p>
            <a:r>
              <a:rPr lang="en-US" dirty="0" smtClean="0"/>
              <a:t>50 </a:t>
            </a:r>
            <a:r>
              <a:rPr lang="en-US" dirty="0"/>
              <a:t>%</a:t>
            </a:r>
          </a:p>
        </p:txBody>
      </p:sp>
      <p:sp>
        <p:nvSpPr>
          <p:cNvPr id="59" name="TextBox 58"/>
          <p:cNvSpPr txBox="1">
            <a:spLocks noChangeAspect="1"/>
          </p:cNvSpPr>
          <p:nvPr/>
        </p:nvSpPr>
        <p:spPr>
          <a:xfrm>
            <a:off x="6783161" y="3198718"/>
            <a:ext cx="457200" cy="246221"/>
          </a:xfrm>
          <a:prstGeom prst="rect">
            <a:avLst/>
          </a:prstGeom>
          <a:solidFill>
            <a:srgbClr val="00B050"/>
          </a:solidFill>
          <a:ln w="19050" cap="rnd">
            <a:solidFill>
              <a:schemeClr val="tx1"/>
            </a:solidFill>
          </a:ln>
          <a:effectLst>
            <a:outerShdw blurRad="50800" dist="38100" dir="2700000" algn="tl" rotWithShape="0">
              <a:prstClr val="black">
                <a:alpha val="40000"/>
              </a:prstClr>
            </a:outerShdw>
          </a:effectLst>
        </p:spPr>
        <p:txBody>
          <a:bodyPr wrap="square" lIns="0" rIns="0" rtlCol="0" anchor="ctr" anchorCtr="1">
            <a:spAutoFit/>
          </a:bodyPr>
          <a:lstStyle>
            <a:defPPr>
              <a:defRPr lang="en-US"/>
            </a:defPPr>
            <a:lvl1pPr>
              <a:defRPr sz="1000" b="1">
                <a:solidFill>
                  <a:schemeClr val="bg1"/>
                </a:solidFill>
              </a:defRPr>
            </a:lvl1pPr>
          </a:lstStyle>
          <a:p>
            <a:r>
              <a:rPr lang="en-US" dirty="0" smtClean="0"/>
              <a:t>0 </a:t>
            </a:r>
            <a:r>
              <a:rPr lang="en-US" dirty="0"/>
              <a:t>%</a:t>
            </a:r>
          </a:p>
        </p:txBody>
      </p:sp>
      <p:sp>
        <p:nvSpPr>
          <p:cNvPr id="63" name="TextBox 62"/>
          <p:cNvSpPr txBox="1">
            <a:spLocks noChangeAspect="1"/>
          </p:cNvSpPr>
          <p:nvPr/>
        </p:nvSpPr>
        <p:spPr>
          <a:xfrm>
            <a:off x="8611961" y="2381313"/>
            <a:ext cx="457200" cy="246221"/>
          </a:xfrm>
          <a:prstGeom prst="rect">
            <a:avLst/>
          </a:prstGeom>
          <a:solidFill>
            <a:srgbClr val="00B050"/>
          </a:solidFill>
          <a:ln w="19050" cap="rnd">
            <a:solidFill>
              <a:schemeClr val="tx1"/>
            </a:solidFill>
          </a:ln>
          <a:effectLst>
            <a:outerShdw blurRad="50800" dist="38100" dir="2700000" algn="tl" rotWithShape="0">
              <a:prstClr val="black">
                <a:alpha val="40000"/>
              </a:prstClr>
            </a:outerShdw>
          </a:effectLst>
        </p:spPr>
        <p:txBody>
          <a:bodyPr wrap="square" lIns="0" rIns="0" rtlCol="0" anchor="ctr" anchorCtr="1">
            <a:spAutoFit/>
          </a:bodyPr>
          <a:lstStyle>
            <a:defPPr>
              <a:defRPr lang="en-US"/>
            </a:defPPr>
            <a:lvl1pPr>
              <a:defRPr sz="1000" b="1">
                <a:solidFill>
                  <a:schemeClr val="bg1"/>
                </a:solidFill>
              </a:defRPr>
            </a:lvl1pPr>
          </a:lstStyle>
          <a:p>
            <a:r>
              <a:rPr lang="en-US" dirty="0" smtClean="0"/>
              <a:t>75 </a:t>
            </a:r>
            <a:r>
              <a:rPr lang="en-US" dirty="0"/>
              <a:t>%</a:t>
            </a:r>
          </a:p>
        </p:txBody>
      </p:sp>
      <p:sp>
        <p:nvSpPr>
          <p:cNvPr id="64" name="Rounded Rectangle 51"/>
          <p:cNvSpPr/>
          <p:nvPr/>
        </p:nvSpPr>
        <p:spPr>
          <a:xfrm>
            <a:off x="3939068" y="3281738"/>
            <a:ext cx="1463040" cy="548640"/>
          </a:xfrm>
          <a:prstGeom prst="rect">
            <a:avLst/>
          </a:prstGeom>
          <a:solidFill>
            <a:srgbClr val="FFFF99"/>
          </a:solidFill>
          <a:ln w="19050" cap="rnd">
            <a:solidFill>
              <a:schemeClr val="tx1"/>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100" dirty="0">
                <a:solidFill>
                  <a:schemeClr val="tx1"/>
                </a:solidFill>
                <a:latin typeface="Calibri"/>
              </a:rPr>
              <a:t>NEN ICD Between NENG and </a:t>
            </a:r>
            <a:r>
              <a:rPr lang="en-US" sz="1100" dirty="0" smtClean="0">
                <a:solidFill>
                  <a:schemeClr val="tx1"/>
                </a:solidFill>
                <a:latin typeface="Calibri"/>
              </a:rPr>
              <a:t>M&amp;C</a:t>
            </a:r>
            <a:endParaRPr lang="en-US" sz="1100" dirty="0">
              <a:solidFill>
                <a:schemeClr val="tx1"/>
              </a:solidFill>
              <a:latin typeface="Calibri"/>
            </a:endParaRPr>
          </a:p>
          <a:p>
            <a:pPr algn="ctr" fontAlgn="base">
              <a:spcBef>
                <a:spcPct val="0"/>
              </a:spcBef>
              <a:spcAft>
                <a:spcPct val="0"/>
              </a:spcAft>
            </a:pPr>
            <a:r>
              <a:rPr lang="en-US" sz="1100" dirty="0" smtClean="0">
                <a:solidFill>
                  <a:schemeClr val="tx1"/>
                </a:solidFill>
                <a:latin typeface="Calibri"/>
              </a:rPr>
              <a:t>453-ICD-MC-001</a:t>
            </a:r>
            <a:endParaRPr lang="en-US" sz="1100" dirty="0">
              <a:solidFill>
                <a:schemeClr val="tx1"/>
              </a:solidFill>
              <a:latin typeface="Calibri"/>
            </a:endParaRPr>
          </a:p>
        </p:txBody>
      </p:sp>
      <p:cxnSp>
        <p:nvCxnSpPr>
          <p:cNvPr id="65" name="Straight Connector 64"/>
          <p:cNvCxnSpPr/>
          <p:nvPr/>
        </p:nvCxnSpPr>
        <p:spPr>
          <a:xfrm flipH="1">
            <a:off x="3847628" y="2651760"/>
            <a:ext cx="91440" cy="0"/>
          </a:xfrm>
          <a:prstGeom prst="line">
            <a:avLst/>
          </a:prstGeom>
          <a:ln w="19050">
            <a:solidFill>
              <a:schemeClr val="bg1">
                <a:lumMod val="85000"/>
              </a:schemeClr>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66" name="TextBox 65"/>
          <p:cNvSpPr txBox="1">
            <a:spLocks noChangeAspect="1"/>
          </p:cNvSpPr>
          <p:nvPr/>
        </p:nvSpPr>
        <p:spPr>
          <a:xfrm>
            <a:off x="4936062" y="3058951"/>
            <a:ext cx="457200" cy="246221"/>
          </a:xfrm>
          <a:prstGeom prst="rect">
            <a:avLst/>
          </a:prstGeom>
          <a:solidFill>
            <a:srgbClr val="00B050"/>
          </a:solidFill>
          <a:ln w="19050" cap="rnd">
            <a:solidFill>
              <a:schemeClr val="tx1"/>
            </a:solidFill>
          </a:ln>
          <a:effectLst>
            <a:outerShdw blurRad="50800" dist="38100" dir="2700000" algn="tl" rotWithShape="0">
              <a:prstClr val="black">
                <a:alpha val="40000"/>
              </a:prstClr>
            </a:outerShdw>
          </a:effectLst>
        </p:spPr>
        <p:txBody>
          <a:bodyPr wrap="square" lIns="0" rIns="0" rtlCol="0" anchor="ctr" anchorCtr="1">
            <a:spAutoFit/>
          </a:bodyPr>
          <a:lstStyle>
            <a:defPPr>
              <a:defRPr lang="en-US"/>
            </a:defPPr>
            <a:lvl1pPr>
              <a:defRPr sz="1000" b="1">
                <a:solidFill>
                  <a:schemeClr val="bg1"/>
                </a:solidFill>
              </a:defRPr>
            </a:lvl1pPr>
          </a:lstStyle>
          <a:p>
            <a:r>
              <a:rPr lang="en-US" dirty="0" smtClean="0"/>
              <a:t>95 </a:t>
            </a:r>
            <a:r>
              <a:rPr lang="en-US" dirty="0"/>
              <a:t>%</a:t>
            </a:r>
          </a:p>
        </p:txBody>
      </p:sp>
      <p:sp>
        <p:nvSpPr>
          <p:cNvPr id="67" name="Rounded Rectangle 62"/>
          <p:cNvSpPr/>
          <p:nvPr/>
        </p:nvSpPr>
        <p:spPr>
          <a:xfrm>
            <a:off x="257423" y="5321662"/>
            <a:ext cx="1463040" cy="731520"/>
          </a:xfrm>
          <a:prstGeom prst="rect">
            <a:avLst/>
          </a:prstGeom>
          <a:solidFill>
            <a:srgbClr val="FFFF99"/>
          </a:solidFill>
          <a:ln w="19050" cap="rnd">
            <a:solidFill>
              <a:schemeClr val="tx1"/>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100" dirty="0">
                <a:solidFill>
                  <a:schemeClr val="tx1"/>
                </a:solidFill>
                <a:latin typeface="Calibri"/>
              </a:rPr>
              <a:t>Requirement Specification Phase </a:t>
            </a:r>
            <a:r>
              <a:rPr lang="en-US" sz="1100" dirty="0" smtClean="0">
                <a:solidFill>
                  <a:schemeClr val="tx1"/>
                </a:solidFill>
                <a:latin typeface="Calibri"/>
              </a:rPr>
              <a:t>II</a:t>
            </a:r>
            <a:endParaRPr lang="en-US" sz="1100" dirty="0">
              <a:solidFill>
                <a:schemeClr val="tx1"/>
              </a:solidFill>
              <a:latin typeface="Calibri"/>
            </a:endParaRPr>
          </a:p>
          <a:p>
            <a:pPr algn="ctr" fontAlgn="base">
              <a:spcBef>
                <a:spcPct val="0"/>
              </a:spcBef>
              <a:spcAft>
                <a:spcPct val="0"/>
              </a:spcAft>
            </a:pPr>
            <a:r>
              <a:rPr lang="en-US" sz="1100" dirty="0" smtClean="0">
                <a:solidFill>
                  <a:schemeClr val="tx1"/>
                </a:solidFill>
                <a:latin typeface="Calibri"/>
              </a:rPr>
              <a:t>NEN-REQT-0001</a:t>
            </a:r>
            <a:endParaRPr lang="en-US" sz="1100" dirty="0">
              <a:solidFill>
                <a:schemeClr val="tx1"/>
              </a:solidFill>
              <a:latin typeface="Calibri"/>
            </a:endParaRPr>
          </a:p>
        </p:txBody>
      </p:sp>
      <p:sp>
        <p:nvSpPr>
          <p:cNvPr id="68" name="TextBox 67"/>
          <p:cNvSpPr txBox="1">
            <a:spLocks noChangeAspect="1"/>
          </p:cNvSpPr>
          <p:nvPr/>
        </p:nvSpPr>
        <p:spPr>
          <a:xfrm>
            <a:off x="1528874" y="4335788"/>
            <a:ext cx="457200" cy="246221"/>
          </a:xfrm>
          <a:prstGeom prst="rect">
            <a:avLst/>
          </a:prstGeom>
          <a:solidFill>
            <a:srgbClr val="00B050"/>
          </a:solidFill>
          <a:ln w="19050" cap="rnd">
            <a:solidFill>
              <a:schemeClr val="tx1"/>
            </a:solidFill>
          </a:ln>
          <a:effectLst>
            <a:outerShdw blurRad="50800" dist="38100" dir="2700000" algn="tl" rotWithShape="0">
              <a:prstClr val="black">
                <a:alpha val="40000"/>
              </a:prstClr>
            </a:outerShdw>
          </a:effectLst>
        </p:spPr>
        <p:txBody>
          <a:bodyPr wrap="square" lIns="0" rIns="0" rtlCol="0" anchor="ctr" anchorCtr="1">
            <a:spAutoFit/>
          </a:bodyPr>
          <a:lstStyle>
            <a:defPPr>
              <a:defRPr lang="en-US"/>
            </a:defPPr>
            <a:lvl1pPr>
              <a:defRPr sz="1000" b="1">
                <a:solidFill>
                  <a:schemeClr val="bg1"/>
                </a:solidFill>
              </a:defRPr>
            </a:lvl1pPr>
          </a:lstStyle>
          <a:p>
            <a:r>
              <a:rPr lang="en-US" dirty="0" smtClean="0"/>
              <a:t>95 </a:t>
            </a:r>
            <a:r>
              <a:rPr lang="en-US" dirty="0"/>
              <a:t>%</a:t>
            </a:r>
          </a:p>
        </p:txBody>
      </p:sp>
      <p:sp>
        <p:nvSpPr>
          <p:cNvPr id="40" name="TextBox 39"/>
          <p:cNvSpPr txBox="1">
            <a:spLocks noChangeAspect="1"/>
          </p:cNvSpPr>
          <p:nvPr/>
        </p:nvSpPr>
        <p:spPr>
          <a:xfrm>
            <a:off x="1417320" y="5161805"/>
            <a:ext cx="457200" cy="246221"/>
          </a:xfrm>
          <a:prstGeom prst="rect">
            <a:avLst/>
          </a:prstGeom>
          <a:solidFill>
            <a:srgbClr val="00B050"/>
          </a:solidFill>
          <a:ln w="19050" cap="rnd">
            <a:solidFill>
              <a:schemeClr val="tx1"/>
            </a:solidFill>
          </a:ln>
          <a:effectLst>
            <a:outerShdw blurRad="50800" dist="38100" dir="2700000" algn="tl" rotWithShape="0">
              <a:prstClr val="black">
                <a:alpha val="40000"/>
              </a:prstClr>
            </a:outerShdw>
          </a:effectLst>
        </p:spPr>
        <p:txBody>
          <a:bodyPr wrap="square" lIns="0" rIns="0" rtlCol="0" anchor="ctr" anchorCtr="1">
            <a:spAutoFit/>
          </a:bodyPr>
          <a:lstStyle>
            <a:defPPr>
              <a:defRPr lang="en-US"/>
            </a:defPPr>
            <a:lvl1pPr>
              <a:defRPr sz="1000" b="1">
                <a:solidFill>
                  <a:schemeClr val="bg1"/>
                </a:solidFill>
              </a:defRPr>
            </a:lvl1pPr>
          </a:lstStyle>
          <a:p>
            <a:r>
              <a:rPr lang="en-US" dirty="0" smtClean="0"/>
              <a:t>100 </a:t>
            </a:r>
            <a:r>
              <a:rPr lang="en-US" dirty="0"/>
              <a:t>%</a:t>
            </a:r>
          </a:p>
        </p:txBody>
      </p:sp>
      <p:cxnSp>
        <p:nvCxnSpPr>
          <p:cNvPr id="69" name="Straight Connector 68"/>
          <p:cNvCxnSpPr/>
          <p:nvPr/>
        </p:nvCxnSpPr>
        <p:spPr>
          <a:xfrm flipH="1">
            <a:off x="165983" y="4800600"/>
            <a:ext cx="91440" cy="0"/>
          </a:xfrm>
          <a:prstGeom prst="line">
            <a:avLst/>
          </a:prstGeom>
          <a:ln w="19050">
            <a:solidFill>
              <a:schemeClr val="tx1">
                <a:alpha val="15000"/>
              </a:schemeClr>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121539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sz="2800" b="1" dirty="0">
                <a:latin typeface="Calibri" panose="020F0502020204030204" pitchFamily="34" charset="0"/>
              </a:rPr>
              <a:t>Requirement Management</a:t>
            </a:r>
          </a:p>
        </p:txBody>
      </p:sp>
      <p:sp>
        <p:nvSpPr>
          <p:cNvPr id="4" name="Content Placeholder 3"/>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algn="just"/>
            <a:r>
              <a:rPr lang="en-US" dirty="0"/>
              <a:t>The NENG Phase II System Requirement Document (SDR) will be under the Configuration Management of Code 453 NEN Project Configuration Control Board (CCB)</a:t>
            </a:r>
          </a:p>
          <a:p>
            <a:pPr algn="just"/>
            <a:r>
              <a:rPr lang="en-US" dirty="0"/>
              <a:t>A Document Change Notice (DCN) will be issued to update the document for any approved changes The other documents will be maintained under the SCNS configuration management</a:t>
            </a:r>
          </a:p>
          <a:p>
            <a:pPr algn="just"/>
            <a:endParaRPr lang="en-US" dirty="0"/>
          </a:p>
        </p:txBody>
      </p:sp>
      <p:sp>
        <p:nvSpPr>
          <p:cNvPr id="3" name="Slide Number Placeholder 2"/>
          <p:cNvSpPr>
            <a:spLocks noGrp="1"/>
          </p:cNvSpPr>
          <p:nvPr>
            <p:ph type="sldNum" sz="quarter" idx="12"/>
          </p:nvPr>
        </p:nvSpPr>
        <p:spPr/>
        <p:txBody>
          <a:bodyPr/>
          <a:lstStyle/>
          <a:p>
            <a:fld id="{07F25E21-6435-4942-977D-92867F85F11F}" type="slidenum">
              <a:rPr lang="en-US" smtClean="0"/>
              <a:pPr/>
              <a:t>39</a:t>
            </a:fld>
            <a:endParaRPr lang="en-US" dirty="0"/>
          </a:p>
        </p:txBody>
      </p:sp>
    </p:spTree>
    <p:extLst>
      <p:ext uri="{BB962C8B-B14F-4D97-AF65-F5344CB8AC3E}">
        <p14:creationId xmlns:p14="http://schemas.microsoft.com/office/powerpoint/2010/main" val="150199525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754" y="1371600"/>
            <a:ext cx="8229600" cy="4525963"/>
          </a:xfrm>
        </p:spPr>
        <p:txBody>
          <a:bodyPr/>
          <a:lstStyle/>
          <a:p>
            <a:r>
              <a:rPr lang="en-US" sz="2000" dirty="0"/>
              <a:t>Examines the functional and performance requirements defined for the </a:t>
            </a:r>
            <a:r>
              <a:rPr lang="en-US" sz="2000" dirty="0" smtClean="0"/>
              <a:t>NENG Phase II system </a:t>
            </a:r>
            <a:r>
              <a:rPr lang="en-US" sz="2000" dirty="0"/>
              <a:t>and ensures that </a:t>
            </a:r>
            <a:r>
              <a:rPr lang="en-US" sz="2000" dirty="0" smtClean="0"/>
              <a:t>the requirements </a:t>
            </a:r>
            <a:r>
              <a:rPr lang="en-US" sz="2000" dirty="0"/>
              <a:t>and concept will satisfy customer needs</a:t>
            </a:r>
            <a:r>
              <a:rPr lang="en-US" sz="2000" dirty="0" smtClean="0"/>
              <a:t>.</a:t>
            </a:r>
          </a:p>
          <a:p>
            <a:r>
              <a:rPr lang="en-US" sz="2000" dirty="0" smtClean="0"/>
              <a:t>Objectives</a:t>
            </a:r>
          </a:p>
          <a:p>
            <a:pPr lvl="1"/>
            <a:r>
              <a:rPr lang="en-US" sz="1800" dirty="0"/>
              <a:t>Baseline mission requirements are clearly </a:t>
            </a:r>
            <a:r>
              <a:rPr lang="en-US" sz="1800" dirty="0" smtClean="0"/>
              <a:t>understood </a:t>
            </a:r>
            <a:endParaRPr lang="en-US" sz="1800" dirty="0"/>
          </a:p>
          <a:p>
            <a:pPr lvl="1"/>
            <a:r>
              <a:rPr lang="en-US" sz="1800" dirty="0"/>
              <a:t>Top-level requirements for each system element have been </a:t>
            </a:r>
            <a:r>
              <a:rPr lang="en-US" sz="1800" dirty="0" smtClean="0"/>
              <a:t>determined </a:t>
            </a:r>
            <a:endParaRPr lang="en-US" sz="1800" dirty="0"/>
          </a:p>
          <a:p>
            <a:pPr lvl="1"/>
            <a:r>
              <a:rPr lang="en-US" sz="1800" dirty="0"/>
              <a:t>Proposed mission design and operations concept satisfies baseline mission </a:t>
            </a:r>
            <a:r>
              <a:rPr lang="en-US" sz="1800" dirty="0" smtClean="0"/>
              <a:t>requirements </a:t>
            </a:r>
            <a:endParaRPr lang="en-US" sz="1800" dirty="0"/>
          </a:p>
          <a:p>
            <a:pPr lvl="1"/>
            <a:r>
              <a:rPr lang="en-US" sz="1800" dirty="0"/>
              <a:t>Plans for future activities justify expectations the mission design will </a:t>
            </a:r>
            <a:r>
              <a:rPr lang="en-US" sz="1800" dirty="0" smtClean="0"/>
              <a:t>accommodate</a:t>
            </a:r>
            <a:endParaRPr lang="en-US" sz="1800" dirty="0"/>
          </a:p>
          <a:p>
            <a:pPr lvl="1"/>
            <a:r>
              <a:rPr lang="en-US" sz="1800" dirty="0" smtClean="0"/>
              <a:t>Imposed constraints </a:t>
            </a:r>
            <a:r>
              <a:rPr lang="en-US" sz="1800" dirty="0"/>
              <a:t>and accomplish the mission within allocated </a:t>
            </a:r>
            <a:r>
              <a:rPr lang="en-US" sz="1800" dirty="0" smtClean="0"/>
              <a:t>resources</a:t>
            </a:r>
          </a:p>
          <a:p>
            <a:pPr lvl="1"/>
            <a:r>
              <a:rPr lang="en-US" sz="1800" dirty="0"/>
              <a:t>Get feedback from the SRR review panel and participants to ensure the NENG Phase II requirements set is appropriate, complete and well defined</a:t>
            </a:r>
          </a:p>
        </p:txBody>
      </p:sp>
      <p:sp>
        <p:nvSpPr>
          <p:cNvPr id="3" name="Title 2"/>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sz="2800" dirty="0"/>
              <a:t>Purpose</a:t>
            </a:r>
          </a:p>
        </p:txBody>
      </p:sp>
      <p:sp>
        <p:nvSpPr>
          <p:cNvPr id="4" name="Slide Number Placeholder 3"/>
          <p:cNvSpPr>
            <a:spLocks noGrp="1"/>
          </p:cNvSpPr>
          <p:nvPr>
            <p:ph type="sldNum" sz="quarter" idx="12"/>
          </p:nvPr>
        </p:nvSpPr>
        <p:spPr/>
        <p:txBody>
          <a:bodyPr/>
          <a:lstStyle/>
          <a:p>
            <a:fld id="{07F25E21-6435-4942-977D-92867F85F11F}" type="slidenum">
              <a:rPr lang="en-US" smtClean="0"/>
              <a:pPr/>
              <a:t>4</a:t>
            </a:fld>
            <a:endParaRPr lang="en-US" dirty="0"/>
          </a:p>
        </p:txBody>
      </p:sp>
    </p:spTree>
    <p:extLst>
      <p:ext uri="{BB962C8B-B14F-4D97-AF65-F5344CB8AC3E}">
        <p14:creationId xmlns:p14="http://schemas.microsoft.com/office/powerpoint/2010/main" val="21278182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sz="2800" dirty="0"/>
              <a:t>NENG Project Schedule</a:t>
            </a:r>
          </a:p>
        </p:txBody>
      </p:sp>
      <p:graphicFrame>
        <p:nvGraphicFramePr>
          <p:cNvPr id="2" name="Table 1"/>
          <p:cNvGraphicFramePr>
            <a:graphicFrameLocks noGrp="1"/>
          </p:cNvGraphicFramePr>
          <p:nvPr>
            <p:extLst>
              <p:ext uri="{D42A27DB-BD31-4B8C-83A1-F6EECF244321}">
                <p14:modId xmlns:p14="http://schemas.microsoft.com/office/powerpoint/2010/main" val="3696201860"/>
              </p:ext>
            </p:extLst>
          </p:nvPr>
        </p:nvGraphicFramePr>
        <p:xfrm>
          <a:off x="1676400" y="2057400"/>
          <a:ext cx="6096000" cy="296672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dirty="0" smtClean="0"/>
                        <a:t>Stage</a:t>
                      </a:r>
                      <a:endParaRPr lang="en-US" dirty="0"/>
                    </a:p>
                  </a:txBody>
                  <a:tcPr/>
                </a:tc>
                <a:tc>
                  <a:txBody>
                    <a:bodyPr/>
                    <a:lstStyle/>
                    <a:p>
                      <a:pPr algn="ctr"/>
                      <a:r>
                        <a:rPr lang="en-US" dirty="0" smtClean="0"/>
                        <a:t>Date</a:t>
                      </a:r>
                      <a:endParaRPr lang="en-US" dirty="0"/>
                    </a:p>
                  </a:txBody>
                  <a:tcPr/>
                </a:tc>
              </a:tr>
              <a:tr h="370840">
                <a:tc>
                  <a:txBody>
                    <a:bodyPr/>
                    <a:lstStyle/>
                    <a:p>
                      <a:r>
                        <a:rPr lang="en-US" dirty="0" smtClean="0"/>
                        <a:t>SRR</a:t>
                      </a:r>
                      <a:endParaRPr lang="en-US" dirty="0"/>
                    </a:p>
                  </a:txBody>
                  <a:tcPr/>
                </a:tc>
                <a:tc>
                  <a:txBody>
                    <a:bodyPr/>
                    <a:lstStyle/>
                    <a:p>
                      <a:r>
                        <a:rPr lang="en-US" dirty="0" smtClean="0"/>
                        <a:t>07/08/2015</a:t>
                      </a:r>
                      <a:endParaRPr lang="en-US" dirty="0"/>
                    </a:p>
                  </a:txBody>
                  <a:tcPr/>
                </a:tc>
              </a:tr>
              <a:tr h="370840">
                <a:tc>
                  <a:txBody>
                    <a:bodyPr/>
                    <a:lstStyle/>
                    <a:p>
                      <a:r>
                        <a:rPr lang="en-US" dirty="0" smtClean="0"/>
                        <a:t>PDR</a:t>
                      </a:r>
                      <a:endParaRPr lang="en-US" dirty="0"/>
                    </a:p>
                  </a:txBody>
                  <a:tcPr/>
                </a:tc>
                <a:tc>
                  <a:txBody>
                    <a:bodyPr/>
                    <a:lstStyle/>
                    <a:p>
                      <a:r>
                        <a:rPr lang="en-US" dirty="0" smtClean="0"/>
                        <a:t>09/30/2015</a:t>
                      </a:r>
                      <a:endParaRPr lang="en-US" dirty="0"/>
                    </a:p>
                  </a:txBody>
                  <a:tcPr/>
                </a:tc>
              </a:tr>
              <a:tr h="370840">
                <a:tc>
                  <a:txBody>
                    <a:bodyPr/>
                    <a:lstStyle/>
                    <a:p>
                      <a:r>
                        <a:rPr lang="en-US" dirty="0" smtClean="0"/>
                        <a:t>CDR</a:t>
                      </a:r>
                      <a:endParaRPr lang="en-US" dirty="0"/>
                    </a:p>
                  </a:txBody>
                  <a:tcPr/>
                </a:tc>
                <a:tc>
                  <a:txBody>
                    <a:bodyPr/>
                    <a:lstStyle/>
                    <a:p>
                      <a:r>
                        <a:rPr lang="en-US" dirty="0" smtClean="0"/>
                        <a:t>01/12/2016</a:t>
                      </a:r>
                      <a:endParaRPr lang="en-US" dirty="0"/>
                    </a:p>
                  </a:txBody>
                  <a:tcPr/>
                </a:tc>
              </a:tr>
              <a:tr h="370840">
                <a:tc>
                  <a:txBody>
                    <a:bodyPr/>
                    <a:lstStyle/>
                    <a:p>
                      <a:r>
                        <a:rPr lang="en-US" dirty="0" smtClean="0"/>
                        <a:t>Pre-Ship/ TRR</a:t>
                      </a:r>
                      <a:endParaRPr lang="en-US" dirty="0"/>
                    </a:p>
                  </a:txBody>
                  <a:tcPr/>
                </a:tc>
                <a:tc>
                  <a:txBody>
                    <a:bodyPr/>
                    <a:lstStyle/>
                    <a:p>
                      <a:r>
                        <a:rPr lang="en-US" dirty="0" smtClean="0"/>
                        <a:t>04/20/2016</a:t>
                      </a:r>
                      <a:endParaRPr lang="en-US" dirty="0"/>
                    </a:p>
                  </a:txBody>
                  <a:tcPr/>
                </a:tc>
              </a:tr>
              <a:tr h="370840">
                <a:tc>
                  <a:txBody>
                    <a:bodyPr/>
                    <a:lstStyle/>
                    <a:p>
                      <a:r>
                        <a:rPr lang="en-US" dirty="0" smtClean="0"/>
                        <a:t>WFF ORR</a:t>
                      </a:r>
                      <a:endParaRPr lang="en-US" dirty="0"/>
                    </a:p>
                  </a:txBody>
                  <a:tcPr/>
                </a:tc>
                <a:tc>
                  <a:txBody>
                    <a:bodyPr/>
                    <a:lstStyle/>
                    <a:p>
                      <a:r>
                        <a:rPr lang="en-US" dirty="0" smtClean="0"/>
                        <a:t>06/09/2016</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WSGT ORR</a:t>
                      </a:r>
                    </a:p>
                  </a:txBody>
                  <a:tcPr/>
                </a:tc>
                <a:tc>
                  <a:txBody>
                    <a:bodyPr/>
                    <a:lstStyle/>
                    <a:p>
                      <a:r>
                        <a:rPr lang="en-US" dirty="0" smtClean="0"/>
                        <a:t>07/25/2016</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ASF ORR</a:t>
                      </a:r>
                    </a:p>
                  </a:txBody>
                  <a:tcPr/>
                </a:tc>
                <a:tc>
                  <a:txBody>
                    <a:bodyPr/>
                    <a:lstStyle/>
                    <a:p>
                      <a:r>
                        <a:rPr lang="en-US" dirty="0" smtClean="0"/>
                        <a:t>09/20/2016</a:t>
                      </a:r>
                      <a:endParaRPr lang="en-US" dirty="0"/>
                    </a:p>
                  </a:txBody>
                  <a:tcPr/>
                </a:tc>
              </a:tr>
            </a:tbl>
          </a:graphicData>
        </a:graphic>
      </p:graphicFrame>
      <p:sp>
        <p:nvSpPr>
          <p:cNvPr id="4" name="Slide Number Placeholder 3"/>
          <p:cNvSpPr>
            <a:spLocks noGrp="1"/>
          </p:cNvSpPr>
          <p:nvPr>
            <p:ph type="sldNum" sz="quarter" idx="12"/>
          </p:nvPr>
        </p:nvSpPr>
        <p:spPr/>
        <p:txBody>
          <a:bodyPr/>
          <a:lstStyle/>
          <a:p>
            <a:fld id="{07F25E21-6435-4942-977D-92867F85F11F}" type="slidenum">
              <a:rPr lang="en-US" smtClean="0"/>
              <a:pPr/>
              <a:t>40</a:t>
            </a:fld>
            <a:endParaRPr lang="en-US" dirty="0"/>
          </a:p>
        </p:txBody>
      </p:sp>
    </p:spTree>
    <p:extLst>
      <p:ext uri="{BB962C8B-B14F-4D97-AF65-F5344CB8AC3E}">
        <p14:creationId xmlns:p14="http://schemas.microsoft.com/office/powerpoint/2010/main" val="41314722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52400" y="872156"/>
            <a:ext cx="8847528" cy="5681044"/>
          </a:xfrm>
          <a:prstGeom prst="rect">
            <a:avLst/>
          </a:prstGeom>
        </p:spPr>
      </p:pic>
      <p:sp>
        <p:nvSpPr>
          <p:cNvPr id="3" name="TextBox 2"/>
          <p:cNvSpPr txBox="1"/>
          <p:nvPr/>
        </p:nvSpPr>
        <p:spPr>
          <a:xfrm>
            <a:off x="3646700" y="2819400"/>
            <a:ext cx="2139578" cy="523220"/>
          </a:xfrm>
          <a:prstGeom prst="rect">
            <a:avLst/>
          </a:prstGeom>
          <a:noFill/>
        </p:spPr>
        <p:txBody>
          <a:bodyPr wrap="none" rtlCol="0">
            <a:spAutoFit/>
          </a:bodyPr>
          <a:lstStyle/>
          <a:p>
            <a:pPr algn="ctr"/>
            <a:r>
              <a:rPr lang="en-US" sz="2800" b="1" dirty="0" smtClean="0">
                <a:solidFill>
                  <a:schemeClr val="bg1"/>
                </a:solidFill>
              </a:rPr>
              <a:t>Conclusion</a:t>
            </a:r>
            <a:endParaRPr lang="en-US" dirty="0">
              <a:solidFill>
                <a:schemeClr val="bg1"/>
              </a:solidFill>
            </a:endParaRPr>
          </a:p>
        </p:txBody>
      </p:sp>
      <p:sp>
        <p:nvSpPr>
          <p:cNvPr id="2" name="Slide Number Placeholder 1"/>
          <p:cNvSpPr>
            <a:spLocks noGrp="1"/>
          </p:cNvSpPr>
          <p:nvPr>
            <p:ph type="sldNum" sz="quarter" idx="12"/>
          </p:nvPr>
        </p:nvSpPr>
        <p:spPr/>
        <p:txBody>
          <a:bodyPr/>
          <a:lstStyle/>
          <a:p>
            <a:fld id="{07F25E21-6435-4942-977D-92867F85F11F}" type="slidenum">
              <a:rPr lang="en-US" smtClean="0"/>
              <a:pPr/>
              <a:t>41</a:t>
            </a:fld>
            <a:endParaRPr lang="en-US" dirty="0"/>
          </a:p>
        </p:txBody>
      </p:sp>
    </p:spTree>
    <p:extLst>
      <p:ext uri="{BB962C8B-B14F-4D97-AF65-F5344CB8AC3E}">
        <p14:creationId xmlns:p14="http://schemas.microsoft.com/office/powerpoint/2010/main" val="6015725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sz="2800" dirty="0"/>
              <a:t>Success Criteria</a:t>
            </a:r>
          </a:p>
        </p:txBody>
      </p:sp>
      <p:graphicFrame>
        <p:nvGraphicFramePr>
          <p:cNvPr id="4" name="Content Placeholder 3"/>
          <p:cNvGraphicFramePr>
            <a:graphicFrameLocks noGrp="1"/>
          </p:cNvGraphicFramePr>
          <p:nvPr>
            <p:ph idx="1"/>
            <p:extLst/>
          </p:nvPr>
        </p:nvGraphicFramePr>
        <p:xfrm>
          <a:off x="304800" y="1680396"/>
          <a:ext cx="8458200" cy="4339403"/>
        </p:xfrm>
        <a:graphic>
          <a:graphicData uri="http://schemas.openxmlformats.org/drawingml/2006/table">
            <a:tbl>
              <a:tblPr firstRow="1" bandRow="1">
                <a:tableStyleId>{5C22544A-7EE6-4342-B048-85BDC9FD1C3A}</a:tableStyleId>
              </a:tblPr>
              <a:tblGrid>
                <a:gridCol w="7371826"/>
                <a:gridCol w="1086374"/>
              </a:tblGrid>
              <a:tr h="4724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kern="1200" baseline="0" dirty="0" smtClean="0">
                          <a:solidFill>
                            <a:schemeClr val="lt1"/>
                          </a:solidFill>
                          <a:latin typeface="+mn-lt"/>
                          <a:ea typeface="+mn-ea"/>
                          <a:cs typeface="+mn-cs"/>
                        </a:rPr>
                        <a:t>Success Criteria </a:t>
                      </a:r>
                      <a:r>
                        <a:rPr lang="en-US" sz="1400" b="0" i="0" u="none" strike="noStrike" kern="1200" baseline="0" dirty="0" smtClean="0">
                          <a:solidFill>
                            <a:schemeClr val="lt1"/>
                          </a:solidFill>
                          <a:latin typeface="+mn-lt"/>
                          <a:ea typeface="+mn-ea"/>
                          <a:cs typeface="+mn-cs"/>
                        </a:rPr>
                        <a:t>	</a:t>
                      </a:r>
                    </a:p>
                  </a:txBody>
                  <a:tcPr/>
                </a:tc>
                <a:tc>
                  <a:txBody>
                    <a:bodyPr/>
                    <a:lstStyle/>
                    <a:p>
                      <a:r>
                        <a:rPr lang="en-US" sz="1400" dirty="0" smtClean="0"/>
                        <a:t>Comment</a:t>
                      </a:r>
                      <a:endParaRPr lang="en-US" sz="1400" dirty="0"/>
                    </a:p>
                  </a:txBody>
                  <a:tcPr/>
                </a:tc>
              </a:tr>
              <a:tr h="6602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smtClean="0">
                          <a:solidFill>
                            <a:schemeClr val="dk1"/>
                          </a:solidFill>
                          <a:latin typeface="+mn-lt"/>
                          <a:ea typeface="+mn-ea"/>
                          <a:cs typeface="+mn-cs"/>
                        </a:rPr>
                        <a:t>With respect to mission and science requirements, defined high-level program requirements are determined to be complete and are approved</a:t>
                      </a:r>
                    </a:p>
                  </a:txBody>
                  <a:tcPr/>
                </a:tc>
                <a:tc>
                  <a:txBody>
                    <a:bodyPr/>
                    <a:lstStyle/>
                    <a:p>
                      <a:endParaRPr lang="en-US" sz="1400" dirty="0"/>
                    </a:p>
                  </a:txBody>
                  <a:tcPr/>
                </a:tc>
              </a:tr>
              <a:tr h="4724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smtClean="0">
                          <a:solidFill>
                            <a:schemeClr val="dk1"/>
                          </a:solidFill>
                          <a:latin typeface="+mn-lt"/>
                          <a:ea typeface="+mn-ea"/>
                          <a:cs typeface="+mn-cs"/>
                        </a:rPr>
                        <a:t>Defined interfaces with other programs are approved</a:t>
                      </a:r>
                    </a:p>
                  </a:txBody>
                  <a:tcPr/>
                </a:tc>
                <a:tc>
                  <a:txBody>
                    <a:bodyPr/>
                    <a:lstStyle/>
                    <a:p>
                      <a:endParaRPr lang="en-US" sz="1400"/>
                    </a:p>
                  </a:txBody>
                  <a:tcPr/>
                </a:tc>
              </a:tr>
              <a:tr h="6564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smtClean="0">
                          <a:solidFill>
                            <a:schemeClr val="dk1"/>
                          </a:solidFill>
                          <a:latin typeface="+mn-lt"/>
                          <a:ea typeface="+mn-ea"/>
                          <a:cs typeface="+mn-cs"/>
                        </a:rPr>
                        <a:t>The program requirements are determined to provide a cost-effective program</a:t>
                      </a:r>
                    </a:p>
                  </a:txBody>
                  <a:tcPr/>
                </a:tc>
                <a:tc>
                  <a:txBody>
                    <a:bodyPr/>
                    <a:lstStyle/>
                    <a:p>
                      <a:endParaRPr lang="en-US" sz="1400" dirty="0"/>
                    </a:p>
                  </a:txBody>
                  <a:tcPr/>
                </a:tc>
              </a:tr>
              <a:tr h="6602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smtClean="0">
                          <a:solidFill>
                            <a:schemeClr val="dk1"/>
                          </a:solidFill>
                          <a:latin typeface="+mn-lt"/>
                          <a:ea typeface="+mn-ea"/>
                          <a:cs typeface="+mn-cs"/>
                        </a:rPr>
                        <a:t>The program requirements are adequately levied on either the single-program project or the multiple projects of the program</a:t>
                      </a:r>
                    </a:p>
                  </a:txBody>
                  <a:tcPr/>
                </a:tc>
                <a:tc>
                  <a:txBody>
                    <a:bodyPr/>
                    <a:lstStyle/>
                    <a:p>
                      <a:endParaRPr lang="en-US" sz="1400" dirty="0"/>
                    </a:p>
                  </a:txBody>
                  <a:tcPr/>
                </a:tc>
              </a:tr>
              <a:tr h="4724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smtClean="0">
                          <a:solidFill>
                            <a:schemeClr val="dk1"/>
                          </a:solidFill>
                          <a:latin typeface="+mn-lt"/>
                          <a:ea typeface="+mn-ea"/>
                          <a:cs typeface="+mn-cs"/>
                        </a:rPr>
                        <a:t>The plans for controlling program requirement changes have been approved</a:t>
                      </a:r>
                    </a:p>
                  </a:txBody>
                  <a:tcPr/>
                </a:tc>
                <a:tc>
                  <a:txBody>
                    <a:bodyPr/>
                    <a:lstStyle/>
                    <a:p>
                      <a:endParaRPr lang="en-US" sz="1400" baseline="30000" dirty="0">
                        <a:solidFill>
                          <a:srgbClr val="FF0000"/>
                        </a:solidFill>
                      </a:endParaRPr>
                    </a:p>
                  </a:txBody>
                  <a:tcPr/>
                </a:tc>
              </a:tr>
              <a:tr h="4724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smtClean="0">
                          <a:solidFill>
                            <a:schemeClr val="dk1"/>
                          </a:solidFill>
                          <a:latin typeface="+mn-lt"/>
                          <a:ea typeface="+mn-ea"/>
                          <a:cs typeface="+mn-cs"/>
                        </a:rPr>
                        <a:t>The approach for verifying compliance with program requirements has been approved</a:t>
                      </a:r>
                    </a:p>
                  </a:txBody>
                  <a:tcPr/>
                </a:tc>
                <a:tc>
                  <a:txBody>
                    <a:bodyPr/>
                    <a:lstStyle/>
                    <a:p>
                      <a:endParaRPr lang="en-US" sz="1400" baseline="30000" dirty="0">
                        <a:solidFill>
                          <a:srgbClr val="FF0000"/>
                        </a:solidFill>
                      </a:endParaRPr>
                    </a:p>
                  </a:txBody>
                  <a:tcPr/>
                </a:tc>
              </a:tr>
              <a:tr h="4724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smtClean="0">
                          <a:solidFill>
                            <a:schemeClr val="dk1"/>
                          </a:solidFill>
                          <a:latin typeface="+mn-lt"/>
                          <a:ea typeface="+mn-ea"/>
                          <a:cs typeface="+mn-cs"/>
                        </a:rPr>
                        <a:t>The mitigation strategies for handling identified major risks have been approved</a:t>
                      </a:r>
                    </a:p>
                  </a:txBody>
                  <a:tcPr/>
                </a:tc>
                <a:tc>
                  <a:txBody>
                    <a:bodyPr/>
                    <a:lstStyle/>
                    <a:p>
                      <a:endParaRPr lang="en-US" sz="1400" baseline="30000" dirty="0">
                        <a:solidFill>
                          <a:srgbClr val="FF0000"/>
                        </a:solidFill>
                      </a:endParaRPr>
                    </a:p>
                  </a:txBody>
                  <a:tcPr/>
                </a:tc>
              </a:tr>
            </a:tbl>
          </a:graphicData>
        </a:graphic>
      </p:graphicFrame>
      <p:pic>
        <p:nvPicPr>
          <p:cNvPr id="2052" name="Picture 4" descr="http://www.clipartbest.com/cliparts/Kij/exq/Kijexqje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0080" y="2209800"/>
            <a:ext cx="418120" cy="42817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www.clipartbest.com/cliparts/Kij/exq/Kijexqje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0080" y="2819400"/>
            <a:ext cx="418120" cy="4281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ww.clipartbest.com/cliparts/Kij/exq/Kijexqje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0080" y="3419572"/>
            <a:ext cx="418120" cy="4281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www.clipartbest.com/cliparts/Kij/exq/Kijexqje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0080" y="4019744"/>
            <a:ext cx="418120" cy="42817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www.clipartbest.com/cliparts/Kij/exq/Kijexqje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0080" y="4619916"/>
            <a:ext cx="418120" cy="4281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www.clipartbest.com/cliparts/Kij/exq/Kijexqje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0080" y="5079303"/>
            <a:ext cx="418120" cy="4281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www.clipartbest.com/cliparts/Kij/exq/Kijexqje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0080" y="5538691"/>
            <a:ext cx="418120" cy="42817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07F25E21-6435-4942-977D-92867F85F11F}" type="slidenum">
              <a:rPr lang="en-US" smtClean="0"/>
              <a:pPr/>
              <a:t>42</a:t>
            </a:fld>
            <a:endParaRPr lang="en-US" dirty="0"/>
          </a:p>
        </p:txBody>
      </p:sp>
    </p:spTree>
    <p:extLst>
      <p:ext uri="{BB962C8B-B14F-4D97-AF65-F5344CB8AC3E}">
        <p14:creationId xmlns:p14="http://schemas.microsoft.com/office/powerpoint/2010/main" val="27814150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Ready to start preliminary design activities</a:t>
            </a:r>
          </a:p>
          <a:p>
            <a:pPr algn="just"/>
            <a:endParaRPr lang="en-US" dirty="0" smtClean="0"/>
          </a:p>
          <a:p>
            <a:pPr algn="just"/>
            <a:r>
              <a:rPr lang="en-US" dirty="0" smtClean="0"/>
              <a:t>The development team is ready to evaluate various trade study options</a:t>
            </a:r>
          </a:p>
          <a:p>
            <a:pPr marL="0" indent="0" algn="just">
              <a:buNone/>
            </a:pPr>
            <a:endParaRPr lang="en-US" dirty="0" smtClean="0"/>
          </a:p>
          <a:p>
            <a:pPr algn="just"/>
            <a:r>
              <a:rPr lang="en-US" dirty="0" smtClean="0"/>
              <a:t>Pending approval, purchase orders will be placed for the remaining hardware and software needed</a:t>
            </a:r>
          </a:p>
          <a:p>
            <a:pPr lvl="1" algn="just"/>
            <a:r>
              <a:rPr lang="en-US" dirty="0" smtClean="0"/>
              <a:t>Only Racks and cables remaining</a:t>
            </a:r>
          </a:p>
          <a:p>
            <a:pPr algn="just"/>
            <a:endParaRPr lang="en-US" dirty="0"/>
          </a:p>
        </p:txBody>
      </p:sp>
      <p:sp>
        <p:nvSpPr>
          <p:cNvPr id="3" name="Title 2"/>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dirty="0"/>
              <a:t>Summary and Conclusion</a:t>
            </a:r>
          </a:p>
        </p:txBody>
      </p:sp>
      <p:sp>
        <p:nvSpPr>
          <p:cNvPr id="4" name="Slide Number Placeholder 3"/>
          <p:cNvSpPr>
            <a:spLocks noGrp="1"/>
          </p:cNvSpPr>
          <p:nvPr>
            <p:ph type="sldNum" sz="quarter" idx="12"/>
          </p:nvPr>
        </p:nvSpPr>
        <p:spPr/>
        <p:txBody>
          <a:bodyPr/>
          <a:lstStyle/>
          <a:p>
            <a:fld id="{07F25E21-6435-4942-977D-92867F85F11F}" type="slidenum">
              <a:rPr lang="en-US" smtClean="0"/>
              <a:pPr/>
              <a:t>43</a:t>
            </a:fld>
            <a:endParaRPr lang="en-US" dirty="0"/>
          </a:p>
        </p:txBody>
      </p:sp>
    </p:spTree>
    <p:extLst>
      <p:ext uri="{BB962C8B-B14F-4D97-AF65-F5344CB8AC3E}">
        <p14:creationId xmlns:p14="http://schemas.microsoft.com/office/powerpoint/2010/main" val="62154297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52400" y="872156"/>
            <a:ext cx="8847528" cy="5681044"/>
          </a:xfrm>
          <a:prstGeom prst="rect">
            <a:avLst/>
          </a:prstGeom>
        </p:spPr>
      </p:pic>
      <p:sp>
        <p:nvSpPr>
          <p:cNvPr id="3" name="TextBox 2"/>
          <p:cNvSpPr txBox="1"/>
          <p:nvPr/>
        </p:nvSpPr>
        <p:spPr>
          <a:xfrm>
            <a:off x="3636620" y="2819400"/>
            <a:ext cx="2159741" cy="523220"/>
          </a:xfrm>
          <a:prstGeom prst="rect">
            <a:avLst/>
          </a:prstGeom>
          <a:noFill/>
        </p:spPr>
        <p:txBody>
          <a:bodyPr wrap="none" rtlCol="0">
            <a:spAutoFit/>
          </a:bodyPr>
          <a:lstStyle/>
          <a:p>
            <a:pPr algn="ctr"/>
            <a:r>
              <a:rPr lang="en-US" sz="2800" b="1" dirty="0" smtClean="0">
                <a:solidFill>
                  <a:schemeClr val="bg1"/>
                </a:solidFill>
              </a:rPr>
              <a:t>Questions?</a:t>
            </a:r>
            <a:endParaRPr lang="en-US" dirty="0">
              <a:solidFill>
                <a:schemeClr val="bg1"/>
              </a:solidFill>
            </a:endParaRPr>
          </a:p>
        </p:txBody>
      </p:sp>
      <p:sp>
        <p:nvSpPr>
          <p:cNvPr id="2" name="Slide Number Placeholder 1"/>
          <p:cNvSpPr>
            <a:spLocks noGrp="1"/>
          </p:cNvSpPr>
          <p:nvPr>
            <p:ph type="sldNum" sz="quarter" idx="12"/>
          </p:nvPr>
        </p:nvSpPr>
        <p:spPr/>
        <p:txBody>
          <a:bodyPr/>
          <a:lstStyle/>
          <a:p>
            <a:fld id="{07F25E21-6435-4942-977D-92867F85F11F}" type="slidenum">
              <a:rPr lang="en-US" smtClean="0"/>
              <a:pPr/>
              <a:t>44</a:t>
            </a:fld>
            <a:endParaRPr lang="en-US" dirty="0"/>
          </a:p>
        </p:txBody>
      </p:sp>
    </p:spTree>
    <p:extLst>
      <p:ext uri="{BB962C8B-B14F-4D97-AF65-F5344CB8AC3E}">
        <p14:creationId xmlns:p14="http://schemas.microsoft.com/office/powerpoint/2010/main" val="21685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Review Chair: </a:t>
            </a:r>
          </a:p>
          <a:p>
            <a:pPr lvl="1"/>
            <a:r>
              <a:rPr lang="en-US" dirty="0"/>
              <a:t>Philip Baldwin, Telecommunications , Code </a:t>
            </a:r>
            <a:r>
              <a:rPr lang="en-US" dirty="0" smtClean="0"/>
              <a:t>566</a:t>
            </a:r>
            <a:endParaRPr lang="en-US" dirty="0"/>
          </a:p>
          <a:p>
            <a:r>
              <a:rPr lang="en-US" dirty="0"/>
              <a:t>Review Member: </a:t>
            </a:r>
          </a:p>
          <a:p>
            <a:pPr lvl="1"/>
            <a:r>
              <a:rPr lang="en-US" dirty="0" err="1"/>
              <a:t>Serhat</a:t>
            </a:r>
            <a:r>
              <a:rPr lang="en-US" dirty="0"/>
              <a:t> </a:t>
            </a:r>
            <a:r>
              <a:rPr lang="en-US" dirty="0" err="1"/>
              <a:t>Altunc</a:t>
            </a:r>
            <a:r>
              <a:rPr lang="en-US" dirty="0"/>
              <a:t>, Telecommunications, Code 566</a:t>
            </a:r>
          </a:p>
          <a:p>
            <a:r>
              <a:rPr lang="en-US" dirty="0"/>
              <a:t>Review Member: </a:t>
            </a:r>
          </a:p>
          <a:p>
            <a:pPr lvl="1"/>
            <a:r>
              <a:rPr lang="en-US" dirty="0"/>
              <a:t>Obadiah </a:t>
            </a:r>
            <a:r>
              <a:rPr lang="en-US" dirty="0" smtClean="0"/>
              <a:t>Kegege, </a:t>
            </a:r>
            <a:r>
              <a:rPr lang="en-US" dirty="0"/>
              <a:t>Telecommunications, Code 566 </a:t>
            </a:r>
          </a:p>
          <a:p>
            <a:r>
              <a:rPr lang="en-US" dirty="0"/>
              <a:t>Review Member: </a:t>
            </a:r>
            <a:endParaRPr lang="en-US" dirty="0" smtClean="0"/>
          </a:p>
          <a:p>
            <a:pPr lvl="1"/>
            <a:r>
              <a:rPr lang="en-US" dirty="0"/>
              <a:t>Dave </a:t>
            </a:r>
            <a:r>
              <a:rPr lang="en-US" dirty="0" err="1"/>
              <a:t>Sohl</a:t>
            </a:r>
            <a:r>
              <a:rPr lang="en-US" dirty="0"/>
              <a:t>, Flight Systems Test, Code 568</a:t>
            </a:r>
          </a:p>
        </p:txBody>
      </p:sp>
      <p:sp>
        <p:nvSpPr>
          <p:cNvPr id="3" name="Title 2"/>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sz="2800" dirty="0"/>
              <a:t>SRR Board</a:t>
            </a:r>
          </a:p>
        </p:txBody>
      </p:sp>
      <p:sp>
        <p:nvSpPr>
          <p:cNvPr id="4" name="Slide Number Placeholder 3"/>
          <p:cNvSpPr>
            <a:spLocks noGrp="1"/>
          </p:cNvSpPr>
          <p:nvPr>
            <p:ph type="sldNum" sz="quarter" idx="12"/>
          </p:nvPr>
        </p:nvSpPr>
        <p:spPr/>
        <p:txBody>
          <a:bodyPr/>
          <a:lstStyle/>
          <a:p>
            <a:fld id="{07F25E21-6435-4942-977D-92867F85F11F}" type="slidenum">
              <a:rPr lang="en-US" smtClean="0"/>
              <a:pPr/>
              <a:t>5</a:t>
            </a:fld>
            <a:endParaRPr lang="en-US" dirty="0"/>
          </a:p>
        </p:txBody>
      </p:sp>
    </p:spTree>
    <p:extLst>
      <p:ext uri="{BB962C8B-B14F-4D97-AF65-F5344CB8AC3E}">
        <p14:creationId xmlns:p14="http://schemas.microsoft.com/office/powerpoint/2010/main" val="10490211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Request for Action (RFA)</a:t>
            </a:r>
          </a:p>
          <a:p>
            <a:pPr lvl="1"/>
            <a:r>
              <a:rPr lang="en-US" dirty="0"/>
              <a:t>RFAs should be significant enough to report to management</a:t>
            </a:r>
          </a:p>
          <a:p>
            <a:pPr lvl="1"/>
            <a:r>
              <a:rPr lang="en-US" dirty="0"/>
              <a:t>RFAs may be written by anyone</a:t>
            </a:r>
          </a:p>
          <a:p>
            <a:pPr lvl="1"/>
            <a:r>
              <a:rPr lang="en-US" dirty="0"/>
              <a:t>The review board will meet immediately following the review, assess RFA validity, and provide initial copy of the RFA</a:t>
            </a:r>
          </a:p>
          <a:p>
            <a:pPr lvl="1"/>
            <a:r>
              <a:rPr lang="en-US" dirty="0"/>
              <a:t>The NENG PDL will assign accepted RFAs to team members for response and action</a:t>
            </a:r>
          </a:p>
          <a:p>
            <a:pPr lvl="1"/>
            <a:r>
              <a:rPr lang="en-US" dirty="0"/>
              <a:t>RFA responses will be prepared by the assignee and coordinated with the originator for their acceptance or rejection</a:t>
            </a:r>
          </a:p>
          <a:p>
            <a:pPr lvl="1"/>
            <a:r>
              <a:rPr lang="en-US" dirty="0"/>
              <a:t>RFAs need to be related to the </a:t>
            </a:r>
            <a:r>
              <a:rPr lang="en-US" dirty="0" smtClean="0"/>
              <a:t>SRR </a:t>
            </a:r>
            <a:r>
              <a:rPr lang="en-US" dirty="0"/>
              <a:t>scope and not design changes</a:t>
            </a:r>
          </a:p>
          <a:p>
            <a:r>
              <a:rPr lang="en-US" dirty="0"/>
              <a:t>Action Item (AI)</a:t>
            </a:r>
          </a:p>
          <a:p>
            <a:pPr lvl="1"/>
            <a:r>
              <a:rPr lang="en-US" dirty="0" smtClean="0"/>
              <a:t>AI’s </a:t>
            </a:r>
            <a:r>
              <a:rPr lang="en-US" dirty="0"/>
              <a:t>will be used for items that do not rise to the level of an RFA</a:t>
            </a:r>
          </a:p>
          <a:p>
            <a:pPr lvl="1"/>
            <a:r>
              <a:rPr lang="en-US" dirty="0" smtClean="0"/>
              <a:t>AI’s </a:t>
            </a:r>
            <a:r>
              <a:rPr lang="en-US" dirty="0"/>
              <a:t>will be captured throughout the </a:t>
            </a:r>
            <a:r>
              <a:rPr lang="en-US" dirty="0" smtClean="0"/>
              <a:t>review</a:t>
            </a:r>
            <a:endParaRPr lang="en-US" dirty="0"/>
          </a:p>
        </p:txBody>
      </p:sp>
      <p:sp>
        <p:nvSpPr>
          <p:cNvPr id="3" name="Title 2"/>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r>
              <a:rPr lang="en-US" sz="2800" dirty="0"/>
              <a:t>Request for Action and Action Items</a:t>
            </a:r>
          </a:p>
        </p:txBody>
      </p:sp>
      <p:sp>
        <p:nvSpPr>
          <p:cNvPr id="4" name="Slide Number Placeholder 3"/>
          <p:cNvSpPr>
            <a:spLocks noGrp="1"/>
          </p:cNvSpPr>
          <p:nvPr>
            <p:ph type="sldNum" sz="quarter" idx="12"/>
          </p:nvPr>
        </p:nvSpPr>
        <p:spPr/>
        <p:txBody>
          <a:bodyPr/>
          <a:lstStyle/>
          <a:p>
            <a:fld id="{07F25E21-6435-4942-977D-92867F85F11F}" type="slidenum">
              <a:rPr lang="en-US" smtClean="0"/>
              <a:pPr/>
              <a:t>6</a:t>
            </a:fld>
            <a:endParaRPr lang="en-US" dirty="0"/>
          </a:p>
        </p:txBody>
      </p:sp>
    </p:spTree>
    <p:extLst>
      <p:ext uri="{BB962C8B-B14F-4D97-AF65-F5344CB8AC3E}">
        <p14:creationId xmlns:p14="http://schemas.microsoft.com/office/powerpoint/2010/main" val="3126535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662"/>
            <a:ext cx="8229600" cy="1143000"/>
          </a:xfrm>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sz="2800" b="1" dirty="0">
                <a:latin typeface="Calibri" panose="020F0502020204030204" pitchFamily="34" charset="0"/>
              </a:rPr>
              <a:t>Current Org Chart</a:t>
            </a:r>
          </a:p>
        </p:txBody>
      </p:sp>
      <p:sp>
        <p:nvSpPr>
          <p:cNvPr id="4" name="Slide Number Placeholder 3"/>
          <p:cNvSpPr>
            <a:spLocks noGrp="1"/>
          </p:cNvSpPr>
          <p:nvPr>
            <p:ph type="sldNum" sz="quarter" idx="12"/>
          </p:nvPr>
        </p:nvSpPr>
        <p:spPr/>
        <p:txBody>
          <a:bodyPr/>
          <a:lstStyle/>
          <a:p>
            <a:pPr>
              <a:defRPr/>
            </a:pPr>
            <a:fld id="{23BFAF7E-ADB0-4354-BC3B-F0357F484814}" type="slidenum">
              <a:rPr lang="en-US" smtClean="0"/>
              <a:pPr>
                <a:defRPr/>
              </a:pPr>
              <a:t>7</a:t>
            </a:fld>
            <a:endParaRPr lang="en-US" dirty="0"/>
          </a:p>
        </p:txBody>
      </p:sp>
      <p:sp>
        <p:nvSpPr>
          <p:cNvPr id="7" name="Rounded Rectangle 6"/>
          <p:cNvSpPr/>
          <p:nvPr/>
        </p:nvSpPr>
        <p:spPr>
          <a:xfrm>
            <a:off x="3524250" y="3886200"/>
            <a:ext cx="2114550" cy="7493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dirty="0" smtClean="0">
                <a:solidFill>
                  <a:prstClr val="white"/>
                </a:solidFill>
              </a:rPr>
              <a:t>Lead </a:t>
            </a:r>
            <a:r>
              <a:rPr lang="en-US" sz="1400" dirty="0">
                <a:solidFill>
                  <a:prstClr val="white"/>
                </a:solidFill>
              </a:rPr>
              <a:t>Software Engineer</a:t>
            </a:r>
          </a:p>
        </p:txBody>
      </p:sp>
      <p:sp>
        <p:nvSpPr>
          <p:cNvPr id="8" name="Rounded Rectangle 7"/>
          <p:cNvSpPr/>
          <p:nvPr/>
        </p:nvSpPr>
        <p:spPr>
          <a:xfrm>
            <a:off x="6096000" y="3886200"/>
            <a:ext cx="1790700" cy="7493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dirty="0" smtClean="0">
                <a:solidFill>
                  <a:prstClr val="white"/>
                </a:solidFill>
              </a:rPr>
              <a:t>Lead Test Engineer</a:t>
            </a:r>
            <a:endParaRPr lang="en-US" sz="1400" dirty="0">
              <a:solidFill>
                <a:prstClr val="white"/>
              </a:solidFill>
            </a:endParaRPr>
          </a:p>
        </p:txBody>
      </p:sp>
      <p:sp>
        <p:nvSpPr>
          <p:cNvPr id="10" name="Rounded Rectangle 9"/>
          <p:cNvSpPr/>
          <p:nvPr/>
        </p:nvSpPr>
        <p:spPr>
          <a:xfrm>
            <a:off x="6267450" y="5105400"/>
            <a:ext cx="1790700" cy="75521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dirty="0" smtClean="0">
                <a:solidFill>
                  <a:prstClr val="white"/>
                </a:solidFill>
              </a:rPr>
              <a:t>Ops </a:t>
            </a:r>
            <a:endParaRPr lang="en-US" sz="1600" dirty="0">
              <a:solidFill>
                <a:prstClr val="white"/>
              </a:solidFill>
            </a:endParaRPr>
          </a:p>
          <a:p>
            <a:pPr algn="ctr"/>
            <a:r>
              <a:rPr lang="en-US" sz="1400" dirty="0" smtClean="0">
                <a:solidFill>
                  <a:prstClr val="white"/>
                </a:solidFill>
              </a:rPr>
              <a:t>Network </a:t>
            </a:r>
            <a:r>
              <a:rPr lang="en-US" sz="1400" dirty="0">
                <a:solidFill>
                  <a:prstClr val="white"/>
                </a:solidFill>
              </a:rPr>
              <a:t>Engineer</a:t>
            </a:r>
          </a:p>
        </p:txBody>
      </p:sp>
      <p:sp>
        <p:nvSpPr>
          <p:cNvPr id="13" name="Rounded Rectangle 12"/>
          <p:cNvSpPr/>
          <p:nvPr/>
        </p:nvSpPr>
        <p:spPr>
          <a:xfrm>
            <a:off x="3276600" y="1344238"/>
            <a:ext cx="2590800" cy="6858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dirty="0" smtClean="0">
                <a:solidFill>
                  <a:prstClr val="white"/>
                </a:solidFill>
              </a:rPr>
              <a:t>Product Development Lead (PDL)</a:t>
            </a:r>
          </a:p>
        </p:txBody>
      </p:sp>
      <p:sp>
        <p:nvSpPr>
          <p:cNvPr id="14" name="TextBox 13"/>
          <p:cNvSpPr txBox="1"/>
          <p:nvPr/>
        </p:nvSpPr>
        <p:spPr>
          <a:xfrm rot="1745891">
            <a:off x="7777515" y="4893930"/>
            <a:ext cx="561271" cy="307777"/>
          </a:xfrm>
          <a:prstGeom prst="rect">
            <a:avLst/>
          </a:prstGeom>
          <a:noFill/>
        </p:spPr>
        <p:txBody>
          <a:bodyPr wrap="none" rtlCol="0">
            <a:spAutoFit/>
          </a:bodyPr>
          <a:lstStyle/>
          <a:p>
            <a:r>
              <a:rPr lang="en-US" sz="1400" dirty="0" smtClean="0">
                <a:solidFill>
                  <a:srgbClr val="FF0000"/>
                </a:solidFill>
              </a:rPr>
              <a:t>SCNS</a:t>
            </a:r>
            <a:endParaRPr lang="en-US" sz="1400" dirty="0">
              <a:solidFill>
                <a:srgbClr val="FF0000"/>
              </a:solidFill>
            </a:endParaRPr>
          </a:p>
        </p:txBody>
      </p:sp>
      <p:sp>
        <p:nvSpPr>
          <p:cNvPr id="15" name="Rounded Rectangle 14"/>
          <p:cNvSpPr/>
          <p:nvPr/>
        </p:nvSpPr>
        <p:spPr>
          <a:xfrm>
            <a:off x="1731618" y="2842380"/>
            <a:ext cx="1719741" cy="60105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dirty="0" smtClean="0">
                <a:solidFill>
                  <a:prstClr val="white"/>
                </a:solidFill>
              </a:rPr>
              <a:t>Systems </a:t>
            </a:r>
            <a:r>
              <a:rPr lang="en-US" sz="1400" dirty="0">
                <a:solidFill>
                  <a:prstClr val="white"/>
                </a:solidFill>
              </a:rPr>
              <a:t>Engineer</a:t>
            </a:r>
          </a:p>
        </p:txBody>
      </p:sp>
      <p:sp>
        <p:nvSpPr>
          <p:cNvPr id="16" name="Rounded Rectangle 15"/>
          <p:cNvSpPr/>
          <p:nvPr/>
        </p:nvSpPr>
        <p:spPr>
          <a:xfrm>
            <a:off x="5351605" y="2145614"/>
            <a:ext cx="1811195" cy="60105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dirty="0">
                <a:solidFill>
                  <a:prstClr val="white"/>
                </a:solidFill>
              </a:rPr>
              <a:t>Deputy </a:t>
            </a:r>
            <a:r>
              <a:rPr lang="en-US" sz="1400" dirty="0" smtClean="0">
                <a:solidFill>
                  <a:prstClr val="white"/>
                </a:solidFill>
              </a:rPr>
              <a:t>PDL</a:t>
            </a:r>
            <a:endParaRPr lang="en-US" sz="1400" dirty="0">
              <a:solidFill>
                <a:prstClr val="white"/>
              </a:solidFill>
            </a:endParaRPr>
          </a:p>
        </p:txBody>
      </p:sp>
      <p:cxnSp>
        <p:nvCxnSpPr>
          <p:cNvPr id="18" name="Straight Connector 17"/>
          <p:cNvCxnSpPr>
            <a:stCxn id="13" idx="2"/>
            <a:endCxn id="7" idx="0"/>
          </p:cNvCxnSpPr>
          <p:nvPr/>
        </p:nvCxnSpPr>
        <p:spPr>
          <a:xfrm>
            <a:off x="4572000" y="2030038"/>
            <a:ext cx="9525" cy="1856162"/>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Elbow Connector 19"/>
          <p:cNvCxnSpPr>
            <a:endCxn id="8" idx="0"/>
          </p:cNvCxnSpPr>
          <p:nvPr/>
        </p:nvCxnSpPr>
        <p:spPr>
          <a:xfrm>
            <a:off x="4562475" y="3550075"/>
            <a:ext cx="2428875" cy="336125"/>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5" idx="3"/>
          </p:cNvCxnSpPr>
          <p:nvPr/>
        </p:nvCxnSpPr>
        <p:spPr>
          <a:xfrm flipV="1">
            <a:off x="3451359" y="3142906"/>
            <a:ext cx="1130166"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6" idx="1"/>
          </p:cNvCxnSpPr>
          <p:nvPr/>
        </p:nvCxnSpPr>
        <p:spPr>
          <a:xfrm flipH="1" flipV="1">
            <a:off x="4572000" y="2446140"/>
            <a:ext cx="779605" cy="1"/>
          </a:xfrm>
          <a:prstGeom prst="line">
            <a:avLst/>
          </a:prstGeom>
        </p:spPr>
        <p:style>
          <a:lnRef idx="2">
            <a:schemeClr val="accent1"/>
          </a:lnRef>
          <a:fillRef idx="0">
            <a:schemeClr val="accent1"/>
          </a:fillRef>
          <a:effectRef idx="1">
            <a:schemeClr val="accent1"/>
          </a:effectRef>
          <a:fontRef idx="minor">
            <a:schemeClr val="tx1"/>
          </a:fontRef>
        </p:style>
      </p:cxnSp>
      <p:sp>
        <p:nvSpPr>
          <p:cNvPr id="26" name="Rounded Rectangle 25"/>
          <p:cNvSpPr/>
          <p:nvPr/>
        </p:nvSpPr>
        <p:spPr>
          <a:xfrm>
            <a:off x="1276350" y="3891459"/>
            <a:ext cx="1790700" cy="7493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dirty="0" smtClean="0">
                <a:solidFill>
                  <a:prstClr val="white"/>
                </a:solidFill>
              </a:rPr>
              <a:t>Hardware Engineer</a:t>
            </a:r>
            <a:endParaRPr lang="en-US" sz="1400" dirty="0">
              <a:solidFill>
                <a:prstClr val="white"/>
              </a:solidFill>
            </a:endParaRPr>
          </a:p>
        </p:txBody>
      </p:sp>
      <p:cxnSp>
        <p:nvCxnSpPr>
          <p:cNvPr id="28" name="Elbow Connector 27"/>
          <p:cNvCxnSpPr>
            <a:endCxn id="26" idx="0"/>
          </p:cNvCxnSpPr>
          <p:nvPr/>
        </p:nvCxnSpPr>
        <p:spPr>
          <a:xfrm rot="10800000" flipV="1">
            <a:off x="2171701" y="3550075"/>
            <a:ext cx="2409825" cy="341384"/>
          </a:xfrm>
          <a:prstGeom prst="bentConnector2">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65574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Entry Criteria</a:t>
            </a:r>
            <a:endParaRPr lang="en-US" dirty="0"/>
          </a:p>
        </p:txBody>
      </p:sp>
      <p:graphicFrame>
        <p:nvGraphicFramePr>
          <p:cNvPr id="5" name="Content Placeholder 4"/>
          <p:cNvGraphicFramePr>
            <a:graphicFrameLocks noGrp="1"/>
          </p:cNvGraphicFramePr>
          <p:nvPr>
            <p:ph idx="1"/>
          </p:nvPr>
        </p:nvGraphicFramePr>
        <p:xfrm>
          <a:off x="2839304" y="1600203"/>
          <a:ext cx="3465392" cy="4525957"/>
        </p:xfrm>
        <a:graphic>
          <a:graphicData uri="http://schemas.openxmlformats.org/drawingml/2006/table">
            <a:tbl>
              <a:tblPr>
                <a:tableStyleId>{5C22544A-7EE6-4342-B048-85BDC9FD1C3A}</a:tableStyleId>
              </a:tblPr>
              <a:tblGrid>
                <a:gridCol w="3465392"/>
              </a:tblGrid>
              <a:tr h="116050">
                <a:tc>
                  <a:txBody>
                    <a:bodyPr/>
                    <a:lstStyle/>
                    <a:p>
                      <a:pPr algn="l" fontAlgn="b"/>
                      <a:r>
                        <a:rPr lang="en-US" sz="700" u="none" strike="noStrike">
                          <a:effectLst/>
                        </a:rPr>
                        <a:t>sehb srr ee</a:t>
                      </a:r>
                      <a:endParaRPr lang="en-US" sz="700" b="0" i="0" u="none" strike="noStrike">
                        <a:solidFill>
                          <a:srgbClr val="000000"/>
                        </a:solidFill>
                        <a:effectLst/>
                        <a:latin typeface="Calibri" panose="020F0502020204030204" pitchFamily="34" charset="0"/>
                      </a:endParaRPr>
                    </a:p>
                  </a:txBody>
                  <a:tcPr marL="4835" marR="4835" marT="4835" marB="0" anchor="b"/>
                </a:tc>
              </a:tr>
              <a:tr h="116050">
                <a:tc>
                  <a:txBody>
                    <a:bodyPr/>
                    <a:lstStyle/>
                    <a:p>
                      <a:pPr algn="l" fontAlgn="b"/>
                      <a:r>
                        <a:rPr lang="en-US" sz="700" u="none" strike="noStrike">
                          <a:effectLst/>
                        </a:rPr>
                        <a:t>Successful completion of the MCR and responses made 1. to all MCR RFAs and rids</a:t>
                      </a:r>
                      <a:endParaRPr lang="en-US" sz="700" b="0" i="0" u="none" strike="noStrike">
                        <a:solidFill>
                          <a:srgbClr val="000000"/>
                        </a:solidFill>
                        <a:effectLst/>
                        <a:latin typeface="Calibri" panose="020F0502020204030204" pitchFamily="34" charset="0"/>
                      </a:endParaRPr>
                    </a:p>
                  </a:txBody>
                  <a:tcPr marL="4835" marR="4835" marT="4835" marB="0" anchor="b"/>
                </a:tc>
              </a:tr>
              <a:tr h="232101">
                <a:tc>
                  <a:txBody>
                    <a:bodyPr/>
                    <a:lstStyle/>
                    <a:p>
                      <a:pPr algn="l" fontAlgn="b"/>
                      <a:r>
                        <a:rPr lang="en-US" sz="700" u="none" strike="noStrike">
                          <a:effectLst/>
                        </a:rPr>
                        <a:t>2. A preliminary SRR agenda, success criteria, and charge to the board have been agreed to by the technical team, project manager, and review chair prior to the SRR.</a:t>
                      </a:r>
                      <a:endParaRPr lang="en-US" sz="700" b="0" i="0" u="none" strike="noStrike">
                        <a:solidFill>
                          <a:srgbClr val="000000"/>
                        </a:solidFill>
                        <a:effectLst/>
                        <a:latin typeface="Calibri" panose="020F0502020204030204" pitchFamily="34" charset="0"/>
                      </a:endParaRPr>
                    </a:p>
                  </a:txBody>
                  <a:tcPr marL="4835" marR="4835" marT="4835" marB="0" anchor="b"/>
                </a:tc>
              </a:tr>
              <a:tr h="116050">
                <a:tc>
                  <a:txBody>
                    <a:bodyPr/>
                    <a:lstStyle/>
                    <a:p>
                      <a:pPr algn="l" fontAlgn="b"/>
                      <a:r>
                        <a:rPr lang="en-US" sz="700" u="none" strike="noStrike">
                          <a:effectLst/>
                        </a:rPr>
                        <a:t>agreed to by the technical team, project manager, and review chair prior to the SRR.</a:t>
                      </a:r>
                      <a:endParaRPr lang="en-US" sz="700" b="0" i="0" u="none" strike="noStrike">
                        <a:solidFill>
                          <a:srgbClr val="000000"/>
                        </a:solidFill>
                        <a:effectLst/>
                        <a:latin typeface="Calibri" panose="020F0502020204030204" pitchFamily="34" charset="0"/>
                      </a:endParaRPr>
                    </a:p>
                  </a:txBody>
                  <a:tcPr marL="4835" marR="4835" marT="4835" marB="0" anchor="b"/>
                </a:tc>
              </a:tr>
              <a:tr h="232101">
                <a:tc>
                  <a:txBody>
                    <a:bodyPr/>
                    <a:lstStyle/>
                    <a:p>
                      <a:pPr algn="l" fontAlgn="b"/>
                      <a:r>
                        <a:rPr lang="en-US" sz="700" u="none" strike="noStrike">
                          <a:effectLst/>
                        </a:rPr>
                        <a:t>3. The following technical products for hardware and software system elements are available to the cognizant participants prior to the review:</a:t>
                      </a:r>
                      <a:endParaRPr lang="en-US" sz="700" b="0" i="0" u="none" strike="noStrike">
                        <a:solidFill>
                          <a:srgbClr val="000000"/>
                        </a:solidFill>
                        <a:effectLst/>
                        <a:latin typeface="Calibri" panose="020F0502020204030204" pitchFamily="34" charset="0"/>
                      </a:endParaRPr>
                    </a:p>
                  </a:txBody>
                  <a:tcPr marL="4835" marR="4835" marT="4835" marB="0" anchor="b"/>
                </a:tc>
              </a:tr>
              <a:tr h="116050">
                <a:tc>
                  <a:txBody>
                    <a:bodyPr/>
                    <a:lstStyle/>
                    <a:p>
                      <a:pPr algn="l" fontAlgn="b"/>
                      <a:r>
                        <a:rPr lang="en-US" sz="700" u="none" strike="noStrike">
                          <a:effectLst/>
                        </a:rPr>
                        <a:t>a. system requirements document;</a:t>
                      </a:r>
                      <a:endParaRPr lang="en-US" sz="700" b="0" i="0" u="none" strike="noStrike">
                        <a:solidFill>
                          <a:srgbClr val="000000"/>
                        </a:solidFill>
                        <a:effectLst/>
                        <a:latin typeface="Calibri" panose="020F0502020204030204" pitchFamily="34" charset="0"/>
                      </a:endParaRPr>
                    </a:p>
                  </a:txBody>
                  <a:tcPr marL="4835" marR="4835" marT="4835" marB="0" anchor="b"/>
                </a:tc>
              </a:tr>
              <a:tr h="116050">
                <a:tc>
                  <a:txBody>
                    <a:bodyPr/>
                    <a:lstStyle/>
                    <a:p>
                      <a:pPr algn="l" fontAlgn="b"/>
                      <a:r>
                        <a:rPr lang="en-US" sz="700" u="none" strike="noStrike">
                          <a:effectLst/>
                        </a:rPr>
                        <a:t>b. system software functionality description;</a:t>
                      </a:r>
                      <a:endParaRPr lang="en-US" sz="700" b="0" i="0" u="none" strike="noStrike">
                        <a:solidFill>
                          <a:srgbClr val="000000"/>
                        </a:solidFill>
                        <a:effectLst/>
                        <a:latin typeface="Calibri" panose="020F0502020204030204" pitchFamily="34" charset="0"/>
                      </a:endParaRPr>
                    </a:p>
                  </a:txBody>
                  <a:tcPr marL="4835" marR="4835" marT="4835" marB="0" anchor="b"/>
                </a:tc>
              </a:tr>
              <a:tr h="116050">
                <a:tc>
                  <a:txBody>
                    <a:bodyPr/>
                    <a:lstStyle/>
                    <a:p>
                      <a:pPr algn="l" fontAlgn="b"/>
                      <a:r>
                        <a:rPr lang="en-US" sz="700" u="none" strike="noStrike">
                          <a:effectLst/>
                        </a:rPr>
                        <a:t>c. updated ConOps;</a:t>
                      </a:r>
                      <a:endParaRPr lang="en-US" sz="700" b="0" i="0" u="none" strike="noStrike">
                        <a:solidFill>
                          <a:srgbClr val="000000"/>
                        </a:solidFill>
                        <a:effectLst/>
                        <a:latin typeface="Calibri" panose="020F0502020204030204" pitchFamily="34" charset="0"/>
                      </a:endParaRPr>
                    </a:p>
                  </a:txBody>
                  <a:tcPr marL="4835" marR="4835" marT="4835" marB="0" anchor="b"/>
                </a:tc>
              </a:tr>
              <a:tr h="116050">
                <a:tc>
                  <a:txBody>
                    <a:bodyPr/>
                    <a:lstStyle/>
                    <a:p>
                      <a:pPr algn="l" fontAlgn="b"/>
                      <a:r>
                        <a:rPr lang="en-US" sz="700" u="none" strike="noStrike">
                          <a:effectLst/>
                        </a:rPr>
                        <a:t>d. updated mission requirements, if applicable;</a:t>
                      </a:r>
                      <a:endParaRPr lang="en-US" sz="700" b="0" i="0" u="none" strike="noStrike">
                        <a:solidFill>
                          <a:srgbClr val="000000"/>
                        </a:solidFill>
                        <a:effectLst/>
                        <a:latin typeface="Calibri" panose="020F0502020204030204" pitchFamily="34" charset="0"/>
                      </a:endParaRPr>
                    </a:p>
                  </a:txBody>
                  <a:tcPr marL="4835" marR="4835" marT="4835" marB="0" anchor="b"/>
                </a:tc>
              </a:tr>
              <a:tr h="116050">
                <a:tc>
                  <a:txBody>
                    <a:bodyPr/>
                    <a:lstStyle/>
                    <a:p>
                      <a:pPr algn="l" fontAlgn="b"/>
                      <a:r>
                        <a:rPr lang="en-US" sz="700" u="none" strike="noStrike">
                          <a:effectLst/>
                        </a:rPr>
                        <a:t>e. baselined SEMP;</a:t>
                      </a:r>
                      <a:endParaRPr lang="en-US" sz="700" b="0" i="0" u="none" strike="noStrike">
                        <a:solidFill>
                          <a:srgbClr val="000000"/>
                        </a:solidFill>
                        <a:effectLst/>
                        <a:latin typeface="Calibri" panose="020F0502020204030204" pitchFamily="34" charset="0"/>
                      </a:endParaRPr>
                    </a:p>
                  </a:txBody>
                  <a:tcPr marL="4835" marR="4835" marT="4835" marB="0" anchor="b"/>
                </a:tc>
              </a:tr>
              <a:tr h="116050">
                <a:tc>
                  <a:txBody>
                    <a:bodyPr/>
                    <a:lstStyle/>
                    <a:p>
                      <a:pPr algn="l" fontAlgn="b"/>
                      <a:r>
                        <a:rPr lang="en-US" sz="700" u="none" strike="noStrike">
                          <a:effectLst/>
                        </a:rPr>
                        <a:t>f. risk management plan;</a:t>
                      </a:r>
                      <a:endParaRPr lang="en-US" sz="700" b="0" i="0" u="none" strike="noStrike">
                        <a:solidFill>
                          <a:srgbClr val="000000"/>
                        </a:solidFill>
                        <a:effectLst/>
                        <a:latin typeface="Calibri" panose="020F0502020204030204" pitchFamily="34" charset="0"/>
                      </a:endParaRPr>
                    </a:p>
                  </a:txBody>
                  <a:tcPr marL="4835" marR="4835" marT="4835" marB="0" anchor="b"/>
                </a:tc>
              </a:tr>
              <a:tr h="116050">
                <a:tc>
                  <a:txBody>
                    <a:bodyPr/>
                    <a:lstStyle/>
                    <a:p>
                      <a:pPr algn="l" fontAlgn="b"/>
                      <a:r>
                        <a:rPr lang="en-US" sz="700" u="none" strike="noStrike">
                          <a:effectLst/>
                        </a:rPr>
                        <a:t>g. preliminary system requirements allocation to the next lower level system;</a:t>
                      </a:r>
                      <a:endParaRPr lang="en-US" sz="700" b="0" i="0" u="none" strike="noStrike">
                        <a:solidFill>
                          <a:srgbClr val="000000"/>
                        </a:solidFill>
                        <a:effectLst/>
                        <a:latin typeface="Calibri" panose="020F0502020204030204" pitchFamily="34" charset="0"/>
                      </a:endParaRPr>
                    </a:p>
                  </a:txBody>
                  <a:tcPr marL="4835" marR="4835" marT="4835" marB="0" anchor="b"/>
                </a:tc>
              </a:tr>
              <a:tr h="116050">
                <a:tc>
                  <a:txBody>
                    <a:bodyPr/>
                    <a:lstStyle/>
                    <a:p>
                      <a:pPr algn="l" fontAlgn="b"/>
                      <a:r>
                        <a:rPr lang="en-US" sz="700" u="none" strike="noStrike">
                          <a:effectLst/>
                        </a:rPr>
                        <a:t>h. updated cost estimate;</a:t>
                      </a:r>
                      <a:endParaRPr lang="en-US" sz="700" b="0" i="0" u="none" strike="noStrike">
                        <a:solidFill>
                          <a:srgbClr val="000000"/>
                        </a:solidFill>
                        <a:effectLst/>
                        <a:latin typeface="Calibri" panose="020F0502020204030204" pitchFamily="34" charset="0"/>
                      </a:endParaRPr>
                    </a:p>
                  </a:txBody>
                  <a:tcPr marL="4835" marR="4835" marT="4835" marB="0" anchor="b"/>
                </a:tc>
              </a:tr>
              <a:tr h="116050">
                <a:tc>
                  <a:txBody>
                    <a:bodyPr/>
                    <a:lstStyle/>
                    <a:p>
                      <a:pPr algn="l" fontAlgn="b"/>
                      <a:r>
                        <a:rPr lang="en-US" sz="700" u="none" strike="noStrike">
                          <a:effectLst/>
                        </a:rPr>
                        <a:t>i. technology development maturity assessment plan;</a:t>
                      </a:r>
                      <a:endParaRPr lang="en-US" sz="700" b="0" i="0" u="none" strike="noStrike">
                        <a:solidFill>
                          <a:srgbClr val="000000"/>
                        </a:solidFill>
                        <a:effectLst/>
                        <a:latin typeface="Calibri" panose="020F0502020204030204" pitchFamily="34" charset="0"/>
                      </a:endParaRPr>
                    </a:p>
                  </a:txBody>
                  <a:tcPr marL="4835" marR="4835" marT="4835" marB="0" anchor="b"/>
                </a:tc>
              </a:tr>
              <a:tr h="116050">
                <a:tc>
                  <a:txBody>
                    <a:bodyPr/>
                    <a:lstStyle/>
                    <a:p>
                      <a:pPr algn="l" fontAlgn="b"/>
                      <a:r>
                        <a:rPr lang="en-US" sz="700" u="none" strike="noStrike">
                          <a:effectLst/>
                        </a:rPr>
                        <a:t>j. updated risk assessment and mitigations (including PRA, as applicable);</a:t>
                      </a:r>
                      <a:endParaRPr lang="en-US" sz="700" b="0" i="0" u="none" strike="noStrike">
                        <a:solidFill>
                          <a:srgbClr val="000000"/>
                        </a:solidFill>
                        <a:effectLst/>
                        <a:latin typeface="Calibri" panose="020F0502020204030204" pitchFamily="34" charset="0"/>
                      </a:endParaRPr>
                    </a:p>
                  </a:txBody>
                  <a:tcPr marL="4835" marR="4835" marT="4835" marB="0" anchor="b"/>
                </a:tc>
              </a:tr>
              <a:tr h="116050">
                <a:tc>
                  <a:txBody>
                    <a:bodyPr/>
                    <a:lstStyle/>
                    <a:p>
                      <a:pPr algn="l" fontAlgn="b"/>
                      <a:r>
                        <a:rPr lang="en-US" sz="700" u="none" strike="noStrike">
                          <a:effectLst/>
                        </a:rPr>
                        <a:t>k. logistics documentation (e.g., preliminary maintenance plan);</a:t>
                      </a:r>
                      <a:endParaRPr lang="en-US" sz="700" b="0" i="0" u="none" strike="noStrike">
                        <a:solidFill>
                          <a:srgbClr val="000000"/>
                        </a:solidFill>
                        <a:effectLst/>
                        <a:latin typeface="Calibri" panose="020F0502020204030204" pitchFamily="34" charset="0"/>
                      </a:endParaRPr>
                    </a:p>
                  </a:txBody>
                  <a:tcPr marL="4835" marR="4835" marT="4835" marB="0" anchor="b"/>
                </a:tc>
              </a:tr>
              <a:tr h="116050">
                <a:tc>
                  <a:txBody>
                    <a:bodyPr/>
                    <a:lstStyle/>
                    <a:p>
                      <a:pPr algn="l" fontAlgn="b"/>
                      <a:r>
                        <a:rPr lang="en-US" sz="700" u="none" strike="noStrike">
                          <a:effectLst/>
                        </a:rPr>
                        <a:t>l. preliminary human rating plan, if applicable;</a:t>
                      </a:r>
                      <a:endParaRPr lang="en-US" sz="700" b="0" i="0" u="none" strike="noStrike">
                        <a:solidFill>
                          <a:srgbClr val="000000"/>
                        </a:solidFill>
                        <a:effectLst/>
                        <a:latin typeface="Calibri" panose="020F0502020204030204" pitchFamily="34" charset="0"/>
                      </a:endParaRPr>
                    </a:p>
                  </a:txBody>
                  <a:tcPr marL="4835" marR="4835" marT="4835" marB="0" anchor="b"/>
                </a:tc>
              </a:tr>
              <a:tr h="116050">
                <a:tc>
                  <a:txBody>
                    <a:bodyPr/>
                    <a:lstStyle/>
                    <a:p>
                      <a:pPr algn="l" fontAlgn="b"/>
                      <a:r>
                        <a:rPr lang="en-US" sz="700" u="none" strike="noStrike">
                          <a:effectLst/>
                        </a:rPr>
                        <a:t>m. software development plan;</a:t>
                      </a:r>
                      <a:endParaRPr lang="en-US" sz="700" b="0" i="0" u="none" strike="noStrike">
                        <a:solidFill>
                          <a:srgbClr val="000000"/>
                        </a:solidFill>
                        <a:effectLst/>
                        <a:latin typeface="Calibri" panose="020F0502020204030204" pitchFamily="34" charset="0"/>
                      </a:endParaRPr>
                    </a:p>
                  </a:txBody>
                  <a:tcPr marL="4835" marR="4835" marT="4835" marB="0" anchor="b"/>
                </a:tc>
              </a:tr>
              <a:tr h="116050">
                <a:tc>
                  <a:txBody>
                    <a:bodyPr/>
                    <a:lstStyle/>
                    <a:p>
                      <a:pPr algn="l" fontAlgn="b"/>
                      <a:r>
                        <a:rPr lang="en-US" sz="700" u="none" strike="noStrike">
                          <a:effectLst/>
                        </a:rPr>
                        <a:t>n. system SMA plan;</a:t>
                      </a:r>
                      <a:endParaRPr lang="en-US" sz="700" b="0" i="0" u="none" strike="noStrike">
                        <a:solidFill>
                          <a:srgbClr val="000000"/>
                        </a:solidFill>
                        <a:effectLst/>
                        <a:latin typeface="Calibri" panose="020F0502020204030204" pitchFamily="34" charset="0"/>
                      </a:endParaRPr>
                    </a:p>
                  </a:txBody>
                  <a:tcPr marL="4835" marR="4835" marT="4835" marB="0" anchor="b"/>
                </a:tc>
              </a:tr>
              <a:tr h="116050">
                <a:tc>
                  <a:txBody>
                    <a:bodyPr/>
                    <a:lstStyle/>
                    <a:p>
                      <a:pPr algn="l" fontAlgn="b"/>
                      <a:r>
                        <a:rPr lang="en-US" sz="700" u="none" strike="noStrike">
                          <a:effectLst/>
                        </a:rPr>
                        <a:t>o. CM plan;</a:t>
                      </a:r>
                      <a:endParaRPr lang="en-US" sz="700" b="0" i="0" u="none" strike="noStrike">
                        <a:solidFill>
                          <a:srgbClr val="000000"/>
                        </a:solidFill>
                        <a:effectLst/>
                        <a:latin typeface="Calibri" panose="020F0502020204030204" pitchFamily="34" charset="0"/>
                      </a:endParaRPr>
                    </a:p>
                  </a:txBody>
                  <a:tcPr marL="4835" marR="4835" marT="4835" marB="0" anchor="b"/>
                </a:tc>
              </a:tr>
              <a:tr h="116050">
                <a:tc>
                  <a:txBody>
                    <a:bodyPr/>
                    <a:lstStyle/>
                    <a:p>
                      <a:pPr algn="l" fontAlgn="b"/>
                      <a:r>
                        <a:rPr lang="en-US" sz="700" u="none" strike="noStrike">
                          <a:effectLst/>
                        </a:rPr>
                        <a:t>p. initial document tree;</a:t>
                      </a:r>
                      <a:endParaRPr lang="en-US" sz="700" b="0" i="0" u="none" strike="noStrike">
                        <a:solidFill>
                          <a:srgbClr val="000000"/>
                        </a:solidFill>
                        <a:effectLst/>
                        <a:latin typeface="Calibri" panose="020F0502020204030204" pitchFamily="34" charset="0"/>
                      </a:endParaRPr>
                    </a:p>
                  </a:txBody>
                  <a:tcPr marL="4835" marR="4835" marT="4835" marB="0" anchor="b"/>
                </a:tc>
              </a:tr>
              <a:tr h="116050">
                <a:tc>
                  <a:txBody>
                    <a:bodyPr/>
                    <a:lstStyle/>
                    <a:p>
                      <a:pPr algn="l" fontAlgn="b"/>
                      <a:r>
                        <a:rPr lang="en-US" sz="700" u="none" strike="noStrike">
                          <a:effectLst/>
                        </a:rPr>
                        <a:t>q. verification and validation approach;</a:t>
                      </a:r>
                      <a:endParaRPr lang="en-US" sz="700" b="0" i="0" u="none" strike="noStrike">
                        <a:solidFill>
                          <a:srgbClr val="000000"/>
                        </a:solidFill>
                        <a:effectLst/>
                        <a:latin typeface="Calibri" panose="020F0502020204030204" pitchFamily="34" charset="0"/>
                      </a:endParaRPr>
                    </a:p>
                  </a:txBody>
                  <a:tcPr marL="4835" marR="4835" marT="4835" marB="0" anchor="b"/>
                </a:tc>
              </a:tr>
              <a:tr h="116050">
                <a:tc>
                  <a:txBody>
                    <a:bodyPr/>
                    <a:lstStyle/>
                    <a:p>
                      <a:pPr algn="l" fontAlgn="b"/>
                      <a:r>
                        <a:rPr lang="en-US" sz="700" u="none" strike="noStrike">
                          <a:effectLst/>
                        </a:rPr>
                        <a:t>r. preliminary system safety analysis; and</a:t>
                      </a:r>
                      <a:endParaRPr lang="en-US" sz="700" b="0" i="0" u="none" strike="noStrike">
                        <a:solidFill>
                          <a:srgbClr val="000000"/>
                        </a:solidFill>
                        <a:effectLst/>
                        <a:latin typeface="Calibri" panose="020F0502020204030204" pitchFamily="34" charset="0"/>
                      </a:endParaRPr>
                    </a:p>
                  </a:txBody>
                  <a:tcPr marL="4835" marR="4835" marT="4835" marB="0" anchor="b"/>
                </a:tc>
              </a:tr>
              <a:tr h="116050">
                <a:tc>
                  <a:txBody>
                    <a:bodyPr/>
                    <a:lstStyle/>
                    <a:p>
                      <a:pPr algn="l" fontAlgn="b"/>
                      <a:r>
                        <a:rPr lang="en-US" sz="700" u="none" strike="noStrike">
                          <a:effectLst/>
                        </a:rPr>
                        <a:t>s. other specialty disciplines, as required.</a:t>
                      </a:r>
                      <a:endParaRPr lang="en-US" sz="700" b="0" i="0" u="none" strike="noStrike">
                        <a:solidFill>
                          <a:srgbClr val="000000"/>
                        </a:solidFill>
                        <a:effectLst/>
                        <a:latin typeface="Calibri" panose="020F0502020204030204" pitchFamily="34" charset="0"/>
                      </a:endParaRPr>
                    </a:p>
                  </a:txBody>
                  <a:tcPr marL="4835" marR="4835" marT="4835" marB="0" anchor="b"/>
                </a:tc>
              </a:tr>
              <a:tr h="116050">
                <a:tc>
                  <a:txBody>
                    <a:bodyPr/>
                    <a:lstStyle/>
                    <a:p>
                      <a:pPr algn="l" fontAlgn="b"/>
                      <a:endParaRPr lang="en-US" sz="700" b="0" i="0" u="none" strike="noStrike">
                        <a:solidFill>
                          <a:srgbClr val="000000"/>
                        </a:solidFill>
                        <a:effectLst/>
                        <a:latin typeface="Calibri" panose="020F0502020204030204" pitchFamily="34" charset="0"/>
                      </a:endParaRPr>
                    </a:p>
                  </a:txBody>
                  <a:tcPr marL="4835" marR="4835" marT="4835" marB="0" anchor="b"/>
                </a:tc>
              </a:tr>
              <a:tr h="348151">
                <a:tc>
                  <a:txBody>
                    <a:bodyPr/>
                    <a:lstStyle/>
                    <a:p>
                      <a:pPr algn="l" fontAlgn="b"/>
                      <a:r>
                        <a:rPr lang="en-US" sz="700" u="none" strike="noStrike">
                          <a:effectLst/>
                        </a:rPr>
                        <a:t>The project utilizes a sound process for the allocation and control of requirements throughout all levels, and a plan has been defined to complete the definition activity within schedule constraints.</a:t>
                      </a:r>
                      <a:endParaRPr lang="en-US" sz="700" b="0" i="0" u="none" strike="noStrike">
                        <a:solidFill>
                          <a:srgbClr val="000000"/>
                        </a:solidFill>
                        <a:effectLst/>
                        <a:latin typeface="Calibri" panose="020F0502020204030204" pitchFamily="34" charset="0"/>
                      </a:endParaRPr>
                    </a:p>
                  </a:txBody>
                  <a:tcPr marL="4835" marR="4835" marT="4835" marB="0" anchor="b"/>
                </a:tc>
              </a:tr>
              <a:tr h="348151">
                <a:tc>
                  <a:txBody>
                    <a:bodyPr/>
                    <a:lstStyle/>
                    <a:p>
                      <a:pPr algn="l" fontAlgn="b"/>
                      <a:r>
                        <a:rPr lang="en-US" sz="700" u="none" strike="noStrike">
                          <a:effectLst/>
                        </a:rPr>
                        <a:t>2. Requirements definition is complete with respect to top-level mission and science requirements, and interfaces with external entities and between major internal elements have been defined.</a:t>
                      </a:r>
                      <a:endParaRPr lang="en-US" sz="700" b="0" i="0" u="none" strike="noStrike">
                        <a:solidFill>
                          <a:srgbClr val="000000"/>
                        </a:solidFill>
                        <a:effectLst/>
                        <a:latin typeface="Calibri" panose="020F0502020204030204" pitchFamily="34" charset="0"/>
                      </a:endParaRPr>
                    </a:p>
                  </a:txBody>
                  <a:tcPr marL="4835" marR="4835" marT="4835" marB="0" anchor="b"/>
                </a:tc>
              </a:tr>
              <a:tr h="232101">
                <a:tc>
                  <a:txBody>
                    <a:bodyPr/>
                    <a:lstStyle/>
                    <a:p>
                      <a:pPr algn="l" fontAlgn="b"/>
                      <a:r>
                        <a:rPr lang="en-US" sz="700" u="none" strike="noStrike">
                          <a:effectLst/>
                        </a:rPr>
                        <a:t>3. Requirements allocation and flowdown of key driving requirements have been defined down to subsystems.</a:t>
                      </a:r>
                      <a:endParaRPr lang="en-US" sz="700" b="0" i="0" u="none" strike="noStrike">
                        <a:solidFill>
                          <a:srgbClr val="000000"/>
                        </a:solidFill>
                        <a:effectLst/>
                        <a:latin typeface="Calibri" panose="020F0502020204030204" pitchFamily="34" charset="0"/>
                      </a:endParaRPr>
                    </a:p>
                  </a:txBody>
                  <a:tcPr marL="4835" marR="4835" marT="4835" marB="0" anchor="b"/>
                </a:tc>
              </a:tr>
              <a:tr h="232101">
                <a:tc>
                  <a:txBody>
                    <a:bodyPr/>
                    <a:lstStyle/>
                    <a:p>
                      <a:pPr algn="l" fontAlgn="b"/>
                      <a:r>
                        <a:rPr lang="en-US" sz="700" u="none" strike="noStrike">
                          <a:effectLst/>
                        </a:rPr>
                        <a:t>4. Preliminary approaches have been determined for how requirements will be verified and validated down to the subsystem level.</a:t>
                      </a:r>
                      <a:endParaRPr lang="en-US" sz="700" b="0" i="0" u="none" strike="noStrike">
                        <a:solidFill>
                          <a:srgbClr val="000000"/>
                        </a:solidFill>
                        <a:effectLst/>
                        <a:latin typeface="Calibri" panose="020F0502020204030204" pitchFamily="34" charset="0"/>
                      </a:endParaRPr>
                    </a:p>
                  </a:txBody>
                  <a:tcPr marL="4835" marR="4835" marT="4835" marB="0" anchor="b"/>
                </a:tc>
              </a:tr>
              <a:tr h="232101">
                <a:tc>
                  <a:txBody>
                    <a:bodyPr/>
                    <a:lstStyle/>
                    <a:p>
                      <a:pPr algn="l" fontAlgn="b"/>
                      <a:r>
                        <a:rPr lang="en-US" sz="700" u="none" strike="noStrike" dirty="0">
                          <a:effectLst/>
                        </a:rPr>
                        <a:t>5. Major risks have been identified and technically assessed, </a:t>
                      </a:r>
                      <a:r>
                        <a:rPr lang="en-US" sz="700" u="none" strike="noStrike" dirty="0" err="1">
                          <a:effectLst/>
                        </a:rPr>
                        <a:t>andviable</a:t>
                      </a:r>
                      <a:r>
                        <a:rPr lang="en-US" sz="700" u="none" strike="noStrike" dirty="0">
                          <a:effectLst/>
                        </a:rPr>
                        <a:t> mitigation strategies have been defined.</a:t>
                      </a:r>
                      <a:endParaRPr lang="en-US" sz="700" b="0" i="0" u="none" strike="noStrike" dirty="0">
                        <a:solidFill>
                          <a:srgbClr val="000000"/>
                        </a:solidFill>
                        <a:effectLst/>
                        <a:latin typeface="Calibri" panose="020F0502020204030204" pitchFamily="34" charset="0"/>
                      </a:endParaRPr>
                    </a:p>
                  </a:txBody>
                  <a:tcPr marL="4835" marR="4835" marT="4835" marB="0" anchor="b"/>
                </a:tc>
              </a:tr>
            </a:tbl>
          </a:graphicData>
        </a:graphic>
      </p:graphicFrame>
      <p:sp>
        <p:nvSpPr>
          <p:cNvPr id="4" name="Slide Number Placeholder 3"/>
          <p:cNvSpPr>
            <a:spLocks noGrp="1"/>
          </p:cNvSpPr>
          <p:nvPr>
            <p:ph type="sldNum" sz="quarter" idx="12"/>
          </p:nvPr>
        </p:nvSpPr>
        <p:spPr/>
        <p:txBody>
          <a:bodyPr/>
          <a:lstStyle/>
          <a:p>
            <a:fld id="{07F25E21-6435-4942-977D-92867F85F11F}" type="slidenum">
              <a:rPr lang="en-US" smtClean="0"/>
              <a:pPr/>
              <a:t>8</a:t>
            </a:fld>
            <a:endParaRPr lang="en-US" dirty="0"/>
          </a:p>
        </p:txBody>
      </p:sp>
    </p:spTree>
    <p:extLst>
      <p:ext uri="{BB962C8B-B14F-4D97-AF65-F5344CB8AC3E}">
        <p14:creationId xmlns:p14="http://schemas.microsoft.com/office/powerpoint/2010/main" val="2049136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Criteria</a:t>
            </a:r>
            <a:endParaRPr lang="en-US" dirty="0"/>
          </a:p>
        </p:txBody>
      </p:sp>
      <p:graphicFrame>
        <p:nvGraphicFramePr>
          <p:cNvPr id="5" name="Content Placeholder 4"/>
          <p:cNvGraphicFramePr>
            <a:graphicFrameLocks noGrp="1"/>
          </p:cNvGraphicFramePr>
          <p:nvPr>
            <p:ph idx="1"/>
          </p:nvPr>
        </p:nvGraphicFramePr>
        <p:xfrm>
          <a:off x="1841500" y="2765901"/>
          <a:ext cx="5461000" cy="2194560"/>
        </p:xfrm>
        <a:graphic>
          <a:graphicData uri="http://schemas.openxmlformats.org/drawingml/2006/table">
            <a:tbl>
              <a:tblPr>
                <a:tableStyleId>{5C22544A-7EE6-4342-B048-85BDC9FD1C3A}</a:tableStyleId>
              </a:tblPr>
              <a:tblGrid>
                <a:gridCol w="5461000"/>
              </a:tblGrid>
              <a:tr h="548640">
                <a:tc>
                  <a:txBody>
                    <a:bodyPr/>
                    <a:lstStyle/>
                    <a:p>
                      <a:pPr algn="l" fontAlgn="b"/>
                      <a:r>
                        <a:rPr lang="en-US" sz="1100" u="none" strike="noStrike">
                          <a:effectLst/>
                        </a:rPr>
                        <a:t>The project utilizes a sound process for the allocation and control of requirements throughout all levels, and a plan has been defined to complete the definition activity within schedule constraints.</a:t>
                      </a:r>
                      <a:endParaRPr lang="en-US" sz="1100" b="0" i="0" u="none" strike="noStrike">
                        <a:solidFill>
                          <a:srgbClr val="000000"/>
                        </a:solidFill>
                        <a:effectLst/>
                        <a:latin typeface="Calibri" panose="020F0502020204030204" pitchFamily="34" charset="0"/>
                      </a:endParaRPr>
                    </a:p>
                  </a:txBody>
                  <a:tcPr marL="7620" marR="7620" marT="7620" marB="0" anchor="b"/>
                </a:tc>
              </a:tr>
              <a:tr h="548640">
                <a:tc>
                  <a:txBody>
                    <a:bodyPr/>
                    <a:lstStyle/>
                    <a:p>
                      <a:pPr algn="l" fontAlgn="b"/>
                      <a:r>
                        <a:rPr lang="en-US" sz="1100" u="none" strike="noStrike">
                          <a:effectLst/>
                        </a:rPr>
                        <a:t>2. Requirements definition is complete with respect to top-level mission and science requirements, and interfaces with external entities and between major internal elements have been defined.</a:t>
                      </a:r>
                      <a:endParaRPr lang="en-US" sz="1100" b="0" i="0" u="none" strike="noStrike">
                        <a:solidFill>
                          <a:srgbClr val="000000"/>
                        </a:solidFill>
                        <a:effectLst/>
                        <a:latin typeface="Calibri" panose="020F0502020204030204" pitchFamily="34" charset="0"/>
                      </a:endParaRPr>
                    </a:p>
                  </a:txBody>
                  <a:tcPr marL="7620" marR="7620" marT="7620" marB="0" anchor="b"/>
                </a:tc>
              </a:tr>
              <a:tr h="365760">
                <a:tc>
                  <a:txBody>
                    <a:bodyPr/>
                    <a:lstStyle/>
                    <a:p>
                      <a:pPr algn="l" fontAlgn="b"/>
                      <a:r>
                        <a:rPr lang="en-US" sz="1100" u="none" strike="noStrike">
                          <a:effectLst/>
                        </a:rPr>
                        <a:t>3. Requirements allocation and flowdown of key driving requirements have been defined down to subsystems.</a:t>
                      </a:r>
                      <a:endParaRPr lang="en-US" sz="1100" b="0" i="0" u="none" strike="noStrike">
                        <a:solidFill>
                          <a:srgbClr val="000000"/>
                        </a:solidFill>
                        <a:effectLst/>
                        <a:latin typeface="Calibri" panose="020F0502020204030204" pitchFamily="34" charset="0"/>
                      </a:endParaRPr>
                    </a:p>
                  </a:txBody>
                  <a:tcPr marL="7620" marR="7620" marT="7620" marB="0" anchor="b"/>
                </a:tc>
              </a:tr>
              <a:tr h="365760">
                <a:tc>
                  <a:txBody>
                    <a:bodyPr/>
                    <a:lstStyle/>
                    <a:p>
                      <a:pPr algn="l" fontAlgn="b"/>
                      <a:r>
                        <a:rPr lang="en-US" sz="1100" u="none" strike="noStrike">
                          <a:effectLst/>
                        </a:rPr>
                        <a:t>4. Preliminary approaches have been determined for how requirements will be verified and validated down to the subsystem level.</a:t>
                      </a:r>
                      <a:endParaRPr lang="en-US" sz="1100" b="0" i="0" u="none" strike="noStrike">
                        <a:solidFill>
                          <a:srgbClr val="000000"/>
                        </a:solidFill>
                        <a:effectLst/>
                        <a:latin typeface="Calibri" panose="020F0502020204030204" pitchFamily="34" charset="0"/>
                      </a:endParaRPr>
                    </a:p>
                  </a:txBody>
                  <a:tcPr marL="7620" marR="7620" marT="7620" marB="0" anchor="b"/>
                </a:tc>
              </a:tr>
              <a:tr h="365760">
                <a:tc>
                  <a:txBody>
                    <a:bodyPr/>
                    <a:lstStyle/>
                    <a:p>
                      <a:pPr algn="l" fontAlgn="b"/>
                      <a:r>
                        <a:rPr lang="en-US" sz="1100" u="none" strike="noStrike" dirty="0">
                          <a:effectLst/>
                        </a:rPr>
                        <a:t>5. Major risks have been identified and technically assessed, </a:t>
                      </a:r>
                      <a:r>
                        <a:rPr lang="en-US" sz="1100" u="none" strike="noStrike" dirty="0" err="1">
                          <a:effectLst/>
                        </a:rPr>
                        <a:t>andviable</a:t>
                      </a:r>
                      <a:r>
                        <a:rPr lang="en-US" sz="1100" u="none" strike="noStrike" dirty="0">
                          <a:effectLst/>
                        </a:rPr>
                        <a:t> mitigation strategies have been defined.</a:t>
                      </a:r>
                      <a:endParaRPr lang="en-US" sz="11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
        <p:nvSpPr>
          <p:cNvPr id="4" name="Slide Number Placeholder 3"/>
          <p:cNvSpPr>
            <a:spLocks noGrp="1"/>
          </p:cNvSpPr>
          <p:nvPr>
            <p:ph type="sldNum" sz="quarter" idx="12"/>
          </p:nvPr>
        </p:nvSpPr>
        <p:spPr/>
        <p:txBody>
          <a:bodyPr/>
          <a:lstStyle/>
          <a:p>
            <a:fld id="{07F25E21-6435-4942-977D-92867F85F11F}" type="slidenum">
              <a:rPr lang="en-US" smtClean="0"/>
              <a:pPr/>
              <a:t>9</a:t>
            </a:fld>
            <a:endParaRPr lang="en-US" dirty="0"/>
          </a:p>
        </p:txBody>
      </p:sp>
    </p:spTree>
    <p:extLst>
      <p:ext uri="{BB962C8B-B14F-4D97-AF65-F5344CB8AC3E}">
        <p14:creationId xmlns:p14="http://schemas.microsoft.com/office/powerpoint/2010/main" val="18879066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VIDEO_FILES_RECORD" val="&lt;Videos&gt;&lt;Video Name=&quot;BBESCORGClip_257_1_56717.mp4&quot; Position=&quot;1&quot; SlideID=&quot;257&quot;/&gt;&lt;Video Name=&quot;BBTimelineClip_275_1_80939.mp4&quot; Position=&quot;1&quot; SlideID=&quot;275&quot;/&gt;&lt;Video Name=&quot;SN BB CLIP USE_259_1_69042.mp4&quot; Position=&quot;1&quot; SlideID=&quot;259&quot;/&gt;&lt;Video Name=&quot;BBTDRSCLIP_262_1_70329.mp4&quot; Position=&quot;1&quot; SlideID=&quot;262&quot;/&gt;&lt;Video Name=&quot;SGSSBBCLIP USE_261_1_80317.mp4&quot; Position=&quot;1&quot; SlideID=&quot;261&quot;/&gt;&lt;Video Name=&quot;Sequence 01_1_263_1_91015.mp4&quot; Position=&quot;1&quot; SlideID=&quot;263&quot;/&gt;&lt;Video Name=&quot;SLRBBCLIP_267_1_55000.mp4&quot; Position=&quot;1&quot; SlideID=&quot;267&quot;/&gt;&lt;Video Name=&quot;OPTICALCOMM_268_1_77492.mp4&quot; Position=&quot;1&quot; SlideID=&quot;268&quot;/&gt;&lt;Video Name=&quot;Laser Comm Teaser 10-18-11(2)_270_1_46500.flv&quot; Position=&quot;1&quot; SlideID=&quot;270&quot;/&gt;&lt;Video Name=&quot;NIMO_272_1_46166.mp4&quot; Position=&quot;1&quot; SlideID=&quot;272&quot;/&gt;&lt;Video Name=&quot;exploration_and_space_communicat_273_1_93733.mp4&quot; Position=&quot;1&quot; SlideID=&quot;273&quot;/&gt;&lt;/Videos&gt;&#10;"/>
  <p:tag name="MMPROD_THEME_BG_IMAGE" val=""/>
  <p:tag name="MMPROD_TAG_VCONFIG" val="PD94bWwgdmVyc2lvbj0iMS4wIiBlbmNvZGluZz0idXRmLTgiPz4NCjxjb25maWd1cmF0aW9uPg0KCTxicmFuZGluZz4NCgkJPHVpZm9udCBuYW1lPSJGT05UX05PVEVTX1RFWFQiIHZhbHVlPSJAQXJpYWwgVW5pY29kZSBNUywxMSxmYWxzZSxmYWxzZSxmYWxzZSIvPg0KCTwvYnJhbmRpbmc+DQoJPGNvbG9ycz4NCgkJPHVpY29sb3IgbmFtZT0icHJpbWFyeSIgdmFsdWU9IjB4MDAwMDAwIi8+DQoJCTx1aWNvbG9yIG5hbWU9Imdsb3ciIHZhbHVlPSIweDAwMDBGRiIvPg0KCQk8dWljb2xvciBuYW1lPSJ0ZXh0IiB2YWx1ZT0iMHhGRkZGRkYiLz4NCgkJPHVpY29sb3IgbmFtZT0ibGlnaHQiIHZhbHVlPSIweDRFNUQ2MCIvPg0KCQk8dWljb2xvciBuYW1lPSJzaGFkb3ciIHZhbHVlPSIweDAwMDAwMCIvPg0KCQk8dWljb2xvciBuYW1lPSJiYWNrZ3JvdW5kIiB2YWx1ZT0iMHgwMDAwMDAiLz4NCgk8L2NvbG9ycz4NCgk8bGF5b3V0Pg0KCQk8dWlzaG93IG5hbWU9InByZXNlbnRhdGlvbnRpdGxlIiB2YWx1ZT0idHJ1ZSIvPjx1aXNob3cgbmFtZT0icHJlc2VudGVycGhvdG8iIHZhbHVlPSJ0cnVlIi8+PHVpc2hvdyBuYW1lPSJwcmVzZW50ZXJuYW1lIiB2YWx1ZT0idHJ1ZSIvPjx1aXNob3cgbmFtZT0icHJlc2VudGVydGl0bGUiIHZhbHVlPSJ0cnVlIi8+PHVpc2hvdyBuYW1lPSJwcmVzZW50ZXJlbWFpbCIgdmFsdWU9InRydWUiLz48dWlzaG93IG5hbWU9InByZXNlbnRlcmJpbyIgdmFsdWU9InRydWUiLz48dWlzaG93IG5hbWU9ImNvbXBhbnlsb2dvIiB2YWx1ZT0idHJ1ZSIvPjx1aXNob3cgbmFtZT0ic2lkZWJhciIgdmFsdWU9ImZhbHNlIi8+PHVpc2hvdyBuYW1lPSJvdXRsaW5lIiB2YWx1ZT0idHJ1ZSIvPjx1aXNob3cgbmFtZT0idGh1bWJuYWlsIiB2YWx1ZT0idHJ1ZSIvPg0KCQk8dWlzaG93IG5hbWU9Im5vdGVzIiB2YWx1ZT0idHJ1ZSIvPjx1aXNob3cgbmFtZT0ic2VhcmNoIiB2YWx1ZT0idHJ1ZSIvPjx1aXNob3cgbmFtZT0icXVpeiIgdmFsdWU9InRydWUiLz48dWlzaG93IG5hbWU9ImF0dGFjaG1lbnRzIiB2YWx1ZT0idHJ1ZSIvPjx1aXNob3cgbmFtZT0idXRpbHMiIHZhbHVlPSJ0cnVlIi8+PHVpc2hvdyBuYW1lPSJ2b2x1bWUiIHZhbHVlPSJ0cnVlIi8+PHVpc2hvdyBuYW1lPSJwbGF5YmFyIiB2YWx1ZT0idHJ1ZSIvPjx1aXNob3cgbmFtZT0idGFsa2luZ2hlYWQiIHZhbHVlPSJ0cnVlIi8+PHVpc2hvdyBuYW1lPSJzaWRlYmFyb25yaWdodCIgdmFsdWU9InRydWUiLz48dWlzaG93IG5hbWU9InZpZXdjaGFuZ2UiIHZhbHVlPSJ0cnVlIi8+PHVpc2hvdyBuYW1lPSJhbHdheXNTY3J1bmNoIiB2YWx1ZT0iZmFsc2UiLz48dWlzaG93IG5hbWU9ImluaXRpYWxkaXNwbGF5bW9kZWlzbm9ybWFsIiB2YWx1ZT0iZmFsc2UiLz48dWlyZXBsYWNlIG5hbWU9ImxvZ28iIHZhbHVlPSIiLz48dWlyZXBsYWNlIG5hbWU9ImJnaW1hZ2UiIHZhbHVlPSJsb2dvIFREUlMgZW5kIDEgY29weSBXSVRIT1VUIFNMT0dBTi5wbmciLz48dWlyZXBsYWNlIG5hbWU9ImluaXRpYWx0YWIiIHZhbHVlPSJvdXRsaW5lIi8+PC9sYXlvdXQ+DQoJPHByZWxvYWRlcj48c2V0SW50IG5hbWU9ImF1ZGlvQnVmZmVyVGltZSIgdmFsdWU9IjAiLz48L3ByZWxvYWRlcj48bGFuZ3VhZ2UgaWQ9ImVu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DQoJCTx1aXRleHQgbmFtZT0iVEFCX1FVSVoiIHZhbHVlPSJRdWl6Ii8+DQoJCTx1aXRleHQgbmFtZT0iVEFCX09VVExJTkUiIHZhbHVlPSJPdXRsaW5lIi8+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DQoJCTx1aXRleHQgbmFtZT0iU0xJREVfTk9URVMiIHZhbHVlPSJTbGlkZSBOb3RlcyIvPg0KCQk8IS0tcXVpeiBwb2QgYW5kIG1lc3NhZ2UgYm94IHRleHRzLS0+DQoJCTx1aXRleHQgbmFtZT0iUVVJWlBPRF9RVUlaX0FUVEVNUFQiIHZhbHVlPSJRdWl6IEF0dGVtcHQ6Ii8+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DQoJCTx1aXRleHQgbmFtZT0iUVVJWlBPRF9RVUVTQVRNUFRfU1RSIiB2YWx1ZT0iQXR0ZW1wdDogJW4gb2YgJXQiLz4NCgkJPHVpdGV4dCBuYW1lPSJRVUlaUE9EX1FVRVNUWVBFX1NUUiIgdmFsdWU9IlR5cGU6ICVzIi8+DQoJCTx1aXRleHQgbmFtZT0iUVVJWlBPRF9RVUVTVFlQRV9HUkQiIHZhbHVlPSJHcmFkZWQiLz4NCgkJPHVpdGV4dCBuYW1lPSJRVUlaUE9EX1FVRVNUWVBFX1NWWSIgdmFsdWU9IlN1cnZleSIvPg0KCQk8dWl0ZXh0IG5hbWU9IlFVSVpQT0RfUVVJWkFUTVBUX0lORiIgdmFsdWU9IkluZmluaXRlIi8+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DQoJCTx1aXRleHQgbmFtZT0iRE9DV1JBUF9NU0ciIHZhbHVlPSJTYXZlIHRvIE15IENvbXB1dGVyIi8+DQoJCTx1aXRleHQgbmFtZT0iRE9DV1JBUF9QUk9NUFQiIHZhbHVlPSJDbGljayB0byBEb3dubG9hZCIvPg0KCTwvbGFuZ3VhZ2U+DQoJPGxhbmd1YWdlIGlkPSJkZ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Gb2xpZSAlbiIvPg0KCQk8IS0tIHN1YnN0aXR1dGlvbjogJW4gPT0gc2xpZGUgbnVtYmVyIC0tPg0KCQk8IS0tIHN1YnN0aXR1dGlvbjogJXQgPT0gdG90YWwgc2xpZGUgY291bnQgLS0+DQoJCTx1aXRleHQgbmFtZT0iU0NSVUJCQVJTVEFUVVNfU0xJREVJTkZPIiB2YWx1ZT0iRm9saWUgJW4gLyAldCB8ICIvPg0KCQk8dWl0ZXh0IG5hbWU9IlNDUlVCQkFSU1RBVFVTX1NUT1BQRUQiIHZhbHVlPSJCZWVuZGV0Ii8+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DQoJCTx1aXRleHQgbmFtZT0iU0NSVUJCQVJTVEFUVVNfUVVFU1RJT04iIHZhbHVlPSJGcmFnZSBiZWFudHdvcnRlbiIvPg0KCQk8dWl0ZXh0IG5hbWU9IlNDUlVCQkFSU1RBVFVTX1JFVklFV1FVSVoiIHZhbHVlPSJOb2NobWFscyBkdXJjaHNlaGVuIi8+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DQoJCTx1aXRleHQgbmFtZT0iQklPV0lOX1RJVExFIiB2YWx1ZT0iU3ByZWNoZXI6ICVwIi8+DQoJCTx1aXRleHQgbmFtZT0iQklPQlROX1RJVExFIiB2YWx1ZT0iU3ByZWNoZXIiLz4NCgkJPHVpdGV4dCBuYW1lPSJESVZJREVSQlROX1RJVExFIiB2YWx1ZT0ifCIvPg0KCQk8dWl0ZXh0IG5hbWU9IkNPTlRBQ1RCVE5fVElUTEUiIHZhbHVlPSJLb250YWt0Ii8+DQoJCTx1aXRleHQgbmFtZT0iVEFCX1FVSVoiIHZhbHVlPSJRdWl6Ii8+DQoJCTx1aXRleHQgbmFtZT0iVEFCX09VVExJTkUiIHZhbHVlPSJTdHJ1a3R1ciIvPg0KCQk8dWl0ZXh0IG5hbWU9IlRBQl9USFVNQiIgdmFsdWU9Ik1pbmlhdHVyIi8+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DQoJCTx1aXRleHQgbmFtZT0iUVVJWlBPRF9RVUVTQVRNUFRfU1RSIiB2YWx1ZT0iVmVyc3VjaDogJW4gdm9uICV0Ii8+DQoJCTx1aXRleHQgbmFtZT0iUVVJWlBPRF9RVUVTVFlQRV9TVFIiIHZhbHVlPSJUeXA6ICVzIi8+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DQoJCTx1aXRleHQgbmFtZT0iU0NSVUJCQVJTVEFUVVNfQlVGRkVSSU5HIiB2YWx1ZT0iTWlzZSBlbiBtw6ltb2lyZSIvPg0KCQk8dWl0ZXh0IG5hbWU9IlNDUlVCQkFSU1RBVFVTX1FVRVNUSU9OIiB2YWx1ZT0iUsOpcG9uZHJlIMOgIGxhIHF1ZXN0aW9uIi8+DQoJCTx1aXRleHQgbmFtZT0iU0NSVUJCQVJTVEFUVVNfUkVWSUVXUVVJWiIgdmFsdWU9IlLDqXZpc2lvbiBkdSBxdWVzdGlvbm5haXJlIi8+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DQoJCTx1aXRleHQgbmFtZT0iQVRUQUNITUVOVFMiIHZhbHVlPSJQacOoY2VzIGpvaW50ZXMiLz4NCgkJPCEtLSBzdWJzdGl0dXRpb246ICVwID09IGN1cnJlbnQgc3BlYWtlcidzIHRpdGxlIC0tPg0KCQk8dWl0ZXh0IG5hbWU9IkJJT1dJTl9USVRMRSIgdmFsdWU9IkJpbyA6ICVwIi8+DQoJCTx1aXRleHQgbmFtZT0iQklPQlROX1RJVExFIiB2YWx1ZT0iQmlvIDoiLz4NCgkJPHVpdGV4dCBuYW1lPSJESVZJREVSQlROX1RJVExFIiB2YWx1ZT0ifCIvPg0KCQk8dWl0ZXh0IG5hbWU9IkNPTlRBQ1RCVE5fVElUTEUiIHZhbHVlPSJDb250YWN0Ii8+DQoJCTx1aXRleHQgbmFtZT0iVEFCX1FVSVoiIHZhbHVlPSJRdWl6Ii8+DQoJCTx1aXRleHQgbmFtZT0iVEFCX09VVExJTkUiIHZhbHVlPSJQbGFuIi8+DQoJCTx1aXRleHQgbmFtZT0iVEFCX1RIVU1CIiB2YWx1ZT0iRGlhcG9zIi8+DQoJCTx1aXRleHQgbmFtZT0iVEFCX05PVEVTIiB2YWx1ZT0iTm90ZXMiLz4NCgkJPHVpdGV4dCBuYW1lPSJUQUJfU0VBUkNIIiB2YWx1ZT0iUmVjaGVyY2hlIi8+DQoJCTx1aXRleHQgbmFtZT0iU0xJREVfSEVBRElORyIgdmFsdWU9IlRpdHJlIGRlIGxhIGRpYXBvc2l0aXZlIi8+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DQoJCTx1aXRleHQgbmFtZT0iQVRUQUNITkFNRV9IRUFESU5HIiB2YWx1ZT0iTm9tIGRlIGZpY2hpZXIiLz4NCgkJPHVpdGV4dCBuYW1lPSJBVFRBQ0hTSVpFX0hFQURJTkciIHZhbHVlPSJUYWlsbGUiLz4NCgkJPHVpdGV4dCBuYW1lPSJTTElERV9OT1RFUyIgdmFsdWU9IkNvbW1lbnRhaXJlcyBkZXMgZGlhcG9zaXRpdmVzIi8+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250cmVyIGwnZW5jYWRyw6kgYXV4IHBhcnRpY2lwYW50cyIvPg0KCQk8dWl0ZXh0IG5hbWU9Ik1VVEUiIHZhbHVlPSJNdWV0Ii8+DQoJCTx1aXRleHQgbmFtZT0iRE9DV1JBUF9USVRMRSIgdmFsdWU9IlBpw6hjZSBqb2ludGUgUHJlc2VudGVyIi8+DQoJCTx1aXRleHQgbmFtZT0iRE9DV1JBUF9NU0ciIHZhbHVlPSJFbnJlZ2lzdHJlciBzdXIgbW9uIG9yZGluYXRldXIiLz4NCgkJPHVpdGV4dCBuYW1lPSJET0NXUkFQX1BST01QVCIgdmFsdWU9IkNsaXF1ZXIgcG91ciB0w6lsw6ljaGFyZ2VyIi8+DQoJPC9sYW5ndWFnZT4NCgk8bGFuZ3VhZ2UgaWQ9Imph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iYjeEE7JiN4QTs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7Iqs65287J2065OcICVuIi8+DQoJCTwhLS0gc3Vic3RpdHV0aW9uOiAlbiA9PSBzbGlkZSBudW1iZXIgLS0+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DQoJCTx1aXRleHQgbmFtZT0iU0NSVUJCQVJTVEFUVVNfTk9BVURJTyIgdmFsdWU9IuyYpOuUlOyYpCDsl4bsnYwiLz4NCgkJPHVpdGV4dCBuYW1lPSJTQ1JVQkJBUlNUQVRVU19WSURQTEFZSU5HIiB2YWx1ZT0i67mE65SU7JikIOyerOyDnSDspJEiLz4NCgkJPHVpdGV4dCBuYW1lPSJTQ1JVQkJBUlNUQVRVU19MT0FESU5HIiB2YWx1ZT0i66Gc65SpIi8+DQoJCTx1aXRleHQgbmFtZT0iU0NSVUJCQVJTVEFUVVNfQlVGRkVSSU5HIiB2YWx1ZT0i67KE7Y2866eBIi8+DQoJCTx1aXRleHQgbmFtZT0iU0NSVUJCQVJTVEFUVVNfUVVFU1RJT04iIHZhbHVlPSLsp4jrrLjsl5Ag64u17ZWY6riwIi8+DQoJCTx1aXRleHQgbmFtZT0iU0NSVUJCQVJTVEFUVVNfUkVWSUVXUVVJWiIgdmFsdWU9IuyniOusuCDri6Tsi5zrs7TquLAiLz4NCgkJPCEtLSBzdWJzdGl0dXRpb246ICVtID09IG1pbnV0ZXMgcmVtYWluaW5nIC0tPg0KCQk8IS0tIHN1YnN0aXR1dGlvbjogJXMgPT0gc2Vjb25kcyByZW1haW5pbmcgLS0+DQoJCTx1aXRleHQgbmFtZT0iRUxBUFNFRCIgdmFsdWU9IiVt67aEICVz7LSIIOuCqOydjCIvPg0KCQk8dWl0ZXh0IG5hbWU9Ik5PVEZPVU5EIiB2YWx1ZT0i7JeG7J2MIi8+DQoJCTx1aXRleHQgbmFtZT0iQVRUQUNITUVOVFMiIHZhbHVlPSLssqjrtoAg7YyM7J28Ii8+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DQoJCTx1aXRleHQgbmFtZT0iVEFCX1RIVU1CIiB2YWx1ZT0i7LaV7IaM7YyQIi8+DQoJCTx1aXRleHQgbmFtZT0iVEFCX05PVEVTIiB2YWx1ZT0i64W47Yq4Ii8+DQoJCTx1aXRleHQgbmFtZT0iVEFCX1NFQVJDSCIgdmFsdWU9IuqygOyDiSIvPg0KCQk8dWl0ZXh0IG5hbWU9IlNMSURFX0hFQURJTkciIHZhbHVlPSLsiqzrnbzsnbTrk5wg7KCc66qpIi8+DQoJCTx1aXRleHQgbmFtZT0iRFVSQVRJT05fSEVBRElORyIgdmFsdWU9IuyerOyDneyLnOqwhCIvPg0KCQk8dWl0ZXh0IG5hbWU9IlNFQVJDSF9IRUFESU5HIiB2YWx1ZT0i7YWN7Iqk7Yq4IOqygOyDiToiLz4NCgkJPHVpdGV4dCBuYW1lPSJUSFVNQl9IRUFESU5HIiB2YWx1ZT0i7Iqs65287J2065OcIi8+DQoJCTx1aXRleHQgbmFtZT0iVEhVTUJfSU5GTyIgdmFsdWU9IuygnOuqqS/snqzsg53si5zqsIQiLz4NCgkJPHVpdGV4dCBuYW1lPSJBVFRBQ0hOQU1FX0hFQURJTkciIHZhbHVlPSLtjIzsnbwg7J2066aEIi8+DQoJCTx1aXRleHQgbmFtZT0iQVRUQUNIU0laRV9IRUFESU5HIiB2YWx1ZT0i7YGs6riwIi8+DQoJCTx1aXRleHQgbmFtZT0iU0xJREVfTk9URVMiIHZhbHVlPSLsiqzrnbzsnbTrk5wg64W47Yq4Ii8+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DQoJCTx1aXRleHQgbmFtZT0iUVVJWlBPRF9RVUlaX1BBU1NTQ09SRSIgdmFsdWU9Iu2GteqzvCDsoJDsiJg6Ii8+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E7ZWY7KeAIOyViuydgCDsp4jrrLjsnbQg7J6I7Iq164uI64ukLiYjeEE7JiN4QTvtgLTspojrpbwg7KKF66OM7ZWY66Ck66m0IFvsmIhd66W8IO2BtOumre2VmOqzoCwg7YC07KaI66W8IOqzhOyGje2VmOugpOuptCBb7JWE64uI7JikXeulvCDtgbTrpq3tlZjsi63si5zsmKQuIi8+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DQoJCTx1aXRleHQgbmFtZT0iRE9DV1JBUF9QUk9NUFQiIHZhbHVlPSLtgbTrpq3tlZjsl6wg64uk7Jq066Gc65OcIi8+DQoJPC9sYW5ndWFnZT4NCgk8bGFuZ3VhZ2UgaWQ9ImVz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RldGVuaWRhIi8+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DQoJCTx1aXRleHQgbmFtZT0iU0NSVUJCQVJTVEFUVVNfUkVWSUVXUVVJWiIgdmFsdWU9IlJldmlzYW5kbyBwcnVlYmEiLz4NCgkJPCEtLSBzdWJzdGl0dXRpb246ICVtID09IG1pbnV0ZXMgcmVtYWluaW5nIC0tPg0KCQk8IS0tIHN1YnN0aXR1dGlvbjogJXMgPT0gc2Vjb25kcyByZW1haW5pbmcgLS0+DQoJCTx1aXRleHQgbmFtZT0iRUxBUFNFRCIgdmFsdWU9IiVtIG1pbnV0b3MgJXMgc2VndW5kb3MgcmVzdGFudGVzIi8+DQoJCTx1aXRleHQgbmFtZT0iTk9URk9VTkQiIHZhbHVlPSJObyBzZSBoYSBlbmNvbnRyYWRvIG5hZGEiLz4NCgkJPHVpdGV4dCBuYW1lPSJBVFRBQ0hNRU5UUyIgdmFsdWU9IkFyY2hpdm9zIGFkanVudG9zIi8+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DQoJCTx1aXRleHQgbmFtZT0iUVVJWlBPRF9RVUlaX0FUVEVNUFRfVkFMVUUiIHZhbHVlPSIlbiBkZSAldCIvPg0KCQk8dWl0ZXh0IG5hbWU9IlFVSVpQT0RfUVVJWl9TQ09SRSIgdmFsdWU9IlB1bnR1YWNpw7NuOiIvPg0KCQk8dWl0ZXh0IG5hbWU9IlFVSVpQT0RfUVVJWl9QQVNTU0NPUkUiIHZhbHVlPSJQdW50dWFjacOzbiBwYXJhIGFwcm9iYXI6Ii8+DQoJCTx1aXRleHQgbmFtZT0iUVVJWlBPRF9RVUlaX01BWFNDT1JFIiB2YWx1ZT0iUHVudHVhY2nDs24gbcOheGltYToiLz4NCgkJPHVpdGV4dCBuYW1lPSJRVUlaUE9EX1FVRVNBVE1QVF9TVFIiIHZhbHVlPSJJbnRlbnRvczogJW4gZGUgJXQiLz4NCgkJPHVpdGV4dCBuYW1lPSJRVUlaUE9EX1FVRVNUWVBFX1NUUiIgdmFsdWU9IlRpcG86ICVzIi8+DQoJCTx1aXRleHQgbmFtZT0iUVVJWlBPRF9RVUVTVFlQRV9HUkQiIHZhbHVlPSJDb24gcHVudHVhY2nDs24iLz4NCgkJPHVpdGV4dCBuYW1lPSJRVUlaUE9EX1FVRVNUWVBFX1NWWSIgdmFsdWU9IkVuY3Vlc3RhIi8+DQoJCTx1aXRleHQgbmFtZT0iUVVJWlBPRF9RVUlaQVRNUFRfSU5GIiB2YWx1ZT0iSW5maW5pdG8iLz4NCgkJPHVpdGV4dCBuYW1lPSJRVUlaUE9EX1FVRVNBVE1QVF9JTkYiIHZhbHVlPSJJbmZpbml0byIvPg0KCQk8dWl0ZXh0IG5hbWU9IldBUk5JTkdNU0dfWUVTU1RSSU5HIiB2YWx1ZT0iU8OtIi8+DQoJCTx1aXRleHQgbmFtZT0iV0FSTklOR01TR19OT1NUUklORyIgdmFsdWU9Ik5vIi8+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DQoJCTwhLS0gc3Vic3RpdHV0aW9uOiAlcCA9PSBwcmVzZW50YXRpb24gdGl0bGUgLS0+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DQoJPGxhbmd1YWdlIGlkPSJw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QYXJhZG8iLz4NCgkJPHVpdGV4dCBuYW1lPSJTQ1JVQkJBUlNUQVRVU19QTEFZSU5HIiB2YWx1ZT0iUmVwcm9kdXppbmRvIi8+DQoJCTx1aXRleHQgbmFtZT0iU0NSVUJCQVJTVEFUVVNfTk9BVURJTyIgdmFsdWU9IlNlbSDDoXVkaW8iLz4NCgkJPHVpdGV4dCBuYW1lPSJTQ1JVQkJBUlNUQVRVU19WSURQTEFZSU5HIiB2YWx1ZT0iVsOtZGVvIGVtIHJlcHJvZHXDp8OjbyIvPg0KCQk8dWl0ZXh0IG5hbWU9IlNDUlVCQkFSU1RBVFVTX0xPQURJTkciIHZhbHVlPSJDYXJyZWdhbmRvIi8+DQoJCTx1aXRleHQgbmFtZT0iU0NSVUJCQVJTVEFUVVNfQlVGRkVSSU5HIiB2YWx1ZT0iQXJtYXplbmFuZG8gZW0gYnVmZmVyIi8+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DQoJCTx1aXRleHQgbmFtZT0iRUxBUFNFRCIgdmFsdWU9IiVtIG1pbnV0b3MgJXMgc2VndW5kb3MgcmVzdGFudGVzIi8+DQoJCTx1aXRleHQgbmFtZT0iTk9URk9VTkQiIHZhbHVlPSJOYWRhIGVuY29udHJhZG8iLz4NCgkJPHVpdGV4dCBuYW1lPSJBVFRBQ0hNRU5UUyIgdmFsdWU9IkFuZXhv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DQoJCTx1aXRleHQgbmFtZT0iRFVSQVRJT05fSEVBRElORyIgdmFsdWU9IkR1cmHDp8OjbyIvPg0KCQk8dWl0ZXh0IG5hbWU9IlNFQVJDSF9IRUFESU5HIiB2YWx1ZT0iUHJvY3VyYXIgdGV4dG86Ii8+DQoJCTx1aXRleHQgbmFtZT0iVEhVTUJfSEVBRElORyIgdmFsdWU9IlNsaWRlIi8+DQoJCTx1aXRleHQgbmFtZT0iVEhVTUJfSU5GTyIgdmFsdWU9IlTDrXR1bG8vRHVyYcOnw6NvIGRvIHNsaWRlIi8+DQoJCTx1aXRleHQgbmFtZT0iQVRUQUNITkFNRV9IRUFESU5HIiB2YWx1ZT0iTm9tZSBkbyBhcnF1aXZvIi8+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DQoJCTx1aXRleHQgbmFtZT0iUVVJWlBPRF9RVUVTVFlQRV9HUkQiIHZhbHVlPSJDbGFzc2lmaWNhdMOzcmlhIi8+DQoJCTx1aXRleHQgbmFtZT0iUVVJWlBPRF9RVUVTVFlQRV9TVlkiIHZhbHVlPSJQZXNxdWlzYSIvPg0KCQk8dWl0ZXh0IG5hbWU9IlFVSVpQT0RfUVVJWkFUTVBUX0lORiIgdmFsdWU9IkluZmluaXRvIi8+DQoJCTx1aXRleHQgbmFtZT0iUVVJWlBPRF9RVUVTQVRNUFRfSU5GIiB2YWx1ZT0iSW5maW5pdG8iLz4NCgkJPHVpdGV4dCBuYW1lPSJXQVJOSU5HTVNHX1lFU1NUUklORyIgdmFsdWU9IlNpbSIvPg0KCQk8dWl0ZXh0IG5hbWU9IldBUk5JTkdNU0dfTk9TVFJJTkciIHZhbHVlPSJOw6NvIi8+DQoJCTx1aXRleHQgbmFtZT0iV0FSTklOR01TR19USVRMRVNUUklORyIgdmFsdWU9IkFsZXJ0YSBkZSBuYXZlZ2HDp8OjbyBkbyBxdWVzdGlvbsOhcmlvIi8+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FyIGJhcnJhIGxhdGVyYWwgYW8gcGFydGljaXBhbnRlcyIvPg0KCQk8dWl0ZXh0IG5hbWU9Ik1VVEUiIHZhbHVlPSJNdWRvIi8+DQoJCTx1aXRleHQgbmFtZT0iRE9DV1JBUF9USVRMRSIgdmFsdWU9IkFuZXhvIGRlIGFycXVpdm8gZG8gUHJlc2VudGVyIi8+DQoJCTx1aXRleHQgbmFtZT0iRE9DV1JBUF9NU0ciIHZhbHVlPSJTYWx2YXIgZW0gTWV1IGNvbXB1dGFkb3IiLz4NCgkJPHVpdGV4dCBuYW1lPSJET0NXUkFQX1BST01QVCIgdmFsdWU9IkNsaXF1ZSBwYXJhIGJhaXhhciIvPg0KCTwvbGFuZ3VhZ2U+DQoJPGxhbmd1YWdlIGlkPSJp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JbnRlcnJvdHRvIi8+DQoJCTx1aXRleHQgbmFtZT0iU0NSVUJCQVJTVEFUVVNfUExBWUlORyIgdmFsdWU9IlJpcHJvZHV6aW9uZSIvPg0KCQk8dWl0ZXh0IG5hbWU9IlNDUlVCQkFSU1RBVFVTX05PQVVESU8iIHZhbHVlPSJBdWRpbyBpbmF0dC4iLz4NCgkJPHVpdGV4dCBuYW1lPSJTQ1JVQkJBUlNUQVRVU19WSURQTEFZSU5HIiB2YWx1ZT0iVmlkZW8gaW4gcmlwcm9kdXppb25lIi8+DQoJCTx1aXRleHQgbmFtZT0iU0NSVUJCQVJTVEFUVVNfTE9BRElORyIgdmFsdWU9IkNhcmljYW1lbnRvIi8+DQoJCTx1aXRleHQgbmFtZT0iU0NSVUJCQVJTVEFUVVNfQlVGRkVSSU5HIiB2YWx1ZT0iQnVmZmVyaW5nIi8+DQoJCTx1aXRleHQgbmFtZT0iU0NSVUJCQVJTVEFUVVNfUVVFU1RJT04iIHZhbHVlPSJSaXNwb25kaSBhIGRvbWFuZGEiLz4NCgkJPHVpdGV4dCBuYW1lPSJTQ1JVQkJBUlNUQVRVU19SRVZJRVdRVUlaIiB2YWx1ZT0iUmV2aXNpb25lIGRlbCBxdWl6Ii8+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DQoJCTx1aXRleHQgbmFtZT0iQVRUQUNITUVOVFMiIHZhbHVlPSJBbGxlZ2F0aS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QuIi8+DQoJCTx1aXRleHQgbmFtZT0iVEFCX1FVSVoiIHZhbHVlPSJRdWl6Ii8+DQoJCTx1aXRleHQgbmFtZT0iVEFCX09VVExJTkUiIHZhbHVlPSJTdHJ1dHR1cmEiLz4NCgkJPHVpdGV4dCBuYW1lPSJUQUJfVEhVTUIiIHZhbHVlPSJNaW5pYXR1cmUiLz4NCgkJPHVpdGV4dCBuYW1lPSJUQUJfTk9URVMiIHZhbHVlPSJOb3RlIi8+DQoJCTx1aXRleHQgbmFtZT0iVEFCX1NFQVJDSCIgdmFsdWU9IkNlcmNhIi8+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DQoJCTx1aXRleHQgbmFtZT0iU0xJREVfTk9URVMiIHZhbHVlPSJOb3RlIGRpYXBvc2l0aXZhIi8+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DQoJCTx1aXRleHQgbmFtZT0iUVVJWlBPRF9RVUlaX1BBU1NTQ09SRSIgdmFsdWU9IlB1bnRlZ2dpbyBtaW5pbW86Ii8+DQoJCTx1aXRleHQgbmFtZT0iUVVJWlBPRF9RVUlaX01BWFNDT1JFIiB2YWx1ZT0iUHVudGVnZ2lvIG1hc3NpbW86Ii8+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DQoJCTx1aXRleHQgbmFtZT0iV0FSTklOR01TR19ZRVNTVFJJTkciIHZhbHVlPSJTw6wiLz4NCgkJPHVpdGV4dCBuYW1lPSJXQVJOSU5HTVNHX05PU1RSSU5HIiB2YWx1ZT0iTm8iLz4NCgkJPHVpdGV4dCBuYW1lPSJXQVJOSU5HTVNHX1RJVExFU1RSSU5HIiB2YWx1ZT0iQXZ2ZXJ0ZW56YSBuYXZpZ2F6aW9uZSBxdWl6Ii8+DQoJCTx1aXRleHQgbmFtZT0iV0FSTklOR01TR19NU0dTVFJJTkciIHZhbHVlPSJPY2NvcnJlIGFuY29yYSByaXNwb25kZXJlIGFkIGFsY3VuZSBkb21hbmRlIGRlbCBxdWl6LiYjeEE7JiN4QTtTZSBmYXRlIGNsaWMgc3UgU8OsLCB1c2NpcmV0ZSBkYWwgcXVpei4gRmF0ZSBjbGljIHN1IE5vIHBlciBjb250aW51YXJlIGlsIHF1aXouIi8+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EgYmFycmEgbGF0ZXJhbGUgYWkgcGFydGVjaXBhbnRpIi8+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DQoJPGxhbmd1YWdlIGlkPSJub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DQoJCTx1aXRleHQgbmFtZT0iU0NSVUJCQVJTVEFUVVNfUVVFU1RJT04iIHZhbHVlPSJWcmFhZyBtZXQgYW50d29vcmQiLz4NCgkJPHVpdGV4dCBuYW1lPSJTQ1JVQkJBUlNUQVRVU19SRVZJRVdRVUlaIiB2YWx1ZT0iUXVpeiBjb250cm9sZXJlbiIvPg0KCQk8IS0tIHN1YnN0aXR1dGlvbjogJW0gPT0gbWludXRlcyByZW1haW5pbmcgLS0+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DQoJCTwhLS0gc3Vic3RpdHV0aW9uOiAlcCA9PSBjdXJyZW50IHNwZWFrZXIncyB0aXRsZSAtLT4NCgkJPHVpdGV4dCBuYW1lPSJCSU9XSU5fVElUTEUiIHZhbHVlPSJCaW9ncmFmaWU6ICVwIi8+DQoJCTx1aXRleHQgbmFtZT0iQklPQlROX1RJVExFIiB2YWx1ZT0iQmlvZ3JhZmllIi8+DQoJCTx1aXRleHQgbmFtZT0iRElWSURFUkJUTl9USVRMRSIgdmFsdWU9InwiLz4NCgkJPHVpdGV4dCBuYW1lPSJDT05UQUNUQlROX1RJVExFIiB2YWx1ZT0iQ29udGFjdCIvPg0KCQk8dWl0ZXh0IG5hbWU9IlRBQl9RVUlaIiB2YWx1ZT0iUXVpeiIvPg0KCQk8dWl0ZXh0IG5hbWU9IlRBQl9PVVRMSU5FIiB2YWx1ZT0iT3ZlcnppY2h0Ii8+DQoJCTx1aXRleHQgbmFtZT0iVEFCX1RIVU1CIiB2YWx1ZT0iTWluaWF0dXVyIi8+DQoJCTx1aXRleHQgbmFtZT0iVEFCX05PVEVTIiB2YWx1ZT0iTm90aXRpZXMiLz4NCgkJPHVpdGV4dCBuYW1lPSJUQUJfU0VBUkNIIiB2YWx1ZT0iWm9la2VuIi8+DQoJCTx1aXRleHQgbmFtZT0iU0xJREVfSEVBRElORyIgdmFsdWU9IlRpdGVsIHZhbiBkaWEiLz4NCgkJPHVpdGV4dCBuYW1lPSJEVVJBVElPTl9IRUFESU5HIiB2YWx1ZT0iRHV1ciIvPg0KCQk8dWl0ZXh0IG5hbWU9IlNFQVJDSF9IRUFESU5HIiB2YWx1ZT0iWm9la2VuIG5hYXIgdGVrc3Q6Ii8+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DQoJCTx1aXRleHQgbmFtZT0iU0xJREVfTk9URVMiIHZhbHVlPSJEaWFub3RpdGllcyIvPg0KCQk8IS0tcXVpeiBwb2QgYW5kIG1lc3NhZ2UgYm94IHRleHRzLS0+DQoJCTx1aXRleHQgbmFtZT0iUVVJWlBPRF9RVUlaX0FUVEVNUFQiIHZhbHVlPSJRdWl6cG9naW5nOiIvPg0KCQk8dWl0ZXh0IG5hbWU9IlFVSVpQT0RfUVVJWl9BVFRFTVBUX1ZBTFVFIiB2YWx1ZT0iJW4gdmFuICV0Ii8+DQoJCTx1aXRleHQgbmFtZT0iUVVJWlBPRF9RVUlaX1NDT1JFIiB2YWx1ZT0iQmVoYWFsZGUgc2NvcmU6Ii8+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DQoJCTx1aXRleHQgbmFtZT0iRE9DV1JBUF9USVRMRSIgdmFsdWU9IlByZXNlbnRlci1iZXN0YW5kc2JpamxhZ2UiLz4NCgkJPHVpdGV4dCBuYW1lPSJET0NXUkFQX01TRyIgdmFsdWU9Ik9wc2xhYW4gaW4gRGV6ZSBjb21wdXRlciIvPg0KCQk8dWl0ZXh0IG5hbWU9IkRPQ1dSQVBfUFJPTVBUIiB2YWx1ZT0iS2xpayBvbSB0ZSBkb3dubG9hZGVuIi8+DQoJPC9sYW5ndWFnZT4NCgk8bGFuZ3VhZ2UgaWQ9ImNuIj4NCgkJPCEtLSBmb3JtYXQgZm9yIHVpZm9udCB2YWx1ZSBpcyAiZm9udCxzaXplLGlzYm9sZCxpc2l0YWxpYyxpc3NoYWRvd2VkIiAtLT4NCgkJPHVpZm9udCBuYW1lPSJGT05UX1FVSVpaSU5HIiB2YWx1ZT0i5a6L5L2TLTE4MDMwLDEwLGZhbHNlLGZhbHNlLGZhbHNlIi8+DQoJCTx1aWZvbnQgbmFtZT0iRk9OVF9TQ1JVQlNUQVRVUyIgdmFsdWU9IuWui+S9ky0xODAzMCwxMCx0cnVlLGZhbHNlLHRydWUiLz4NCgkJPHVpZm9udCBuYW1lPSJGT05UX1NDUlVCVElNRSIgdmFsdWU9IuWui+S9ky0xODAzMCwxMCxmYWxzZSxmYWxzZSx0cnVlIi8+DQoJCTx1aWZvbnQgbmFtZT0iRk9OVF9FTEFQU0VEVElNRSIgdmFsdWU9IuWui+S9ky0xODAzMCwxMCx0cnVlLGZhbHNlLHRydWUiLz4NCgkJPHVpZm9udCBuYW1lPSJGT05UX1VUSUxTTUVOVSIgdmFsdWU9IuWui+S9ky0xODAzMCwxMCx0cnVlLGZhbHNlLGZhbHNlIi8+DQoJCTx1aWZvbnQgbmFtZT0iRk9OVF9UQUJTIiB2YWx1ZT0i5a6L5L2TLTE4MDMwLDE0LHRydWUsZmFsc2UsdHJ1ZSIvPg0KCQk8dWlmb250IG5hbWU9IkZPTlRfUFJFU0VOVEFUSU9OTkFNRSIgdmFsdWU9IuWui+S9ky0xODAzMCwxNCxmYWxzZSxmYWxzZSx0cnVlIi8+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DQoJCTx1aWZvbnQgbmFtZT0iRk9OVF9PVVRMSU5FIiB2YWx1ZT0i5a6L5L2TLTE4MDMwLDEyLGZhbHNlLGZhbHNlLHRydWUiLz4NCgkJPHVpZm9udCBuYW1lPSJGT05UX1NFQVJDSCIgdmFsdWU9IuWui+S9ky0xODAzMCwxMixmYWxzZSxmYWxzZSx0cnVlIi8+DQoJCTx1aWZvbnQgbmFtZT0iRk9OVF9USFVNQiIgdmFsdWU9IuWui+S9ky0xODAzMCwxMCxmYWxzZSxmYWxzZSx0cnVlIi8+DQoJCTx1aWZvbnQgbmFtZT0iRk9OVF9CSU9XSU4iIHZhbHVlPSLlrovkvZMtMTgwMzAsMTIsZmFsc2UsZmFsc2UsZmFsc2UiLz4NCgkJPHVpZm9udCBuYW1lPSJGT05UX0xJU1RIRUFESU5HIiB2YWx1ZT0i5a6L5L2TLTE4MDMwLDEwLGZhbHNlLGZhbHNlLGZhbHNlIi8+DQoJCTx1aWZvbnQgbmFtZT0iRk9OVF9XSU5USVRMRSIgdmFsdWU9IuWui+S9ky0xODAzMCwxMCxmYWxzZSxmYWxzZSx0cnVlIi8+DQoJCTx1aWZvbnQgbmFtZT0iRk9OVF9BVFRBQ0hNRU5UUyIgdmFsdWU9IuWui+S9ky0xODAzMCwxMixmYWxzZSxmYWxzZSx0cnVlIi8+DQoJCTwhLS1xdWl6IHBvZCBhbmQgbWVzc2FnZSBib3ggdGV4dCBmb250cy0tPg0KCQk8dWlmb250IG5hbWU9IkZPTlRfTVNHQk9YX1dJTlRJVExFIiB2YWx1ZT0i5a6L5L2TLTE4MDMwLDEyLHRydWUsZmFsc2UsdHJ1ZSIvPg0KCQk8dWlmb250IG5hbWU9IkZPTlRfTVNHQk9YX01TRyIgdmFsdWU9IuWui+S9ky0xODAzMCwxMixmYWxzZSxmYWxzZSx0cnVlIi8+DQoJCTx1aWZvbnQgbmFtZT0iRk9OVF9NU0dCT1hfT1BUSU9OUyIgdmFsdWU9IuWui+S9ky0xODAzMCwxMCx0cnVlLGZhbHNlLHRydWUiLz4NCgkJPHVpZm9udCBuYW1lPSJGT05UX1FVSVpQT0RfUVVJWl9USVRMRSIgdmFsdWU9IuWui+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S9ky0xODAzMCwxMCxmYWxzZSxmYWxzZSx0cnVlIi8+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S9ky0xODAzMCwxMCx0cnVlLGZhbHNlLHRydWUiLz4NCgkJPHVpZm9udCBuYW1lPSJGT05UX1FVSVpQT0RfUVVJWl9RVUVTVElPTl9BVFRFTVBURUQiIHZhbHVlPSLlrovkvZMtMTgwMzAsMTAsZmFsc2UsZmFsc2UsdHJ1ZSIvPg0KCQk8dWlmb250IG5hbWU9IkZPTlRfUVVJWlBPRF9RVUlaX1FVRVNUSU9OX0FUVEVNUFRFRF9WQUxVRSIgdmFsdWU9IuWui+S9ky0xODAzMCwxMCx0cnVlLGZhbHNlLHRydWUiLz4NCgkJPHVpZm9udCBuYW1lPSJGT05UX1FVSVpQT0RfUVVJWl9TQ09SRV9UQUciIHZhbHVlPSLlrovkvZMtMTgwMzAsMTIsdHJ1ZSxmYWxzZSx0cnVlIi8+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S9ky0xODAzMCwxMCx0cnVlLGZhbHNlLHRydWUiLz4NCgkJPHVpZm9udCBuYW1lPSJGT05UX1FVSVpQT0RfUVVJWl9QQVNTU0NPUkUiIHZhbHVlPSLlrovkvZMtMTgwMzAsMTAsZmFsc2UsZmFsc2UsdHJ1ZSIvPg0KCQk8dWlmb250IG5hbWU9IkZPTlRfUVVJWlBPRF9RVUlaX1BBU1NTQ09SRV9WQUxVRSIgdmFsdWU9IuWui+S9ky0xODAzMCwxMCx0cnVlLGZhbHNlLHRydWUiLz4NCgkJPCEtLSB1aXRleHQgLS0+DQoJCTwhLS0gc3Vic3RpdHV0aW9uOiAlbiA9PSBzbGlkZSBudW1iZXIgLS0+DQoJCTx1aXRleHQgbmFtZT0iVU5OQU1FRFNMSURFVElUTEUiIHZhbHVlPSLlubvnga/niYcgJW4iLz4NCgkJPCEtLSBzdWJzdGl0dXRpb246ICVuID09IHNsaWRlIG51bWJlciAtLT4NCgkJPCEtLSBzdWJzdGl0dXRpb246ICV0ID09IHRvdGFsIHNsaWRlIGNvdW50IC0tPg0KCQk8dWl0ZXh0IG5hbWU9IlNDUlVCQkFSU1RBVFVTX1NMSURFSU5GTyIgdmFsdWU9IuW5u+eBr+eJhyAlbiAvICV0IHwgIi8+DQoJCTx1aXRleHQgbmFtZT0iU0NSVUJCQVJTVEFUVVNfU1RPUFBFRCIgdmFsdWU9IuW3suWBnOatoiIvPg0KCQk8dWl0ZXh0IG5hbWU9IlNDUlVCQkFSU1RBVFVTX1BMQVlJTkciIHZhbHVlPSLmraPlnKjmkq3mlL4iLz4NCgkJPHVpdGV4dCBuYW1lPSJTQ1JVQkJBUlNUQVRVU19OT0FVRElPIiB2YWx1ZT0i5peg6Z+z6aKRIi8+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DQoJCTx1aXRleHQgbmFtZT0iRUxBUFNFRCIgdmFsdWU9IuWJqeS9mSAlbSDliIbpkp8gJXMg56eSIi8+DQoJCTx1aXRleHQgbmFtZT0iTk9URk9VTkQiIHZhbHVlPSLmnKrmib7liLDku7vkvZXlhoXlrrkiLz4NCgkJPHVpdGV4dCBuYW1lPSJBVFRBQ0hNRU5UUyIgdmFsdWU9IumZhOS7tiIvPg0KCQk8IS0tIHN1YnN0aXR1dGlvbjogJXAgPT0gY3VycmVudCBzcGVha2VyJ3MgdGl0bGUgLS0+DQoJCTx1aXRleHQgbmFtZT0iQklPV0lOX1RJVExFIiB2YWx1ZT0i5Liq5Lq6566A5LuLOiAlcCIvPg0KCQk8dWl0ZXh0IG5hbWU9IkJJT0JUTl9USVRMRSIgdmFsdWU9IuS4quS6uueugOS7iyIvPg0KCQk8dWl0ZXh0IG5hbWU9IkRJVklERVJCVE5fVElUTEUiIHZhbHVlPSJ8Ii8+DQoJCTx1aXRleHQgbmFtZT0iQ09OVEFDVEJUTl9USVRMRSIgdmFsdWU9IuiBlOezu+aWueW8jyIvPg0KCQk8dWl0ZXh0IG5hbWU9IlRBQl9RVUlaIiB2YWx1ZT0i5rWL6aqMIi8+DQoJCTx1aXRleHQgbmFtZT0iVEFCX09VVExJTkUiIHZhbHVlPSLlpKfnurIiLz4NCgkJPHVpdGV4dCBuYW1lPSJUQUJfVEhVTUIiIHZhbHVlPSLnvKnnlaXlm74iLz4NCgkJPHVpdGV4dCBuYW1lPSJUQUJfTk9URVMiIHZhbHVlPSLlpIfms6giLz4NCgkJPHVpdGV4dCBuYW1lPSJUQUJfU0VBUkNIIiB2YWx1ZT0i5pCc57SiIi8+DQoJCTx1aXRleHQgbmFtZT0iU0xJREVfSEVBRElORyIgdmFsdWU9IuW5u+eBr+eJh+agh+mimCIvPg0KCQk8dWl0ZXh0IG5hbWU9IkRVUkFUSU9OX0hFQURJTkciIHZhbHVlPSLmjIHnu63ml7bpl7QiLz4NCgkJPHVpdGV4dCBuYW1lPSJTRUFSQ0hfSEVBRElORyIgdmFsdWU9IuaQnOe0ouaWh+acrDoiLz4NCgkJPHVpdGV4dCBuYW1lPSJUSFVNQl9IRUFESU5HIiB2YWx1ZT0i5bm754Gv54mHIi8+DQoJCTx1aXRleHQgbmFtZT0iVEhVTUJfSU5GTyIgdmFsdWU9IuW5u+eBr+eJh+agh+mimC/mjIHnu63ml7bpl7QiLz4NCgkJPHVpdGV4dCBuYW1lPSJBVFRBQ0hOQU1FX0hFQURJTkciIHZhbHVlPSLmlofku7blkI0iLz4NCgkJPHVpdGV4dCBuYW1lPSJBVFRBQ0hTSVpFX0hFQURJTkciIHZhbHVlPSLlpKflsI8iLz4NCgkJPHVpdGV4dCBuYW1lPSJTTElERV9OT1RFUyIgdmFsdWU9IuW5u+eBr+eJh+Wkh+azqCIvPg0KCQk8IS0tcXVpeiBwb2QgYW5kIG1lc3NhZ2UgYm94IHRleHRzLS0+DQoJCTx1aXRleHQgbmFtZT0iUVVJWlBPRF9RVUlaX0FUVEVNUFQiIHZhbHVlPSLmtYvpqozlsJ3or5XmrKHmlbA6Ii8+DQoJCTx1aXRleHQgbmFtZT0iUVVJWlBPRF9RVUlaX0FUVEVNUFRfVkFMVUUiIHZhbHVlPSLnrKwgJW4g5qyh77yM5YWxICV0IOasoSIvPg0KCQk8dWl0ZXh0IG5hbWU9IlFVSVpQT0RfUVVJWl9TQ09SRSIgdmFsdWU9IuW+l+WIhjoiLz4NCgkJPHVpdGV4dCBuYW1lPSJRVUlaUE9EX1FVSVpfUEFTU1NDT1JFIiB2YWx1ZT0i5Y+K5qC85YiG5pWwOiIvPg0KCQk8dWl0ZXh0IG5hbWU9IlFVSVpQT0RfUVVJWl9NQVhTQ09SRSIgdmFsdWU9IuacgOmrmOWIhuaVsDoiLz4NCgkJPHVpdGV4dCBuYW1lPSJRVUlaUE9EX1FVRVNBVE1QVF9TVFIiIHZhbHVlPSLlsJ3or5XmrKHmlbA6IOesrCAlbiDmrKHvvIzlhbEgJXQg5qyhIi8+DQoJCTx1aXRleHQgbmFtZT0iUVVJWlBPRF9RVUVTVFlQRV9TVFIiIHZhbHVlPSLnsbvlnos6ICVzIi8+DQoJCTx1aXRleHQgbmFtZT0iUVVJWlBPRF9RVUVTVFlQRV9HUkQiIHZhbHVlPSLor4TnuqciLz4NCgkJPHVpdGV4dCBuYW1lPSJRVUlaUE9EX1FVRVNUWVBFX1NWWSIgdmFsdWU9Iuiwg+afpSIvPg0KCQk8dWl0ZXh0IG5hbWU9IlFVSVpQT0RfUVVJWkFUTVBUX0lORiIgdmFsdWU9IuaXoOmZkCIvPg0KCQk8dWl0ZXh0IG5hbWU9IlFVSVpQT0RfUVVFU0FUTVBUX0lORiIgdmFsdWU9IuaXoOmZkCIvPg0KCQk8dWl0ZXh0IG5hbWU9IldBUk5JTkdNU0dfWUVTU1RSSU5HIiB2YWx1ZT0i5pivIi8+DQoJCTx1aXRleHQgbmFtZT0iV0FSTklOR01TR19OT1NUUklORyIgdmFsdWU9IuWQpiIvPg0KCQk8dWl0ZXh0IG5hbWU9IldBUk5JTkdNU0dfVElUTEVTVFJJTkciIHZhbHVlPSLmtYvpqozlr7zoiKrorablkYoiLz4NCgkJPHVpdGV4dCBuYW1lPSJXQVJOSU5HTVNHX01TR1NUUklORyIgdmFsdWU9IuatpOa1i+mqjOS4reacieacquWwneivleS9nOetlOeahOmXrumimOOAgiYjeEE7JiN4QTvljZXlh7vigJzmmK/igJ3pgIDlh7rmraTmtYvpqozjgILljZXlh7vigJzlkKbigJ3nu6fnu63mtYvpqozjgIIiLz4NCgkJPHVpdGV4dCBuYW1lPSJJTkZPUk1BVElPTl9IMjY0X0ZMQVNIUExBWUVSIiB2YWx1ZT0i5b2T5YmN5a6J6KOF5Zyo5oKo55qE6K6h566X5py65LiK55qEIEZsYXNoIFBsYXllciDniYjmnKzkuI3mlK/mjIHor6Xop4bpopHjgILljZXlh7vop4bpopHljLrln5/kuIvovb3mnIDmlrDniYjmnKznmoQgRmxhc2ggUGxheWVy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S7tumZhOS7tiIvPg0KCQk8dWl0ZXh0IG5hbWU9IkRPQ1dSQVBfTVNHIiB2YWx1ZT0i5L+d5a2Y5Yiw5oiR55qE6K6h566X5py6Ii8+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DQoJCTx1aXRleHQgbmFtZT0iVEFCX09VVExJTkUiIHZhbHVlPSJBbmEgSGF0Ii8+DQoJCTx1aXRleHQgbmFtZT0iVEFCX1RIVU1CIiB2YWx1ZT0iUmVzaW0iLz4NCgkJPHVpdGV4dCBuYW1lPSJUQUJfTk9URVMiIHZhbHVlPSJOb3RsYXIiLz4NCgkJPHVpdGV4dCBuYW1lPSJUQUJfU0VBUkNIIiB2YWx1ZT0iQXJhIi8+DQoJCTx1aXRleHQgbmFtZT0iU0xJREVfSEVBRElORyIgdmFsdWU9IlNsYXl0IEJhxZ9sxLHEn8SxIi8+DQoJCTx1aXRleHQgbmFtZT0iRFVSQVRJT05fSEVBRElORyIgdmFsdWU9IlPDvHJlIi8+DQoJCTx1aXRleHQgbmFtZT0iU0VBUkNIX0hFQURJTkciIHZhbHVlPSJNZXRuaSBhcmE6Ii8+DQoJCTx1aXRleHQgbmFtZT0iVEhVTUJfSEVBRElORyIgdmFsdWU9IlNsYXl0Ii8+DQoJCTx1aXRleHQgbmFtZT0iVEhVTUJfSU5GTyIgdmFsdWU9IlNsYXl0IEJhxZ9sxLHEn8SxL1PDvHJlc2kiLz4NCgkJPHVpdGV4dCBuYW1lPSJBVFRBQ0hOQU1FX0hFQURJTkciIHZhbHVlPSJEb3N5YSBBZMSxIi8+DQoJCTx1aXRleHQgbmFtZT0iQVRUQUNIU0laRV9IRUFESU5HIiB2YWx1ZT0iQm95dXQiLz4NCgkJPHVpdGV4dCBuYW1lPSJTTElERV9OT1RFUyIgdmFsdWU9IlNsYXl0IE5vdGxhcsSxIi8+DQoJCTwhLS1xdWl6IHBvZCBhbmQgbWVzc2FnZSBib3ggdGV4dHMtLT4NCgkJPHVpdGV4dCBuYW1lPSJRVUlaUE9EX1FVSVpfQVRURU1QVCIgdmFsdWU9IlPEsW5hdiBEZW5lbWVzaToiLz4NCgkJPHVpdGV4dCBuYW1lPSJRVUlaUE9EX1FVSVpfQVRURU1QVF9WQUxVRSIgdmFsdWU9IiVuLyV0Ii8+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DQoJCTx1aXRleHQgbmFtZT0iUVVJWlBPRF9RVUVTVFlQRV9HUkQiIHZhbHVlPSJCYXNhbWFrbMSxIi8+DQoJCTx1aXRleHQgbmFtZT0iUVVJWlBPRF9RVUVTVFlQRV9TVlkiIHZhbHVlPSJBbmtldCIvPg0KCQk8dWl0ZXh0IG5hbWU9IlFVSVpQT0RfUVVJWkFUTVBUX0lORiIgdmFsdWU9IlPEsW7EsXJzxLF6Ii8+DQoJCTx1aXRleHQgbmFtZT0iUVVJWlBPRF9RVUVTQVRNUFRfSU5GIiB2YWx1ZT0iU8SxbsSxcnPEsXoiLz4NCgkJPHVpdGV4dCBuYW1lPSJXQVJOSU5HTVNHX1lFU1NUUklORyIgdmFsdWU9IkV2ZXQiLz4NCgkJPHVpdGV4dCBuYW1lPSJXQVJOSU5HTVNHX05PU1RSSU5HIiB2YWx1ZT0iSGF5xLFyIi8+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DQoJCTx1aXRleHQgbmFtZT0iRE9DV1JBUF9QUk9NUFQiIHZhbHVlPSLEsG5kaXJtZWsgacOnaW4gVMSxa2xhdMSxbiIvPg0KCTwvbGFuZ3VhZ2U+DQoJPGxhbmd1YWdlIGlkPSJyd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QodC70LDQudC0ICVuIi8+DQoJCTwhLS0gc3Vic3RpdHV0aW9uOiAlbiA9PSBzbGlkZSBudW1iZXIgLS0+DQoJCTwhLS0gc3Vic3RpdHV0aW9uOiAldCA9PSB0b3RhbCBzbGlkZSBjb3VudCAtLT4NCgkJPHVpdGV4dCBuYW1lPSJTQ1JVQkJBUlNUQVRVU19TTElERUlORk8iIHZhbHVlPSLQodC70LDQudC0ICVuIC8gJXQgfCAiLz4NCgkJPHVpdGV4dCBuYW1lPSJTQ1JVQkJBUlNUQVRVU19TVE9QUEVEIiB2YWx1ZT0i0J7RgdGC0LDQvdC+0LLQu9C10L3QviIvPg0KCQk8dWl0ZXh0IG5hbWU9IlNDUlVCQkFSU1RBVFVTX1BMQVlJTkciIHZhbHVlPSLQktC+0YHQv9GA0L7QuNC30LLQtdC00LXQvdC40LUiLz4NCgkJPHVpdGV4dCBuYW1lPSJTQ1JVQkJBUlNUQVRVU19OT0FVRElPIiB2YWx1ZT0i0J3QtdGCINCw0YPQtNC40L4iLz4NCgkJPHVpdGV4dCBuYW1lPSJTQ1JVQkJBUlNUQVRVU19WSURQTEFZSU5HIiB2YWx1ZT0i0JLQvtGB0L/RgNC+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0L/RgNC+0YEiLz4NCgkJPHVpdGV4dCBuYW1lPSJTQ1JVQkJBUlNUQVRVU19SRVZJRVdRVUlaIiB2YWx1ZT0i0J7QsdC30L7RgCDQvtC/0YDQvtGB0LAiLz4NCgkJPCEtLSBzdWJzdGl0dXRpb246ICVtID09IG1pbnV0ZXMgcmVtYWluaW5nIC0tPg0KCQk8IS0tIHN1YnN0aXR1dGlvbjogJXMgPT0gc2Vjb25kcyByZW1haW5pbmcgLS0+DQoJCTx1aXRleHQgbmFtZT0iRUxBUFNFRCIgdmFsdWU9ItCe0YHRgtCw0LvQvtGB0YwgJW0g0LzQuNC9LiAlcyDRgSIvPg0KCQk8dWl0ZXh0IG5hbWU9Ik5PVEZPVU5EIiB2YWx1ZT0i0J3QuNGH0LXQs9C+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0L3RgtCw0LrRgiIvPg0KCQk8dWl0ZXh0IG5hbWU9IlRBQl9RVUlaIiB2YWx1ZT0i0J7Qv9GA0L7RgSIvPg0KCQk8dWl0ZXh0IG5hbWU9IlRBQl9PVVRMSU5FIiB2YWx1ZT0i0KHRhdC10LzQsCIvPg0KCQk8dWl0ZXh0IG5hbWU9IlRBQl9USFVNQiIgdmFsdWU9ItCR0LXQs9GD0L3QvtC6Ii8+DQoJCTx1aXRleHQgbmFtZT0iVEFCX05PVEVTIiB2YWx1ZT0i0JfQsNC80LXRgtC60LgiLz4NCgkJPHVpdGV4dCBuYW1lPSJUQUJfU0VBUkNIIiB2YWx1ZT0i0J/QvtC40YHQuiIvPg0KCQk8dWl0ZXh0IG5hbWU9IlNMSURFX0hFQURJTkciIHZhbHVlPSLQl9Cw0LPQvtC70L7QstC+0Log0YHQu9Cw0LnQtNCwIi8+DQoJCTx1aXRleHQgbmFtZT0iRFVSQVRJT05fSEVBRElORyIgdmFsdWU9ItCU0LvQuNGCLdGB0YLRjCIvPg0KCQk8dWl0ZXh0IG5hbWU9IlNFQVJDSF9IRUFESU5HIiB2YWx1ZT0i0J/QvtC40YHQuiDRgtC10LrRgdGC0LA6Ii8+DQoJCTx1aXRleHQgbmFtZT0iVEhVTUJfSEVBRElORyIgdmFsdWU9ItCh0LvQsNC50LQiLz4NCgkJPHVpdGV4dCBuYW1lPSJUSFVNQl9JTkZPIiB2YWx1ZT0i0J3QsNC30LLQsNC90LjQtS/QtNC70LjRgi3QvdC+0YHRgtGMIi8+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DQoJCTx1aXRleHQgbmFtZT0iUVVJWlBPRF9RVUlaX0FUVEVNUFQiIHZhbHVlPSLQn9C+0L/Ri9GC0LrQsCDQv9GA0L7QudGC0Lgg0L7Qv9GA0L7RgToiLz4NCgkJPHVpdGV4dCBuYW1lPSJRVUlaUE9EX1FVSVpfQVRURU1QVF9WQUxVRSIgdmFsdWU9IiVuINC40LcgJXQiLz4NCgkJPHVpdGV4dCBuYW1lPSJRVUlaUE9EX1FVSVpfU0NPUkUiIHZhbHVlPSLQndCw0LHRgNCw0L3QviDQsdCw0LvQu9C+0LI6Ii8+DQoJCTx1aXRleHQgbmFtZT0iUVVJWlBPRF9RVUlaX1BBU1NTQ09SRSIgdmFsdWU9ItCf0YDQvtGF0L7QtNC90L7QuSDRgNC10LfRg9C70YzRgtCw0YI6Ii8+DQoJCTx1aXRleHQgbmFtZT0iUVVJWlBPRF9RVUlaX01BWFNDT1JFIiB2YWx1ZT0i0JzQsNC60YHQuNC80LDQu9GM0L3Ri9C5INGA0LXQt9GD0LvRjNGC0LDRgjoiLz4NCgkJPHVpdGV4dCBuYW1lPSJRVUlaUE9EX1FVRVNBVE1QVF9TVFIiIHZhbHVlPSLQn9C+0L/Ri9GC0LrQsDogJW4g0LjQtyAldCIvPg0KCQk8dWl0ZXh0IG5hbWU9IlFVSVpQT0RfUVVFU1RZUEVfU1RSIiB2YWx1ZT0i0KLQuNC/OiAlcyIvPg0KCQk8dWl0ZXh0IG5hbWU9IlFVSVpQT0RfUVVFU1RZUEVfR1JEIiB2YWx1ZT0i0KEg0L7RhtC10L3QutC+0LkiLz4NCgkJPHVpdGV4dCBuYW1lPSJRVUlaUE9EX1FVRVNUWVBFX1NWWSIgdmFsdWU9ItCe0LHQt9C+0YAiLz4NCgkJPHVpdGV4dCBuYW1lPSJRVUlaUE9EX1FVSVpBVE1QVF9JTkYiIHZhbHVlPSLQkdC+0LvRjNGI0L7QtSDRh9C40YHQu9C+Ii8+DQoJCTx1aXRleHQgbmFtZT0iUVVJWlBPRF9RVUVTQVRNUFRfSU5GIiB2YWx1ZT0i0JHQvtC70YzRiNC+0LUg0YfQuNGB0LvQviIvPg0KCQk8dWl0ZXh0IG5hbWU9IldBUk5JTkdNU0dfWUVTU1RSSU5HIiB2YWx1ZT0i0JTQsCIvPg0KCQk8dWl0ZXh0IG5hbWU9IldBUk5JTkdNU0dfTk9TVFJJTkciIHZhbHVlPSLQndC10YIiLz4NCgkJPHVpdGV4dCBuYW1lPSJXQVJOSU5HTVNHX1RJVExFU1RSSU5HIiB2YWx1ZT0i0J/RgNC10LTRg9C/0YDQtdC20LTQtdC90LjQtSDQviDQvdCw0LLQuNCz0LDRhtC40Lgg0LIg0L7Qv9GA0L7RgdC1Ii8+DQoJCTx1aXRleHQgbmFtZT0iV0FSTklOR01TR19NU0dTVFJJTkciIHZhbHVlPSLQkiDQvtC/0YDQvtGB0LUg0L7RgdGC0LDQu9C40YHRjCDQvdC10L7RgtCy0LXRh9C10L3QvdGL0LUg0LLQvtC/0YDQvtGB0Ysu0J3QsNC20LDRgtC40LUg0LrQvdC+0L/QutC4ICZxdW90O9CU0LAmcXVvdDsg0L/RgNC40LLQtdC00LXRgiDQuiDQt9Cw0LrRgNGL0YLQuNGOINC+0L/RgNC+0YHQsC4g0J3QsNC20LDRgtC40LUg0LrQvdC+0L/QutC4ICZxdW90O9Cd0LXRgiZxdW90OyDQv9GA0L7QtNC+0LvQttC40YIg0L7Qv9GA0L7RgS4iLz4NCgkJPHVpdGV4dCBuYW1lPSJJTkZPUk1BVElPTl9IMjY0X0ZMQVNIUExBWUVSIiB2YWx1ZT0i0KLQtdC60YPRidCw0Y8g0LLQtdGA0YHQuNGPINC/0YDQvtC40LPRgNGL0LLQsNGC0LXQu9GPIEZsYXNoIFBsYXllciwg0YPRgdGC0LDQvdC+0LLQu9C10L3QvdCw0Y8g0L3QsCDRjdGC0L7QvCDQutC+0LzQv9GM0Y7RgtC10YDQtSwg0L3QtSDQv9C+0LTQtNC10YDQttC40LLQsNC10YIg0Y3RgtC+INCy0LjQtNC10L4uINCp0LXQu9C60L3QuNGC0LUg0LIg0L7QsdC70LDRgdGC0Lgg0LLQuNC00LXQviwg0YfRgtC+0LHRiyDQt9Cw0LPRgNGD0LfQuNGC0Ywg0L/QvtGB0LvQtdC00L3RjtGOINCy0LXRgNGB0LjRjiDQv9GA0L7QuNCz0YDRi9Cy0LDRgtC10LvRj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0LbQtdC90LjQtSDQsiDRhNCw0LnQuyBBZG9iZSBQcmVzZW50ZXIiLz4NCgkJPHVpdGV4dCBuYW1lPSJET0NXUkFQX01TRyIgdmFsdWU9ItCh0L7RhdGA0LDQvdC40YLRjCDQsiDQv9Cw0L/QutGDICZxdW90O9Cc0L7QuSDQutC+0LzQv9GM0Y7RgtC10YAmcXVvdDsiLz4NCgkJPHVpdGV4dCBuYW1lPSJET0NXUkFQX1BST01QVCIgdmFsdWU9ItCp0LXQu9C60L3Rg9GC0Ywg0LTQu9GPINC30LDQs9GA0YPQt9C60LgiLz4NCgk8L2xhbmd1YWdlPg0KPC9jb25maWd1cmF0aW9uPg0K"/>
  <p:tag name="MMPROD_UIDATA" val="&lt;database version=&quot;7.0&quot;&gt;&lt;object type=&quot;1&quot; unique_id=&quot;10001&quot;&gt;&lt;property id=&quot;20141&quot; value=&quot;Exploration and Space Communications and Navigation&quot;/&gt;&lt;property id=&quot;20144&quot; value=&quot;1&quot;/&gt;&lt;property id=&quot;20146&quot; value=&quot;0&quot;/&gt;&lt;property id=&quot;20147&quot; value=&quot;0&quot;/&gt;&lt;property id=&quot;20148&quot; value=&quot;35&quot;/&gt;&lt;property id=&quot;20180&quot; value=&quot;0&quot;/&gt;&lt;property id=&quot;20181&quot; value=&quot;0&quot;/&gt;&lt;property id=&quot;20182&quot; value=&quot;0&quot;/&gt;&lt;property id=&quot;20183&quot; value=&quot;1&quot;/&gt;&lt;property id=&quot;20184&quot; value=&quot;7&quot;/&gt;&lt;property id=&quot;20193&quot; value=&quot;-1&quot;/&gt;&lt;property id=&quot;20221&quot; value=&quot;F:\&quot;/&gt;&lt;property id=&quot;20224&quot; value=&quot;C:\Documents and Settings\scain2\My Documents\My Adobe Presentations\ESC BB (3)&quot;/&gt;&lt;property id=&quot;20226&quot; value=&quot;C:\Documents and Settings\scain2\My Documents\Outreach\Bernie Briefing\ESC BB (3).pptx&quot;/&gt;&lt;property id=&quot;20250&quot; value=&quot;7&quot;/&gt;&lt;property id=&quot;20251&quot; value=&quot;0&quot;/&gt;&lt;property id=&quot;20259&quot; value=&quot;0&quot;/&gt;&lt;property id=&quot;20501&quot; value=&quot;C:\Documents and Settings\scain2\My Documents\My Adobe Presentations\&quot;/&gt;&lt;object type=&quot;8&quot; unique_id=&quot;10002&quot;&gt;&lt;/object&gt;&lt;object type=&quot;2&quot; unique_id=&quot;10003&quot;&gt;&lt;object type=&quot;3&quot; unique_id=&quot;10004&quot;&gt;&lt;property id=&quot;20148&quot; value=&quot;5&quot;/&gt;&lt;property id=&quot;20300&quot; value=&quot;Slide 1&quot;/&gt;&lt;property id=&quot;20302&quot; value=&quot;1&quot;/&gt;&lt;property id=&quot;20303&quot; value=&quot;-1&quot;/&gt;&lt;property id=&quot;20307&quot; value=&quot;274&quot;/&gt;&lt;property id=&quot;20309&quot; value=&quot;-1&quot;/&gt;&lt;property id=&quot;20312&quot; value=&quot;0&quot;/&gt;&lt;/object&gt;&lt;object type=&quot;3&quot; unique_id=&quot;10005&quot;&gt;&lt;property id=&quot;20148&quot; value=&quot;5&quot;/&gt;&lt;property id=&quot;20300&quot; value=&quot;Slide 3&quot;/&gt;&lt;property id=&quot;20302&quot; value=&quot;1&quot;/&gt;&lt;property id=&quot;20303&quot; value=&quot;-1&quot;/&gt;&lt;property id=&quot;20307&quot; value=&quot;257&quot;/&gt;&lt;property id=&quot;20309&quot; value=&quot;-1&quot;/&gt;&lt;property id=&quot;20312&quot; value=&quot;0&quot;/&gt;&lt;/object&gt;&lt;object type=&quot;3&quot; unique_id=&quot;10006&quot;&gt;&lt;property id=&quot;20148&quot; value=&quot;5&quot;/&gt;&lt;property id=&quot;20300&quot; value=&quot;Slide 4&quot;/&gt;&lt;property id=&quot;20302&quot; value=&quot;1&quot;/&gt;&lt;property id=&quot;20303&quot; value=&quot;-1&quot;/&gt;&lt;property id=&quot;20307&quot; value=&quot;275&quot;/&gt;&lt;property id=&quot;20309&quot; value=&quot;-1&quot;/&gt;&lt;property id=&quot;20312&quot; value=&quot;0&quot;/&gt;&lt;/object&gt;&lt;object type=&quot;3&quot; unique_id=&quot;10007&quot;&gt;&lt;property id=&quot;20148&quot; value=&quot;5&quot;/&gt;&lt;property id=&quot;20300&quot; value=&quot;Slide 5&quot;/&gt;&lt;property id=&quot;20302&quot; value=&quot;1&quot;/&gt;&lt;property id=&quot;20303&quot; value=&quot;-1&quot;/&gt;&lt;property id=&quot;20307&quot; value=&quot;276&quot;/&gt;&lt;property id=&quot;20309&quot; value=&quot;-1&quot;/&gt;&lt;property id=&quot;20312&quot; value=&quot;0&quot;/&gt;&lt;/object&gt;&lt;object type=&quot;3&quot; unique_id=&quot;10009&quot;&gt;&lt;property id=&quot;20148&quot; value=&quot;5&quot;/&gt;&lt;property id=&quot;20300&quot; value=&quot;Slide 6 - &amp;quot;SPACE NETWORK (SN)  &amp;quot;&quot;/&gt;&lt;property id=&quot;20302&quot; value=&quot;1&quot;/&gt;&lt;property id=&quot;20303&quot; value=&quot;-1&quot;/&gt;&lt;property id=&quot;20307&quot; value=&quot;259&quot;/&gt;&lt;property id=&quot;20309&quot; value=&quot;-1&quot;/&gt;&lt;property id=&quot;20312&quot; value=&quot;0&quot;/&gt;&lt;/object&gt;&lt;object type=&quot;3&quot; unique_id=&quot;10010&quot;&gt;&lt;property id=&quot;20148&quot; value=&quot;5&quot;/&gt;&lt;property id=&quot;20300&quot; value=&quot;Slide 7 - &amp;quot;TRACKING AND DATA RELAY SATELLITE (TDRS) K/L&amp;quot;&quot;/&gt;&lt;property id=&quot;20302&quot; value=&quot;1&quot;/&gt;&lt;property id=&quot;20303&quot; value=&quot;-1&quot;/&gt;&lt;property id=&quot;20307&quot; value=&quot;262&quot;/&gt;&lt;property id=&quot;20309&quot; value=&quot;-1&quot;/&gt;&lt;property id=&quot;20312&quot; value=&quot;0&quot;/&gt;&lt;/object&gt;&lt;object type=&quot;3&quot; unique_id=&quot;10011&quot;&gt;&lt;property id=&quot;20148&quot; value=&quot;5&quot;/&gt;&lt;property id=&quot;20300&quot; value=&quot;Slide 8 - &amp;quot;SN GROUND SEGMENT SUSTAINMENT (SGSS)&amp;quot;&quot;/&gt;&lt;property id=&quot;20302&quot; value=&quot;1&quot;/&gt;&lt;property id=&quot;20303&quot; value=&quot;-1&quot;/&gt;&lt;property id=&quot;20307&quot; value=&quot;261&quot;/&gt;&lt;property id=&quot;20309&quot; value=&quot;-1&quot;/&gt;&lt;property id=&quot;20312&quot; value=&quot;0&quot;/&gt;&lt;/object&gt;&lt;object type=&quot;3&quot; unique_id=&quot;10012&quot;&gt;&lt;property id=&quot;20148&quot; value=&quot;5&quot;/&gt;&lt;property id=&quot;20300&quot; value=&quot;Slide 9 - &amp;quot;NEAR EARTH NETWORK (NEN)&amp;quot;&quot;/&gt;&lt;property id=&quot;20302&quot; value=&quot;1&quot;/&gt;&lt;property id=&quot;20303&quot; value=&quot;-1&quot;/&gt;&lt;property id=&quot;20307&quot; value=&quot;263&quot;/&gt;&lt;property id=&quot;20309&quot; value=&quot;-1&quot;/&gt;&lt;property id=&quot;20312&quot; value=&quot;0&quot;/&gt;&lt;/object&gt;&lt;object type=&quot;3&quot; unique_id=&quot;10013&quot;&gt;&lt;property id=&quot;20148&quot; value=&quot;5&quot;/&gt;&lt;property id=&quot;20300&quot; value=&quot;Slide 10 - &amp;quot;COMMUNICATIONS, STANDARDS &amp;amp; TECHNOLOGY LAB (CSTL)&amp;quot;&quot;/&gt;&lt;property id=&quot;20302&quot; value=&quot;1&quot;/&gt;&lt;property id=&quot;20303&quot; value=&quot;-1&quot;/&gt;&lt;property id=&quot;20307&quot; value=&quot;264&quot;/&gt;&lt;property id=&quot;20309&quot; value=&quot;-1&quot;/&gt;&lt;property id=&quot;20312&quot; value=&quot;0&quot;/&gt;&lt;/object&gt;&lt;object type=&quot;3&quot; unique_id=&quot;10014&quot;&gt;&lt;property id=&quot;20148&quot; value=&quot;5&quot;/&gt;&lt;property id=&quot;20300&quot; value=&quot;Slide 11&quot;/&gt;&lt;property id=&quot;20302&quot; value=&quot;1&quot;/&gt;&lt;property id=&quot;20303&quot; value=&quot;-1&quot;/&gt;&lt;property id=&quot;20307&quot; value=&quot;265&quot;/&gt;&lt;property id=&quot;20309&quot; value=&quot;-1&quot;/&gt;&lt;property id=&quot;20312&quot; value=&quot;0&quot;/&gt;&lt;/object&gt;&lt;object type=&quot;3&quot; unique_id=&quot;10015&quot;&gt;&lt;property id=&quot;20148&quot; value=&quot;5&quot;/&gt;&lt;property id=&quot;20300&quot; value=&quot;Slide 12 - &amp;quot;SATELLITE LASER RANGING (SLR)&amp;quot;&quot;/&gt;&lt;property id=&quot;20302&quot; value=&quot;1&quot;/&gt;&lt;property id=&quot;20303&quot; value=&quot;-1&quot;/&gt;&lt;property id=&quot;20307&quot; value=&quot;267&quot;/&gt;&lt;property id=&quot;20309&quot; value=&quot;-1&quot;/&gt;&lt;property id=&quot;20312&quot; value=&quot;0&quot;/&gt;&lt;/object&gt;&lt;object type=&quot;3&quot; unique_id=&quot;10016&quot;&gt;&lt;property id=&quot;20148&quot; value=&quot;5&quot;/&gt;&lt;property id=&quot;20300&quot; value=&quot;Slide 14 - &amp;quot;OPTICAL COMMUNICATIONS&amp;quot;&quot;/&gt;&lt;property id=&quot;20302&quot; value=&quot;1&quot;/&gt;&lt;property id=&quot;20303&quot; value=&quot;-1&quot;/&gt;&lt;property id=&quot;20307&quot; value=&quot;268&quot;/&gt;&lt;property id=&quot;20309&quot; value=&quot;-1&quot;/&gt;&lt;property id=&quot;20312&quot; value=&quot;0&quot;/&gt;&lt;/object&gt;&lt;object type=&quot;3&quot; unique_id=&quot;10017&quot;&gt;&lt;property id=&quot;20148&quot; value=&quot;5&quot;/&gt;&lt;property id=&quot;20300&quot; value=&quot;Slide 15 - &amp;quot;LUNAR LASER COMMUNICATIONS DEMO (LLCD)&amp;quot;&quot;/&gt;&lt;property id=&quot;20302&quot; value=&quot;1&quot;/&gt;&lt;property id=&quot;20303&quot; value=&quot;-1&quot;/&gt;&lt;property id=&quot;20307&quot; value=&quot;269&quot;/&gt;&lt;property id=&quot;20309&quot; value=&quot;-1&quot;/&gt;&lt;property id=&quot;20312&quot; value=&quot;0&quot;/&gt;&lt;/object&gt;&lt;object type=&quot;3&quot; unique_id=&quot;10018&quot;&gt;&lt;property id=&quot;20148&quot; value=&quot;5&quot;/&gt;&lt;property id=&quot;20300&quot; value=&quot;Slide 13 - &amp;quot;THE FUTURE OF SPACE COMMUNICATIONS&amp;quot;&quot;/&gt;&lt;property id=&quot;20302&quot; value=&quot;1&quot;/&gt;&lt;property id=&quot;20303&quot; value=&quot;-1&quot;/&gt;&lt;property id=&quot;20307&quot; value=&quot;277&quot;/&gt;&lt;property id=&quot;20309&quot; value=&quot;-1&quot;/&gt;&lt;property id=&quot;20312&quot; value=&quot;0&quot;/&gt;&lt;/object&gt;&lt;object type=&quot;3&quot; unique_id=&quot;10019&quot;&gt;&lt;property id=&quot;20148&quot; value=&quot;5&quot;/&gt;&lt;property id=&quot;20300&quot; value=&quot;Slide 16 - &amp;quot;LASER COMMUNICATIONS RELAY DEMO (LCRD)&amp;quot;&quot;/&gt;&lt;property id=&quot;20302&quot; value=&quot;1&quot;/&gt;&lt;property id=&quot;20303&quot; value=&quot;-1&quot;/&gt;&lt;property id=&quot;20307&quot; value=&quot;270&quot;/&gt;&lt;property id=&quot;20309&quot; value=&quot;-1&quot;/&gt;&lt;property id=&quot;20312&quot; value=&quot;0&quot;/&gt;&lt;/object&gt;&lt;object type=&quot;3&quot; unique_id=&quot;10020&quot;&gt;&lt;property id=&quot;20148&quot; value=&quot;5&quot;/&gt;&lt;property id=&quot;20300&quot; value=&quot;Slide 17 - &amp;quot;TDRS - 4TH GENERATION&amp;quot;&quot;/&gt;&lt;property id=&quot;20302&quot; value=&quot;1&quot;/&gt;&lt;property id=&quot;20303&quot; value=&quot;-1&quot;/&gt;&lt;property id=&quot;20307&quot; value=&quot;271&quot;/&gt;&lt;property id=&quot;20309&quot; value=&quot;-1&quot;/&gt;&lt;property id=&quot;20312&quot; value=&quot;0&quot;/&gt;&lt;/object&gt;&lt;object type=&quot;3&quot; unique_id=&quot;10021&quot;&gt;&lt;property id=&quot;20148&quot; value=&quot;5&quot;/&gt;&lt;property id=&quot;20300&quot; value=&quot;Slide 18&quot;/&gt;&lt;property id=&quot;20302&quot; value=&quot;1&quot;/&gt;&lt;property id=&quot;20303&quot; value=&quot;-1&quot;/&gt;&lt;property id=&quot;20307&quot; value=&quot;278&quot;/&gt;&lt;property id=&quot;20309&quot; value=&quot;-1&quot;/&gt;&lt;property id=&quot;20312&quot; value=&quot;0&quot;/&gt;&lt;/object&gt;&lt;object type=&quot;3&quot; unique_id=&quot;10023&quot;&gt;&lt;property id=&quot;20148&quot; value=&quot;5&quot;/&gt;&lt;property id=&quot;20300&quot; value=&quot;Slide 20 - &amp;quot;NETWORKS INTEGRATION MANAGEMENT OFFICE (NIMO)&amp;quot;&quot;/&gt;&lt;property id=&quot;20302&quot; value=&quot;1&quot;/&gt;&lt;property id=&quot;20303&quot; value=&quot;-1&quot;/&gt;&lt;property id=&quot;20307&quot; value=&quot;272&quot;/&gt;&lt;property id=&quot;20309&quot; value=&quot;-1&quot;/&gt;&lt;property id=&quot;20312&quot; value=&quot;0&quot;/&gt;&lt;/object&gt;&lt;object type=&quot;3&quot; unique_id=&quot;10024&quot;&gt;&lt;property id=&quot;20148&quot; value=&quot;5&quot;/&gt;&lt;property id=&quot;20300&quot; value=&quot;Slide 21&quot;/&gt;&lt;property id=&quot;20302&quot; value=&quot;1&quot;/&gt;&lt;property id=&quot;20303&quot; value=&quot;-1&quot;/&gt;&lt;property id=&quot;20307&quot; value=&quot;273&quot;/&gt;&lt;property id=&quot;20309&quot; value=&quot;-1&quot;/&gt;&lt;property id=&quot;20312&quot; value=&quot;0&quot;/&gt;&lt;/object&gt;&lt;object type=&quot;3&quot; unique_id=&quot;10025&quot;&gt;&lt;property id=&quot;20148&quot; value=&quot;5&quot;/&gt;&lt;property id=&quot;20300&quot; value=&quot;Slide 22&quot;/&gt;&lt;property id=&quot;20302&quot; value=&quot;1&quot;/&gt;&lt;property id=&quot;20303&quot; value=&quot;-1&quot;/&gt;&lt;property id=&quot;20307&quot; value=&quot;280&quot;/&gt;&lt;property id=&quot;20309&quot; value=&quot;-1&quot;/&gt;&lt;property id=&quot;20312&quot; value=&quot;0&quot;/&gt;&lt;/object&gt;&lt;object type=&quot;3&quot; unique_id=&quot;10050&quot;&gt;&lt;property id=&quot;20148&quot; value=&quot;5&quot;/&gt;&lt;property id=&quot;20300&quot; value=&quot;Slide 2&quot;/&gt;&lt;property id=&quot;20302&quot; value=&quot;1&quot;/&gt;&lt;property id=&quot;20303&quot; value=&quot;-1&quot;/&gt;&lt;property id=&quot;20307&quot; value=&quot;281&quot;/&gt;&lt;property id=&quot;20309&quot; value=&quot;-1&quot;/&gt;&lt;property id=&quot;20312&quot; value=&quot;0&quot;/&gt;&lt;/object&gt;&lt;object type=&quot;3&quot; unique_id=&quot;10587&quot;&gt;&lt;property id=&quot;20148&quot; value=&quot;5&quot;/&gt;&lt;property id=&quot;20300&quot; value=&quot;Slide 19&quot;/&gt;&lt;property id=&quot;20302&quot; value=&quot;1&quot;/&gt;&lt;property id=&quot;20303&quot; value=&quot;-1&quot;/&gt;&lt;property id=&quot;20307&quot; value=&quot;282&quot;/&gt;&lt;property id=&quot;20309&quot; value=&quot;-1&quot;/&gt;&lt;property id=&quot;20312&quot; value=&quot;0&quot;/&gt;&lt;/object&gt;&lt;/object&gt;&lt;object type=&quot;4&quot; unique_id=&quot;10351&quot;&gt;&lt;/object&gt;&lt;object type=&quot;10&quot; unique_id=&quot;10352&quot;&gt;&lt;object type=&quot;11&quot; unique_id=&quot;10353&quot;&gt;&lt;property id=&quot;20180&quot; value=&quot;0&quot;/&gt;&lt;property id=&quot;20181&quot; value=&quot;3&quot;/&gt;&lt;property id=&quot;20182&quot; value=&quot;1&quot;/&gt;&lt;property id=&quot;20183&quot; value=&quot;0&quot;/&gt;&lt;/object&gt;&lt;object type=&quot;12&quot; unique_id=&quot;10354&quot;&gt;&lt;/object&gt;&lt;object type=&quot;13&quot; unique_id=&quot;11201&quot;&gt;&lt;property id=&quot;20180&quot; value=&quot;0&quot;/&gt;&lt;property id=&quot;20181&quot; value=&quot;0&quot;/&gt;&lt;property id=&quot;20182&quot; value=&quot;0&quot;/&gt;&lt;property id=&quot;20183&quot; value=&quot;1&quot;/&gt;&lt;/objec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9&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9&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9&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9&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9&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9&quot;/&gt;&lt;/TableIndex&gt;&lt;/ShapeTextInfo&gt;"/>
</p:tagLst>
</file>

<file path=ppt/theme/theme1.xml><?xml version="1.0" encoding="utf-8"?>
<a:theme xmlns:a="http://schemas.openxmlformats.org/drawingml/2006/main" name="BernieBrief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19240</TotalTime>
  <Words>3131</Words>
  <Application>Microsoft Office PowerPoint</Application>
  <PresentationFormat>On-screen Show (4:3)</PresentationFormat>
  <Paragraphs>643</Paragraphs>
  <Slides>44</Slides>
  <Notes>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4" baseType="lpstr">
      <vt:lpstr>ＭＳ Ｐゴシック</vt:lpstr>
      <vt:lpstr>Arial</vt:lpstr>
      <vt:lpstr>Calibri</vt:lpstr>
      <vt:lpstr>Franklin Gothic Book</vt:lpstr>
      <vt:lpstr>Times New Roman</vt:lpstr>
      <vt:lpstr>Wingdings</vt:lpstr>
      <vt:lpstr>Wingdings 3</vt:lpstr>
      <vt:lpstr>ヒラギノ角ゴ Pro W3</vt:lpstr>
      <vt:lpstr>BernieBriefing</vt:lpstr>
      <vt:lpstr>Document</vt:lpstr>
      <vt:lpstr>PowerPoint Presentation</vt:lpstr>
      <vt:lpstr>Agenda</vt:lpstr>
      <vt:lpstr>PowerPoint Presentation</vt:lpstr>
      <vt:lpstr>Purpose</vt:lpstr>
      <vt:lpstr>SRR Board</vt:lpstr>
      <vt:lpstr>Request for Action and Action Items</vt:lpstr>
      <vt:lpstr>Current Org Chart</vt:lpstr>
      <vt:lpstr>Entry Criteria</vt:lpstr>
      <vt:lpstr>Success Criteria</vt:lpstr>
      <vt:lpstr>Entrance Criteria</vt:lpstr>
      <vt:lpstr>PowerPoint Presentation</vt:lpstr>
      <vt:lpstr>NENG Phase II Overview</vt:lpstr>
      <vt:lpstr>Current Architecture</vt:lpstr>
      <vt:lpstr>Current Capabilities</vt:lpstr>
      <vt:lpstr>Current Proficiency</vt:lpstr>
      <vt:lpstr>Current Status</vt:lpstr>
      <vt:lpstr>PowerPoint Presentation</vt:lpstr>
      <vt:lpstr>Phase II Operations Concept</vt:lpstr>
      <vt:lpstr>PowerPoint Presentation</vt:lpstr>
      <vt:lpstr>Top Level Requirement</vt:lpstr>
      <vt:lpstr>SRD 3.1 - Operations</vt:lpstr>
      <vt:lpstr>SRD 3.1 - Operations</vt:lpstr>
      <vt:lpstr>SRD 3.2 - Performance</vt:lpstr>
      <vt:lpstr>SRD 3.2 - RMA (Reliability, Maintainability, and Availability)</vt:lpstr>
      <vt:lpstr>PowerPoint Presentation</vt:lpstr>
      <vt:lpstr>SRD 3.3 - Security</vt:lpstr>
      <vt:lpstr>SRD 3.3 - Security</vt:lpstr>
      <vt:lpstr>SRD 3.3 - Security</vt:lpstr>
      <vt:lpstr>SRD 3.4 - Contingency</vt:lpstr>
      <vt:lpstr>SRD 3.5 - Standards</vt:lpstr>
      <vt:lpstr>Requirements Traceability and Verification Matrix</vt:lpstr>
      <vt:lpstr>Requirements Traceability and Verification Matrix</vt:lpstr>
      <vt:lpstr>Requirements Traceability and Verification Matrix</vt:lpstr>
      <vt:lpstr>Requirements Traceability and Verification Matrix</vt:lpstr>
      <vt:lpstr>PowerPoint Presentation</vt:lpstr>
      <vt:lpstr>Risks Matrix</vt:lpstr>
      <vt:lpstr>Major Risks and Mitigation Strategies</vt:lpstr>
      <vt:lpstr>NENG Documentation</vt:lpstr>
      <vt:lpstr>Requirement Management</vt:lpstr>
      <vt:lpstr>NENG Project Schedule</vt:lpstr>
      <vt:lpstr>PowerPoint Presentation</vt:lpstr>
      <vt:lpstr>Success Criteria</vt:lpstr>
      <vt:lpstr>Summary and Conclusion</vt:lpstr>
      <vt:lpstr>PowerPoint Presentation</vt:lpstr>
    </vt:vector>
  </TitlesOfParts>
  <Company>NASA/ODIN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Sydney Cain</dc:creator>
  <cp:lastModifiedBy>Perrine, Martin L. (GSFC-5670)</cp:lastModifiedBy>
  <cp:revision>1108</cp:revision>
  <cp:lastPrinted>2014-08-18T14:13:58Z</cp:lastPrinted>
  <dcterms:created xsi:type="dcterms:W3CDTF">2011-09-22T19:34:05Z</dcterms:created>
  <dcterms:modified xsi:type="dcterms:W3CDTF">2016-09-07T16:12:44Z</dcterms:modified>
</cp:coreProperties>
</file>